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D08"/>
    <a:srgbClr val="F5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3171E-C0AE-463A-A8B4-14B0338D05A8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D9CC5CDF-F857-4AC2-AD04-A4C70C5EA994}">
      <dgm:prSet phldrT="[Text]" custT="1"/>
      <dgm:spPr/>
      <dgm:t>
        <a:bodyPr/>
        <a:lstStyle/>
        <a:p>
          <a:pPr algn="r"/>
          <a:r>
            <a:rPr lang="en-AU" sz="1400" b="1" dirty="0">
              <a:latin typeface="+mj-lt"/>
            </a:rPr>
            <a:t>1. Total Patients</a:t>
          </a:r>
        </a:p>
      </dgm:t>
    </dgm:pt>
    <dgm:pt modelId="{1F0EDD68-69FA-4C0A-B3CB-0E6374FB574D}" type="parTrans" cxnId="{1CBCA635-2FBC-447B-8E0B-32DC984B6361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436580CE-5607-4954-ABA2-7B77B826AE97}" type="sibTrans" cxnId="{1CBCA635-2FBC-447B-8E0B-32DC984B6361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D330ADEC-6818-468E-894E-D500CEB2AAB6}">
      <dgm:prSet phldrT="[Text]" custT="1"/>
      <dgm:spPr/>
      <dgm:t>
        <a:bodyPr/>
        <a:lstStyle/>
        <a:p>
          <a:pPr algn="r"/>
          <a:r>
            <a:rPr lang="en-AU" sz="1400" b="1" dirty="0">
              <a:latin typeface="+mj-lt"/>
            </a:rPr>
            <a:t>2. Total Doctors</a:t>
          </a:r>
        </a:p>
      </dgm:t>
    </dgm:pt>
    <dgm:pt modelId="{279AEA4B-F990-4FD1-9A81-1033C165DD27}" type="parTrans" cxnId="{5D621736-FA8F-40A6-99E5-CF6AE2D49CCD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9E373891-E7BD-4A50-B0EA-E836797F7210}" type="sibTrans" cxnId="{5D621736-FA8F-40A6-99E5-CF6AE2D49CCD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B216860E-7CAC-4A2C-9D97-A86A23F0D98A}">
      <dgm:prSet phldrT="[Text]" custT="1"/>
      <dgm:spPr/>
      <dgm:t>
        <a:bodyPr/>
        <a:lstStyle/>
        <a:p>
          <a:pPr algn="ctr"/>
          <a:r>
            <a:rPr lang="en-AU" sz="1400" b="1" dirty="0">
              <a:latin typeface="+mj-lt"/>
            </a:rPr>
            <a:t>       3. Total Visits</a:t>
          </a:r>
        </a:p>
      </dgm:t>
    </dgm:pt>
    <dgm:pt modelId="{0CF8755D-4C73-45F7-B68A-67BB48CCB6BA}" type="parTrans" cxnId="{A8082B03-8BC5-4B30-840F-D4EE8906FC08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3F857C8C-113A-4057-A8D1-A920A93A33F6}" type="sibTrans" cxnId="{A8082B03-8BC5-4B30-840F-D4EE8906FC08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402AF125-3D04-4E1F-996E-0A29B8664718}">
      <dgm:prSet phldrT="[Text]" custT="1"/>
      <dgm:spPr/>
      <dgm:t>
        <a:bodyPr/>
        <a:lstStyle/>
        <a:p>
          <a:pPr algn="r"/>
          <a:r>
            <a:rPr lang="en-AU" sz="1400" b="1" dirty="0">
              <a:latin typeface="+mj-lt"/>
            </a:rPr>
            <a:t>4. Average </a:t>
          </a:r>
        </a:p>
        <a:p>
          <a:pPr algn="r"/>
          <a:r>
            <a:rPr lang="en-AU" sz="1400" b="1" dirty="0">
              <a:latin typeface="+mj-lt"/>
            </a:rPr>
            <a:t>Age of Patients</a:t>
          </a:r>
        </a:p>
      </dgm:t>
    </dgm:pt>
    <dgm:pt modelId="{B8687226-9CE2-43C9-82D1-2B2406FBBB1D}" type="parTrans" cxnId="{C25D7FEA-FEF2-48A1-BD02-583C5148574B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6F7F9F00-C52D-450E-A604-489188F27F9A}" type="sibTrans" cxnId="{C25D7FEA-FEF2-48A1-BD02-583C5148574B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B75F990E-FE76-43CC-85DF-8A11EFB8F04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5. Top 5 Diagnosed Conditions</a:t>
          </a:r>
          <a:endParaRPr lang="en-AU" sz="1400" b="1" dirty="0">
            <a:latin typeface="+mj-lt"/>
          </a:endParaRPr>
        </a:p>
      </dgm:t>
    </dgm:pt>
    <dgm:pt modelId="{530A7817-9F6F-442F-B177-945BEA97067C}" type="parTrans" cxnId="{8A12DEE9-9D2D-4B08-9FA0-2A5A6B83F0F7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77FDD6D4-5599-41A1-BE3B-B822C082568A}" type="sibTrans" cxnId="{8A12DEE9-9D2D-4B08-9FA0-2A5A6B83F0F7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92D44659-1235-49A3-AF54-369C282C5806}">
      <dgm:prSet custT="1"/>
      <dgm:spPr/>
      <dgm:t>
        <a:bodyPr/>
        <a:lstStyle/>
        <a:p>
          <a:pPr algn="r">
            <a:buFont typeface="+mj-lt"/>
            <a:buAutoNum type="arabicPeriod"/>
          </a:pPr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6. Follow-Up Rate</a:t>
          </a:r>
          <a:endParaRPr lang="en-AU" sz="1400" b="1" dirty="0">
            <a:latin typeface="+mj-lt"/>
          </a:endParaRPr>
        </a:p>
      </dgm:t>
    </dgm:pt>
    <dgm:pt modelId="{193062F4-E40F-4B15-BBB5-852958BA0C71}" type="parTrans" cxnId="{0908D650-B941-42BC-AE1F-C961A506C678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D98B7477-B429-4331-9A5A-D9AA58A74EBD}" type="sibTrans" cxnId="{0908D650-B941-42BC-AE1F-C961A506C678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91248A74-3AB3-49FB-BB09-3708BB9FDB20}">
      <dgm:prSet custT="1"/>
      <dgm:spPr/>
      <dgm:t>
        <a:bodyPr/>
        <a:lstStyle/>
        <a:p>
          <a:pPr algn="r">
            <a:buFont typeface="+mj-lt"/>
            <a:buAutoNum type="arabicPeriod"/>
          </a:pPr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7. Treatment Cost</a:t>
          </a:r>
        </a:p>
        <a:p>
          <a:pPr algn="r">
            <a:buFont typeface="+mj-lt"/>
            <a:buAutoNum type="arabicPeriod"/>
          </a:pPr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 Per Visit (Avg.)</a:t>
          </a:r>
          <a:endParaRPr lang="en-AU" sz="1400" b="1" dirty="0">
            <a:latin typeface="+mj-lt"/>
          </a:endParaRPr>
        </a:p>
      </dgm:t>
    </dgm:pt>
    <dgm:pt modelId="{70124763-933B-4A75-81B1-5D85A317583A}" type="parTrans" cxnId="{6D3FA46E-B9A1-4FC0-BE17-1BD6AC25814B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DD53928E-2465-4A60-B561-62CE8F197639}" type="sibTrans" cxnId="{6D3FA46E-B9A1-4FC0-BE17-1BD6AC25814B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6F75C26B-8C79-4BD6-AAA3-B89CDE00CB68}">
      <dgm:prSet custT="1"/>
      <dgm:spPr/>
      <dgm:t>
        <a:bodyPr/>
        <a:lstStyle/>
        <a:p>
          <a:pPr algn="r">
            <a:buFont typeface="+mj-lt"/>
            <a:buAutoNum type="arabicPeriod"/>
          </a:pPr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8. Total Lab Tests Conducted</a:t>
          </a:r>
          <a:endParaRPr lang="en-AU" sz="1400" b="1" dirty="0">
            <a:latin typeface="+mj-lt"/>
          </a:endParaRPr>
        </a:p>
      </dgm:t>
    </dgm:pt>
    <dgm:pt modelId="{33465989-F4E0-4D4F-AF4B-7977D3F9E424}" type="parTrans" cxnId="{20F5C0BC-03E3-4D1F-94F7-723189362D04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FA11A215-0BA3-4958-B6B2-FA872DBB119A}" type="sibTrans" cxnId="{20F5C0BC-03E3-4D1F-94F7-723189362D04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32DD297A-FD94-453E-BC9D-678BE2E2D2A7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9. Percentage of Abnormal Lab Results</a:t>
          </a:r>
          <a:endParaRPr lang="en-AU" sz="1400" b="1" dirty="0">
            <a:latin typeface="+mj-lt"/>
          </a:endParaRPr>
        </a:p>
      </dgm:t>
    </dgm:pt>
    <dgm:pt modelId="{19A1751D-1D72-4FFD-9DFB-EED090FC599A}" type="parTrans" cxnId="{1350237B-1147-47A7-AE9F-F3C142E452EF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C3A681B1-9F6F-4EBF-9568-533202373EEA}" type="sibTrans" cxnId="{1350237B-1147-47A7-AE9F-F3C142E452EF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B8BE9626-83FD-42E1-9B9E-F8CF95B15D02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10. Doctor Workload (Avg Patients Per Doctor)</a:t>
          </a:r>
          <a:endParaRPr lang="en-AU" sz="1400" b="1" dirty="0">
            <a:latin typeface="+mj-lt"/>
          </a:endParaRPr>
        </a:p>
      </dgm:t>
    </dgm:pt>
    <dgm:pt modelId="{9B69FF72-00BA-494C-8B69-4D1074313907}" type="parTrans" cxnId="{4FDC99CF-6938-4DA6-AC16-FF2DB1338E12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890836A0-35E7-430A-91AF-EA0D087F7C2A}" type="sibTrans" cxnId="{4FDC99CF-6938-4DA6-AC16-FF2DB1338E12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8C320D4C-BF83-4A7F-8FED-0BD7FD78B3A5}">
      <dgm:prSet custT="1"/>
      <dgm:spPr/>
      <dgm:t>
        <a:bodyPr/>
        <a:lstStyle/>
        <a:p>
          <a:pPr algn="ctr"/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     11. Total </a:t>
          </a:r>
        </a:p>
        <a:p>
          <a:pPr algn="ctr"/>
          <a:r>
            <a:rPr lang="en-US" sz="1400" b="1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      Revenue </a:t>
          </a:r>
          <a:endParaRPr lang="en-AU" sz="1400" b="1" dirty="0">
            <a:latin typeface="+mj-lt"/>
          </a:endParaRPr>
        </a:p>
      </dgm:t>
    </dgm:pt>
    <dgm:pt modelId="{394D6C04-770A-481C-A783-48193C331531}" type="parTrans" cxnId="{55AB2068-F3C4-4653-A9BD-CE58DA29649B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4FA84087-EE98-4A8B-9E5D-6BB6864DDE9B}" type="sibTrans" cxnId="{55AB2068-F3C4-4653-A9BD-CE58DA29649B}">
      <dgm:prSet/>
      <dgm:spPr/>
      <dgm:t>
        <a:bodyPr/>
        <a:lstStyle/>
        <a:p>
          <a:endParaRPr lang="en-AU" sz="1400" b="1">
            <a:latin typeface="+mj-lt"/>
          </a:endParaRPr>
        </a:p>
      </dgm:t>
    </dgm:pt>
    <dgm:pt modelId="{B9CDF92F-62C4-48EE-AA62-B865BDAA0CF8}" type="pres">
      <dgm:prSet presAssocID="{7E43171E-C0AE-463A-A8B4-14B0338D05A8}" presName="diagram" presStyleCnt="0">
        <dgm:presLayoutVars>
          <dgm:dir/>
          <dgm:resizeHandles val="exact"/>
        </dgm:presLayoutVars>
      </dgm:prSet>
      <dgm:spPr/>
    </dgm:pt>
    <dgm:pt modelId="{2889A09A-C3F5-477E-A8B6-82DDCF75A186}" type="pres">
      <dgm:prSet presAssocID="{D9CC5CDF-F857-4AC2-AD04-A4C70C5EA994}" presName="node" presStyleLbl="node1" presStyleIdx="0" presStyleCnt="11">
        <dgm:presLayoutVars>
          <dgm:bulletEnabled val="1"/>
        </dgm:presLayoutVars>
      </dgm:prSet>
      <dgm:spPr/>
    </dgm:pt>
    <dgm:pt modelId="{69ACBD74-F055-459E-8CE9-77F14B12BBF8}" type="pres">
      <dgm:prSet presAssocID="{436580CE-5607-4954-ABA2-7B77B826AE97}" presName="sibTrans" presStyleCnt="0"/>
      <dgm:spPr/>
    </dgm:pt>
    <dgm:pt modelId="{586C3BDF-A764-4ED8-9C71-54ABE28B604E}" type="pres">
      <dgm:prSet presAssocID="{D330ADEC-6818-468E-894E-D500CEB2AAB6}" presName="node" presStyleLbl="node1" presStyleIdx="1" presStyleCnt="11">
        <dgm:presLayoutVars>
          <dgm:bulletEnabled val="1"/>
        </dgm:presLayoutVars>
      </dgm:prSet>
      <dgm:spPr/>
    </dgm:pt>
    <dgm:pt modelId="{8B9EE265-AF7F-43F3-8467-A255D2AA268B}" type="pres">
      <dgm:prSet presAssocID="{9E373891-E7BD-4A50-B0EA-E836797F7210}" presName="sibTrans" presStyleCnt="0"/>
      <dgm:spPr/>
    </dgm:pt>
    <dgm:pt modelId="{C073AF51-49C3-4572-9D59-D07635D5FD41}" type="pres">
      <dgm:prSet presAssocID="{B216860E-7CAC-4A2C-9D97-A86A23F0D98A}" presName="node" presStyleLbl="node1" presStyleIdx="2" presStyleCnt="11">
        <dgm:presLayoutVars>
          <dgm:bulletEnabled val="1"/>
        </dgm:presLayoutVars>
      </dgm:prSet>
      <dgm:spPr/>
    </dgm:pt>
    <dgm:pt modelId="{0CC01D66-4F48-428A-90B8-09B25F0B6680}" type="pres">
      <dgm:prSet presAssocID="{3F857C8C-113A-4057-A8D1-A920A93A33F6}" presName="sibTrans" presStyleCnt="0"/>
      <dgm:spPr/>
    </dgm:pt>
    <dgm:pt modelId="{A37011B8-76B8-49C7-946A-522566CBCE93}" type="pres">
      <dgm:prSet presAssocID="{402AF125-3D04-4E1F-996E-0A29B8664718}" presName="node" presStyleLbl="node1" presStyleIdx="3" presStyleCnt="11">
        <dgm:presLayoutVars>
          <dgm:bulletEnabled val="1"/>
        </dgm:presLayoutVars>
      </dgm:prSet>
      <dgm:spPr/>
    </dgm:pt>
    <dgm:pt modelId="{81CBEC1D-0AA4-43F3-B08D-10F170CD8EC2}" type="pres">
      <dgm:prSet presAssocID="{6F7F9F00-C52D-450E-A604-489188F27F9A}" presName="sibTrans" presStyleCnt="0"/>
      <dgm:spPr/>
    </dgm:pt>
    <dgm:pt modelId="{5B40FAA3-8E72-4F03-A36F-02136BFA80CF}" type="pres">
      <dgm:prSet presAssocID="{B75F990E-FE76-43CC-85DF-8A11EFB8F047}" presName="node" presStyleLbl="node1" presStyleIdx="4" presStyleCnt="11">
        <dgm:presLayoutVars>
          <dgm:bulletEnabled val="1"/>
        </dgm:presLayoutVars>
      </dgm:prSet>
      <dgm:spPr/>
    </dgm:pt>
    <dgm:pt modelId="{5476FA65-66CE-4A15-B945-26D039ACCF88}" type="pres">
      <dgm:prSet presAssocID="{77FDD6D4-5599-41A1-BE3B-B822C082568A}" presName="sibTrans" presStyleCnt="0"/>
      <dgm:spPr/>
    </dgm:pt>
    <dgm:pt modelId="{8234F210-7167-42AF-AFE4-6A47936ABBCC}" type="pres">
      <dgm:prSet presAssocID="{92D44659-1235-49A3-AF54-369C282C5806}" presName="node" presStyleLbl="node1" presStyleIdx="5" presStyleCnt="11">
        <dgm:presLayoutVars>
          <dgm:bulletEnabled val="1"/>
        </dgm:presLayoutVars>
      </dgm:prSet>
      <dgm:spPr/>
    </dgm:pt>
    <dgm:pt modelId="{EFB76232-1118-4913-A502-57E0BD2E6556}" type="pres">
      <dgm:prSet presAssocID="{D98B7477-B429-4331-9A5A-D9AA58A74EBD}" presName="sibTrans" presStyleCnt="0"/>
      <dgm:spPr/>
    </dgm:pt>
    <dgm:pt modelId="{54577BCC-02E2-48D2-89B6-57E2B3DD8908}" type="pres">
      <dgm:prSet presAssocID="{91248A74-3AB3-49FB-BB09-3708BB9FDB20}" presName="node" presStyleLbl="node1" presStyleIdx="6" presStyleCnt="11">
        <dgm:presLayoutVars>
          <dgm:bulletEnabled val="1"/>
        </dgm:presLayoutVars>
      </dgm:prSet>
      <dgm:spPr/>
    </dgm:pt>
    <dgm:pt modelId="{9761C0D4-87DA-4462-BC31-52E201E8C1C5}" type="pres">
      <dgm:prSet presAssocID="{DD53928E-2465-4A60-B561-62CE8F197639}" presName="sibTrans" presStyleCnt="0"/>
      <dgm:spPr/>
    </dgm:pt>
    <dgm:pt modelId="{D643BD83-0D54-47CB-9240-307BF8D7D472}" type="pres">
      <dgm:prSet presAssocID="{6F75C26B-8C79-4BD6-AAA3-B89CDE00CB68}" presName="node" presStyleLbl="node1" presStyleIdx="7" presStyleCnt="11">
        <dgm:presLayoutVars>
          <dgm:bulletEnabled val="1"/>
        </dgm:presLayoutVars>
      </dgm:prSet>
      <dgm:spPr/>
    </dgm:pt>
    <dgm:pt modelId="{1E2E930A-BE79-465B-991D-493240232380}" type="pres">
      <dgm:prSet presAssocID="{FA11A215-0BA3-4958-B6B2-FA872DBB119A}" presName="sibTrans" presStyleCnt="0"/>
      <dgm:spPr/>
    </dgm:pt>
    <dgm:pt modelId="{2C6CBFFA-A612-4A25-947C-7B6B63279BB0}" type="pres">
      <dgm:prSet presAssocID="{32DD297A-FD94-453E-BC9D-678BE2E2D2A7}" presName="node" presStyleLbl="node1" presStyleIdx="8" presStyleCnt="11">
        <dgm:presLayoutVars>
          <dgm:bulletEnabled val="1"/>
        </dgm:presLayoutVars>
      </dgm:prSet>
      <dgm:spPr/>
    </dgm:pt>
    <dgm:pt modelId="{A5B7277E-4195-4697-9B7C-0EE9C3CC059D}" type="pres">
      <dgm:prSet presAssocID="{C3A681B1-9F6F-4EBF-9568-533202373EEA}" presName="sibTrans" presStyleCnt="0"/>
      <dgm:spPr/>
    </dgm:pt>
    <dgm:pt modelId="{84C0705F-717F-42E5-9223-BCC7B100303A}" type="pres">
      <dgm:prSet presAssocID="{B8BE9626-83FD-42E1-9B9E-F8CF95B15D02}" presName="node" presStyleLbl="node1" presStyleIdx="9" presStyleCnt="11">
        <dgm:presLayoutVars>
          <dgm:bulletEnabled val="1"/>
        </dgm:presLayoutVars>
      </dgm:prSet>
      <dgm:spPr/>
    </dgm:pt>
    <dgm:pt modelId="{88623F52-ABF6-408A-BB5D-543B7F9B89C1}" type="pres">
      <dgm:prSet presAssocID="{890836A0-35E7-430A-91AF-EA0D087F7C2A}" presName="sibTrans" presStyleCnt="0"/>
      <dgm:spPr/>
    </dgm:pt>
    <dgm:pt modelId="{BE150C52-7778-47BB-A7E8-63605D38DA73}" type="pres">
      <dgm:prSet presAssocID="{8C320D4C-BF83-4A7F-8FED-0BD7FD78B3A5}" presName="node" presStyleLbl="node1" presStyleIdx="10" presStyleCnt="11">
        <dgm:presLayoutVars>
          <dgm:bulletEnabled val="1"/>
        </dgm:presLayoutVars>
      </dgm:prSet>
      <dgm:spPr/>
    </dgm:pt>
  </dgm:ptLst>
  <dgm:cxnLst>
    <dgm:cxn modelId="{18686500-EEED-4B29-831D-3EA690F853FE}" type="presOf" srcId="{402AF125-3D04-4E1F-996E-0A29B8664718}" destId="{A37011B8-76B8-49C7-946A-522566CBCE93}" srcOrd="0" destOrd="0" presId="urn:microsoft.com/office/officeart/2005/8/layout/default"/>
    <dgm:cxn modelId="{5F9B8C00-E421-44E8-8B20-FA3F08C5A3C4}" type="presOf" srcId="{32DD297A-FD94-453E-BC9D-678BE2E2D2A7}" destId="{2C6CBFFA-A612-4A25-947C-7B6B63279BB0}" srcOrd="0" destOrd="0" presId="urn:microsoft.com/office/officeart/2005/8/layout/default"/>
    <dgm:cxn modelId="{A8082B03-8BC5-4B30-840F-D4EE8906FC08}" srcId="{7E43171E-C0AE-463A-A8B4-14B0338D05A8}" destId="{B216860E-7CAC-4A2C-9D97-A86A23F0D98A}" srcOrd="2" destOrd="0" parTransId="{0CF8755D-4C73-45F7-B68A-67BB48CCB6BA}" sibTransId="{3F857C8C-113A-4057-A8D1-A920A93A33F6}"/>
    <dgm:cxn modelId="{CF94F011-DB29-42FE-8896-3A3B9E5D4716}" type="presOf" srcId="{D330ADEC-6818-468E-894E-D500CEB2AAB6}" destId="{586C3BDF-A764-4ED8-9C71-54ABE28B604E}" srcOrd="0" destOrd="0" presId="urn:microsoft.com/office/officeart/2005/8/layout/default"/>
    <dgm:cxn modelId="{58536A17-A2C5-4D16-BE3E-5ED35138DCA7}" type="presOf" srcId="{B216860E-7CAC-4A2C-9D97-A86A23F0D98A}" destId="{C073AF51-49C3-4572-9D59-D07635D5FD41}" srcOrd="0" destOrd="0" presId="urn:microsoft.com/office/officeart/2005/8/layout/default"/>
    <dgm:cxn modelId="{D0778124-AFDD-4B13-9EA8-ADF1098548DB}" type="presOf" srcId="{D9CC5CDF-F857-4AC2-AD04-A4C70C5EA994}" destId="{2889A09A-C3F5-477E-A8B6-82DDCF75A186}" srcOrd="0" destOrd="0" presId="urn:microsoft.com/office/officeart/2005/8/layout/default"/>
    <dgm:cxn modelId="{76AA5B27-55D2-498F-9B36-C1ECB3FE99B4}" type="presOf" srcId="{B8BE9626-83FD-42E1-9B9E-F8CF95B15D02}" destId="{84C0705F-717F-42E5-9223-BCC7B100303A}" srcOrd="0" destOrd="0" presId="urn:microsoft.com/office/officeart/2005/8/layout/default"/>
    <dgm:cxn modelId="{1CBCA635-2FBC-447B-8E0B-32DC984B6361}" srcId="{7E43171E-C0AE-463A-A8B4-14B0338D05A8}" destId="{D9CC5CDF-F857-4AC2-AD04-A4C70C5EA994}" srcOrd="0" destOrd="0" parTransId="{1F0EDD68-69FA-4C0A-B3CB-0E6374FB574D}" sibTransId="{436580CE-5607-4954-ABA2-7B77B826AE97}"/>
    <dgm:cxn modelId="{5D621736-FA8F-40A6-99E5-CF6AE2D49CCD}" srcId="{7E43171E-C0AE-463A-A8B4-14B0338D05A8}" destId="{D330ADEC-6818-468E-894E-D500CEB2AAB6}" srcOrd="1" destOrd="0" parTransId="{279AEA4B-F990-4FD1-9A81-1033C165DD27}" sibTransId="{9E373891-E7BD-4A50-B0EA-E836797F7210}"/>
    <dgm:cxn modelId="{02B14B38-970B-4126-9DEE-15F0122B6BED}" type="presOf" srcId="{6F75C26B-8C79-4BD6-AAA3-B89CDE00CB68}" destId="{D643BD83-0D54-47CB-9240-307BF8D7D472}" srcOrd="0" destOrd="0" presId="urn:microsoft.com/office/officeart/2005/8/layout/default"/>
    <dgm:cxn modelId="{8C70E33B-8E59-43EF-9AFE-5374F16044F0}" type="presOf" srcId="{91248A74-3AB3-49FB-BB09-3708BB9FDB20}" destId="{54577BCC-02E2-48D2-89B6-57E2B3DD8908}" srcOrd="0" destOrd="0" presId="urn:microsoft.com/office/officeart/2005/8/layout/default"/>
    <dgm:cxn modelId="{55AB2068-F3C4-4653-A9BD-CE58DA29649B}" srcId="{7E43171E-C0AE-463A-A8B4-14B0338D05A8}" destId="{8C320D4C-BF83-4A7F-8FED-0BD7FD78B3A5}" srcOrd="10" destOrd="0" parTransId="{394D6C04-770A-481C-A783-48193C331531}" sibTransId="{4FA84087-EE98-4A8B-9E5D-6BB6864DDE9B}"/>
    <dgm:cxn modelId="{6D3FA46E-B9A1-4FC0-BE17-1BD6AC25814B}" srcId="{7E43171E-C0AE-463A-A8B4-14B0338D05A8}" destId="{91248A74-3AB3-49FB-BB09-3708BB9FDB20}" srcOrd="6" destOrd="0" parTransId="{70124763-933B-4A75-81B1-5D85A317583A}" sibTransId="{DD53928E-2465-4A60-B561-62CE8F197639}"/>
    <dgm:cxn modelId="{0908D650-B941-42BC-AE1F-C961A506C678}" srcId="{7E43171E-C0AE-463A-A8B4-14B0338D05A8}" destId="{92D44659-1235-49A3-AF54-369C282C5806}" srcOrd="5" destOrd="0" parTransId="{193062F4-E40F-4B15-BBB5-852958BA0C71}" sibTransId="{D98B7477-B429-4331-9A5A-D9AA58A74EBD}"/>
    <dgm:cxn modelId="{A908E352-7B71-4332-917C-2782E525E4A7}" type="presOf" srcId="{B75F990E-FE76-43CC-85DF-8A11EFB8F047}" destId="{5B40FAA3-8E72-4F03-A36F-02136BFA80CF}" srcOrd="0" destOrd="0" presId="urn:microsoft.com/office/officeart/2005/8/layout/default"/>
    <dgm:cxn modelId="{1350237B-1147-47A7-AE9F-F3C142E452EF}" srcId="{7E43171E-C0AE-463A-A8B4-14B0338D05A8}" destId="{32DD297A-FD94-453E-BC9D-678BE2E2D2A7}" srcOrd="8" destOrd="0" parTransId="{19A1751D-1D72-4FFD-9DFB-EED090FC599A}" sibTransId="{C3A681B1-9F6F-4EBF-9568-533202373EEA}"/>
    <dgm:cxn modelId="{EA80CB80-EB8D-4046-B68A-A48E9E81F0A3}" type="presOf" srcId="{8C320D4C-BF83-4A7F-8FED-0BD7FD78B3A5}" destId="{BE150C52-7778-47BB-A7E8-63605D38DA73}" srcOrd="0" destOrd="0" presId="urn:microsoft.com/office/officeart/2005/8/layout/default"/>
    <dgm:cxn modelId="{73702CAE-9087-4666-97AD-B0B7BAF648B8}" type="presOf" srcId="{7E43171E-C0AE-463A-A8B4-14B0338D05A8}" destId="{B9CDF92F-62C4-48EE-AA62-B865BDAA0CF8}" srcOrd="0" destOrd="0" presId="urn:microsoft.com/office/officeart/2005/8/layout/default"/>
    <dgm:cxn modelId="{5F4E28B0-A0F4-4D75-9007-D11E1C508717}" type="presOf" srcId="{92D44659-1235-49A3-AF54-369C282C5806}" destId="{8234F210-7167-42AF-AFE4-6A47936ABBCC}" srcOrd="0" destOrd="0" presId="urn:microsoft.com/office/officeart/2005/8/layout/default"/>
    <dgm:cxn modelId="{20F5C0BC-03E3-4D1F-94F7-723189362D04}" srcId="{7E43171E-C0AE-463A-A8B4-14B0338D05A8}" destId="{6F75C26B-8C79-4BD6-AAA3-B89CDE00CB68}" srcOrd="7" destOrd="0" parTransId="{33465989-F4E0-4D4F-AF4B-7977D3F9E424}" sibTransId="{FA11A215-0BA3-4958-B6B2-FA872DBB119A}"/>
    <dgm:cxn modelId="{4FDC99CF-6938-4DA6-AC16-FF2DB1338E12}" srcId="{7E43171E-C0AE-463A-A8B4-14B0338D05A8}" destId="{B8BE9626-83FD-42E1-9B9E-F8CF95B15D02}" srcOrd="9" destOrd="0" parTransId="{9B69FF72-00BA-494C-8B69-4D1074313907}" sibTransId="{890836A0-35E7-430A-91AF-EA0D087F7C2A}"/>
    <dgm:cxn modelId="{8A12DEE9-9D2D-4B08-9FA0-2A5A6B83F0F7}" srcId="{7E43171E-C0AE-463A-A8B4-14B0338D05A8}" destId="{B75F990E-FE76-43CC-85DF-8A11EFB8F047}" srcOrd="4" destOrd="0" parTransId="{530A7817-9F6F-442F-B177-945BEA97067C}" sibTransId="{77FDD6D4-5599-41A1-BE3B-B822C082568A}"/>
    <dgm:cxn modelId="{C25D7FEA-FEF2-48A1-BD02-583C5148574B}" srcId="{7E43171E-C0AE-463A-A8B4-14B0338D05A8}" destId="{402AF125-3D04-4E1F-996E-0A29B8664718}" srcOrd="3" destOrd="0" parTransId="{B8687226-9CE2-43C9-82D1-2B2406FBBB1D}" sibTransId="{6F7F9F00-C52D-450E-A604-489188F27F9A}"/>
    <dgm:cxn modelId="{268397DB-B6B3-45E3-911C-A8BCD82367F5}" type="presParOf" srcId="{B9CDF92F-62C4-48EE-AA62-B865BDAA0CF8}" destId="{2889A09A-C3F5-477E-A8B6-82DDCF75A186}" srcOrd="0" destOrd="0" presId="urn:microsoft.com/office/officeart/2005/8/layout/default"/>
    <dgm:cxn modelId="{416A5F2E-4BCD-4986-A834-FACEDD1ACEF0}" type="presParOf" srcId="{B9CDF92F-62C4-48EE-AA62-B865BDAA0CF8}" destId="{69ACBD74-F055-459E-8CE9-77F14B12BBF8}" srcOrd="1" destOrd="0" presId="urn:microsoft.com/office/officeart/2005/8/layout/default"/>
    <dgm:cxn modelId="{CDEBC4BA-F636-4315-9757-6036C79A5038}" type="presParOf" srcId="{B9CDF92F-62C4-48EE-AA62-B865BDAA0CF8}" destId="{586C3BDF-A764-4ED8-9C71-54ABE28B604E}" srcOrd="2" destOrd="0" presId="urn:microsoft.com/office/officeart/2005/8/layout/default"/>
    <dgm:cxn modelId="{4D40A6F5-291F-41B9-8219-29BCCBF264FB}" type="presParOf" srcId="{B9CDF92F-62C4-48EE-AA62-B865BDAA0CF8}" destId="{8B9EE265-AF7F-43F3-8467-A255D2AA268B}" srcOrd="3" destOrd="0" presId="urn:microsoft.com/office/officeart/2005/8/layout/default"/>
    <dgm:cxn modelId="{C1337EF6-E350-4CE2-A2E1-5FB68C1B02E4}" type="presParOf" srcId="{B9CDF92F-62C4-48EE-AA62-B865BDAA0CF8}" destId="{C073AF51-49C3-4572-9D59-D07635D5FD41}" srcOrd="4" destOrd="0" presId="urn:microsoft.com/office/officeart/2005/8/layout/default"/>
    <dgm:cxn modelId="{2FA8F16D-594E-4C30-9C23-96094179CBAA}" type="presParOf" srcId="{B9CDF92F-62C4-48EE-AA62-B865BDAA0CF8}" destId="{0CC01D66-4F48-428A-90B8-09B25F0B6680}" srcOrd="5" destOrd="0" presId="urn:microsoft.com/office/officeart/2005/8/layout/default"/>
    <dgm:cxn modelId="{A848548E-E81C-411B-A13D-EC36BEDC8E78}" type="presParOf" srcId="{B9CDF92F-62C4-48EE-AA62-B865BDAA0CF8}" destId="{A37011B8-76B8-49C7-946A-522566CBCE93}" srcOrd="6" destOrd="0" presId="urn:microsoft.com/office/officeart/2005/8/layout/default"/>
    <dgm:cxn modelId="{FB67F5C4-87D2-4B5E-B5F6-75213EC726F1}" type="presParOf" srcId="{B9CDF92F-62C4-48EE-AA62-B865BDAA0CF8}" destId="{81CBEC1D-0AA4-43F3-B08D-10F170CD8EC2}" srcOrd="7" destOrd="0" presId="urn:microsoft.com/office/officeart/2005/8/layout/default"/>
    <dgm:cxn modelId="{15917E2D-1F84-4B4B-BA2B-D6E8EBB54E2C}" type="presParOf" srcId="{B9CDF92F-62C4-48EE-AA62-B865BDAA0CF8}" destId="{5B40FAA3-8E72-4F03-A36F-02136BFA80CF}" srcOrd="8" destOrd="0" presId="urn:microsoft.com/office/officeart/2005/8/layout/default"/>
    <dgm:cxn modelId="{09458C7A-D04F-48F0-BE82-834EEF9BBC8B}" type="presParOf" srcId="{B9CDF92F-62C4-48EE-AA62-B865BDAA0CF8}" destId="{5476FA65-66CE-4A15-B945-26D039ACCF88}" srcOrd="9" destOrd="0" presId="urn:microsoft.com/office/officeart/2005/8/layout/default"/>
    <dgm:cxn modelId="{9F1553EC-EAE7-45F3-8126-24E24812665B}" type="presParOf" srcId="{B9CDF92F-62C4-48EE-AA62-B865BDAA0CF8}" destId="{8234F210-7167-42AF-AFE4-6A47936ABBCC}" srcOrd="10" destOrd="0" presId="urn:microsoft.com/office/officeart/2005/8/layout/default"/>
    <dgm:cxn modelId="{8CBC003D-8A07-4913-BB1F-16EB541271D1}" type="presParOf" srcId="{B9CDF92F-62C4-48EE-AA62-B865BDAA0CF8}" destId="{EFB76232-1118-4913-A502-57E0BD2E6556}" srcOrd="11" destOrd="0" presId="urn:microsoft.com/office/officeart/2005/8/layout/default"/>
    <dgm:cxn modelId="{4B7290C2-C16C-434A-A588-218D839E693F}" type="presParOf" srcId="{B9CDF92F-62C4-48EE-AA62-B865BDAA0CF8}" destId="{54577BCC-02E2-48D2-89B6-57E2B3DD8908}" srcOrd="12" destOrd="0" presId="urn:microsoft.com/office/officeart/2005/8/layout/default"/>
    <dgm:cxn modelId="{679B11E4-4773-443C-90C1-72FCF5FAEDA2}" type="presParOf" srcId="{B9CDF92F-62C4-48EE-AA62-B865BDAA0CF8}" destId="{9761C0D4-87DA-4462-BC31-52E201E8C1C5}" srcOrd="13" destOrd="0" presId="urn:microsoft.com/office/officeart/2005/8/layout/default"/>
    <dgm:cxn modelId="{7C020740-A9CF-44B5-9FAE-19599F3E017F}" type="presParOf" srcId="{B9CDF92F-62C4-48EE-AA62-B865BDAA0CF8}" destId="{D643BD83-0D54-47CB-9240-307BF8D7D472}" srcOrd="14" destOrd="0" presId="urn:microsoft.com/office/officeart/2005/8/layout/default"/>
    <dgm:cxn modelId="{75032801-C0EA-4726-A211-405230CE67D3}" type="presParOf" srcId="{B9CDF92F-62C4-48EE-AA62-B865BDAA0CF8}" destId="{1E2E930A-BE79-465B-991D-493240232380}" srcOrd="15" destOrd="0" presId="urn:microsoft.com/office/officeart/2005/8/layout/default"/>
    <dgm:cxn modelId="{96EEE82C-A6B8-4354-BBE2-433F243285FB}" type="presParOf" srcId="{B9CDF92F-62C4-48EE-AA62-B865BDAA0CF8}" destId="{2C6CBFFA-A612-4A25-947C-7B6B63279BB0}" srcOrd="16" destOrd="0" presId="urn:microsoft.com/office/officeart/2005/8/layout/default"/>
    <dgm:cxn modelId="{8E5A8603-3DEA-4435-A86B-60FB13A43B01}" type="presParOf" srcId="{B9CDF92F-62C4-48EE-AA62-B865BDAA0CF8}" destId="{A5B7277E-4195-4697-9B7C-0EE9C3CC059D}" srcOrd="17" destOrd="0" presId="urn:microsoft.com/office/officeart/2005/8/layout/default"/>
    <dgm:cxn modelId="{EFB9DB63-A208-4F68-A7EE-4F76FAA925CF}" type="presParOf" srcId="{B9CDF92F-62C4-48EE-AA62-B865BDAA0CF8}" destId="{84C0705F-717F-42E5-9223-BCC7B100303A}" srcOrd="18" destOrd="0" presId="urn:microsoft.com/office/officeart/2005/8/layout/default"/>
    <dgm:cxn modelId="{B351893F-9FD7-4804-A6AA-DD64249516F4}" type="presParOf" srcId="{B9CDF92F-62C4-48EE-AA62-B865BDAA0CF8}" destId="{88623F52-ABF6-408A-BB5D-543B7F9B89C1}" srcOrd="19" destOrd="0" presId="urn:microsoft.com/office/officeart/2005/8/layout/default"/>
    <dgm:cxn modelId="{578CD80B-06A3-41AA-B7E6-EF5AB96D30D6}" type="presParOf" srcId="{B9CDF92F-62C4-48EE-AA62-B865BDAA0CF8}" destId="{BE150C52-7778-47BB-A7E8-63605D38DA73}" srcOrd="20" destOrd="0" presId="urn:microsoft.com/office/officeart/2005/8/layout/defaul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9A09A-C3F5-477E-A8B6-82DDCF75A186}">
      <dsp:nvSpPr>
        <dsp:cNvPr id="0" name=""/>
        <dsp:cNvSpPr/>
      </dsp:nvSpPr>
      <dsp:spPr>
        <a:xfrm>
          <a:off x="2524" y="395490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>
              <a:latin typeface="+mj-lt"/>
            </a:rPr>
            <a:t>1. Total Patients</a:t>
          </a:r>
        </a:p>
      </dsp:txBody>
      <dsp:txXfrm>
        <a:off x="2524" y="395490"/>
        <a:ext cx="2002624" cy="1201574"/>
      </dsp:txXfrm>
    </dsp:sp>
    <dsp:sp modelId="{586C3BDF-A764-4ED8-9C71-54ABE28B604E}">
      <dsp:nvSpPr>
        <dsp:cNvPr id="0" name=""/>
        <dsp:cNvSpPr/>
      </dsp:nvSpPr>
      <dsp:spPr>
        <a:xfrm>
          <a:off x="2205411" y="395490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>
              <a:latin typeface="+mj-lt"/>
            </a:rPr>
            <a:t>2. Total Doctors</a:t>
          </a:r>
        </a:p>
      </dsp:txBody>
      <dsp:txXfrm>
        <a:off x="2205411" y="395490"/>
        <a:ext cx="2002624" cy="1201574"/>
      </dsp:txXfrm>
    </dsp:sp>
    <dsp:sp modelId="{C073AF51-49C3-4572-9D59-D07635D5FD41}">
      <dsp:nvSpPr>
        <dsp:cNvPr id="0" name=""/>
        <dsp:cNvSpPr/>
      </dsp:nvSpPr>
      <dsp:spPr>
        <a:xfrm>
          <a:off x="4408299" y="395490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>
              <a:latin typeface="+mj-lt"/>
            </a:rPr>
            <a:t>       3. Total Visits</a:t>
          </a:r>
        </a:p>
      </dsp:txBody>
      <dsp:txXfrm>
        <a:off x="4408299" y="395490"/>
        <a:ext cx="2002624" cy="1201574"/>
      </dsp:txXfrm>
    </dsp:sp>
    <dsp:sp modelId="{A37011B8-76B8-49C7-946A-522566CBCE93}">
      <dsp:nvSpPr>
        <dsp:cNvPr id="0" name=""/>
        <dsp:cNvSpPr/>
      </dsp:nvSpPr>
      <dsp:spPr>
        <a:xfrm>
          <a:off x="6611186" y="395490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>
              <a:latin typeface="+mj-lt"/>
            </a:rPr>
            <a:t>4. Average 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>
              <a:latin typeface="+mj-lt"/>
            </a:rPr>
            <a:t>Age of Patients</a:t>
          </a:r>
        </a:p>
      </dsp:txBody>
      <dsp:txXfrm>
        <a:off x="6611186" y="395490"/>
        <a:ext cx="2002624" cy="1201574"/>
      </dsp:txXfrm>
    </dsp:sp>
    <dsp:sp modelId="{5B40FAA3-8E72-4F03-A36F-02136BFA80CF}">
      <dsp:nvSpPr>
        <dsp:cNvPr id="0" name=""/>
        <dsp:cNvSpPr/>
      </dsp:nvSpPr>
      <dsp:spPr>
        <a:xfrm>
          <a:off x="2524" y="1797328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5. Top 5 Diagnosed Conditions</a:t>
          </a:r>
          <a:endParaRPr lang="en-AU" sz="1400" b="1" kern="1200" dirty="0">
            <a:latin typeface="+mj-lt"/>
          </a:endParaRPr>
        </a:p>
      </dsp:txBody>
      <dsp:txXfrm>
        <a:off x="2524" y="1797328"/>
        <a:ext cx="2002624" cy="1201574"/>
      </dsp:txXfrm>
    </dsp:sp>
    <dsp:sp modelId="{8234F210-7167-42AF-AFE4-6A47936ABBCC}">
      <dsp:nvSpPr>
        <dsp:cNvPr id="0" name=""/>
        <dsp:cNvSpPr/>
      </dsp:nvSpPr>
      <dsp:spPr>
        <a:xfrm>
          <a:off x="2205411" y="1797328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6. Follow-Up Rate</a:t>
          </a:r>
          <a:endParaRPr lang="en-AU" sz="1400" b="1" kern="1200" dirty="0">
            <a:latin typeface="+mj-lt"/>
          </a:endParaRPr>
        </a:p>
      </dsp:txBody>
      <dsp:txXfrm>
        <a:off x="2205411" y="1797328"/>
        <a:ext cx="2002624" cy="1201574"/>
      </dsp:txXfrm>
    </dsp:sp>
    <dsp:sp modelId="{54577BCC-02E2-48D2-89B6-57E2B3DD8908}">
      <dsp:nvSpPr>
        <dsp:cNvPr id="0" name=""/>
        <dsp:cNvSpPr/>
      </dsp:nvSpPr>
      <dsp:spPr>
        <a:xfrm>
          <a:off x="4408299" y="1797328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7. Treatment Cost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 Per Visit (Avg.)</a:t>
          </a:r>
          <a:endParaRPr lang="en-AU" sz="1400" b="1" kern="1200" dirty="0">
            <a:latin typeface="+mj-lt"/>
          </a:endParaRPr>
        </a:p>
      </dsp:txBody>
      <dsp:txXfrm>
        <a:off x="4408299" y="1797328"/>
        <a:ext cx="2002624" cy="1201574"/>
      </dsp:txXfrm>
    </dsp:sp>
    <dsp:sp modelId="{D643BD83-0D54-47CB-9240-307BF8D7D472}">
      <dsp:nvSpPr>
        <dsp:cNvPr id="0" name=""/>
        <dsp:cNvSpPr/>
      </dsp:nvSpPr>
      <dsp:spPr>
        <a:xfrm>
          <a:off x="6611186" y="1797328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8. Total Lab Tests Conducted</a:t>
          </a:r>
          <a:endParaRPr lang="en-AU" sz="1400" b="1" kern="1200" dirty="0">
            <a:latin typeface="+mj-lt"/>
          </a:endParaRPr>
        </a:p>
      </dsp:txBody>
      <dsp:txXfrm>
        <a:off x="6611186" y="1797328"/>
        <a:ext cx="2002624" cy="1201574"/>
      </dsp:txXfrm>
    </dsp:sp>
    <dsp:sp modelId="{2C6CBFFA-A612-4A25-947C-7B6B63279BB0}">
      <dsp:nvSpPr>
        <dsp:cNvPr id="0" name=""/>
        <dsp:cNvSpPr/>
      </dsp:nvSpPr>
      <dsp:spPr>
        <a:xfrm>
          <a:off x="1103968" y="3199165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9. Percentage of Abnormal Lab Results</a:t>
          </a:r>
          <a:endParaRPr lang="en-AU" sz="1400" b="1" kern="1200" dirty="0">
            <a:latin typeface="+mj-lt"/>
          </a:endParaRPr>
        </a:p>
      </dsp:txBody>
      <dsp:txXfrm>
        <a:off x="1103968" y="3199165"/>
        <a:ext cx="2002624" cy="1201574"/>
      </dsp:txXfrm>
    </dsp:sp>
    <dsp:sp modelId="{84C0705F-717F-42E5-9223-BCC7B100303A}">
      <dsp:nvSpPr>
        <dsp:cNvPr id="0" name=""/>
        <dsp:cNvSpPr/>
      </dsp:nvSpPr>
      <dsp:spPr>
        <a:xfrm>
          <a:off x="3306855" y="3199165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10. Doctor Workload (Avg Patients Per Doctor)</a:t>
          </a:r>
          <a:endParaRPr lang="en-AU" sz="1400" b="1" kern="1200" dirty="0">
            <a:latin typeface="+mj-lt"/>
          </a:endParaRPr>
        </a:p>
      </dsp:txBody>
      <dsp:txXfrm>
        <a:off x="3306855" y="3199165"/>
        <a:ext cx="2002624" cy="1201574"/>
      </dsp:txXfrm>
    </dsp:sp>
    <dsp:sp modelId="{BE150C52-7778-47BB-A7E8-63605D38DA73}">
      <dsp:nvSpPr>
        <dsp:cNvPr id="0" name=""/>
        <dsp:cNvSpPr/>
      </dsp:nvSpPr>
      <dsp:spPr>
        <a:xfrm>
          <a:off x="5509742" y="3199165"/>
          <a:ext cx="2002624" cy="1201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     11. Total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j-lt"/>
              <a:ea typeface="Calibri" panose="020F0502020204030204" pitchFamily="34" charset="0"/>
              <a:cs typeface="Arial" panose="020B0604020202020204" pitchFamily="34" charset="0"/>
            </a:rPr>
            <a:t>      Revenue </a:t>
          </a:r>
          <a:endParaRPr lang="en-AU" sz="1400" b="1" kern="1200" dirty="0">
            <a:latin typeface="+mj-lt"/>
          </a:endParaRPr>
        </a:p>
      </dsp:txBody>
      <dsp:txXfrm>
        <a:off x="5509742" y="3199165"/>
        <a:ext cx="2002624" cy="1201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B3F0-A9BC-48CE-8EB6-ECE965069900}" type="datetimeFigureOut">
              <a:rPr lang="en-US" smtClean="0"/>
              <a:pPr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1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746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527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8523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237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12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320A-89BA-47B2-A525-92E8D10B06E4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734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0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8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1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7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1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8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4B320A-89BA-47B2-A525-92E8D10B06E4}" type="datetimeFigureOut">
              <a:rPr lang="en-US" smtClean="0"/>
              <a:t>29-Jun-25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1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083A-F458-CC23-40BD-9A3BF3D43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425" y="766916"/>
            <a:ext cx="8825658" cy="1891067"/>
          </a:xfrm>
        </p:spPr>
        <p:txBody>
          <a:bodyPr/>
          <a:lstStyle/>
          <a:p>
            <a:r>
              <a:rPr lang="en-US" sz="6000" b="1" dirty="0"/>
              <a:t>Healthcare Analytics – EMR BI Dashboard</a:t>
            </a:r>
            <a:endParaRPr lang="en-AU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05792-712C-E50C-F235-8A77994D5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087" y="4614509"/>
            <a:ext cx="8825658" cy="86142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Excelr Data analyst project</a:t>
            </a:r>
          </a:p>
          <a:p>
            <a:r>
              <a:rPr lang="en-AU" dirty="0">
                <a:solidFill>
                  <a:schemeClr val="tx1"/>
                </a:solidFill>
              </a:rPr>
              <a:t>Project: DA_P909 (Healthcare)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2F217-D29D-AE9C-F99B-BEDA4915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253" y="2201940"/>
            <a:ext cx="3257660" cy="32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70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231B2-193B-866B-473B-106668CB7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3DA0-0BEA-9FEB-FABF-08614E6E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020570"/>
            <a:ext cx="8825658" cy="2677648"/>
          </a:xfrm>
        </p:spPr>
        <p:txBody>
          <a:bodyPr/>
          <a:lstStyle/>
          <a:p>
            <a:r>
              <a:rPr lang="en-AU" sz="4000" b="1" dirty="0">
                <a:solidFill>
                  <a:schemeClr val="tx1"/>
                </a:solidFill>
              </a:rPr>
              <a:t>7. SQL Query Images 2: 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983C9E49-78BD-6130-14CB-34AD0DCD56FE}"/>
              </a:ext>
            </a:extLst>
          </p:cNvPr>
          <p:cNvSpPr/>
          <p:nvPr/>
        </p:nvSpPr>
        <p:spPr>
          <a:xfrm>
            <a:off x="1057941" y="2035275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B1599-20E8-BC03-2F05-C3EEEEC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27" y="773366"/>
            <a:ext cx="6448770" cy="10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1A9C3-25B1-D68F-682F-FCA3B2CCA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12" y="1837507"/>
            <a:ext cx="4065000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E2864-16E5-387D-1040-71936198F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27" y="2811416"/>
            <a:ext cx="7376187" cy="100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831AE9-AADE-809C-21EC-E17CC003F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112" y="3904513"/>
            <a:ext cx="2435743" cy="720000"/>
          </a:xfrm>
          <a:prstGeom prst="rect">
            <a:avLst/>
          </a:prstGeom>
        </p:spPr>
      </p:pic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4C2928A7-54D0-68FD-7576-B9887B113761}"/>
              </a:ext>
            </a:extLst>
          </p:cNvPr>
          <p:cNvSpPr/>
          <p:nvPr/>
        </p:nvSpPr>
        <p:spPr>
          <a:xfrm>
            <a:off x="1057940" y="4102280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27644E-9E84-7050-CC19-7A1DBD750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27" y="4849466"/>
            <a:ext cx="7504000" cy="100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906E25-D4FD-7F3C-E48C-7AE238160F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112" y="5942236"/>
            <a:ext cx="1983676" cy="720000"/>
          </a:xfrm>
          <a:prstGeom prst="rect">
            <a:avLst/>
          </a:prstGeom>
        </p:spPr>
      </p:pic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9E9E148B-36A0-F38A-BDB1-30A42930E6F4}"/>
              </a:ext>
            </a:extLst>
          </p:cNvPr>
          <p:cNvSpPr/>
          <p:nvPr/>
        </p:nvSpPr>
        <p:spPr>
          <a:xfrm>
            <a:off x="1057940" y="6117954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17BF0F-A677-DD65-EAB0-69C56FC85E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396" y="7884170"/>
            <a:ext cx="1983676" cy="720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082BA3-D460-8940-77E6-1E36740541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8942" y="1439767"/>
            <a:ext cx="3290945" cy="1368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F1EC35E-B262-AAA2-05AA-A894A74DFB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8746" y="2908037"/>
            <a:ext cx="2228215" cy="1512000"/>
          </a:xfrm>
          <a:prstGeom prst="rect">
            <a:avLst/>
          </a:prstGeom>
        </p:spPr>
      </p:pic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7C38B6C7-0CB5-C9B3-3181-DB99888ECD09}"/>
              </a:ext>
            </a:extLst>
          </p:cNvPr>
          <p:cNvSpPr/>
          <p:nvPr/>
        </p:nvSpPr>
        <p:spPr>
          <a:xfrm>
            <a:off x="1057940" y="4115873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D405D93-018C-A259-4ACC-DF1617E1B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8746" y="2921630"/>
            <a:ext cx="2228215" cy="1512000"/>
          </a:xfrm>
          <a:prstGeom prst="rect">
            <a:avLst/>
          </a:prstGeom>
        </p:spPr>
      </p:pic>
      <p:sp>
        <p:nvSpPr>
          <p:cNvPr id="49" name="Arrow: Chevron 48">
            <a:extLst>
              <a:ext uri="{FF2B5EF4-FFF2-40B4-BE49-F238E27FC236}">
                <a16:creationId xmlns:a16="http://schemas.microsoft.com/office/drawing/2014/main" id="{F3F279FB-41E8-C93C-D743-6E813CE9E808}"/>
              </a:ext>
            </a:extLst>
          </p:cNvPr>
          <p:cNvSpPr/>
          <p:nvPr/>
        </p:nvSpPr>
        <p:spPr>
          <a:xfrm>
            <a:off x="8457503" y="3515397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5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E8A2-16D6-709A-1A84-C54A70437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FF38-004C-C906-A90C-452E6F11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776202"/>
          </a:xfrm>
        </p:spPr>
        <p:txBody>
          <a:bodyPr>
            <a:noAutofit/>
          </a:bodyPr>
          <a:lstStyle/>
          <a:p>
            <a:r>
              <a:rPr lang="en-AU" sz="4400" b="1" dirty="0"/>
              <a:t>8. Key Takeaways:</a:t>
            </a:r>
            <a:endParaRPr lang="en-AU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E1FBA-C849-879D-3C19-D34026A01912}"/>
              </a:ext>
            </a:extLst>
          </p:cNvPr>
          <p:cNvSpPr txBox="1"/>
          <p:nvPr/>
        </p:nvSpPr>
        <p:spPr>
          <a:xfrm>
            <a:off x="235977" y="1269408"/>
            <a:ext cx="5771535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/>
              <a:t>1. Operational Insights: </a:t>
            </a:r>
            <a:endParaRPr lang="en-AU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b="1" dirty="0"/>
              <a:t>High Doctor Workload</a:t>
            </a:r>
            <a:r>
              <a:rPr lang="en-AU" sz="1400" dirty="0"/>
              <a:t>:</a:t>
            </a:r>
          </a:p>
          <a:p>
            <a:pPr lvl="1"/>
            <a:r>
              <a:rPr lang="en-AU" sz="1400" dirty="0"/>
              <a:t>Avg. </a:t>
            </a:r>
            <a:r>
              <a:rPr lang="en-AU" sz="1400" b="1" dirty="0"/>
              <a:t>10 patients/doctor</a:t>
            </a:r>
            <a:r>
              <a:rPr lang="en-AU" sz="1400" dirty="0"/>
              <a:t> (manageable but risks burnout).</a:t>
            </a:r>
          </a:p>
          <a:p>
            <a:pPr lvl="1"/>
            <a:r>
              <a:rPr lang="en-AU" sz="1400" b="1" dirty="0"/>
              <a:t>Texas &amp; California</a:t>
            </a:r>
            <a:r>
              <a:rPr lang="en-AU" sz="1400" dirty="0"/>
              <a:t> have the highest patient volumes - Consider resource redistribution.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b="1" dirty="0"/>
              <a:t>Seasonal Trends</a:t>
            </a:r>
            <a:r>
              <a:rPr lang="en-AU" sz="1400" dirty="0"/>
              <a:t>:</a:t>
            </a:r>
          </a:p>
          <a:p>
            <a:pPr lvl="1"/>
            <a:r>
              <a:rPr lang="en-AU" sz="1400" b="1" dirty="0"/>
              <a:t>Peak months (Jul–Oct)</a:t>
            </a:r>
            <a:r>
              <a:rPr lang="en-AU" sz="1400" dirty="0"/>
              <a:t> - Staffing/resources should scale up.</a:t>
            </a:r>
          </a:p>
          <a:p>
            <a:pPr lvl="1"/>
            <a:r>
              <a:rPr lang="en-AU" sz="1400" b="1" dirty="0"/>
              <a:t>Lowest visits in Jan/Feb/Apr</a:t>
            </a:r>
            <a:r>
              <a:rPr lang="en-AU" sz="1400" dirty="0"/>
              <a:t> - Optimize scheduling during periods.</a:t>
            </a:r>
          </a:p>
          <a:p>
            <a:pPr lvl="1"/>
            <a:endParaRPr lang="en-AU" sz="1400" dirty="0"/>
          </a:p>
          <a:p>
            <a:pPr lvl="1"/>
            <a:endParaRPr lang="en-A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0A2AF-3D32-75D6-87AD-E3F5ED330912}"/>
              </a:ext>
            </a:extLst>
          </p:cNvPr>
          <p:cNvSpPr txBox="1"/>
          <p:nvPr/>
        </p:nvSpPr>
        <p:spPr>
          <a:xfrm>
            <a:off x="6096000" y="1254654"/>
            <a:ext cx="5771535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/>
              <a:t>2. Clinical &amp; Financial Performance</a:t>
            </a:r>
            <a:endParaRPr lang="en-AU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b="1" dirty="0"/>
              <a:t>Revenue Drivers</a:t>
            </a:r>
            <a:r>
              <a:rPr lang="en-AU" sz="1400" dirty="0"/>
              <a:t>:</a:t>
            </a:r>
          </a:p>
          <a:p>
            <a:pPr lvl="1"/>
            <a:r>
              <a:rPr lang="en-AU" sz="1400" b="1" dirty="0"/>
              <a:t>CT Scans/X-Rays</a:t>
            </a:r>
            <a:r>
              <a:rPr lang="en-AU" sz="1400" dirty="0"/>
              <a:t> generate the highest revenue - Prioritize imaging department efficiency.</a:t>
            </a:r>
          </a:p>
          <a:p>
            <a:pPr lvl="1"/>
            <a:r>
              <a:rPr lang="en-AU" sz="1400" b="1" dirty="0"/>
              <a:t>31–60 age group</a:t>
            </a:r>
            <a:r>
              <a:rPr lang="en-AU" sz="1400" dirty="0"/>
              <a:t> contributes most revenue - Target preventive care for this demographic.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b="1" dirty="0"/>
              <a:t>Treatment Costs</a:t>
            </a:r>
            <a:r>
              <a:rPr lang="en-AU" sz="1400" dirty="0"/>
              <a:t>:</a:t>
            </a:r>
          </a:p>
          <a:p>
            <a:pPr lvl="1"/>
            <a:r>
              <a:rPr lang="en-AU" sz="1400" dirty="0"/>
              <a:t>Avg. </a:t>
            </a:r>
            <a:r>
              <a:rPr lang="en-AU" sz="1400" b="1" dirty="0"/>
              <a:t>$2,540/visit</a:t>
            </a:r>
            <a:r>
              <a:rPr lang="en-AU" sz="1400" dirty="0"/>
              <a:t> - Benchmark against industry standards for cost control.</a:t>
            </a:r>
          </a:p>
          <a:p>
            <a:pPr lvl="1"/>
            <a:r>
              <a:rPr lang="en-AU" sz="1400" b="1" dirty="0"/>
              <a:t>33.01% success rate</a:t>
            </a:r>
            <a:r>
              <a:rPr lang="en-AU" sz="1400" dirty="0"/>
              <a:t> - Investigate low outcomes (e.g., adherence, misdiagnosis).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E89E9-F38E-5B85-8C1A-103956403A37}"/>
              </a:ext>
            </a:extLst>
          </p:cNvPr>
          <p:cNvSpPr txBox="1"/>
          <p:nvPr/>
        </p:nvSpPr>
        <p:spPr>
          <a:xfrm>
            <a:off x="235977" y="3840543"/>
            <a:ext cx="577153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3. Patient Care Gaps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/>
              <a:t>Follow-Up Rate (49.84%)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Half of patients skip follow-ups - Implement automated reminders or incentives.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/>
              <a:t>Abnormal Lab Results (33.54%)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1 in 3 tests shows abnormalities - Focus on retest protocols and early interventions.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69E76-03D9-D6D3-AF42-8FBA752C0561}"/>
              </a:ext>
            </a:extLst>
          </p:cNvPr>
          <p:cNvSpPr txBox="1"/>
          <p:nvPr/>
        </p:nvSpPr>
        <p:spPr>
          <a:xfrm>
            <a:off x="6096000" y="3840543"/>
            <a:ext cx="577153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b="1" dirty="0"/>
              <a:t>4. Diagnostic &amp; Prescription Trends</a:t>
            </a:r>
            <a:endParaRPr lang="en-AU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b="1" dirty="0"/>
              <a:t>Top Conditions</a:t>
            </a:r>
            <a:r>
              <a:rPr lang="en-AU" sz="1400" dirty="0"/>
              <a:t>: Migraine, Hypertension, Asthma, Diabetes → Expand chronic disease management programs.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AU" sz="1400" b="1" dirty="0"/>
              <a:t>Medications</a:t>
            </a:r>
            <a:r>
              <a:rPr lang="en-AU" sz="1400" dirty="0"/>
              <a:t>: </a:t>
            </a:r>
            <a:r>
              <a:rPr lang="en-AU" sz="1400" b="1" dirty="0"/>
              <a:t>Amoxicillin</a:t>
            </a:r>
            <a:r>
              <a:rPr lang="en-AU" sz="1400" dirty="0"/>
              <a:t> (most prescribed) - Audit antibiotic overuse to prevent resistance.</a:t>
            </a:r>
          </a:p>
          <a:p>
            <a:pPr lvl="1"/>
            <a:r>
              <a:rPr lang="en-AU" sz="1400" dirty="0"/>
              <a:t>Low Lisinopril prescriptions - Potential under-treatment of hypertension.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514F2-14FB-0C61-D1A1-E378399CB81E}"/>
              </a:ext>
            </a:extLst>
          </p:cNvPr>
          <p:cNvSpPr txBox="1"/>
          <p:nvPr/>
        </p:nvSpPr>
        <p:spPr>
          <a:xfrm>
            <a:off x="235977" y="5564657"/>
            <a:ext cx="1163155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5. Growth &amp; Benchmarking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/>
              <a:t>YoY Growth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Patients </a:t>
            </a:r>
            <a:r>
              <a:rPr lang="en-US" sz="1400" b="1" dirty="0"/>
              <a:t>doubled (5.1K → 10K)</a:t>
            </a:r>
            <a:r>
              <a:rPr lang="en-US" sz="1400" dirty="0"/>
              <a:t>; Revenue </a:t>
            </a:r>
            <a:r>
              <a:rPr lang="en-US" sz="1400" b="1" dirty="0"/>
              <a:t>+92% ($13.19M → $25.41M)</a:t>
            </a:r>
            <a:r>
              <a:rPr lang="en-US" sz="1400" dirty="0"/>
              <a:t> - Validate scalability of operations.</a:t>
            </a:r>
          </a:p>
        </p:txBody>
      </p:sp>
    </p:spTree>
    <p:extLst>
      <p:ext uri="{BB962C8B-B14F-4D97-AF65-F5344CB8AC3E}">
        <p14:creationId xmlns:p14="http://schemas.microsoft.com/office/powerpoint/2010/main" val="301499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104E79-4B85-DEAF-379F-E8ED5FE8AF9B}"/>
              </a:ext>
            </a:extLst>
          </p:cNvPr>
          <p:cNvSpPr txBox="1"/>
          <p:nvPr/>
        </p:nvSpPr>
        <p:spPr>
          <a:xfrm>
            <a:off x="147483" y="162232"/>
            <a:ext cx="9586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b="1" dirty="0"/>
              <a:t>Challenges &amp; Recommendations</a:t>
            </a:r>
            <a:endParaRPr lang="en-AU" sz="4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9296A5-35DA-5B95-8F25-9985E2791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128941"/>
              </p:ext>
            </p:extLst>
          </p:nvPr>
        </p:nvGraphicFramePr>
        <p:xfrm>
          <a:off x="786785" y="1692086"/>
          <a:ext cx="8947150" cy="31470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4433751">
                  <a:extLst>
                    <a:ext uri="{9D8B030D-6E8A-4147-A177-3AD203B41FA5}">
                      <a16:colId xmlns:a16="http://schemas.microsoft.com/office/drawing/2014/main" val="436725515"/>
                    </a:ext>
                  </a:extLst>
                </a:gridCol>
                <a:gridCol w="4513399">
                  <a:extLst>
                    <a:ext uri="{9D8B030D-6E8A-4147-A177-3AD203B41FA5}">
                      <a16:colId xmlns:a16="http://schemas.microsoft.com/office/drawing/2014/main" val="2923185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AU" b="1" dirty="0">
                          <a:solidFill>
                            <a:schemeClr val="bg1"/>
                          </a:solidFill>
                          <a:effectLst/>
                        </a:rPr>
                        <a:t>Challenge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b="1" dirty="0">
                          <a:solidFill>
                            <a:schemeClr val="bg1"/>
                          </a:solidFill>
                          <a:effectLst/>
                        </a:rPr>
                        <a:t>Recommendation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5872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Low follow-up rate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Introduce </a:t>
                      </a:r>
                      <a:r>
                        <a:rPr lang="en-US" b="1">
                          <a:effectLst/>
                        </a:rPr>
                        <a:t>SMS/email reminders</a:t>
                      </a:r>
                      <a:r>
                        <a:rPr lang="en-US">
                          <a:effectLst/>
                        </a:rPr>
                        <a:t> + loyalty rewards.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24459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High abnormal lab results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Flag </a:t>
                      </a:r>
                      <a:r>
                        <a:rPr lang="en-US" b="1">
                          <a:effectLst/>
                        </a:rPr>
                        <a:t>repeat tests</a:t>
                      </a:r>
                      <a:r>
                        <a:rPr lang="en-US">
                          <a:effectLst/>
                        </a:rPr>
                        <a:t> for accuracy; train lab staff.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6951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Treatment success rate (33%)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Audit </a:t>
                      </a:r>
                      <a:r>
                        <a:rPr lang="en-AU" b="1">
                          <a:effectLst/>
                        </a:rPr>
                        <a:t>diagnosis protocols</a:t>
                      </a:r>
                      <a:r>
                        <a:rPr lang="en-AU">
                          <a:effectLst/>
                        </a:rPr>
                        <a:t> and patient education.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79813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Seasonal demand spikes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Flexible staffing</a:t>
                      </a:r>
                      <a:r>
                        <a:rPr lang="en-US" dirty="0">
                          <a:effectLst/>
                        </a:rPr>
                        <a:t> during peak months.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6032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68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D7BB6-2137-184D-ECD1-6E61C968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A88A67-87DD-62DA-C2A6-268DD06AF524}"/>
              </a:ext>
            </a:extLst>
          </p:cNvPr>
          <p:cNvSpPr txBox="1"/>
          <p:nvPr/>
        </p:nvSpPr>
        <p:spPr>
          <a:xfrm>
            <a:off x="2227007" y="2676832"/>
            <a:ext cx="8111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643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DC6F-5E44-3614-60D5-87E682916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121"/>
            <a:ext cx="8825658" cy="7521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AU" sz="4400" b="1" dirty="0"/>
              <a:t>1. Group Details:</a:t>
            </a:r>
            <a:endParaRPr lang="en-AU" sz="11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D30A9F-B00A-42DB-B94C-58E1874B5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72306"/>
              </p:ext>
            </p:extLst>
          </p:nvPr>
        </p:nvGraphicFramePr>
        <p:xfrm>
          <a:off x="933726" y="2346960"/>
          <a:ext cx="7679330" cy="29260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39665">
                  <a:extLst>
                    <a:ext uri="{9D8B030D-6E8A-4147-A177-3AD203B41FA5}">
                      <a16:colId xmlns:a16="http://schemas.microsoft.com/office/drawing/2014/main" val="2714166792"/>
                    </a:ext>
                  </a:extLst>
                </a:gridCol>
                <a:gridCol w="3839665">
                  <a:extLst>
                    <a:ext uri="{9D8B030D-6E8A-4147-A177-3AD203B41FA5}">
                      <a16:colId xmlns:a16="http://schemas.microsoft.com/office/drawing/2014/main" val="3751276355"/>
                    </a:ext>
                  </a:extLst>
                </a:gridCol>
              </a:tblGrid>
              <a:tr h="342654">
                <a:tc>
                  <a:txBody>
                    <a:bodyPr/>
                    <a:lstStyle/>
                    <a:p>
                      <a:r>
                        <a:rPr lang="en-AU" dirty="0"/>
                        <a:t>Members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Roles in this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60913"/>
                  </a:ext>
                </a:extLst>
              </a:tr>
              <a:tr h="342654">
                <a:tc>
                  <a:txBody>
                    <a:bodyPr/>
                    <a:lstStyle/>
                    <a:p>
                      <a:r>
                        <a:rPr lang="en-AU" sz="1800" dirty="0"/>
                        <a:t>1. Syed Yaseen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Power Bi Analyst &amp;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70744"/>
                  </a:ext>
                </a:extLst>
              </a:tr>
              <a:tr h="342654">
                <a:tc>
                  <a:txBody>
                    <a:bodyPr/>
                    <a:lstStyle/>
                    <a:p>
                      <a:r>
                        <a:rPr lang="en-AU" sz="1800" dirty="0"/>
                        <a:t>2. Hrishikesh Manohar Dhondge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Tableau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955336"/>
                  </a:ext>
                </a:extLst>
              </a:tr>
              <a:tr h="342654">
                <a:tc>
                  <a:txBody>
                    <a:bodyPr/>
                    <a:lstStyle/>
                    <a:p>
                      <a:r>
                        <a:rPr lang="en-AU" sz="1800" dirty="0"/>
                        <a:t>3. Akash Roshan 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Data Engineer (MYSQL)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111557"/>
                  </a:ext>
                </a:extLst>
              </a:tr>
              <a:tr h="3426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4. Kovori Venkata Sarika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Excel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9140"/>
                  </a:ext>
                </a:extLst>
              </a:tr>
              <a:tr h="3426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5. Tejaswini Shreyas Kurumbhatte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Excel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76589"/>
                  </a:ext>
                </a:extLst>
              </a:tr>
              <a:tr h="3426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6. Manjunath M A.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Power Bi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80651"/>
                  </a:ext>
                </a:extLst>
              </a:tr>
              <a:tr h="3426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7. Manasi Shashikant Chavan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Data Engineer (MYSQL)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757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CB9C41-A43D-7ECB-BBE4-3B3341135FF3}"/>
              </a:ext>
            </a:extLst>
          </p:cNvPr>
          <p:cNvSpPr txBox="1"/>
          <p:nvPr/>
        </p:nvSpPr>
        <p:spPr>
          <a:xfrm>
            <a:off x="7138219" y="5663381"/>
            <a:ext cx="40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+mj-lt"/>
              </a:rPr>
              <a:t>Project Mentor : </a:t>
            </a:r>
            <a:r>
              <a:rPr lang="en-US" b="1" spc="-54" dirty="0">
                <a:latin typeface="+mj-lt"/>
              </a:rPr>
              <a:t>Mahendra Singh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4454DE-E456-792E-F473-A1117866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183" y="2471413"/>
            <a:ext cx="1915173" cy="19151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98AD9A-A4EF-E7FE-D99A-B56DA58CE8F8}"/>
              </a:ext>
            </a:extLst>
          </p:cNvPr>
          <p:cNvSpPr txBox="1"/>
          <p:nvPr/>
        </p:nvSpPr>
        <p:spPr>
          <a:xfrm>
            <a:off x="933726" y="1430594"/>
            <a:ext cx="357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Group Members: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63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FF0C-4EAC-91DF-3904-040D87F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07" y="117986"/>
            <a:ext cx="9463884" cy="736327"/>
          </a:xfrm>
        </p:spPr>
        <p:txBody>
          <a:bodyPr/>
          <a:lstStyle/>
          <a:p>
            <a:r>
              <a:rPr lang="en-AU" sz="4400" b="1" dirty="0"/>
              <a:t>2. Project Summary:</a:t>
            </a:r>
            <a:endParaRPr lang="en-AU" sz="4400" dirty="0"/>
          </a:p>
        </p:txBody>
      </p:sp>
      <p:pic>
        <p:nvPicPr>
          <p:cNvPr id="4" name="Picture 2" descr="welcome ehr img Healthcare IT Solutions">
            <a:extLst>
              <a:ext uri="{FF2B5EF4-FFF2-40B4-BE49-F238E27FC236}">
                <a16:creationId xmlns:a16="http://schemas.microsoft.com/office/drawing/2014/main" id="{11329D42-BEF0-044E-7578-4EA7C740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43" y="1875818"/>
            <a:ext cx="2986702" cy="312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4DB507-F647-3095-7116-07B56A36B1B3}"/>
              </a:ext>
            </a:extLst>
          </p:cNvPr>
          <p:cNvSpPr txBox="1"/>
          <p:nvPr/>
        </p:nvSpPr>
        <p:spPr>
          <a:xfrm>
            <a:off x="550425" y="1166698"/>
            <a:ext cx="7182465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AU" sz="2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 intuitive, data-driven BI dashboard for Electronic Medical Records (EMR) to:</a:t>
            </a:r>
            <a:b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	1. Enhance operational efficiency – Optimize doctor workload, resource allocation, and patient scheduling.</a:t>
            </a:r>
            <a:b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2.  Improve clinical outcomes – Track treatment success rates, follow-ups, and abnormal lab results.</a:t>
            </a:r>
            <a:b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	3. Drive revenue growth – Identify high-value services (e.g., CT scans, chronic care) and cost-saving opportunities.</a:t>
            </a:r>
          </a:p>
          <a:p>
            <a:pPr marL="285750" indent="-28575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AU" sz="2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EMR systems, lab results, billing records, patient demographics.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KPIs Tracked: 12+ metrics (e.g., revenue, patient volume, treatment costs, follow-up rates).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 Power BI, Tableau, Excel, SQL (data transformation).</a:t>
            </a:r>
          </a:p>
        </p:txBody>
      </p:sp>
    </p:spTree>
    <p:extLst>
      <p:ext uri="{BB962C8B-B14F-4D97-AF65-F5344CB8AC3E}">
        <p14:creationId xmlns:p14="http://schemas.microsoft.com/office/powerpoint/2010/main" val="58192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975B-7C84-3F44-3ABC-5A9261B8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68" y="168327"/>
            <a:ext cx="8825658" cy="695733"/>
          </a:xfrm>
        </p:spPr>
        <p:txBody>
          <a:bodyPr/>
          <a:lstStyle/>
          <a:p>
            <a:r>
              <a:rPr lang="en-AU" sz="4400" b="1" dirty="0"/>
              <a:t>3. KPI List: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365169-0144-F38D-AAE9-B774274A2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557947"/>
              </p:ext>
            </p:extLst>
          </p:nvPr>
        </p:nvGraphicFramePr>
        <p:xfrm>
          <a:off x="1787832" y="1309707"/>
          <a:ext cx="8616336" cy="479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829CD00-88A7-4B13-7E29-BD21D88A93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3762" y="2311351"/>
            <a:ext cx="504000" cy="50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23B4E-3916-BA10-D6EB-FEF7469653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7297" y="2311351"/>
            <a:ext cx="504000" cy="50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D2BE80-B6DC-5D88-FE59-CFB683ADD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0832" y="2311351"/>
            <a:ext cx="504000" cy="50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B4DFFC-914D-CB49-CD3B-BA75981A9F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4367" y="2311351"/>
            <a:ext cx="504000" cy="50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95AD4F-35CA-7C4A-27E8-F412BC2A95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7297" y="3690776"/>
            <a:ext cx="449205" cy="50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6C4F48-F05F-DBB8-4745-6556984434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0832" y="3687578"/>
            <a:ext cx="449205" cy="50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862B91-4806-8C04-C0D9-D253A62981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4773" b="96857" l="10000" r="90000">
                        <a14:foregroundMark x1="55000" y1="4889" x2="55000" y2="4889"/>
                        <a14:foregroundMark x1="56548" y1="53085" x2="56548" y2="53085"/>
                        <a14:foregroundMark x1="25952" y1="64843" x2="25952" y2="64843"/>
                        <a14:foregroundMark x1="32024" y1="83469" x2="32024" y2="83469"/>
                        <a14:foregroundMark x1="82262" y1="93132" x2="82262" y2="93132"/>
                        <a14:foregroundMark x1="32024" y1="96857" x2="32024" y2="96857"/>
                        <a14:foregroundMark x1="22143" y1="74389" x2="22143" y2="74389"/>
                        <a14:foregroundMark x1="58214" y1="20373" x2="58214" y2="20373"/>
                        <a14:foregroundMark x1="79048" y1="78114" x2="79048" y2="78114"/>
                        <a14:foregroundMark x1="81190" y1="80792" x2="81190" y2="80792"/>
                        <a14:foregroundMark x1="78452" y1="93714" x2="78452" y2="93714"/>
                        <a14:foregroundMark x1="49524" y1="87311" x2="49524" y2="87311"/>
                        <a14:foregroundMark x1="64762" y1="58906" x2="64762" y2="58906"/>
                        <a14:foregroundMark x1="45119" y1="54133" x2="45119" y2="541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84367" y="3707823"/>
            <a:ext cx="504000" cy="515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6C34B1-DEF8-E727-030C-DD3DAA5A1D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96423" y="5060425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8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BE2E-BD3C-8B80-7A41-5652BEDD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05740"/>
            <a:ext cx="8825658" cy="2677648"/>
          </a:xfrm>
        </p:spPr>
        <p:txBody>
          <a:bodyPr/>
          <a:lstStyle/>
          <a:p>
            <a:r>
              <a:rPr lang="en-AU" sz="4000" b="1" dirty="0">
                <a:solidFill>
                  <a:schemeClr val="tx1"/>
                </a:solidFill>
              </a:rPr>
              <a:t>4. Excel Dashboard: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0AB28-CB26-4FED-1E1D-825F42F6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7" y="571907"/>
            <a:ext cx="12006000" cy="61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1D91-A352-AA25-76D0-A265E009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D43D-CFE5-C0A8-068F-BBD61F42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20488"/>
            <a:ext cx="8825658" cy="2677648"/>
          </a:xfrm>
        </p:spPr>
        <p:txBody>
          <a:bodyPr/>
          <a:lstStyle/>
          <a:p>
            <a:r>
              <a:rPr lang="en-AU" sz="4000" b="1" dirty="0">
                <a:solidFill>
                  <a:schemeClr val="tx1"/>
                </a:solidFill>
              </a:rPr>
              <a:t>5. Tableau Dashboard: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29168-FAE1-E2C5-9E1C-BAF7CFB20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73"/>
          <a:stretch>
            <a:fillRect/>
          </a:stretch>
        </p:blipFill>
        <p:spPr>
          <a:xfrm>
            <a:off x="93000" y="427704"/>
            <a:ext cx="12006000" cy="63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DE60A-D9E9-8886-D824-4EA523C42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D570-5141-6D01-106C-A3F13457F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05739"/>
            <a:ext cx="8825658" cy="2677648"/>
          </a:xfrm>
        </p:spPr>
        <p:txBody>
          <a:bodyPr/>
          <a:lstStyle/>
          <a:p>
            <a:r>
              <a:rPr lang="en-AU" sz="4000" b="1" dirty="0">
                <a:solidFill>
                  <a:schemeClr val="tx1"/>
                </a:solidFill>
              </a:rPr>
              <a:t>6. Power Bi Dashboard Page 1: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40194-BBCD-2306-0597-4AFCB246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5" t="2217" r="3104" b="2981"/>
          <a:stretch>
            <a:fillRect/>
          </a:stretch>
        </p:blipFill>
        <p:spPr>
          <a:xfrm>
            <a:off x="93000" y="442451"/>
            <a:ext cx="12006000" cy="63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7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211EC-9718-AB80-E8EC-84B7BCEBE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3FB6-27A5-3A93-D6D5-8B216D0E5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105739"/>
            <a:ext cx="8825658" cy="2677648"/>
          </a:xfrm>
        </p:spPr>
        <p:txBody>
          <a:bodyPr/>
          <a:lstStyle/>
          <a:p>
            <a:r>
              <a:rPr lang="en-AU" sz="4000" b="1" dirty="0">
                <a:solidFill>
                  <a:schemeClr val="tx1"/>
                </a:solidFill>
              </a:rPr>
              <a:t>6. Power Bi Dashboard Page 2: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EF912-E98C-D1AE-EC77-D6C749FC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3" t="3633" r="3347" b="2772"/>
          <a:stretch>
            <a:fillRect/>
          </a:stretch>
        </p:blipFill>
        <p:spPr>
          <a:xfrm>
            <a:off x="93000" y="442452"/>
            <a:ext cx="12006000" cy="63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5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F9E6B-9CA2-A799-7868-D0CBCC1B4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4389-0B91-EE94-3968-C4740D542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80" y="-1993590"/>
            <a:ext cx="8825658" cy="2677648"/>
          </a:xfrm>
        </p:spPr>
        <p:txBody>
          <a:bodyPr/>
          <a:lstStyle/>
          <a:p>
            <a:r>
              <a:rPr lang="en-AU" sz="4000" b="1" dirty="0">
                <a:solidFill>
                  <a:schemeClr val="tx1"/>
                </a:solidFill>
              </a:rPr>
              <a:t>7. SQL Query Images 1: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DA9BC0-6647-5FF0-3823-DFB16434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76" y="1736795"/>
            <a:ext cx="2144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14309-0B05-468A-AE10-0E94B92B8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775" y="770601"/>
            <a:ext cx="4098448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5E343C-CDB3-91ED-C362-F6E4072A4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546" y="1733162"/>
            <a:ext cx="2290905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BC3B57-17F3-4576-51D5-911B1A72E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8420" y="770601"/>
            <a:ext cx="3900006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965456-B9B5-D50C-FAE2-5B81072DED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423" y="1733162"/>
            <a:ext cx="1872000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A2A6CA-9DF0-D72C-E0FA-E6905C4A3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51" y="770601"/>
            <a:ext cx="3918728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0498DC2-3F4D-5EC2-BC96-F5B2A6DBEF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51" y="2710783"/>
            <a:ext cx="482459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2627D-839B-729B-F9AF-81C3E37B2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575" y="3688172"/>
            <a:ext cx="2889600" cy="7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9A35AF-64CA-05B0-E56D-A872C9E7B3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0545" y="2710783"/>
            <a:ext cx="7044277" cy="10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959D6E-2D2C-30A2-0970-4C8B6C3508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1451" y="3792052"/>
            <a:ext cx="2160000" cy="641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8B4308-799F-6C98-EC99-945DE59CF3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51" y="4687060"/>
            <a:ext cx="5724593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D373F4-9146-CDAF-1517-A4EA4AFBD6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1575" y="5697816"/>
            <a:ext cx="3332096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20D452-A2BC-C266-DC6F-FE13BEE6495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97511" y="4687060"/>
            <a:ext cx="5960654" cy="9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9BB3A4A-8881-B2FC-9351-2427D07AD4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71040" y="5727398"/>
            <a:ext cx="3302606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3448A2EB-FA8C-5467-53A0-5DBDF856E17F}"/>
              </a:ext>
            </a:extLst>
          </p:cNvPr>
          <p:cNvSpPr/>
          <p:nvPr/>
        </p:nvSpPr>
        <p:spPr>
          <a:xfrm>
            <a:off x="471945" y="1961535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6F4F4753-7E38-267C-66B8-AFBCF550316D}"/>
              </a:ext>
            </a:extLst>
          </p:cNvPr>
          <p:cNvSpPr/>
          <p:nvPr/>
        </p:nvSpPr>
        <p:spPr>
          <a:xfrm>
            <a:off x="4470809" y="1930929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55918DF0-5B4E-1C96-AA45-0470E78145A3}"/>
              </a:ext>
            </a:extLst>
          </p:cNvPr>
          <p:cNvSpPr/>
          <p:nvPr/>
        </p:nvSpPr>
        <p:spPr>
          <a:xfrm>
            <a:off x="8738266" y="1930929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CADFF035-A333-13FB-2DCA-F3E66BFE6561}"/>
              </a:ext>
            </a:extLst>
          </p:cNvPr>
          <p:cNvSpPr/>
          <p:nvPr/>
        </p:nvSpPr>
        <p:spPr>
          <a:xfrm>
            <a:off x="471945" y="3891839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87C716E0-F791-5121-032F-AB2A64A4DA1B}"/>
              </a:ext>
            </a:extLst>
          </p:cNvPr>
          <p:cNvSpPr/>
          <p:nvPr/>
        </p:nvSpPr>
        <p:spPr>
          <a:xfrm>
            <a:off x="6760420" y="3966326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05054C77-82B9-8550-8B4A-77B3EFD0C646}"/>
              </a:ext>
            </a:extLst>
          </p:cNvPr>
          <p:cNvSpPr/>
          <p:nvPr/>
        </p:nvSpPr>
        <p:spPr>
          <a:xfrm>
            <a:off x="6793776" y="5925166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BC07E629-580A-0B13-2DBD-C4A1BA854A98}"/>
              </a:ext>
            </a:extLst>
          </p:cNvPr>
          <p:cNvSpPr/>
          <p:nvPr/>
        </p:nvSpPr>
        <p:spPr>
          <a:xfrm>
            <a:off x="471945" y="5899102"/>
            <a:ext cx="368155" cy="324465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854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669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</vt:lpstr>
      <vt:lpstr>Healthcare Analytics – EMR BI Dashboard</vt:lpstr>
      <vt:lpstr>1. Group Details:</vt:lpstr>
      <vt:lpstr>2. Project Summary:</vt:lpstr>
      <vt:lpstr>3. KPI List:</vt:lpstr>
      <vt:lpstr>4. Excel Dashboard: </vt:lpstr>
      <vt:lpstr>5. Tableau Dashboard: </vt:lpstr>
      <vt:lpstr>6. Power Bi Dashboard Page 1: </vt:lpstr>
      <vt:lpstr>6. Power Bi Dashboard Page 2: </vt:lpstr>
      <vt:lpstr>7. SQL Query Images 1: </vt:lpstr>
      <vt:lpstr>7. SQL Query Images 2: </vt:lpstr>
      <vt:lpstr>8. Key Takeaways: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Admin</cp:lastModifiedBy>
  <cp:revision>17</cp:revision>
  <dcterms:created xsi:type="dcterms:W3CDTF">2025-06-25T09:02:52Z</dcterms:created>
  <dcterms:modified xsi:type="dcterms:W3CDTF">2025-06-29T03:38:33Z</dcterms:modified>
</cp:coreProperties>
</file>