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27"/>
  </p:notesMasterIdLst>
  <p:sldIdLst>
    <p:sldId id="273" r:id="rId2"/>
    <p:sldId id="275" r:id="rId3"/>
    <p:sldId id="281" r:id="rId4"/>
    <p:sldId id="286" r:id="rId5"/>
    <p:sldId id="287" r:id="rId6"/>
    <p:sldId id="288" r:id="rId7"/>
    <p:sldId id="274" r:id="rId8"/>
    <p:sldId id="285" r:id="rId9"/>
    <p:sldId id="270" r:id="rId10"/>
    <p:sldId id="278" r:id="rId11"/>
    <p:sldId id="257" r:id="rId12"/>
    <p:sldId id="258" r:id="rId13"/>
    <p:sldId id="277" r:id="rId14"/>
    <p:sldId id="283" r:id="rId15"/>
    <p:sldId id="284" r:id="rId16"/>
    <p:sldId id="260" r:id="rId17"/>
    <p:sldId id="261" r:id="rId18"/>
    <p:sldId id="294" r:id="rId19"/>
    <p:sldId id="280" r:id="rId20"/>
    <p:sldId id="297" r:id="rId21"/>
    <p:sldId id="296" r:id="rId22"/>
    <p:sldId id="292" r:id="rId23"/>
    <p:sldId id="290" r:id="rId24"/>
    <p:sldId id="291" r:id="rId25"/>
    <p:sldId id="29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BC4C1E-B2D2-4000-B865-7F6D4EDB341A}" type="datetimeFigureOut">
              <a:rPr lang="en-US" smtClean="0"/>
              <a:t>14-May-25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36D40-5BE4-41BA-8A44-FC8C08053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387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36D40-5BE4-41BA-8A44-FC8C08053F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61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9FAEC52-523D-4270-927B-0132ADBE1E07}" type="datetimeFigureOut">
              <a:rPr lang="en-US" smtClean="0"/>
              <a:t>14-May-25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30B4ED4-E62C-41D6-93BD-7AF01833A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35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AEC52-523D-4270-927B-0132ADBE1E07}" type="datetimeFigureOut">
              <a:rPr lang="en-US" smtClean="0"/>
              <a:t>14-May-25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4ED4-E62C-41D6-93BD-7AF01833A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59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AEC52-523D-4270-927B-0132ADBE1E07}" type="datetimeFigureOut">
              <a:rPr lang="en-US" smtClean="0"/>
              <a:t>14-May-25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4ED4-E62C-41D6-93BD-7AF01833A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46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AEC52-523D-4270-927B-0132ADBE1E07}" type="datetimeFigureOut">
              <a:rPr lang="en-US" smtClean="0"/>
              <a:t>14-May-25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4ED4-E62C-41D6-93BD-7AF01833A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53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AEC52-523D-4270-927B-0132ADBE1E07}" type="datetimeFigureOut">
              <a:rPr lang="en-US" smtClean="0"/>
              <a:t>14-May-25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4ED4-E62C-41D6-93BD-7AF01833A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87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AEC52-523D-4270-927B-0132ADBE1E07}" type="datetimeFigureOut">
              <a:rPr lang="en-US" smtClean="0"/>
              <a:t>14-May-25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4ED4-E62C-41D6-93BD-7AF01833A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54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AEC52-523D-4270-927B-0132ADBE1E07}" type="datetimeFigureOut">
              <a:rPr lang="en-US" smtClean="0"/>
              <a:t>14-May-25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4ED4-E62C-41D6-93BD-7AF01833A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94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AEC52-523D-4270-927B-0132ADBE1E07}" type="datetimeFigureOut">
              <a:rPr lang="en-US" smtClean="0"/>
              <a:t>14-May-25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4ED4-E62C-41D6-93BD-7AF01833A0C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480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AEC52-523D-4270-927B-0132ADBE1E07}" type="datetimeFigureOut">
              <a:rPr lang="en-US" smtClean="0"/>
              <a:t>14-May-25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4ED4-E62C-41D6-93BD-7AF01833A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35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AEC52-523D-4270-927B-0132ADBE1E07}" type="datetimeFigureOut">
              <a:rPr lang="en-US" smtClean="0"/>
              <a:t>14-May-25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4ED4-E62C-41D6-93BD-7AF01833A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96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AEC52-523D-4270-927B-0132ADBE1E07}" type="datetimeFigureOut">
              <a:rPr lang="en-US" smtClean="0"/>
              <a:t>14-May-25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4ED4-E62C-41D6-93BD-7AF01833A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08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AEC52-523D-4270-927B-0132ADBE1E07}" type="datetimeFigureOut">
              <a:rPr lang="en-US" smtClean="0"/>
              <a:t>14-May-25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4ED4-E62C-41D6-93BD-7AF01833A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88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AEC52-523D-4270-927B-0132ADBE1E07}" type="datetimeFigureOut">
              <a:rPr lang="en-US" smtClean="0"/>
              <a:t>14-May-25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4ED4-E62C-41D6-93BD-7AF01833A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68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AEC52-523D-4270-927B-0132ADBE1E07}" type="datetimeFigureOut">
              <a:rPr lang="en-US" smtClean="0"/>
              <a:t>14-May-25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4ED4-E62C-41D6-93BD-7AF01833A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26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AEC52-523D-4270-927B-0132ADBE1E07}" type="datetimeFigureOut">
              <a:rPr lang="en-US" smtClean="0"/>
              <a:t>14-May-25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4ED4-E62C-41D6-93BD-7AF01833A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62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AEC52-523D-4270-927B-0132ADBE1E07}" type="datetimeFigureOut">
              <a:rPr lang="en-US" smtClean="0"/>
              <a:t>14-May-25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4ED4-E62C-41D6-93BD-7AF01833A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84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AEC52-523D-4270-927B-0132ADBE1E07}" type="datetimeFigureOut">
              <a:rPr lang="en-US" smtClean="0"/>
              <a:t>14-May-25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4ED4-E62C-41D6-93BD-7AF01833A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1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9FAEC52-523D-4270-927B-0132ADBE1E07}" type="datetimeFigureOut">
              <a:rPr lang="en-US" smtClean="0"/>
              <a:t>14-May-25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0B4ED4-E62C-41D6-93BD-7AF01833A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554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meeting-conference-conference-room-311355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7192B-4EE7-1C00-1F00-B7BE8C34B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385" y="121674"/>
            <a:ext cx="2706328" cy="111350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C000"/>
                </a:solidFill>
              </a:rPr>
              <a:t>Group – 1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32FCB3-254D-5698-19A7-364067A7A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2385" y="1345791"/>
            <a:ext cx="5450143" cy="3934132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effectLst/>
                <a:latin typeface="Calibri" panose="020F0502020204030204" pitchFamily="34" charset="0"/>
              </a:rPr>
              <a:t>Manjunath M A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effectLst/>
                <a:latin typeface="Calibri" panose="020F0502020204030204" pitchFamily="34" charset="0"/>
              </a:rPr>
              <a:t>Tejaswini Shreyas </a:t>
            </a:r>
            <a:r>
              <a:rPr lang="en-US" sz="2000" dirty="0" err="1">
                <a:effectLst/>
                <a:latin typeface="Calibri" panose="020F0502020204030204" pitchFamily="34" charset="0"/>
              </a:rPr>
              <a:t>Kurumbhatte</a:t>
            </a:r>
            <a:r>
              <a:rPr lang="en-US" sz="2000" dirty="0">
                <a:effectLst/>
                <a:latin typeface="Calibri" panose="020F0502020204030204" pitchFamily="34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effectLst/>
                <a:latin typeface="Calibri" panose="020F0502020204030204" pitchFamily="34" charset="0"/>
              </a:rPr>
              <a:t>Hrishikesh Manohar </a:t>
            </a:r>
            <a:r>
              <a:rPr lang="en-US" sz="2000" dirty="0" err="1">
                <a:effectLst/>
                <a:latin typeface="Calibri" panose="020F0502020204030204" pitchFamily="34" charset="0"/>
              </a:rPr>
              <a:t>Dhondge</a:t>
            </a:r>
            <a:r>
              <a:rPr lang="en-US" sz="2000" dirty="0">
                <a:effectLst/>
                <a:latin typeface="Calibri" panose="020F0502020204030204" pitchFamily="34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</a:rPr>
              <a:t>Syed Yaseen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effectLst/>
                <a:latin typeface="Calibri" panose="020F0502020204030204" pitchFamily="34" charset="0"/>
              </a:rPr>
              <a:t>Akash Roshan</a:t>
            </a:r>
            <a:r>
              <a:rPr lang="en-US" sz="2000" dirty="0">
                <a:latin typeface="Calibri" panose="020F0502020204030204" pitchFamily="34" charset="0"/>
              </a:rPr>
              <a:t> R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effectLst/>
                <a:latin typeface="Calibri" panose="020F0502020204030204" pitchFamily="34" charset="0"/>
              </a:rPr>
              <a:t>Rohith KC</a:t>
            </a:r>
            <a:endParaRPr lang="en-US" sz="2000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CAB766CC-A43B-D32F-3484-31FB9F065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59013" y="1235177"/>
            <a:ext cx="4572000" cy="3406264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63" name="Graphic 62" descr="Bar graph with upward trend with solid fill">
            <a:extLst>
              <a:ext uri="{FF2B5EF4-FFF2-40B4-BE49-F238E27FC236}">
                <a16:creationId xmlns:a16="http://schemas.microsoft.com/office/drawing/2014/main" id="{FE24EBDE-CE50-BF8A-D6C6-A8EB7005DD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63615" y="1769809"/>
            <a:ext cx="678425" cy="678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D782A8-542C-FDA5-E097-D0405B0A51F5}"/>
              </a:ext>
            </a:extLst>
          </p:cNvPr>
          <p:cNvSpPr txBox="1"/>
          <p:nvPr/>
        </p:nvSpPr>
        <p:spPr>
          <a:xfrm>
            <a:off x="5042717" y="4926026"/>
            <a:ext cx="507713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400" b="1" dirty="0">
                <a:solidFill>
                  <a:srgbClr val="FFC000"/>
                </a:solidFill>
                <a:latin typeface="+mj-lt"/>
                <a:cs typeface="Times New Roman" panose="02020603050405020304" pitchFamily="18" charset="0"/>
              </a:rPr>
              <a:t>PROJECT MENTORS</a:t>
            </a:r>
          </a:p>
          <a:p>
            <a:endParaRPr lang="en-AU" sz="2000" dirty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latin typeface="+mj-lt"/>
                <a:cs typeface="Times New Roman" panose="02020603050405020304" pitchFamily="18" charset="0"/>
              </a:rPr>
              <a:t>Asif Ahmad </a:t>
            </a:r>
            <a:r>
              <a:rPr lang="en-AU" sz="2000" dirty="0" err="1">
                <a:latin typeface="+mj-lt"/>
                <a:cs typeface="Times New Roman" panose="02020603050405020304" pitchFamily="18" charset="0"/>
              </a:rPr>
              <a:t>Yaragudi</a:t>
            </a:r>
            <a:endParaRPr lang="en-AU" sz="2000" dirty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latin typeface="+mj-lt"/>
                <a:cs typeface="Times New Roman" panose="02020603050405020304" pitchFamily="18" charset="0"/>
              </a:rPr>
              <a:t>B Harish </a:t>
            </a:r>
          </a:p>
        </p:txBody>
      </p:sp>
    </p:spTree>
    <p:extLst>
      <p:ext uri="{BB962C8B-B14F-4D97-AF65-F5344CB8AC3E}">
        <p14:creationId xmlns:p14="http://schemas.microsoft.com/office/powerpoint/2010/main" val="3496455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4F990C-ED58-4BBC-0E2F-000C7A46B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5C38-43F0-FEA5-4509-7891F6CA4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0684" y="2831690"/>
            <a:ext cx="8269440" cy="206204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C000"/>
                </a:solidFill>
              </a:rPr>
              <a:t>TABLEAU – DASHBOARD</a:t>
            </a:r>
            <a:endParaRPr lang="en-US" sz="4000" dirty="0">
              <a:solidFill>
                <a:srgbClr val="FFC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97CC25-4F89-33CA-0012-B1FD0A789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2238" y="4914217"/>
            <a:ext cx="6986331" cy="1405467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dirty="0"/>
              <a:t>By </a:t>
            </a:r>
            <a:r>
              <a:rPr lang="en-US" sz="1800" i="0" dirty="0">
                <a:effectLst/>
                <a:latin typeface="Calibri" panose="020F0502020204030204" pitchFamily="34" charset="0"/>
              </a:rPr>
              <a:t>Hrishikesh Manohar </a:t>
            </a:r>
            <a:r>
              <a:rPr lang="en-US" sz="1800" i="0" dirty="0" err="1">
                <a:effectLst/>
                <a:latin typeface="Calibri" panose="020F0502020204030204" pitchFamily="34" charset="0"/>
              </a:rPr>
              <a:t>Dhondge</a:t>
            </a:r>
            <a:r>
              <a:rPr lang="en-US" sz="1800" i="0" dirty="0">
                <a:effectLst/>
                <a:latin typeface="Calibri" panose="020F0502020204030204" pitchFamily="34" charset="0"/>
              </a:rPr>
              <a:t> </a:t>
            </a:r>
          </a:p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3036E3-89C3-B2DF-6396-94ABC4B88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554" y="176981"/>
            <a:ext cx="5186516" cy="2916703"/>
          </a:xfrm>
          <a:prstGeom prst="roundRect">
            <a:avLst>
              <a:gd name="adj" fmla="val 15054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292687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FE47D1-06AB-0690-2FB2-08DBBBDF1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52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827F0-7A5A-47E7-73AF-2A2180185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8772"/>
          </a:xfrm>
        </p:spPr>
        <p:txBody>
          <a:bodyPr>
            <a:normAutofit fontScale="90000"/>
          </a:bodyPr>
          <a:lstStyle/>
          <a:p>
            <a:r>
              <a:rPr lang="en-AU" b="1" dirty="0">
                <a:solidFill>
                  <a:srgbClr val="FFC000"/>
                </a:solidFill>
              </a:rPr>
              <a:t>4. Tableau Challenges &amp; solutions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80A6A53-0936-A8D7-E7E2-E5BE2C8DCD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357109"/>
            <a:ext cx="10515600" cy="5175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cs typeface="Times New Roman" panose="02020603050405020304" pitchFamily="18" charset="0"/>
              </a:rPr>
              <a:t>Challenge 1: Data spread across multiple tables: Data was scattered across 6 different datasets.</a:t>
            </a:r>
            <a:b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cs typeface="Times New Roman" panose="02020603050405020304" pitchFamily="18" charset="0"/>
              </a:rPr>
            </a:b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cs typeface="Times New Roman" panose="02020603050405020304" pitchFamily="18" charset="0"/>
              </a:rPr>
              <a:t>Solution: </a:t>
            </a:r>
            <a:r>
              <a:rPr kumimoji="0" lang="en-US" altLang="en-US" b="0" u="none" strike="noStrike" cap="none" normalizeH="0" baseline="0" dirty="0">
                <a:ln>
                  <a:noFill/>
                </a:ln>
                <a:effectLst/>
                <a:cs typeface="Times New Roman" panose="02020603050405020304" pitchFamily="18" charset="0"/>
              </a:rPr>
              <a:t>Used Data Motel Optimization, i.e. Used Logical layer joins with common column </a:t>
            </a:r>
            <a:r>
              <a:rPr kumimoji="0" lang="en-US" altLang="en-US" b="0" u="none" strike="noStrike" cap="none" normalizeH="0" baseline="0" dirty="0" err="1">
                <a:ln>
                  <a:noFill/>
                </a:ln>
                <a:effectLst/>
                <a:cs typeface="Times New Roman" panose="02020603050405020304" pitchFamily="18" charset="0"/>
              </a:rPr>
              <a:t>account_exe_id</a:t>
            </a:r>
            <a:r>
              <a:rPr kumimoji="0" lang="en-US" altLang="en-US" b="0" u="none" strike="noStrike" cap="none" normalizeH="0" baseline="0" dirty="0">
                <a:ln>
                  <a:noFill/>
                </a:ln>
                <a:effectLst/>
                <a:cs typeface="Times New Roman" panose="02020603050405020304" pitchFamily="18" charset="0"/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cs typeface="Times New Roman" panose="02020603050405020304" pitchFamily="18" charset="0"/>
              </a:rPr>
              <a:t>Challenge 2: Target vs. Achieved logic was complex</a:t>
            </a:r>
            <a:b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cs typeface="Times New Roman" panose="02020603050405020304" pitchFamily="18" charset="0"/>
              </a:rPr>
            </a:b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cs typeface="Times New Roman" panose="02020603050405020304" pitchFamily="18" charset="0"/>
              </a:rPr>
              <a:t>Solution: </a:t>
            </a: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Used consistent </a:t>
            </a:r>
            <a:r>
              <a:rPr kumimoji="0" lang="en-US" altLang="en-US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income_class</a:t>
            </a: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categories and created clear calculated fields in Tableau.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b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cs typeface="Times New Roman" panose="02020603050405020304" pitchFamily="18" charset="0"/>
              </a:rPr>
              <a:t>Challenge 3: Dashboard was slow</a:t>
            </a:r>
            <a:br>
              <a:rPr kumimoji="0" lang="en-US" altLang="en-US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</a:b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cs typeface="Times New Roman" panose="02020603050405020304" pitchFamily="18" charset="0"/>
              </a:rPr>
              <a:t>Solution: </a:t>
            </a: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Used aggregated extracts and optimized joins to improve performance.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cs typeface="Times New Roman" panose="02020603050405020304" pitchFamily="18" charset="0"/>
              </a:rPr>
              <a:t>Challenge 4: Business users needed simple visuals</a:t>
            </a:r>
            <a:br>
              <a:rPr kumimoji="0" lang="en-US" altLang="en-US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</a:b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cs typeface="Times New Roman" panose="02020603050405020304" pitchFamily="18" charset="0"/>
              </a:rPr>
              <a:t>Solution: </a:t>
            </a: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Designed clear KPI summaries, used filters, and added brief insights.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FFC000"/>
              </a:solidFill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b="1" dirty="0">
                <a:solidFill>
                  <a:srgbClr val="FFC000"/>
                </a:solidFill>
                <a:cs typeface="Times New Roman" panose="02020603050405020304" pitchFamily="18" charset="0"/>
              </a:rPr>
              <a:t>Challenge 5: Up/down arrows for KPI performance</a:t>
            </a:r>
            <a:br>
              <a:rPr lang="en-AU" dirty="0">
                <a:solidFill>
                  <a:srgbClr val="FFC000"/>
                </a:solidFill>
                <a:cs typeface="Times New Roman" panose="02020603050405020304" pitchFamily="18" charset="0"/>
              </a:rPr>
            </a:br>
            <a:r>
              <a:rPr lang="en-AU" dirty="0">
                <a:solidFill>
                  <a:srgbClr val="FFC000"/>
                </a:solidFill>
                <a:cs typeface="Times New Roman" panose="02020603050405020304" pitchFamily="18" charset="0"/>
              </a:rPr>
              <a:t>Solution: </a:t>
            </a:r>
            <a:r>
              <a:rPr lang="en-AU" dirty="0">
                <a:cs typeface="Times New Roman" panose="02020603050405020304" pitchFamily="18" charset="0"/>
              </a:rPr>
              <a:t>Used calculated fields + logic for formatting in Tableau.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AU" dirty="0">
              <a:cs typeface="Times New Roman" panose="02020603050405020304" pitchFamily="18" charset="0"/>
            </a:endParaRPr>
          </a:p>
          <a:p>
            <a:r>
              <a:rPr lang="en-AU" b="1" dirty="0">
                <a:solidFill>
                  <a:srgbClr val="FFC000"/>
                </a:solidFill>
                <a:cs typeface="Times New Roman" panose="02020603050405020304" pitchFamily="18" charset="0"/>
              </a:rPr>
              <a:t>Challenge 6: Funnel and donut charts were difficult to build</a:t>
            </a:r>
            <a:br>
              <a:rPr lang="en-AU" dirty="0">
                <a:cs typeface="Times New Roman" panose="02020603050405020304" pitchFamily="18" charset="0"/>
              </a:rPr>
            </a:br>
            <a:r>
              <a:rPr lang="en-AU" dirty="0">
                <a:solidFill>
                  <a:srgbClr val="FFC000"/>
                </a:solidFill>
                <a:cs typeface="Times New Roman" panose="02020603050405020304" pitchFamily="18" charset="0"/>
              </a:rPr>
              <a:t>Solution: </a:t>
            </a:r>
            <a:r>
              <a:rPr lang="en-AU" dirty="0">
                <a:cs typeface="Times New Roman" panose="02020603050405020304" pitchFamily="18" charset="0"/>
              </a:rPr>
              <a:t>Used dual-axis technique, zero axes and calculated fields to create smooth visuals.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6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812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3F92E3-1BE0-BADC-6EE2-BC3123EC2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45539-692D-5D89-3F7D-C9D4502D5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7481" y="2766689"/>
            <a:ext cx="8844625" cy="19883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C000"/>
                </a:solidFill>
              </a:rPr>
              <a:t>POWER BI – DASHBOARD</a:t>
            </a:r>
            <a:endParaRPr lang="en-US" sz="3600" dirty="0">
              <a:solidFill>
                <a:srgbClr val="FFC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7673A7-8531-6A5F-D45A-89AA03368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7031" y="4804411"/>
            <a:ext cx="6986331" cy="1405467"/>
          </a:xfrm>
        </p:spPr>
        <p:txBody>
          <a:bodyPr/>
          <a:lstStyle/>
          <a:p>
            <a:pPr algn="ctr"/>
            <a:r>
              <a:rPr lang="en-US" dirty="0"/>
              <a:t>By SYED YASEEN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39EA9E-F37C-2A10-10B9-F63FB8A6B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580" y="891492"/>
            <a:ext cx="3828115" cy="2361267"/>
          </a:xfrm>
          <a:prstGeom prst="roundRect">
            <a:avLst>
              <a:gd name="adj" fmla="val 15054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6547EC-7D98-CE4B-6C5F-3D8AD8ECA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9793" y="1117807"/>
            <a:ext cx="4229203" cy="2378927"/>
          </a:xfrm>
          <a:prstGeom prst="roundRect">
            <a:avLst>
              <a:gd name="adj" fmla="val 15054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728368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F2D156-9F1B-B83A-CC79-C148E4081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783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E73AFD-074D-079D-B7EE-29648FD41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950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AE7DDE-B388-4551-4C5C-7E490BAC0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982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B52BDB-EE25-F715-AE5B-3EEFC9EF1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307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49E7AF-7B91-7EAD-5DEB-D5D459F4CB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A8ED6-824E-D781-D0BD-6E384EF06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8772"/>
          </a:xfrm>
        </p:spPr>
        <p:txBody>
          <a:bodyPr>
            <a:normAutofit fontScale="90000"/>
          </a:bodyPr>
          <a:lstStyle/>
          <a:p>
            <a:r>
              <a:rPr lang="en-AU" b="1" dirty="0">
                <a:solidFill>
                  <a:srgbClr val="FFC000"/>
                </a:solidFill>
              </a:rPr>
              <a:t>5. POWER BI Challenges &amp; solutions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C16F7DF-765C-B5C2-2117-DAA63DF066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1752753"/>
            <a:ext cx="10783529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cs typeface="Times New Roman" panose="02020603050405020304" pitchFamily="18" charset="0"/>
              </a:rPr>
              <a:t>Challenge 1: Insufficient Space</a:t>
            </a:r>
            <a:b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cs typeface="Times New Roman" panose="02020603050405020304" pitchFamily="18" charset="0"/>
              </a:rPr>
            </a:b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cs typeface="Times New Roman" panose="02020603050405020304" pitchFamily="18" charset="0"/>
              </a:rPr>
              <a:t>Solution: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effectLst/>
                <a:cs typeface="Times New Roman" panose="02020603050405020304" pitchFamily="18" charset="0"/>
              </a:rPr>
              <a:t>Bookmark &amp; Page Navigation.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000" b="0" u="none" strike="noStrike" cap="none" normalizeH="0" baseline="0" dirty="0">
              <a:ln>
                <a:noFill/>
              </a:ln>
              <a:effectLst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cs typeface="Times New Roman" panose="02020603050405020304" pitchFamily="18" charset="0"/>
              </a:rPr>
              <a:t>Challenge 2: Try to apply Conditional formatting to the Cards</a:t>
            </a:r>
            <a:b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</a:b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cs typeface="Times New Roman" panose="02020603050405020304" pitchFamily="18" charset="0"/>
              </a:rPr>
              <a:t>Solution: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Created Measures using DAX functions.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0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cs typeface="Times New Roman" panose="02020603050405020304" pitchFamily="18" charset="0"/>
              </a:rPr>
              <a:t>Challenge 3: Target vs. Achieved logic was complex</a:t>
            </a:r>
            <a:b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</a:b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cs typeface="Times New Roman" panose="02020603050405020304" pitchFamily="18" charset="0"/>
              </a:rPr>
              <a:t>Solution: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Used consistent income class categories and created clear measures using DAX functions.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0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cs typeface="Times New Roman" panose="02020603050405020304" pitchFamily="18" charset="0"/>
              </a:rPr>
              <a:t>Challenge 4: Business users needed simple visuals</a:t>
            </a:r>
            <a:b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</a:b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cs typeface="Times New Roman" panose="02020603050405020304" pitchFamily="18" charset="0"/>
              </a:rPr>
              <a:t>Solution: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Designed clear KPI visuals, used </a:t>
            </a:r>
            <a:r>
              <a:rPr lang="en-US" altLang="en-US" sz="2000" dirty="0">
                <a:cs typeface="Times New Roman" panose="02020603050405020304" pitchFamily="18" charset="0"/>
              </a:rPr>
              <a:t>slicers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, and </a:t>
            </a:r>
            <a:r>
              <a:rPr lang="en-US" altLang="en-US" sz="2000" dirty="0">
                <a:cs typeface="Times New Roman" panose="02020603050405020304" pitchFamily="18" charset="0"/>
              </a:rPr>
              <a:t>bookmarks.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</a:t>
            </a:r>
            <a:endParaRPr lang="en-US" altLang="en-US" sz="2000" dirty="0">
              <a:solidFill>
                <a:srgbClr val="FFC000"/>
              </a:solidFill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AU" sz="2000" dirty="0">
              <a:cs typeface="Times New Roman" panose="02020603050405020304" pitchFamily="18" charset="0"/>
            </a:endParaRPr>
          </a:p>
          <a:p>
            <a:r>
              <a:rPr lang="en-AU" sz="2000" b="1" dirty="0">
                <a:solidFill>
                  <a:srgbClr val="FFC000"/>
                </a:solidFill>
                <a:cs typeface="Times New Roman" panose="02020603050405020304" pitchFamily="18" charset="0"/>
              </a:rPr>
              <a:t>Challenge 5: </a:t>
            </a:r>
            <a:r>
              <a:rPr lang="en-US" sz="2000" b="1" dirty="0">
                <a:solidFill>
                  <a:srgbClr val="FFC000"/>
                </a:solidFill>
              </a:rPr>
              <a:t>The challenges which we faced while using excel and tableau.</a:t>
            </a:r>
            <a:br>
              <a:rPr lang="en-AU" sz="2000" dirty="0">
                <a:cs typeface="Times New Roman" panose="02020603050405020304" pitchFamily="18" charset="0"/>
              </a:rPr>
            </a:br>
            <a:r>
              <a:rPr lang="en-AU" sz="2000" dirty="0">
                <a:solidFill>
                  <a:srgbClr val="FFC000"/>
                </a:solidFill>
                <a:cs typeface="Times New Roman" panose="02020603050405020304" pitchFamily="18" charset="0"/>
              </a:rPr>
              <a:t>Solution: </a:t>
            </a:r>
            <a:r>
              <a:rPr lang="en-AU" sz="2000" dirty="0">
                <a:cs typeface="Times New Roman" panose="02020603050405020304" pitchFamily="18" charset="0"/>
              </a:rPr>
              <a:t>Power BI</a:t>
            </a:r>
            <a:endParaRPr kumimoji="0" lang="en-US" altLang="en-US" sz="2000" b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937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D37859-592C-CCB7-642C-4D9FC5070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DFBAF-06C2-8217-3388-777C5E7E9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0684" y="2831690"/>
            <a:ext cx="8269440" cy="206204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solidFill>
                  <a:srgbClr val="FFC000"/>
                </a:solidFill>
              </a:rPr>
              <a:t>Sql</a:t>
            </a:r>
            <a:r>
              <a:rPr lang="en-US" sz="4000" b="1" dirty="0">
                <a:solidFill>
                  <a:srgbClr val="FFC000"/>
                </a:solidFill>
              </a:rPr>
              <a:t> QUERIES – KPI’S </a:t>
            </a:r>
            <a:endParaRPr lang="en-US" sz="4000" dirty="0">
              <a:solidFill>
                <a:srgbClr val="FFC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31DD7A-B96E-8460-7341-FACAF4075E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2238" y="4914217"/>
            <a:ext cx="6986331" cy="1405467"/>
          </a:xfrm>
        </p:spPr>
        <p:txBody>
          <a:bodyPr/>
          <a:lstStyle/>
          <a:p>
            <a:pPr algn="ctr"/>
            <a:r>
              <a:rPr lang="en-US" dirty="0"/>
              <a:t>By AKASH </a:t>
            </a:r>
            <a:r>
              <a:rPr lang="en-US" dirty="0">
                <a:latin typeface="Calibri" panose="020F0502020204030204" pitchFamily="34" charset="0"/>
              </a:rPr>
              <a:t>ROSHAN R</a:t>
            </a:r>
            <a:endParaRPr lang="en-US" sz="1800" b="0" i="0" dirty="0">
              <a:effectLst/>
              <a:latin typeface="Calibri" panose="020F0502020204030204" pitchFamily="34" charset="0"/>
            </a:endParaRPr>
          </a:p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23FB55-FC50-7EE9-B431-354105AA52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877" y="1352211"/>
            <a:ext cx="3913495" cy="2261143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364449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FE7F-2ADE-843B-1F54-5B2F5E3DF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9DEC9-84B1-9E3F-1153-4339BEFC5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INTRODUCTION/SUMMARY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KPI LIST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EXCEL – DASHBOARD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TABLEAU – DASHBOARD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POWER BI – DASHBOARD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SQL QUERIES – KPIS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KEY TAKEAWAYS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RECOMMENDATIONS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90CD0174-4C1A-472A-49F0-1D0400A971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986" y="1903034"/>
            <a:ext cx="5338654" cy="3051931"/>
          </a:xfrm>
          <a:prstGeom prst="roundRect">
            <a:avLst>
              <a:gd name="adj" fmla="val 15054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624991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3F4550-3A25-B077-1466-94EC7B1393FE}"/>
              </a:ext>
            </a:extLst>
          </p:cNvPr>
          <p:cNvSpPr txBox="1"/>
          <p:nvPr/>
        </p:nvSpPr>
        <p:spPr>
          <a:xfrm>
            <a:off x="1667132" y="770894"/>
            <a:ext cx="36022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1-No of Invoice by Account Exec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DC17B1-BB1E-844C-E576-63F3EFE85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600" y="265894"/>
            <a:ext cx="3602294" cy="20098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C6888F-0165-054A-4CFE-FFAB67E34DD1}"/>
              </a:ext>
            </a:extLst>
          </p:cNvPr>
          <p:cNvSpPr txBox="1"/>
          <p:nvPr/>
        </p:nvSpPr>
        <p:spPr>
          <a:xfrm>
            <a:off x="1665287" y="2822727"/>
            <a:ext cx="30713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2-Yearly Meeting Count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F33F5C-DD7C-DBA6-2F90-829A2CE9C3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600" y="2564419"/>
            <a:ext cx="3755258" cy="8859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E9EAE8-90DC-5AC2-76E5-89D764311A78}"/>
              </a:ext>
            </a:extLst>
          </p:cNvPr>
          <p:cNvSpPr txBox="1"/>
          <p:nvPr/>
        </p:nvSpPr>
        <p:spPr>
          <a:xfrm>
            <a:off x="1665287" y="3973858"/>
            <a:ext cx="36022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3.1Cross Sell--Target, Achieve, new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9A439E-8F71-1444-B08B-4045E3D91C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600" y="3715550"/>
            <a:ext cx="3086531" cy="8859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EE433E-91E7-D136-7A4B-156E564094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600" y="4872835"/>
            <a:ext cx="2753109" cy="7430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F39B98-F8DE-0FBA-F4E8-F135B9942E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600" y="5904601"/>
            <a:ext cx="2838846" cy="7621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2A7ED30-0AC5-6C44-41CD-34FF93BC237C}"/>
              </a:ext>
            </a:extLst>
          </p:cNvPr>
          <p:cNvSpPr txBox="1"/>
          <p:nvPr/>
        </p:nvSpPr>
        <p:spPr>
          <a:xfrm>
            <a:off x="1665287" y="5124989"/>
            <a:ext cx="3260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3.1New-Target,Achive,new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1604A4-8D97-6911-E551-4A0F79C5F840}"/>
              </a:ext>
            </a:extLst>
          </p:cNvPr>
          <p:cNvSpPr txBox="1"/>
          <p:nvPr/>
        </p:nvSpPr>
        <p:spPr>
          <a:xfrm>
            <a:off x="1665287" y="6025691"/>
            <a:ext cx="36022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3.1Renewal-Target, Achieve , new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AD7CEF-C06C-00D8-8D7D-DB642B38FBFE}"/>
              </a:ext>
            </a:extLst>
          </p:cNvPr>
          <p:cNvSpPr txBox="1"/>
          <p:nvPr/>
        </p:nvSpPr>
        <p:spPr>
          <a:xfrm>
            <a:off x="588142" y="265894"/>
            <a:ext cx="17273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+mj-lt"/>
              </a:rPr>
              <a:t>KPI LIST </a:t>
            </a:r>
          </a:p>
        </p:txBody>
      </p:sp>
    </p:spTree>
    <p:extLst>
      <p:ext uri="{BB962C8B-B14F-4D97-AF65-F5344CB8AC3E}">
        <p14:creationId xmlns:p14="http://schemas.microsoft.com/office/powerpoint/2010/main" val="1920598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3F7055-8837-3E81-1218-AC55F6A63117}"/>
              </a:ext>
            </a:extLst>
          </p:cNvPr>
          <p:cNvSpPr txBox="1"/>
          <p:nvPr/>
        </p:nvSpPr>
        <p:spPr>
          <a:xfrm>
            <a:off x="1471152" y="895370"/>
            <a:ext cx="3676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4. Stage Funnel by Revenue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63CAA3-7035-9E53-768A-55A823C32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053" y="257530"/>
            <a:ext cx="4114799" cy="16450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36A8F-349D-EFCB-4870-CAC8FC22E6A6}"/>
              </a:ext>
            </a:extLst>
          </p:cNvPr>
          <p:cNvSpPr txBox="1"/>
          <p:nvPr/>
        </p:nvSpPr>
        <p:spPr>
          <a:xfrm>
            <a:off x="1471152" y="3244333"/>
            <a:ext cx="3867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5. No of meeting By Account Exe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2F99D8-E7D7-5F35-1580-E514A4205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053" y="2338145"/>
            <a:ext cx="3229895" cy="21817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295279-E9FE-B3DD-CD2D-BA2A33CCFA8C}"/>
              </a:ext>
            </a:extLst>
          </p:cNvPr>
          <p:cNvSpPr txBox="1"/>
          <p:nvPr/>
        </p:nvSpPr>
        <p:spPr>
          <a:xfrm>
            <a:off x="1471152" y="5493497"/>
            <a:ext cx="32298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6- Top Open Opportunity</a:t>
            </a:r>
            <a:endParaRPr lang="en-IN" sz="1800" dirty="0">
              <a:latin typeface="+mj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31029B-8E3E-7260-A907-E35BB4BD65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053" y="4755856"/>
            <a:ext cx="3229894" cy="184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94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75ECE-2AA5-1D63-3258-C84C9CE27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4BC01-6B22-3A2E-C6B9-FB74F9720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310" y="162232"/>
            <a:ext cx="10131425" cy="983226"/>
          </a:xfrm>
        </p:spPr>
        <p:txBody>
          <a:bodyPr>
            <a:normAutofit/>
          </a:bodyPr>
          <a:lstStyle/>
          <a:p>
            <a:r>
              <a:rPr lang="en-US" b="1" dirty="0"/>
              <a:t>6. MYSQL Challenges &amp;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CC2D3-FB2D-144E-0079-A4326321D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88" y="1327356"/>
            <a:ext cx="10316496" cy="5102941"/>
          </a:xfrm>
        </p:spPr>
        <p:txBody>
          <a:bodyPr>
            <a:normAutofit lnSpcReduction="10000"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cs typeface="Times New Roman" panose="02020603050405020304" pitchFamily="18" charset="0"/>
              </a:rPr>
              <a:t>Challenge 1:  Column and Table Name Issues</a:t>
            </a:r>
            <a:b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</a:b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cs typeface="Times New Roman" panose="02020603050405020304" pitchFamily="18" charset="0"/>
              </a:rPr>
              <a:t>Solution: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Changed the Table names and Column Names such that there are no Special Char or Spaces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cs typeface="Times New Roman" panose="02020603050405020304" pitchFamily="18" charset="0"/>
              </a:rPr>
              <a:t>Challenge 2: Difficulty formatting large numbers in millions/billions.</a:t>
            </a:r>
            <a:b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cs typeface="Times New Roman" panose="02020603050405020304" pitchFamily="18" charset="0"/>
              </a:rPr>
            </a:b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cs typeface="Times New Roman" panose="02020603050405020304" pitchFamily="18" charset="0"/>
              </a:rPr>
              <a:t>Solution: </a:t>
            </a:r>
            <a:r>
              <a:rPr lang="en-US" altLang="en-US" sz="2000" dirty="0">
                <a:cs typeface="Times New Roman" panose="02020603050405020304" pitchFamily="18" charset="0"/>
              </a:rPr>
              <a:t>Used </a:t>
            </a:r>
            <a:r>
              <a:rPr lang="en-US" altLang="en-US" sz="2000" b="1" dirty="0">
                <a:cs typeface="Times New Roman" panose="02020603050405020304" pitchFamily="18" charset="0"/>
              </a:rPr>
              <a:t>Round</a:t>
            </a:r>
            <a:r>
              <a:rPr lang="en-US" altLang="en-US" sz="2000" dirty="0">
                <a:cs typeface="Times New Roman" panose="02020603050405020304" pitchFamily="18" charset="0"/>
              </a:rPr>
              <a:t>() and </a:t>
            </a:r>
            <a:r>
              <a:rPr lang="en-US" altLang="en-US" sz="2000" b="1" dirty="0" err="1">
                <a:cs typeface="Times New Roman" panose="02020603050405020304" pitchFamily="18" charset="0"/>
              </a:rPr>
              <a:t>Concat</a:t>
            </a:r>
            <a:r>
              <a:rPr lang="en-US" altLang="en-US" sz="2000" dirty="0">
                <a:cs typeface="Times New Roman" panose="02020603050405020304" pitchFamily="18" charset="0"/>
              </a:rPr>
              <a:t>() functions to get the desired output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cs typeface="Times New Roman" panose="02020603050405020304" pitchFamily="18" charset="0"/>
              </a:rPr>
              <a:t>Challenge 3: Excel date formats not recognized correctly in SQL.</a:t>
            </a:r>
            <a:b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cs typeface="Times New Roman" panose="02020603050405020304" pitchFamily="18" charset="0"/>
              </a:rPr>
            </a:b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cs typeface="Times New Roman" panose="02020603050405020304" pitchFamily="18" charset="0"/>
              </a:rPr>
              <a:t>Solution: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Converted Excel date fields to standard YYY-MM-DD format before importing.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solidFill>
                <a:srgbClr val="FFC000"/>
              </a:solidFill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cs typeface="Times New Roman" panose="02020603050405020304" pitchFamily="18" charset="0"/>
              </a:rPr>
              <a:t>Challenge 4: Group BY clause in stored procedures threw errors due to non-aggregated columns.</a:t>
            </a:r>
            <a:b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cs typeface="Times New Roman" panose="02020603050405020304" pitchFamily="18" charset="0"/>
              </a:rPr>
            </a:b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cs typeface="Times New Roman" panose="02020603050405020304" pitchFamily="18" charset="0"/>
              </a:rPr>
              <a:t>Solution: 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Included all non-aggregated columns from </a:t>
            </a:r>
            <a:r>
              <a:rPr kumimoji="0" lang="en-US" altLang="en-US" sz="20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Select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in the </a:t>
            </a:r>
            <a:r>
              <a:rPr kumimoji="0" lang="en-US" altLang="en-US" sz="20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Group BY </a:t>
            </a:r>
            <a:r>
              <a:rPr lang="en-US" altLang="en-US" sz="2000" dirty="0">
                <a:cs typeface="Times New Roman" panose="02020603050405020304" pitchFamily="18" charset="0"/>
              </a:rPr>
              <a:t>clause to ensure it worked</a:t>
            </a:r>
            <a:r>
              <a:rPr lang="en-US" altLang="en-US" sz="2000" b="1" dirty="0">
                <a:cs typeface="Times New Roman" panose="02020603050405020304" pitchFamily="18" charset="0"/>
              </a:rPr>
              <a:t>.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cs typeface="Times New Roman" panose="02020603050405020304" pitchFamily="18" charset="0"/>
              </a:rPr>
              <a:t>Challenge 5: SQL doesn't support dashboard-style dynamic filters.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cs typeface="Times New Roman" panose="02020603050405020304" pitchFamily="18" charset="0"/>
              </a:rPr>
              <a:t>    Solution: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Used stored procedures with input parameters to simulate filters and return dynamic results.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005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F7168-DE4C-8F86-BDDE-B10BA115A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420" y="231057"/>
            <a:ext cx="10131425" cy="835742"/>
          </a:xfrm>
        </p:spPr>
        <p:txBody>
          <a:bodyPr/>
          <a:lstStyle/>
          <a:p>
            <a:r>
              <a:rPr lang="en-US" b="1" dirty="0"/>
              <a:t>7. 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375C0-1FB3-2845-C4F0-A9B3B707E2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798" y="1710813"/>
            <a:ext cx="4995334" cy="491613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600" dirty="0">
                <a:solidFill>
                  <a:srgbClr val="FFC000"/>
                </a:solidFill>
              </a:rPr>
              <a:t>1. Renewal Business is performing strongly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/>
              <a:t>Achieved ₹18.49M vs. Target ₹12.32M (150.11% achievement)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/>
              <a:t>Invoice Realized: ₹8.39M (68.14%)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FFC000"/>
                </a:solidFill>
              </a:rPr>
              <a:t>2. New and Cross-Sell Business need improvement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/>
              <a:t>New Achieved: ₹3.53M out of ₹19.67M (17.95%)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/>
              <a:t>Cross-Sell Achieved: ₹11.86M out of ₹20.08M (59.08%)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/>
              <a:t>Invoice achievements under 20% for both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FFC000"/>
                </a:solidFill>
              </a:rPr>
              <a:t>3. Top Performers Identified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/>
              <a:t>Gilbert, Vinay, and Abhinav contributed the most invoices and meetings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A7E7E-F16B-2AFC-D9C9-C93C143FA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0870" y="1466927"/>
            <a:ext cx="4995332" cy="49161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C000"/>
                </a:solidFill>
              </a:rPr>
              <a:t>4. Sales Funnel Drop-Off Detected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Qualify Stage: ₹5.92M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Proposal Stage: only ₹0.06M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Indicates poor conversion beyond early stages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C000"/>
                </a:solidFill>
              </a:rPr>
              <a:t>5. Product Mix Skewed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High focus on Employee Benefits (15) and Fire (13)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Underutilized: Marine (7), Engineering (6)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C000"/>
                </a:solidFill>
              </a:rPr>
              <a:t>6. Open Opportunities</a:t>
            </a:r>
          </a:p>
          <a:p>
            <a:pPr marL="285750" marR="0" lvl="0" indent="-285750" algn="l" defTabSz="457200" rtl="0" eaLnBrk="1" fontAlgn="auto" latinLnBrk="0" hangingPunct="1">
              <a:spcBef>
                <a:spcPts val="0"/>
              </a:spcBef>
              <a:spcAft>
                <a:spcPts val="1000"/>
              </a:spcAft>
              <a:buClr>
                <a:prstClr val="white"/>
              </a:buClr>
              <a:buSzPct val="100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top 5 open opportunities are all high-value deals ranging from ₹300K to ₹400K, primarily in Group Mediclaim and Mega Policy segments.</a:t>
            </a:r>
          </a:p>
          <a:p>
            <a:pPr marL="285750" marR="0" lvl="0" indent="-285750" algn="l" defTabSz="457200" rtl="0" eaLnBrk="1" fontAlgn="auto" latinLnBrk="0" hangingPunct="1">
              <a:spcBef>
                <a:spcPts val="0"/>
              </a:spcBef>
              <a:spcAft>
                <a:spcPts val="1000"/>
              </a:spcAft>
              <a:buClr>
                <a:prstClr val="white"/>
              </a:buClr>
              <a:buSzPct val="100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These represent a significant revenue potential and should be treated as high-priority follow-ups in the short term.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B07BA5-023E-9EB9-AE87-01D87A4F5214}"/>
              </a:ext>
            </a:extLst>
          </p:cNvPr>
          <p:cNvSpPr txBox="1"/>
          <p:nvPr/>
        </p:nvSpPr>
        <p:spPr>
          <a:xfrm>
            <a:off x="685798" y="1236095"/>
            <a:ext cx="60984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C000"/>
                </a:solidFill>
                <a:latin typeface="+mj-lt"/>
              </a:rPr>
              <a:t>KEY BUSINESS INSIGHTS</a:t>
            </a:r>
          </a:p>
        </p:txBody>
      </p:sp>
    </p:spTree>
    <p:extLst>
      <p:ext uri="{BB962C8B-B14F-4D97-AF65-F5344CB8AC3E}">
        <p14:creationId xmlns:p14="http://schemas.microsoft.com/office/powerpoint/2010/main" val="13773823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F90CF-4144-4D6C-6857-5B6382B4E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68711"/>
            <a:ext cx="10131425" cy="973392"/>
          </a:xfrm>
        </p:spPr>
        <p:txBody>
          <a:bodyPr/>
          <a:lstStyle/>
          <a:p>
            <a:r>
              <a:rPr lang="en-US" dirty="0"/>
              <a:t>8.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C6DE-0D09-1B27-B144-10C3C6898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42103"/>
            <a:ext cx="10131425" cy="449470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Upskill Account Executives in New and Cross-Sell to close the performance gap.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Optimize funnel efficiency between Qualification and Proposal stages.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Focus on closing large open opportunities (e.g., Mediclaim: ₹400K+).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Set a weekly client meeting target to drive consistent engagement.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Promote underused product lines like Marine &amp; Engineering through cross-sell.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Use tools like MySQL and BI dashboards for real-time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4080583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CDF64-20D6-DDDD-8313-4EAF5BE35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1783220"/>
            <a:ext cx="10131425" cy="1468800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D2172-03F7-9E8D-6809-EE2A69EF4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0287" y="4084207"/>
            <a:ext cx="10131426" cy="8604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ANY QUERIES ??</a:t>
            </a:r>
          </a:p>
        </p:txBody>
      </p:sp>
    </p:spTree>
    <p:extLst>
      <p:ext uri="{BB962C8B-B14F-4D97-AF65-F5344CB8AC3E}">
        <p14:creationId xmlns:p14="http://schemas.microsoft.com/office/powerpoint/2010/main" val="831007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41DBF-2D5B-080C-A5DC-0207FEA1F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FA94D-5D63-E6AB-A674-A4190F2EED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1959" y="2472268"/>
            <a:ext cx="7197726" cy="242146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C000"/>
                </a:solidFill>
              </a:rPr>
              <a:t>INTRODUCTION/SUMMARY </a:t>
            </a:r>
            <a:endParaRPr lang="en-US" sz="4000" dirty="0">
              <a:solidFill>
                <a:srgbClr val="FFC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C05DD2-AEE4-E9F0-DBCA-FF4B28A02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3793" y="4893732"/>
            <a:ext cx="6986331" cy="1405467"/>
          </a:xfrm>
        </p:spPr>
        <p:txBody>
          <a:bodyPr/>
          <a:lstStyle/>
          <a:p>
            <a:pPr algn="l"/>
            <a:r>
              <a:rPr lang="en-US" dirty="0"/>
              <a:t>By </a:t>
            </a:r>
            <a:r>
              <a:rPr lang="en-US" sz="1800" i="0" dirty="0">
                <a:effectLst/>
                <a:latin typeface="Calibri" panose="020F0502020204030204" pitchFamily="34" charset="0"/>
              </a:rPr>
              <a:t>Manjunath M 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52D752-C501-14DC-AAD5-D2CF91503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889" y="364475"/>
            <a:ext cx="3606415" cy="3487994"/>
          </a:xfrm>
          <a:prstGeom prst="round2DiagRect">
            <a:avLst>
              <a:gd name="adj1" fmla="val 18108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8387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7462A9A-411A-F4EF-5A14-FE7F2247A875}"/>
              </a:ext>
            </a:extLst>
          </p:cNvPr>
          <p:cNvSpPr txBox="1">
            <a:spLocks/>
          </p:cNvSpPr>
          <p:nvPr/>
        </p:nvSpPr>
        <p:spPr>
          <a:xfrm>
            <a:off x="722671" y="427703"/>
            <a:ext cx="8229600" cy="6507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FFC000"/>
                </a:solidFill>
                <a:cs typeface="Times New Roman" panose="02020603050405020304" pitchFamily="18" charset="0"/>
              </a:rPr>
              <a:t>1. SUMMARY ABOUT THE PROJECT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178499-0B67-9FEF-E8FD-711B9A93C78E}"/>
              </a:ext>
            </a:extLst>
          </p:cNvPr>
          <p:cNvSpPr txBox="1">
            <a:spLocks/>
          </p:cNvSpPr>
          <p:nvPr/>
        </p:nvSpPr>
        <p:spPr>
          <a:xfrm>
            <a:off x="722671" y="1467462"/>
            <a:ext cx="9571703" cy="50955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Tittle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P869 Insurance Analytics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Summary :</a:t>
            </a: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about analyzing the weekly performance of branch in an insurance company. </a:t>
            </a: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used Excel, Tableau, and Power BI, MySQL to create dashboards that show how branch and employee is performing. </a:t>
            </a: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used data from six sources: Invoice, Budget, Meeting, Opportunity, Brokerage, and Fees.</a:t>
            </a: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created a dashboard to help the corporate team and branch heads to easily track their business and employee's performance of the branch.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C06F593-78D1-F257-24CB-E07ED5ACD5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1" r="7162" b="11683"/>
          <a:stretch/>
        </p:blipFill>
        <p:spPr bwMode="auto">
          <a:xfrm>
            <a:off x="8352503" y="162231"/>
            <a:ext cx="3382297" cy="2263342"/>
          </a:xfrm>
          <a:prstGeom prst="roundRect">
            <a:avLst>
              <a:gd name="adj" fmla="val 15054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554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936046-0433-4334-1AE0-A01B201CA077}"/>
              </a:ext>
            </a:extLst>
          </p:cNvPr>
          <p:cNvSpPr txBox="1"/>
          <p:nvPr/>
        </p:nvSpPr>
        <p:spPr>
          <a:xfrm>
            <a:off x="806244" y="1228397"/>
            <a:ext cx="9325897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Goal: </a:t>
            </a:r>
          </a:p>
          <a:p>
            <a:pPr algn="just"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goal was to help the corporate team and branch managers understand: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policies are being sold (New, Renewal, Cross-Sell)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employees are performing well or need support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client meetings are happening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sales opportunities are still open and need follow-up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products are selling more or less</a:t>
            </a:r>
          </a:p>
          <a:p>
            <a:endParaRPr lang="en-AU" sz="2000" dirty="0"/>
          </a:p>
        </p:txBody>
      </p:sp>
      <p:pic>
        <p:nvPicPr>
          <p:cNvPr id="2050" name="Picture 2" descr="Self-Management 101: How To Plan, Prioritize &amp; Achieve Goals">
            <a:extLst>
              <a:ext uri="{FF2B5EF4-FFF2-40B4-BE49-F238E27FC236}">
                <a16:creationId xmlns:a16="http://schemas.microsoft.com/office/drawing/2014/main" id="{71740281-037B-97E6-FC21-768A07E73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371" y="2199891"/>
            <a:ext cx="4038608" cy="3109527"/>
          </a:xfrm>
          <a:prstGeom prst="roundRect">
            <a:avLst>
              <a:gd name="adj" fmla="val 15054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746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DA39-544C-E948-956A-8B26C08AF35B}"/>
              </a:ext>
            </a:extLst>
          </p:cNvPr>
          <p:cNvSpPr txBox="1">
            <a:spLocks/>
          </p:cNvSpPr>
          <p:nvPr/>
        </p:nvSpPr>
        <p:spPr>
          <a:xfrm>
            <a:off x="191729" y="171399"/>
            <a:ext cx="5265174" cy="10185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98C70197-ACAA-1423-9084-4AA9340C23CB}"/>
              </a:ext>
            </a:extLst>
          </p:cNvPr>
          <p:cNvSpPr/>
          <p:nvPr/>
        </p:nvSpPr>
        <p:spPr>
          <a:xfrm>
            <a:off x="4857136" y="3598607"/>
            <a:ext cx="1971369" cy="576980"/>
          </a:xfrm>
          <a:prstGeom prst="flowChartAlternateProcess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b="1" dirty="0">
                <a:solidFill>
                  <a:schemeClr val="bg1"/>
                </a:solidFill>
              </a:rPr>
              <a:t>KPI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F9E64C-65A6-7487-B9AE-0462DE1CB516}"/>
              </a:ext>
            </a:extLst>
          </p:cNvPr>
          <p:cNvSpPr txBox="1"/>
          <p:nvPr/>
        </p:nvSpPr>
        <p:spPr>
          <a:xfrm>
            <a:off x="524797" y="379669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C000"/>
                </a:solidFill>
                <a:latin typeface="+mj-lt"/>
              </a:rPr>
              <a:t>2. KPI LIST</a:t>
            </a:r>
            <a:endParaRPr lang="en-US" sz="3600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1EB55479-5B2E-59C8-5B57-C50035B2F849}"/>
              </a:ext>
            </a:extLst>
          </p:cNvPr>
          <p:cNvSpPr/>
          <p:nvPr/>
        </p:nvSpPr>
        <p:spPr>
          <a:xfrm>
            <a:off x="644012" y="1713146"/>
            <a:ext cx="3269228" cy="908185"/>
          </a:xfrm>
          <a:prstGeom prst="wedgeRectCallout">
            <a:avLst>
              <a:gd name="adj1" fmla="val 76610"/>
              <a:gd name="adj2" fmla="val 156424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</a:rPr>
              <a:t>1. Number of Invoice by Account Executives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73596104-F167-EC6C-D428-AD8E10B2F828}"/>
              </a:ext>
            </a:extLst>
          </p:cNvPr>
          <p:cNvSpPr/>
          <p:nvPr/>
        </p:nvSpPr>
        <p:spPr>
          <a:xfrm>
            <a:off x="4167035" y="1026001"/>
            <a:ext cx="3269228" cy="1018534"/>
          </a:xfrm>
          <a:prstGeom prst="wedgeRectCallout">
            <a:avLst>
              <a:gd name="adj1" fmla="val -5494"/>
              <a:gd name="adj2" fmla="val 179241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2. Yearly Meeting Count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4CB5F81C-AF35-9220-3D66-D677D38DA891}"/>
              </a:ext>
            </a:extLst>
          </p:cNvPr>
          <p:cNvSpPr/>
          <p:nvPr/>
        </p:nvSpPr>
        <p:spPr>
          <a:xfrm>
            <a:off x="7742905" y="1497764"/>
            <a:ext cx="4048433" cy="1333926"/>
          </a:xfrm>
          <a:prstGeom prst="wedgeRectCallout">
            <a:avLst>
              <a:gd name="adj1" fmla="val -71197"/>
              <a:gd name="adj2" fmla="val 110176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3.1 Cross Sell - Target, Achieve, Invoice</a:t>
            </a:r>
          </a:p>
          <a:p>
            <a:r>
              <a:rPr lang="en-US" b="1" dirty="0">
                <a:solidFill>
                  <a:schemeClr val="bg1"/>
                </a:solidFill>
              </a:rPr>
              <a:t>3.2 New - Target, Achieve, Invoice</a:t>
            </a:r>
          </a:p>
          <a:p>
            <a:r>
              <a:rPr lang="en-US" b="1" dirty="0">
                <a:solidFill>
                  <a:schemeClr val="bg1"/>
                </a:solidFill>
              </a:rPr>
              <a:t>3.3 Renewal - Target, Achieve, Invoice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BF43261B-26BD-739D-9E97-6239BE62471B}"/>
              </a:ext>
            </a:extLst>
          </p:cNvPr>
          <p:cNvSpPr/>
          <p:nvPr/>
        </p:nvSpPr>
        <p:spPr>
          <a:xfrm>
            <a:off x="8249266" y="3785652"/>
            <a:ext cx="3035710" cy="1333926"/>
          </a:xfrm>
          <a:prstGeom prst="wedgeRectCallout">
            <a:avLst>
              <a:gd name="adj1" fmla="val -93707"/>
              <a:gd name="adj2" fmla="val -40325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6. Top Open Opportunity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C4B607A1-870C-55AF-7106-DA6DF08C9DC6}"/>
              </a:ext>
            </a:extLst>
          </p:cNvPr>
          <p:cNvSpPr/>
          <p:nvPr/>
        </p:nvSpPr>
        <p:spPr>
          <a:xfrm>
            <a:off x="3818603" y="5072148"/>
            <a:ext cx="4048433" cy="908186"/>
          </a:xfrm>
          <a:prstGeom prst="wedgeRectCallout">
            <a:avLst>
              <a:gd name="adj1" fmla="val 7218"/>
              <a:gd name="adj2" fmla="val -127422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5. Number of meeting By Account Executives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53087F97-B889-D9E3-9DFC-C7D3159FA2C0}"/>
              </a:ext>
            </a:extLst>
          </p:cNvPr>
          <p:cNvSpPr/>
          <p:nvPr/>
        </p:nvSpPr>
        <p:spPr>
          <a:xfrm>
            <a:off x="504517" y="4099329"/>
            <a:ext cx="3135877" cy="908185"/>
          </a:xfrm>
          <a:prstGeom prst="wedgeRectCallout">
            <a:avLst>
              <a:gd name="adj1" fmla="val 83576"/>
              <a:gd name="adj2" fmla="val -52799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4. Stage Funnel by Revenue</a:t>
            </a:r>
          </a:p>
        </p:txBody>
      </p:sp>
    </p:spTree>
    <p:extLst>
      <p:ext uri="{BB962C8B-B14F-4D97-AF65-F5344CB8AC3E}">
        <p14:creationId xmlns:p14="http://schemas.microsoft.com/office/powerpoint/2010/main" val="4179600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1C008-A141-3871-5160-F5275E74B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8" y="2472268"/>
            <a:ext cx="7197726" cy="242146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C000"/>
                </a:solidFill>
              </a:rPr>
              <a:t>excel – DASHBOARD</a:t>
            </a:r>
            <a:endParaRPr lang="en-US" sz="4000" dirty="0">
              <a:solidFill>
                <a:srgbClr val="FFC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370A00-25DF-56E0-9053-0D0119D01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3793" y="4893732"/>
            <a:ext cx="6986331" cy="1405467"/>
          </a:xfrm>
        </p:spPr>
        <p:txBody>
          <a:bodyPr/>
          <a:lstStyle/>
          <a:p>
            <a:pPr algn="ctr"/>
            <a:r>
              <a:rPr lang="en-US" dirty="0"/>
              <a:t>By </a:t>
            </a:r>
            <a:r>
              <a:rPr lang="en-US" sz="1800" i="0" dirty="0">
                <a:effectLst/>
                <a:latin typeface="Calibri" panose="020F0502020204030204" pitchFamily="34" charset="0"/>
              </a:rPr>
              <a:t>Tejaswini Shreyas </a:t>
            </a:r>
            <a:r>
              <a:rPr lang="en-US" sz="1800" i="0" dirty="0" err="1">
                <a:effectLst/>
                <a:latin typeface="Calibri" panose="020F0502020204030204" pitchFamily="34" charset="0"/>
              </a:rPr>
              <a:t>Kurumbhatte</a:t>
            </a:r>
            <a:r>
              <a:rPr lang="en-US" sz="1800" i="0" dirty="0">
                <a:effectLst/>
                <a:latin typeface="Calibri" panose="020F0502020204030204" pitchFamily="34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C052D2-1E68-29B4-8A02-1AD39391C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02342"/>
            <a:ext cx="5558504" cy="3126658"/>
          </a:xfrm>
          <a:prstGeom prst="roundRect">
            <a:avLst>
              <a:gd name="adj" fmla="val 15054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961319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436950-8154-EC38-75BB-072E67E96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264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C1C7E-614E-D2E8-0E69-29BD2FA3B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990" y="380115"/>
            <a:ext cx="10515600" cy="1006233"/>
          </a:xfrm>
        </p:spPr>
        <p:txBody>
          <a:bodyPr/>
          <a:lstStyle/>
          <a:p>
            <a:r>
              <a:rPr lang="en-IN" b="1" dirty="0">
                <a:solidFill>
                  <a:srgbClr val="FFC000"/>
                </a:solidFill>
              </a:rPr>
              <a:t>3. EXCEL Challenges &amp; SOLUTIONS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03475D9-6B92-1C11-EE0B-41AEB69895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386348"/>
            <a:ext cx="10515600" cy="421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cs typeface="Times New Roman" panose="02020603050405020304" pitchFamily="18" charset="0"/>
              </a:rPr>
              <a:t>Challenge 1: </a:t>
            </a:r>
            <a:r>
              <a:rPr lang="en-US" b="1" dirty="0">
                <a:solidFill>
                  <a:srgbClr val="FFC000"/>
                </a:solidFill>
                <a:cs typeface="Times New Roman" panose="02020603050405020304" pitchFamily="18" charset="0"/>
              </a:rPr>
              <a:t>Understanding the dataset and unknown business terms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cs typeface="Times New Roman" panose="02020603050405020304" pitchFamily="18" charset="0"/>
              </a:rPr>
              <a:t>      Solution: </a:t>
            </a:r>
            <a:r>
              <a:rPr lang="en-US" altLang="en-US" dirty="0"/>
              <a:t>T</a:t>
            </a:r>
            <a:r>
              <a:rPr lang="en-US" dirty="0"/>
              <a:t>ook time to </a:t>
            </a:r>
            <a:r>
              <a:rPr lang="en-US" b="1" dirty="0"/>
              <a:t>gain domain knowledge</a:t>
            </a:r>
            <a:r>
              <a:rPr lang="en-US" dirty="0"/>
              <a:t> by studying insurance-related terminology and processes.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b="1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cs typeface="Times New Roman" panose="02020603050405020304" pitchFamily="18" charset="0"/>
              </a:rPr>
              <a:t>Challenge 2: </a:t>
            </a:r>
            <a:r>
              <a:rPr lang="en-US" b="1" dirty="0">
                <a:solidFill>
                  <a:srgbClr val="FFC000"/>
                </a:solidFill>
                <a:cs typeface="Times New Roman" panose="02020603050405020304" pitchFamily="18" charset="0"/>
              </a:rPr>
              <a:t>Difficulty connecting data from multiple tables</a:t>
            </a:r>
            <a:b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cs typeface="Times New Roman" panose="02020603050405020304" pitchFamily="18" charset="0"/>
              </a:rPr>
            </a:b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cs typeface="Times New Roman" panose="02020603050405020304" pitchFamily="18" charset="0"/>
              </a:rPr>
              <a:t>Solution: </a:t>
            </a:r>
            <a:r>
              <a:rPr lang="en-US" dirty="0"/>
              <a:t>Used a </a:t>
            </a:r>
            <a:r>
              <a:rPr lang="en-US" b="1" dirty="0"/>
              <a:t>Star Schema</a:t>
            </a:r>
            <a:r>
              <a:rPr lang="en-US" dirty="0"/>
              <a:t> model to design structured relationships.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b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cs typeface="Times New Roman" panose="02020603050405020304" pitchFamily="18" charset="0"/>
              </a:rPr>
              <a:t>Challenge 3: Data cleaning and transformation requirements</a:t>
            </a:r>
            <a:br>
              <a:rPr kumimoji="0" lang="en-US" altLang="en-US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</a:b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cs typeface="Times New Roman" panose="02020603050405020304" pitchFamily="18" charset="0"/>
              </a:rPr>
              <a:t>Solution: </a:t>
            </a:r>
            <a:r>
              <a:rPr lang="en-US" dirty="0"/>
              <a:t>Utilized </a:t>
            </a:r>
            <a:r>
              <a:rPr lang="en-US" b="1" dirty="0"/>
              <a:t>Power Query</a:t>
            </a:r>
            <a:r>
              <a:rPr lang="en-US" dirty="0"/>
              <a:t> to clean, filter, and reshape data before analysis.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cs typeface="Times New Roman" panose="02020603050405020304" pitchFamily="18" charset="0"/>
              </a:rPr>
              <a:t>Challenge 4: Building Pivot Tables for analysis and summarization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FFC000"/>
                </a:solidFill>
                <a:cs typeface="Times New Roman" panose="02020603050405020304" pitchFamily="18" charset="0"/>
              </a:rPr>
              <a:t>      </a:t>
            </a: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cs typeface="Times New Roman" panose="02020603050405020304" pitchFamily="18" charset="0"/>
              </a:rPr>
              <a:t>Solution: </a:t>
            </a:r>
            <a:r>
              <a:rPr lang="en-US" dirty="0"/>
              <a:t>Created </a:t>
            </a:r>
            <a:r>
              <a:rPr lang="en-US" b="1" dirty="0"/>
              <a:t>Pivot Tables</a:t>
            </a:r>
            <a:r>
              <a:rPr lang="en-US" dirty="0"/>
              <a:t> to quickly group data, calculate metrics, and filter business segments.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b="1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cs typeface="Times New Roman" panose="02020603050405020304" pitchFamily="18" charset="0"/>
              </a:rPr>
              <a:t>Challenge 5:  Designing a clear and interactive dashboard</a:t>
            </a:r>
            <a:br>
              <a:rPr kumimoji="0" lang="en-US" altLang="en-US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</a:b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cs typeface="Times New Roman" panose="02020603050405020304" pitchFamily="18" charset="0"/>
              </a:rPr>
              <a:t>Solution: </a:t>
            </a:r>
            <a:r>
              <a:rPr lang="en-US" dirty="0"/>
              <a:t>Used </a:t>
            </a:r>
            <a:r>
              <a:rPr lang="en-US" b="1" dirty="0"/>
              <a:t>Pivot Charts</a:t>
            </a:r>
            <a:r>
              <a:rPr lang="en-US" dirty="0"/>
              <a:t>, </a:t>
            </a:r>
            <a:r>
              <a:rPr lang="en-US" b="1" dirty="0"/>
              <a:t>Slicers</a:t>
            </a:r>
            <a:r>
              <a:rPr lang="en-US" dirty="0"/>
              <a:t>, and </a:t>
            </a:r>
            <a:r>
              <a:rPr lang="en-US" b="1" dirty="0"/>
              <a:t>Conditional Formatting</a:t>
            </a:r>
            <a:r>
              <a:rPr lang="en-US" dirty="0"/>
              <a:t> to create dynamic dashboards.</a:t>
            </a:r>
            <a:endParaRPr lang="en-US" altLang="en-US" dirty="0">
              <a:solidFill>
                <a:srgbClr val="FFC000"/>
              </a:solidFill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6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9424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1176</TotalTime>
  <Words>1179</Words>
  <Application>Microsoft Office PowerPoint</Application>
  <PresentationFormat>Widescreen</PresentationFormat>
  <Paragraphs>140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Wingdings</vt:lpstr>
      <vt:lpstr>Celestial</vt:lpstr>
      <vt:lpstr>Group – 1 </vt:lpstr>
      <vt:lpstr>contents</vt:lpstr>
      <vt:lpstr>INTRODUCTION/SUMMARY </vt:lpstr>
      <vt:lpstr>PowerPoint Presentation</vt:lpstr>
      <vt:lpstr>PowerPoint Presentation</vt:lpstr>
      <vt:lpstr>PowerPoint Presentation</vt:lpstr>
      <vt:lpstr>excel – DASHBOARD</vt:lpstr>
      <vt:lpstr>PowerPoint Presentation</vt:lpstr>
      <vt:lpstr>3. EXCEL Challenges &amp; SOLUTIONS</vt:lpstr>
      <vt:lpstr>TABLEAU – DASHBOARD</vt:lpstr>
      <vt:lpstr>PowerPoint Presentation</vt:lpstr>
      <vt:lpstr>4. Tableau Challenges &amp; solutions </vt:lpstr>
      <vt:lpstr>POWER BI – DASHBOARD</vt:lpstr>
      <vt:lpstr>PowerPoint Presentation</vt:lpstr>
      <vt:lpstr>PowerPoint Presentation</vt:lpstr>
      <vt:lpstr>PowerPoint Presentation</vt:lpstr>
      <vt:lpstr>PowerPoint Presentation</vt:lpstr>
      <vt:lpstr>5. POWER BI Challenges &amp; solutions </vt:lpstr>
      <vt:lpstr>Sql QUERIES – KPI’S </vt:lpstr>
      <vt:lpstr>PowerPoint Presentation</vt:lpstr>
      <vt:lpstr>PowerPoint Presentation</vt:lpstr>
      <vt:lpstr>6. MYSQL Challenges &amp; SOLUTIONS</vt:lpstr>
      <vt:lpstr>7. Key Takeaways</vt:lpstr>
      <vt:lpstr>8. 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Yaseen Syed</dc:creator>
  <cp:lastModifiedBy>Yaseen Syed</cp:lastModifiedBy>
  <cp:revision>32</cp:revision>
  <dcterms:created xsi:type="dcterms:W3CDTF">2025-05-11T09:32:00Z</dcterms:created>
  <dcterms:modified xsi:type="dcterms:W3CDTF">2025-05-14T08:53:35Z</dcterms:modified>
</cp:coreProperties>
</file>