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1"/>
            <a:ext cx="7772400" cy="609600"/>
          </a:xfrm>
        </p:spPr>
        <p:txBody>
          <a:bodyPr>
            <a:normAutofit fontScale="90000"/>
          </a:bodyPr>
          <a:lstStyle/>
          <a:p>
            <a:r>
              <a:rPr lang="en-US" dirty="0" smtClean="0">
                <a:latin typeface="Times New Roman" pitchFamily="18" charset="0"/>
                <a:cs typeface="Times New Roman" pitchFamily="18" charset="0"/>
              </a:rPr>
              <a:t>MATLAB EXERCISES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1219200"/>
            <a:ext cx="8915400" cy="5334000"/>
          </a:xfrm>
        </p:spPr>
        <p:txBody>
          <a:bodyPr>
            <a:normAutofit fontScale="47500" lnSpcReduction="20000"/>
          </a:bodyPr>
          <a:lstStyle/>
          <a:p>
            <a:pPr marL="514350" indent="-514350" algn="l"/>
            <a:r>
              <a:rPr lang="en-US" sz="4400" dirty="0" smtClean="0">
                <a:solidFill>
                  <a:schemeClr val="tx1"/>
                </a:solidFill>
                <a:latin typeface="Times New Roman" pitchFamily="18" charset="0"/>
                <a:cs typeface="Times New Roman" pitchFamily="18" charset="0"/>
              </a:rPr>
              <a:t>Use Matlab to calculate the following expressions</a:t>
            </a:r>
          </a:p>
          <a:p>
            <a:pPr marL="514350" indent="-514350" algn="l"/>
            <a:r>
              <a:rPr lang="en-US" sz="2800" dirty="0" smtClean="0">
                <a:solidFill>
                  <a:schemeClr val="tx1"/>
                </a:solidFill>
                <a:latin typeface="Times New Roman" pitchFamily="18" charset="0"/>
                <a:cs typeface="Times New Roman" pitchFamily="18" charset="0"/>
              </a:rPr>
              <a:t>	    </a:t>
            </a:r>
          </a:p>
          <a:p>
            <a:pPr marL="514350" indent="-514350" algn="l"/>
            <a:r>
              <a:rPr lang="en-US" sz="2800" dirty="0" smtClean="0">
                <a:solidFill>
                  <a:schemeClr val="tx1"/>
                </a:solidFill>
                <a:latin typeface="Times New Roman" pitchFamily="18" charset="0"/>
                <a:cs typeface="Times New Roman" pitchFamily="18" charset="0"/>
              </a:rPr>
              <a:t>           </a:t>
            </a:r>
          </a:p>
          <a:p>
            <a:pPr marL="514350" indent="-514350" algn="l">
              <a:spcBef>
                <a:spcPts val="0"/>
              </a:spcBef>
            </a:pPr>
            <a:r>
              <a:rPr lang="en-US" sz="2800" dirty="0" smtClean="0">
                <a:solidFill>
                  <a:schemeClr val="tx1"/>
                </a:solidFill>
                <a:latin typeface="Times New Roman" pitchFamily="18" charset="0"/>
                <a:cs typeface="Times New Roman" pitchFamily="18" charset="0"/>
              </a:rPr>
              <a:t>               </a:t>
            </a:r>
          </a:p>
          <a:p>
            <a:pPr marL="514350" indent="-514350" algn="l">
              <a:spcBef>
                <a:spcPts val="0"/>
              </a:spcBef>
            </a:pPr>
            <a:r>
              <a:rPr lang="en-US" sz="2800" dirty="0" smtClean="0">
                <a:solidFill>
                  <a:schemeClr val="tx1"/>
                </a:solidFill>
                <a:latin typeface="Times New Roman" pitchFamily="18" charset="0"/>
                <a:cs typeface="Times New Roman" pitchFamily="18" charset="0"/>
              </a:rPr>
              <a:t>                </a:t>
            </a:r>
            <a:r>
              <a:rPr lang="en-US" sz="4200" dirty="0" smtClean="0">
                <a:solidFill>
                  <a:schemeClr val="tx1"/>
                </a:solidFill>
                <a:latin typeface="Times New Roman" pitchFamily="18" charset="0"/>
                <a:cs typeface="Times New Roman" pitchFamily="18" charset="0"/>
              </a:rPr>
              <a:t>1. </a:t>
            </a:r>
          </a:p>
          <a:p>
            <a:pPr marL="514350" indent="-514350" algn="l">
              <a:spcBef>
                <a:spcPts val="0"/>
              </a:spcBef>
            </a:pPr>
            <a:r>
              <a:rPr lang="en-US" sz="4400" dirty="0" smtClean="0">
                <a:solidFill>
                  <a:schemeClr val="tx1"/>
                </a:solidFill>
                <a:latin typeface="Times New Roman" pitchFamily="18" charset="0"/>
                <a:cs typeface="Times New Roman" pitchFamily="18" charset="0"/>
              </a:rPr>
              <a:t>           </a:t>
            </a:r>
          </a:p>
          <a:p>
            <a:pPr marL="514350" indent="-514350" algn="l">
              <a:spcBef>
                <a:spcPts val="0"/>
              </a:spcBef>
            </a:pPr>
            <a:r>
              <a:rPr lang="en-US" sz="4400" dirty="0" smtClean="0">
                <a:solidFill>
                  <a:schemeClr val="tx1"/>
                </a:solidFill>
                <a:latin typeface="Times New Roman" pitchFamily="18" charset="0"/>
                <a:cs typeface="Times New Roman" pitchFamily="18" charset="0"/>
              </a:rPr>
              <a:t>            </a:t>
            </a:r>
          </a:p>
          <a:p>
            <a:pPr marL="514350" indent="-514350" algn="l">
              <a:spcBef>
                <a:spcPts val="0"/>
              </a:spcBef>
            </a:pPr>
            <a:r>
              <a:rPr lang="en-US" sz="4400" dirty="0" smtClean="0">
                <a:solidFill>
                  <a:schemeClr val="tx1"/>
                </a:solidFill>
                <a:latin typeface="Times New Roman" pitchFamily="18" charset="0"/>
                <a:cs typeface="Times New Roman" pitchFamily="18" charset="0"/>
              </a:rPr>
              <a:t>          </a:t>
            </a:r>
            <a:r>
              <a:rPr lang="en-US" sz="4200" dirty="0" smtClean="0">
                <a:solidFill>
                  <a:schemeClr val="tx1"/>
                </a:solidFill>
                <a:latin typeface="Times New Roman" pitchFamily="18" charset="0"/>
                <a:cs typeface="Times New Roman" pitchFamily="18" charset="0"/>
              </a:rPr>
              <a:t>2.</a:t>
            </a:r>
          </a:p>
          <a:p>
            <a:pPr marL="514350" indent="-514350" algn="l">
              <a:spcBef>
                <a:spcPts val="0"/>
              </a:spcBef>
            </a:pPr>
            <a:r>
              <a:rPr lang="en-US" sz="4200" dirty="0" smtClean="0">
                <a:solidFill>
                  <a:schemeClr val="tx1"/>
                </a:solidFill>
                <a:latin typeface="Times New Roman" pitchFamily="18" charset="0"/>
                <a:cs typeface="Times New Roman" pitchFamily="18" charset="0"/>
              </a:rPr>
              <a:t>            </a:t>
            </a:r>
          </a:p>
          <a:p>
            <a:pPr marL="514350" indent="-514350" algn="l">
              <a:spcBef>
                <a:spcPts val="0"/>
              </a:spcBef>
            </a:pPr>
            <a:endParaRPr lang="en-US" sz="4200" dirty="0" smtClean="0">
              <a:solidFill>
                <a:schemeClr val="tx1"/>
              </a:solidFill>
              <a:latin typeface="Times New Roman" pitchFamily="18" charset="0"/>
              <a:cs typeface="Times New Roman" pitchFamily="18" charset="0"/>
            </a:endParaRPr>
          </a:p>
          <a:p>
            <a:pPr marL="514350" indent="-514350" algn="l">
              <a:spcBef>
                <a:spcPts val="0"/>
              </a:spcBef>
            </a:pPr>
            <a:r>
              <a:rPr lang="en-US" sz="4200" dirty="0" smtClean="0">
                <a:solidFill>
                  <a:schemeClr val="tx1"/>
                </a:solidFill>
                <a:latin typeface="Times New Roman" pitchFamily="18" charset="0"/>
                <a:cs typeface="Times New Roman" pitchFamily="18" charset="0"/>
              </a:rPr>
              <a:t>          3.</a:t>
            </a:r>
          </a:p>
          <a:p>
            <a:pPr marL="514350" indent="-514350" algn="l">
              <a:spcBef>
                <a:spcPts val="0"/>
              </a:spcBef>
            </a:pPr>
            <a:r>
              <a:rPr lang="en-US" sz="4200" dirty="0" smtClean="0">
                <a:solidFill>
                  <a:schemeClr val="tx1"/>
                </a:solidFill>
                <a:latin typeface="Times New Roman" pitchFamily="18" charset="0"/>
                <a:cs typeface="Times New Roman" pitchFamily="18" charset="0"/>
              </a:rPr>
              <a:t>            </a:t>
            </a:r>
          </a:p>
          <a:p>
            <a:pPr marL="514350" indent="-514350" algn="l">
              <a:spcBef>
                <a:spcPts val="0"/>
              </a:spcBef>
            </a:pPr>
            <a:endParaRPr lang="en-US" sz="4200" dirty="0" smtClean="0">
              <a:solidFill>
                <a:schemeClr val="tx1"/>
              </a:solidFill>
              <a:latin typeface="Times New Roman" pitchFamily="18" charset="0"/>
              <a:cs typeface="Times New Roman" pitchFamily="18" charset="0"/>
            </a:endParaRPr>
          </a:p>
          <a:p>
            <a:pPr marL="514350" indent="-514350" algn="l">
              <a:spcBef>
                <a:spcPts val="0"/>
              </a:spcBef>
            </a:pPr>
            <a:r>
              <a:rPr lang="en-US" sz="4200" dirty="0" smtClean="0">
                <a:solidFill>
                  <a:schemeClr val="tx1"/>
                </a:solidFill>
                <a:latin typeface="Times New Roman" pitchFamily="18" charset="0"/>
                <a:cs typeface="Times New Roman" pitchFamily="18" charset="0"/>
              </a:rPr>
              <a:t>            </a:t>
            </a:r>
          </a:p>
          <a:p>
            <a:pPr marL="514350" indent="-514350" algn="l">
              <a:spcBef>
                <a:spcPts val="0"/>
              </a:spcBef>
            </a:pPr>
            <a:r>
              <a:rPr lang="en-US" sz="4200" dirty="0" smtClean="0">
                <a:solidFill>
                  <a:schemeClr val="tx1"/>
                </a:solidFill>
                <a:latin typeface="Times New Roman" pitchFamily="18" charset="0"/>
                <a:cs typeface="Times New Roman" pitchFamily="18" charset="0"/>
              </a:rPr>
              <a:t>          4.</a:t>
            </a:r>
          </a:p>
          <a:p>
            <a:pPr marL="514350" indent="-514350" algn="l">
              <a:spcBef>
                <a:spcPts val="0"/>
              </a:spcBef>
            </a:pPr>
            <a:endParaRPr lang="en-US" sz="4200" dirty="0" smtClean="0">
              <a:solidFill>
                <a:schemeClr val="tx1"/>
              </a:solidFill>
              <a:latin typeface="Times New Roman" pitchFamily="18" charset="0"/>
              <a:cs typeface="Times New Roman" pitchFamily="18" charset="0"/>
            </a:endParaRPr>
          </a:p>
          <a:p>
            <a:pPr marL="514350" indent="-514350" algn="l">
              <a:spcBef>
                <a:spcPts val="0"/>
              </a:spcBef>
            </a:pPr>
            <a:endParaRPr lang="en-US" sz="4200" dirty="0" smtClean="0">
              <a:solidFill>
                <a:schemeClr val="tx1"/>
              </a:solidFill>
              <a:latin typeface="Times New Roman" pitchFamily="18" charset="0"/>
              <a:cs typeface="Times New Roman" pitchFamily="18" charset="0"/>
            </a:endParaRPr>
          </a:p>
          <a:p>
            <a:pPr marL="514350" indent="-514350" algn="l">
              <a:spcBef>
                <a:spcPts val="0"/>
              </a:spcBef>
            </a:pPr>
            <a:endParaRPr lang="en-US" sz="4200" dirty="0" smtClean="0">
              <a:solidFill>
                <a:schemeClr val="tx1"/>
              </a:solidFill>
              <a:latin typeface="Times New Roman" pitchFamily="18" charset="0"/>
              <a:cs typeface="Times New Roman" pitchFamily="18" charset="0"/>
            </a:endParaRPr>
          </a:p>
          <a:p>
            <a:pPr marL="514350" indent="-514350" algn="l">
              <a:spcBef>
                <a:spcPts val="0"/>
              </a:spcBef>
            </a:pPr>
            <a:r>
              <a:rPr lang="en-US" sz="4200" dirty="0" smtClean="0">
                <a:solidFill>
                  <a:schemeClr val="tx1"/>
                </a:solidFill>
                <a:latin typeface="Times New Roman" pitchFamily="18" charset="0"/>
                <a:cs typeface="Times New Roman" pitchFamily="18" charset="0"/>
              </a:rPr>
              <a:t>          5.</a:t>
            </a:r>
          </a:p>
          <a:p>
            <a:pPr marL="514350" indent="-514350" algn="l"/>
            <a:r>
              <a:rPr lang="en-US" sz="2800"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1524000" y="1676400"/>
          <a:ext cx="2438401" cy="914400"/>
        </p:xfrm>
        <a:graphic>
          <a:graphicData uri="http://schemas.openxmlformats.org/presentationml/2006/ole">
            <p:oleObj spid="_x0000_s1026" name="Equation" r:id="rId3" imgW="1371600" imgH="444240" progId="Equation.DSMT4">
              <p:embed/>
            </p:oleObj>
          </a:graphicData>
        </a:graphic>
      </p:graphicFrame>
      <p:graphicFrame>
        <p:nvGraphicFramePr>
          <p:cNvPr id="5" name="Object 4"/>
          <p:cNvGraphicFramePr>
            <a:graphicFrameLocks noChangeAspect="1"/>
          </p:cNvGraphicFramePr>
          <p:nvPr/>
        </p:nvGraphicFramePr>
        <p:xfrm>
          <a:off x="1447800" y="2743200"/>
          <a:ext cx="1371600" cy="381000"/>
        </p:xfrm>
        <a:graphic>
          <a:graphicData uri="http://schemas.openxmlformats.org/presentationml/2006/ole">
            <p:oleObj spid="_x0000_s1027" name="Equation" r:id="rId4" imgW="368280" imgH="203040" progId="Equation.DSMT4">
              <p:embed/>
            </p:oleObj>
          </a:graphicData>
        </a:graphic>
      </p:graphicFrame>
      <p:graphicFrame>
        <p:nvGraphicFramePr>
          <p:cNvPr id="6" name="Object 5"/>
          <p:cNvGraphicFramePr>
            <a:graphicFrameLocks noChangeAspect="1"/>
          </p:cNvGraphicFramePr>
          <p:nvPr/>
        </p:nvGraphicFramePr>
        <p:xfrm>
          <a:off x="1524000" y="3276600"/>
          <a:ext cx="3733800" cy="933450"/>
        </p:xfrm>
        <a:graphic>
          <a:graphicData uri="http://schemas.openxmlformats.org/presentationml/2006/ole">
            <p:oleObj spid="_x0000_s1028" name="Equation" r:id="rId5" imgW="1676160" imgH="419040" progId="Equation.DSMT4">
              <p:embed/>
            </p:oleObj>
          </a:graphicData>
        </a:graphic>
      </p:graphicFrame>
      <p:graphicFrame>
        <p:nvGraphicFramePr>
          <p:cNvPr id="7" name="Object 6"/>
          <p:cNvGraphicFramePr>
            <a:graphicFrameLocks noChangeAspect="1"/>
          </p:cNvGraphicFramePr>
          <p:nvPr/>
        </p:nvGraphicFramePr>
        <p:xfrm>
          <a:off x="1676400" y="4419600"/>
          <a:ext cx="304800" cy="685800"/>
        </p:xfrm>
        <a:graphic>
          <a:graphicData uri="http://schemas.openxmlformats.org/presentationml/2006/ole">
            <p:oleObj spid="_x0000_s1029" name="Equation" r:id="rId6" imgW="152280" imgH="393480" progId="Equation.DSMT4">
              <p:embed/>
            </p:oleObj>
          </a:graphicData>
        </a:graphic>
      </p:graphicFrame>
      <p:graphicFrame>
        <p:nvGraphicFramePr>
          <p:cNvPr id="8" name="Object 7"/>
          <p:cNvGraphicFramePr>
            <a:graphicFrameLocks noChangeAspect="1"/>
          </p:cNvGraphicFramePr>
          <p:nvPr/>
        </p:nvGraphicFramePr>
        <p:xfrm>
          <a:off x="1676400" y="5410200"/>
          <a:ext cx="914400" cy="381000"/>
        </p:xfrm>
        <a:graphic>
          <a:graphicData uri="http://schemas.openxmlformats.org/presentationml/2006/ole">
            <p:oleObj spid="_x0000_s1030" name="Equation" r:id="rId7" imgW="558720" imgH="215640" progId="Equation.DSMT4">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normAutofit/>
          </a:bodyPr>
          <a:lstStyle/>
          <a:p>
            <a:r>
              <a:rPr lang="en-US" sz="4000" dirty="0" smtClean="0">
                <a:latin typeface="Times New Roman" pitchFamily="18" charset="0"/>
                <a:cs typeface="Times New Roman" pitchFamily="18" charset="0"/>
              </a:rPr>
              <a:t>MATLAB EXERCISES</a:t>
            </a:r>
            <a:endParaRPr lang="en-US" sz="4000" dirty="0"/>
          </a:p>
        </p:txBody>
      </p:sp>
      <p:sp>
        <p:nvSpPr>
          <p:cNvPr id="3" name="Content Placeholder 2"/>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6. In </a:t>
            </a:r>
            <a:r>
              <a:rPr lang="en-US" sz="2400" dirty="0" smtClean="0">
                <a:latin typeface="Times New Roman" pitchFamily="18" charset="0"/>
                <a:cs typeface="Times New Roman" pitchFamily="18" charset="0"/>
              </a:rPr>
              <a:t>the Matlab command window, use the “upper arrow” key on your keyboard to recall the command corresponding to the command for Ex.1(1). Then use the “left arrow” and “right arrow” key to edit the command such that you can calculate</a:t>
            </a:r>
            <a:endParaRPr lang="en-US" sz="24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514850" y="3340100"/>
          <a:ext cx="114300" cy="177800"/>
        </p:xfrm>
        <a:graphic>
          <a:graphicData uri="http://schemas.openxmlformats.org/presentationml/2006/ole">
            <p:oleObj spid="_x0000_s2050" name="Equation" r:id="rId3" imgW="114120" imgH="177480" progId="Equation.DSMT4">
              <p:embed/>
            </p:oleObj>
          </a:graphicData>
        </a:graphic>
      </p:graphicFrame>
      <p:graphicFrame>
        <p:nvGraphicFramePr>
          <p:cNvPr id="2051" name="Object 3"/>
          <p:cNvGraphicFramePr>
            <a:graphicFrameLocks noChangeAspect="1"/>
          </p:cNvGraphicFramePr>
          <p:nvPr/>
        </p:nvGraphicFramePr>
        <p:xfrm>
          <a:off x="2576513" y="3733800"/>
          <a:ext cx="3076575" cy="1219200"/>
        </p:xfrm>
        <a:graphic>
          <a:graphicData uri="http://schemas.openxmlformats.org/presentationml/2006/ole">
            <p:oleObj spid="_x0000_s2051" name="Equation" r:id="rId4" imgW="1384200" imgH="44424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a:bodyPr>
          <a:lstStyle/>
          <a:p>
            <a:r>
              <a:rPr lang="en-US" sz="4000" dirty="0" smtClean="0">
                <a:latin typeface="Times New Roman" pitchFamily="18" charset="0"/>
                <a:cs typeface="Times New Roman" pitchFamily="18" charset="0"/>
              </a:rPr>
              <a:t>MATLAB EXERCISES</a:t>
            </a:r>
            <a:endParaRPr lang="en-US" sz="4000" dirty="0"/>
          </a:p>
        </p:txBody>
      </p:sp>
      <p:sp>
        <p:nvSpPr>
          <p:cNvPr id="3" name="Content Placeholder 2"/>
          <p:cNvSpPr>
            <a:spLocks noGrp="1"/>
          </p:cNvSpPr>
          <p:nvPr>
            <p:ph idx="1"/>
          </p:nvPr>
        </p:nvSpPr>
        <p:spPr/>
        <p:txBody>
          <a:bodyPr>
            <a:normAutofit/>
          </a:bodyPr>
          <a:lstStyle/>
          <a:p>
            <a:pPr algn="just">
              <a:buNone/>
            </a:pPr>
            <a:r>
              <a:rPr lang="en-US" sz="2400" dirty="0" smtClean="0">
                <a:latin typeface="Times New Roman" pitchFamily="18" charset="0"/>
                <a:cs typeface="Times New Roman" pitchFamily="18" charset="0"/>
              </a:rPr>
              <a:t>7. Calculate </a:t>
            </a:r>
            <a:r>
              <a:rPr lang="en-US" sz="2400" dirty="0" smtClean="0">
                <a:latin typeface="Times New Roman" pitchFamily="18" charset="0"/>
                <a:cs typeface="Times New Roman" pitchFamily="18" charset="0"/>
              </a:rPr>
              <a:t>x + z. Then use the clear command to clear the variables x and z, and try x + z again.</a:t>
            </a:r>
          </a:p>
          <a:p>
            <a:pPr algn="just">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8. Use </a:t>
            </a:r>
            <a:r>
              <a:rPr lang="en-US" sz="2400" dirty="0" smtClean="0">
                <a:latin typeface="Times New Roman" pitchFamily="18" charset="0"/>
                <a:cs typeface="Times New Roman" pitchFamily="18" charset="0"/>
              </a:rPr>
              <a:t>the lookfor command to find out the command corresponding to the log</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(𝑦) function, then use the help command to obtain detailed.</a:t>
            </a: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dirty="0" smtClean="0">
                <a:latin typeface="Times New Roman" pitchFamily="18" charset="0"/>
                <a:cs typeface="Times New Roman" pitchFamily="18" charset="0"/>
              </a:rPr>
              <a:t>MATLAB EXERCISES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pPr marL="457200" indent="-457200" algn="just">
              <a:buNone/>
            </a:pPr>
            <a:r>
              <a:rPr lang="en-US" sz="2400" dirty="0" smtClean="0">
                <a:latin typeface="Times New Roman" pitchFamily="18" charset="0"/>
                <a:cs typeface="Times New Roman" pitchFamily="18" charset="0"/>
              </a:rPr>
              <a:t>9. Create </a:t>
            </a:r>
            <a:r>
              <a:rPr lang="en-US" sz="2400" dirty="0" smtClean="0">
                <a:latin typeface="Times New Roman" pitchFamily="18" charset="0"/>
                <a:cs typeface="Times New Roman" pitchFamily="18" charset="0"/>
              </a:rPr>
              <a:t>a row vector that starts with -10, ends at 18, with a step size of 4.</a:t>
            </a:r>
          </a:p>
          <a:p>
            <a:pPr marL="457200" indent="-457200" algn="just">
              <a:buNone/>
            </a:pPr>
            <a:r>
              <a:rPr lang="en-US" sz="2400" dirty="0" smtClean="0">
                <a:latin typeface="Times New Roman" pitchFamily="18" charset="0"/>
                <a:cs typeface="Times New Roman" pitchFamily="18" charset="0"/>
              </a:rPr>
              <a:t>10. Create </a:t>
            </a:r>
            <a:r>
              <a:rPr lang="en-US" sz="2400" dirty="0" smtClean="0">
                <a:latin typeface="Times New Roman" pitchFamily="18" charset="0"/>
                <a:cs typeface="Times New Roman" pitchFamily="18" charset="0"/>
              </a:rPr>
              <a:t>a column vector that starts with 6, ends at -9, with a step size -3.</a:t>
            </a:r>
          </a:p>
          <a:p>
            <a:pPr marL="457200" indent="-457200" algn="just">
              <a:buNone/>
            </a:pPr>
            <a:r>
              <a:rPr lang="en-US" sz="2400" dirty="0" smtClean="0">
                <a:latin typeface="Times New Roman" pitchFamily="18" charset="0"/>
                <a:cs typeface="Times New Roman" pitchFamily="18" charset="0"/>
              </a:rPr>
              <a:t>11. Create </a:t>
            </a:r>
            <a:r>
              <a:rPr lang="en-US" sz="2400" dirty="0" smtClean="0">
                <a:latin typeface="Times New Roman" pitchFamily="18" charset="0"/>
                <a:cs typeface="Times New Roman" pitchFamily="18" charset="0"/>
              </a:rPr>
              <a:t>a row vector that starts with 1, ends at 90, and has exactly 20 elements.</a:t>
            </a:r>
          </a:p>
          <a:p>
            <a:pPr marL="457200" indent="-457200" algn="just">
              <a:buNone/>
            </a:pPr>
            <a:r>
              <a:rPr lang="en-US" sz="2400" dirty="0" smtClean="0">
                <a:latin typeface="Times New Roman" pitchFamily="18" charset="0"/>
                <a:cs typeface="Times New Roman" pitchFamily="18" charset="0"/>
              </a:rPr>
              <a:t>12. Create </a:t>
            </a:r>
            <a:r>
              <a:rPr lang="en-US" sz="2400" dirty="0" smtClean="0">
                <a:latin typeface="Times New Roman" pitchFamily="18" charset="0"/>
                <a:cs typeface="Times New Roman" pitchFamily="18" charset="0"/>
              </a:rPr>
              <a:t>the following three matrices</a:t>
            </a:r>
          </a:p>
          <a:p>
            <a:pPr marL="457200" indent="-457200" algn="just">
              <a:buNone/>
            </a:pPr>
            <a:r>
              <a:rPr lang="en-US" sz="2400" dirty="0" smtClean="0">
                <a:latin typeface="Times New Roman" pitchFamily="18" charset="0"/>
                <a:cs typeface="Times New Roman" pitchFamily="18" charset="0"/>
              </a:rPr>
              <a:t>       </a:t>
            </a:r>
          </a:p>
          <a:p>
            <a:pPr marL="457200" indent="-457200" algn="just">
              <a:buNone/>
            </a:pPr>
            <a:r>
              <a:rPr lang="en-US" sz="2400" dirty="0" smtClean="0">
                <a:latin typeface="Times New Roman" pitchFamily="18" charset="0"/>
                <a:cs typeface="Times New Roman" pitchFamily="18" charset="0"/>
              </a:rPr>
              <a:t>      </a:t>
            </a:r>
          </a:p>
          <a:p>
            <a:pPr marL="457200" indent="-457200">
              <a:buNone/>
            </a:pPr>
            <a:endParaRPr lang="en-US" sz="2400" dirty="0" smtClean="0">
              <a:latin typeface="Times New Roman" pitchFamily="18" charset="0"/>
              <a:cs typeface="Times New Roman" pitchFamily="18" charset="0"/>
            </a:endParaRPr>
          </a:p>
          <a:p>
            <a:pPr marL="457200" indent="-457200">
              <a:buNone/>
            </a:pPr>
            <a:endParaRPr lang="en-US" sz="2400" dirty="0" smtClean="0">
              <a:latin typeface="Times New Roman" pitchFamily="18" charset="0"/>
              <a:cs typeface="Times New Roman" pitchFamily="18" charset="0"/>
            </a:endParaRPr>
          </a:p>
          <a:p>
            <a:pPr marL="457200" indent="-457200">
              <a:buNone/>
            </a:pPr>
            <a:r>
              <a:rPr lang="en-US" sz="2400" dirty="0" smtClean="0">
                <a:latin typeface="Times New Roman" pitchFamily="18" charset="0"/>
                <a:cs typeface="Times New Roman" pitchFamily="18" charset="0"/>
              </a:rPr>
              <a:t>13. </a:t>
            </a:r>
            <a:r>
              <a:rPr lang="en-US" sz="2400" dirty="0" smtClean="0">
                <a:latin typeface="Times New Roman" pitchFamily="18" charset="0"/>
                <a:cs typeface="Times New Roman" pitchFamily="18" charset="0"/>
              </a:rPr>
              <a:t>Calculate </a:t>
            </a:r>
            <a:r>
              <a:rPr lang="en-US" sz="2400" dirty="0" smtClean="0">
                <a:latin typeface="Times New Roman" pitchFamily="18" charset="0"/>
                <a:cs typeface="Times New Roman" pitchFamily="18" charset="0"/>
              </a:rPr>
              <a:t>A + B, B + 2, A - transpose(C), element-wise A.*B and A./B</a:t>
            </a:r>
            <a:endParaRPr lang="en-US" sz="24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990600" y="3962400"/>
          <a:ext cx="1498600" cy="995363"/>
        </p:xfrm>
        <a:graphic>
          <a:graphicData uri="http://schemas.openxmlformats.org/presentationml/2006/ole">
            <p:oleObj spid="_x0000_s3074" name="Equation" r:id="rId3" imgW="812520" imgH="457200" progId="Equation.DSMT4">
              <p:embed/>
            </p:oleObj>
          </a:graphicData>
        </a:graphic>
      </p:graphicFrame>
      <p:graphicFrame>
        <p:nvGraphicFramePr>
          <p:cNvPr id="5" name="Object 4"/>
          <p:cNvGraphicFramePr>
            <a:graphicFrameLocks noChangeAspect="1"/>
          </p:cNvGraphicFramePr>
          <p:nvPr/>
        </p:nvGraphicFramePr>
        <p:xfrm>
          <a:off x="3352800" y="4038600"/>
          <a:ext cx="1354667" cy="914400"/>
        </p:xfrm>
        <a:graphic>
          <a:graphicData uri="http://schemas.openxmlformats.org/presentationml/2006/ole">
            <p:oleObj spid="_x0000_s3075" name="Equation" r:id="rId4" imgW="812520" imgH="457200" progId="Equation.DSMT4">
              <p:embed/>
            </p:oleObj>
          </a:graphicData>
        </a:graphic>
      </p:graphicFrame>
      <p:graphicFrame>
        <p:nvGraphicFramePr>
          <p:cNvPr id="6" name="Object 5"/>
          <p:cNvGraphicFramePr>
            <a:graphicFrameLocks noChangeAspect="1"/>
          </p:cNvGraphicFramePr>
          <p:nvPr/>
        </p:nvGraphicFramePr>
        <p:xfrm>
          <a:off x="5334000" y="3962400"/>
          <a:ext cx="1676400" cy="1143000"/>
        </p:xfrm>
        <a:graphic>
          <a:graphicData uri="http://schemas.openxmlformats.org/presentationml/2006/ole">
            <p:oleObj spid="_x0000_s3076" name="Equation" r:id="rId5" imgW="1002960" imgH="711000" progId="Equation.DSMT4">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latin typeface="Times New Roman" pitchFamily="18" charset="0"/>
                <a:cs typeface="Times New Roman" pitchFamily="18" charset="0"/>
              </a:rPr>
              <a:t>MATLAB EXERCISES</a:t>
            </a:r>
            <a:endParaRPr lang="en-US" dirty="0"/>
          </a:p>
        </p:txBody>
      </p:sp>
      <p:sp>
        <p:nvSpPr>
          <p:cNvPr id="3" name="Content Placeholder 2"/>
          <p:cNvSpPr>
            <a:spLocks noGrp="1"/>
          </p:cNvSpPr>
          <p:nvPr>
            <p:ph idx="1"/>
          </p:nvPr>
        </p:nvSpPr>
        <p:spPr>
          <a:xfrm>
            <a:off x="457200" y="914400"/>
            <a:ext cx="8229600" cy="5211763"/>
          </a:xfrm>
        </p:spPr>
        <p:txBody>
          <a:bodyPr>
            <a:normAutofit fontScale="92500"/>
          </a:bodyPr>
          <a:lstStyle/>
          <a:p>
            <a:pPr marL="457200" indent="-457200" algn="just">
              <a:buNone/>
            </a:pPr>
            <a:r>
              <a:rPr lang="en-US" sz="2400" dirty="0" smtClean="0">
                <a:latin typeface="Times New Roman" pitchFamily="18" charset="0"/>
                <a:cs typeface="Times New Roman" pitchFamily="18" charset="0"/>
              </a:rPr>
              <a:t>14. Is </a:t>
            </a:r>
            <a:r>
              <a:rPr lang="en-US" sz="2400" dirty="0" smtClean="0">
                <a:latin typeface="Times New Roman" pitchFamily="18" charset="0"/>
                <a:cs typeface="Times New Roman" pitchFamily="18" charset="0"/>
              </a:rPr>
              <a:t>A*B valid? Is A*transpose(B) valid?</a:t>
            </a:r>
          </a:p>
          <a:p>
            <a:pPr marL="457200" indent="-457200" algn="just">
              <a:buNone/>
            </a:pPr>
            <a:r>
              <a:rPr lang="en-US" sz="2400" dirty="0" smtClean="0">
                <a:latin typeface="Times New Roman" pitchFamily="18" charset="0"/>
                <a:cs typeface="Times New Roman" pitchFamily="18" charset="0"/>
              </a:rPr>
              <a:t>15. Use </a:t>
            </a:r>
            <a:r>
              <a:rPr lang="en-US" sz="2400" dirty="0" smtClean="0">
                <a:latin typeface="Times New Roman" pitchFamily="18" charset="0"/>
                <a:cs typeface="Times New Roman" pitchFamily="18" charset="0"/>
              </a:rPr>
              <a:t>matrix indexing access the following elements:</a:t>
            </a:r>
          </a:p>
          <a:p>
            <a:pPr marL="457200" indent="-457200" algn="just">
              <a:buNone/>
            </a:pPr>
            <a:r>
              <a:rPr lang="en-US" sz="2400" dirty="0" smtClean="0">
                <a:latin typeface="Times New Roman" pitchFamily="18" charset="0"/>
                <a:cs typeface="Times New Roman" pitchFamily="18" charset="0"/>
              </a:rPr>
              <a:t>	 i.  The element on the 2 </a:t>
            </a:r>
            <a:r>
              <a:rPr lang="en-US" sz="2400" dirty="0" err="1"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row and 3 rd column of A</a:t>
            </a:r>
          </a:p>
          <a:p>
            <a:pPr marL="457200" indent="-457200" algn="just">
              <a:buNone/>
            </a:pPr>
            <a:r>
              <a:rPr lang="en-US" sz="2400" dirty="0" smtClean="0">
                <a:latin typeface="Times New Roman" pitchFamily="18" charset="0"/>
                <a:cs typeface="Times New Roman" pitchFamily="18" charset="0"/>
              </a:rPr>
              <a:t>	 ii.  The 2 </a:t>
            </a:r>
            <a:r>
              <a:rPr lang="en-US" sz="2400" dirty="0" err="1"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row of B</a:t>
            </a:r>
          </a:p>
          <a:p>
            <a:pPr marL="457200" indent="-457200" algn="just">
              <a:buNone/>
            </a:pPr>
            <a:r>
              <a:rPr lang="en-US" sz="2400" dirty="0" smtClean="0">
                <a:latin typeface="Times New Roman" pitchFamily="18" charset="0"/>
                <a:cs typeface="Times New Roman" pitchFamily="18" charset="0"/>
              </a:rPr>
              <a:t>	 iii. The 3 rd column of A</a:t>
            </a:r>
          </a:p>
          <a:p>
            <a:pPr marL="457200" indent="-457200" algn="just">
              <a:buNone/>
            </a:pPr>
            <a:r>
              <a:rPr lang="en-US" sz="2400" dirty="0" smtClean="0">
                <a:latin typeface="Times New Roman" pitchFamily="18" charset="0"/>
                <a:cs typeface="Times New Roman" pitchFamily="18" charset="0"/>
              </a:rPr>
              <a:t>	 iv.  The elements on the 2 </a:t>
            </a:r>
            <a:r>
              <a:rPr lang="en-US" sz="2400" dirty="0" err="1"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row and 2 </a:t>
            </a:r>
            <a:r>
              <a:rPr lang="en-US" sz="2400" dirty="0" err="1"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and 3 rd columns of A</a:t>
            </a:r>
          </a:p>
          <a:p>
            <a:pPr marL="457200" indent="-457200" algn="just">
              <a:buNone/>
            </a:pPr>
            <a:r>
              <a:rPr lang="en-US" sz="2400" dirty="0" smtClean="0">
                <a:latin typeface="Times New Roman" pitchFamily="18" charset="0"/>
                <a:cs typeface="Times New Roman" pitchFamily="18" charset="0"/>
              </a:rPr>
              <a:t>	 v.   A new 2x2 matrix D, the 1 </a:t>
            </a:r>
            <a:r>
              <a:rPr lang="en-US" sz="2400" dirty="0" err="1"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column of D is the 2 </a:t>
            </a:r>
            <a:r>
              <a:rPr lang="en-US" sz="2400" dirty="0" err="1"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column   	of A, and the 2 </a:t>
            </a:r>
            <a:r>
              <a:rPr lang="en-US" sz="2400" dirty="0" err="1"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column of D is the 3 rd column of B.</a:t>
            </a:r>
          </a:p>
          <a:p>
            <a:pPr marL="457200" indent="-457200" algn="just">
              <a:buNone/>
            </a:pPr>
            <a:endParaRPr lang="en-US" sz="2400" dirty="0" smtClean="0">
              <a:latin typeface="Times New Roman" pitchFamily="18" charset="0"/>
              <a:cs typeface="Times New Roman" pitchFamily="18" charset="0"/>
            </a:endParaRPr>
          </a:p>
          <a:p>
            <a:pPr marL="457200" indent="-457200" algn="just">
              <a:buNone/>
            </a:pPr>
            <a:r>
              <a:rPr lang="en-US" sz="2400" dirty="0" smtClean="0">
                <a:latin typeface="Times New Roman" pitchFamily="18" charset="0"/>
                <a:cs typeface="Times New Roman" pitchFamily="18" charset="0"/>
              </a:rPr>
              <a:t>16. Use </a:t>
            </a:r>
            <a:r>
              <a:rPr lang="en-US" sz="2400" dirty="0" smtClean="0">
                <a:latin typeface="Times New Roman" pitchFamily="18" charset="0"/>
                <a:cs typeface="Times New Roman" pitchFamily="18" charset="0"/>
              </a:rPr>
              <a:t>a logic matrix to indicate the locations where the elements of A and B are the same.</a:t>
            </a:r>
          </a:p>
          <a:p>
            <a:pPr marL="457200" indent="-457200" algn="just">
              <a:buNone/>
            </a:pPr>
            <a:r>
              <a:rPr lang="en-US" sz="2400" dirty="0" smtClean="0">
                <a:latin typeface="Times New Roman" pitchFamily="18" charset="0"/>
                <a:cs typeface="Times New Roman" pitchFamily="18" charset="0"/>
              </a:rPr>
              <a:t>17. Find </a:t>
            </a:r>
            <a:r>
              <a:rPr lang="en-US" sz="2400" dirty="0" smtClean="0">
                <a:latin typeface="Times New Roman" pitchFamily="18" charset="0"/>
                <a:cs typeface="Times New Roman" pitchFamily="18" charset="0"/>
              </a:rPr>
              <a:t>the elements of B that is less than or equal to 3      </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latin typeface="Times New Roman" pitchFamily="18" charset="0"/>
                <a:cs typeface="Times New Roman" pitchFamily="18" charset="0"/>
              </a:rPr>
              <a:t>MATLAB EXERCISES</a:t>
            </a:r>
            <a:endParaRPr lang="en-US" sz="4000" dirty="0"/>
          </a:p>
        </p:txBody>
      </p:sp>
      <p:sp>
        <p:nvSpPr>
          <p:cNvPr id="3" name="Content Placeholder 2"/>
          <p:cNvSpPr>
            <a:spLocks noGrp="1"/>
          </p:cNvSpPr>
          <p:nvPr>
            <p:ph idx="1"/>
          </p:nvPr>
        </p:nvSpPr>
        <p:spPr>
          <a:xfrm>
            <a:off x="228600" y="990600"/>
            <a:ext cx="8763000" cy="5562600"/>
          </a:xfrm>
        </p:spPr>
        <p:txBody>
          <a:bodyPr/>
          <a:lstStyle/>
          <a:p>
            <a:pPr>
              <a:buNone/>
            </a:pPr>
            <a:r>
              <a:rPr lang="en-US" sz="2400" dirty="0" smtClean="0">
                <a:latin typeface="Times New Roman" pitchFamily="18" charset="0"/>
                <a:cs typeface="Times New Roman" pitchFamily="18" charset="0"/>
              </a:rPr>
              <a:t>18. Write a short MATLAB expression to build the following matrix</a:t>
            </a:r>
          </a:p>
          <a:p>
            <a:pPr>
              <a:buNone/>
            </a:pPr>
            <a:r>
              <a:rPr lang="en-US" dirty="0" smtClean="0"/>
              <a:t> </a:t>
            </a:r>
            <a:r>
              <a:rPr lang="en-US" dirty="0" smtClean="0"/>
              <a:t>   </a:t>
            </a:r>
          </a:p>
          <a:p>
            <a:pPr>
              <a:buNone/>
            </a:pPr>
            <a:endParaRPr lang="en-US" dirty="0" smtClean="0"/>
          </a:p>
          <a:p>
            <a:pPr>
              <a:buNone/>
            </a:pPr>
            <a:endParaRPr lang="en-US" dirty="0" smtClean="0"/>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19. Give a Matlab expression that multiplies two vectors to obtain</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i)                                                ii) </a:t>
            </a:r>
            <a:endParaRPr lang="en-US" sz="2400"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2514600" y="1981200"/>
          <a:ext cx="3048000" cy="1295400"/>
        </p:xfrm>
        <a:graphic>
          <a:graphicData uri="http://schemas.openxmlformats.org/presentationml/2006/ole">
            <p:oleObj spid="_x0000_s17411" name="Equation" r:id="rId3" imgW="2323800" imgH="711000" progId="Equation.DSMT4">
              <p:embed/>
            </p:oleObj>
          </a:graphicData>
        </a:graphic>
      </p:graphicFrame>
      <p:graphicFrame>
        <p:nvGraphicFramePr>
          <p:cNvPr id="6" name="Object 5"/>
          <p:cNvGraphicFramePr>
            <a:graphicFrameLocks noChangeAspect="1"/>
          </p:cNvGraphicFramePr>
          <p:nvPr/>
        </p:nvGraphicFramePr>
        <p:xfrm>
          <a:off x="1371600" y="4572000"/>
          <a:ext cx="1752600" cy="1295400"/>
        </p:xfrm>
        <a:graphic>
          <a:graphicData uri="http://schemas.openxmlformats.org/presentationml/2006/ole">
            <p:oleObj spid="_x0000_s17412" name="Equation" r:id="rId4" imgW="1346040" imgH="711000" progId="Equation.DSMT4">
              <p:embed/>
            </p:oleObj>
          </a:graphicData>
        </a:graphic>
      </p:graphicFrame>
      <p:graphicFrame>
        <p:nvGraphicFramePr>
          <p:cNvPr id="7" name="Object 6"/>
          <p:cNvGraphicFramePr>
            <a:graphicFrameLocks noChangeAspect="1"/>
          </p:cNvGraphicFramePr>
          <p:nvPr/>
        </p:nvGraphicFramePr>
        <p:xfrm>
          <a:off x="5257800" y="4343400"/>
          <a:ext cx="1524000" cy="1752600"/>
        </p:xfrm>
        <a:graphic>
          <a:graphicData uri="http://schemas.openxmlformats.org/presentationml/2006/ole">
            <p:oleObj spid="_x0000_s17413" name="Equation" r:id="rId5" imgW="952200" imgH="114300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latin typeface="Times New Roman" pitchFamily="18" charset="0"/>
                <a:cs typeface="Times New Roman" pitchFamily="18" charset="0"/>
              </a:rPr>
              <a:t>MATLAB EXERCISES</a:t>
            </a:r>
            <a:endParaRPr lang="en-US" sz="4000" dirty="0"/>
          </a:p>
        </p:txBody>
      </p:sp>
      <p:sp>
        <p:nvSpPr>
          <p:cNvPr id="3" name="Content Placeholder 2"/>
          <p:cNvSpPr>
            <a:spLocks noGrp="1"/>
          </p:cNvSpPr>
          <p:nvPr>
            <p:ph idx="1"/>
          </p:nvPr>
        </p:nvSpPr>
        <p:spPr>
          <a:xfrm>
            <a:off x="457200" y="914400"/>
            <a:ext cx="8229600" cy="5562600"/>
          </a:xfrm>
        </p:spPr>
        <p:txBody>
          <a:bodyPr>
            <a:normAutofit/>
          </a:bodyPr>
          <a:lstStyle/>
          <a:p>
            <a:pPr>
              <a:buNone/>
            </a:pPr>
            <a:r>
              <a:rPr lang="en-US" sz="2400" dirty="0" smtClean="0">
                <a:latin typeface="Times New Roman" pitchFamily="18" charset="0"/>
                <a:cs typeface="Times New Roman" pitchFamily="18" charset="0"/>
              </a:rPr>
              <a:t>20. For given matrix, give MATLAB expression that uses only a single matrix multiplication with A to obtain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i) the sum of columns 5 and 7 of A</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ii) the last row of A</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iii) a version of A with rows 2 and 3 swapped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graphicFrame>
        <p:nvGraphicFramePr>
          <p:cNvPr id="18434" name="Object 2"/>
          <p:cNvGraphicFramePr>
            <a:graphicFrameLocks noChangeAspect="1"/>
          </p:cNvGraphicFramePr>
          <p:nvPr/>
        </p:nvGraphicFramePr>
        <p:xfrm>
          <a:off x="2514600" y="1981200"/>
          <a:ext cx="3048000" cy="1295400"/>
        </p:xfrm>
        <a:graphic>
          <a:graphicData uri="http://schemas.openxmlformats.org/presentationml/2006/ole">
            <p:oleObj spid="_x0000_s18434" name="Equation" r:id="rId3" imgW="2323800" imgH="711000" progId="Equation.DSMT4">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latin typeface="Times New Roman" pitchFamily="18" charset="0"/>
                <a:cs typeface="Times New Roman" pitchFamily="18" charset="0"/>
              </a:rPr>
              <a:t>MATLAB EXERCISES</a:t>
            </a:r>
            <a:endParaRPr lang="en-US" dirty="0"/>
          </a:p>
        </p:txBody>
      </p:sp>
      <p:sp>
        <p:nvSpPr>
          <p:cNvPr id="3" name="Content Placeholder 2"/>
          <p:cNvSpPr>
            <a:spLocks noGrp="1"/>
          </p:cNvSpPr>
          <p:nvPr>
            <p:ph idx="1"/>
          </p:nvPr>
        </p:nvSpPr>
        <p:spPr>
          <a:xfrm>
            <a:off x="457200" y="914400"/>
            <a:ext cx="8229600" cy="5334000"/>
          </a:xfrm>
        </p:spPr>
        <p:txBody>
          <a:bodyPr>
            <a:normAutofit lnSpcReduction="10000"/>
          </a:bodyPr>
          <a:lstStyle/>
          <a:p>
            <a:pPr>
              <a:buNone/>
            </a:pPr>
            <a:r>
              <a:rPr lang="en-US" sz="2400" dirty="0" smtClean="0">
                <a:latin typeface="Times New Roman" pitchFamily="18" charset="0"/>
                <a:cs typeface="Times New Roman" pitchFamily="18" charset="0"/>
              </a:rPr>
              <a:t>21. </a:t>
            </a:r>
            <a:r>
              <a:rPr lang="en-US" sz="2400" dirty="0" smtClean="0">
                <a:latin typeface="Times New Roman" pitchFamily="18" charset="0"/>
                <a:cs typeface="Times New Roman" pitchFamily="18" charset="0"/>
              </a:rPr>
              <a:t>Let x=[1 2 3]. Write MATLAB commands to compute the  </a:t>
            </a:r>
            <a:r>
              <a:rPr lang="en-US" sz="2400" dirty="0" smtClean="0">
                <a:latin typeface="Times New Roman" pitchFamily="18" charset="0"/>
                <a:cs typeface="Times New Roman" pitchFamily="18" charset="0"/>
              </a:rPr>
              <a:t>following and write the result</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i) cos(x)sin(x)</a:t>
            </a:r>
          </a:p>
          <a:p>
            <a:pPr>
              <a:buNone/>
            </a:pPr>
            <a:r>
              <a:rPr lang="en-US" sz="2400" dirty="0" smtClean="0">
                <a:latin typeface="Times New Roman" pitchFamily="18" charset="0"/>
                <a:cs typeface="Times New Roman" pitchFamily="18" charset="0"/>
              </a:rPr>
              <a:t>    ii) sin(x)</a:t>
            </a:r>
            <a:r>
              <a:rPr lang="en-US" sz="2400" baseline="30000" dirty="0" smtClean="0">
                <a:latin typeface="Times New Roman" pitchFamily="18" charset="0"/>
                <a:cs typeface="Times New Roman" pitchFamily="18" charset="0"/>
              </a:rPr>
              <a:t>2</a:t>
            </a:r>
          </a:p>
          <a:p>
            <a:pPr>
              <a:buNone/>
            </a:pPr>
            <a:r>
              <a:rPr lang="en-US" sz="2400" baseline="30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iii) sin(x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p>
          <a:p>
            <a:pPr>
              <a:buNone/>
            </a:pPr>
            <a:r>
              <a:rPr lang="en-US" sz="2400" baseline="30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iv) f(x)= 7x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sin(1/7x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v) f(x)= x-(cos(x)-sin(x)/sin(x)+cos(x))</a:t>
            </a:r>
          </a:p>
          <a:p>
            <a:pPr>
              <a:buNone/>
            </a:pPr>
            <a:r>
              <a:rPr lang="en-US" sz="2400" dirty="0" smtClean="0">
                <a:latin typeface="Times New Roman" pitchFamily="18" charset="0"/>
                <a:cs typeface="Times New Roman" pitchFamily="18" charset="0"/>
              </a:rPr>
              <a:t>    vi) f(x)= </a:t>
            </a:r>
            <a:r>
              <a:rPr lang="en-US" sz="2400" dirty="0" smtClean="0">
                <a:latin typeface="Times New Roman" pitchFamily="18" charset="0"/>
                <a:cs typeface="Times New Roman" pitchFamily="18" charset="0"/>
              </a:rPr>
              <a:t>1/10(x-x</a:t>
            </a:r>
            <a:r>
              <a:rPr lang="en-US" sz="2400" baseline="30000" dirty="0" smtClean="0">
                <a:latin typeface="Times New Roman" pitchFamily="18" charset="0"/>
                <a:cs typeface="Times New Roman" pitchFamily="18" charset="0"/>
              </a:rPr>
              <a:t>3/2</a:t>
            </a:r>
            <a:r>
              <a:rPr lang="en-US" sz="2400" dirty="0" smtClean="0">
                <a:latin typeface="Times New Roman" pitchFamily="18" charset="0"/>
                <a:cs typeface="Times New Roman" pitchFamily="18" charset="0"/>
              </a:rPr>
              <a:t>/10)</a:t>
            </a:r>
            <a:r>
              <a:rPr lang="en-US" sz="2400" baseline="30000" dirty="0" smtClean="0">
                <a:latin typeface="Times New Roman" pitchFamily="18" charset="0"/>
                <a:cs typeface="Times New Roman" pitchFamily="18" charset="0"/>
              </a:rPr>
              <a:t>2</a:t>
            </a:r>
          </a:p>
          <a:p>
            <a:pPr>
              <a:buNone/>
            </a:pPr>
            <a:endParaRPr lang="en-US" sz="2400" baseline="300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22. Let a=1:2:20   b=1:10    c=1:2:10</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comment on the following using MATLAB</a:t>
            </a:r>
          </a:p>
          <a:p>
            <a:pPr>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i) </a:t>
            </a:r>
            <a:r>
              <a:rPr lang="en-US" sz="2400" dirty="0" err="1" smtClean="0">
                <a:latin typeface="Times New Roman" pitchFamily="18" charset="0"/>
                <a:cs typeface="Times New Roman" pitchFamily="18" charset="0"/>
              </a:rPr>
              <a:t>b+c</a:t>
            </a:r>
            <a:r>
              <a:rPr lang="en-US" sz="2400" dirty="0" smtClean="0">
                <a:latin typeface="Times New Roman" pitchFamily="18" charset="0"/>
                <a:cs typeface="Times New Roman" pitchFamily="18" charset="0"/>
              </a:rPr>
              <a:t>     ii) </a:t>
            </a:r>
            <a:r>
              <a:rPr lang="en-US" sz="2400" dirty="0" err="1" smtClean="0">
                <a:latin typeface="Times New Roman" pitchFamily="18" charset="0"/>
                <a:cs typeface="Times New Roman" pitchFamily="18" charset="0"/>
              </a:rPr>
              <a:t>a+b</a:t>
            </a:r>
            <a:r>
              <a:rPr lang="en-US" sz="2400" dirty="0" smtClean="0">
                <a:latin typeface="Times New Roman" pitchFamily="18" charset="0"/>
                <a:cs typeface="Times New Roman" pitchFamily="18" charset="0"/>
              </a:rPr>
              <a:t>     iii) a./b     iv) a*b</a:t>
            </a:r>
          </a:p>
          <a:p>
            <a:pPr>
              <a:buNone/>
            </a:pPr>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424</Words>
  <Application>Microsoft Office PowerPoint</Application>
  <PresentationFormat>On-screen Show (4:3)</PresentationFormat>
  <Paragraphs>80</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1" baseType="lpstr">
      <vt:lpstr>Office Theme</vt:lpstr>
      <vt:lpstr>Equation</vt:lpstr>
      <vt:lpstr>MathType 5.0 Equation</vt:lpstr>
      <vt:lpstr>MATLAB EXERCISES</vt:lpstr>
      <vt:lpstr>MATLAB EXERCISES</vt:lpstr>
      <vt:lpstr>MATLAB EXERCISES</vt:lpstr>
      <vt:lpstr>MATLAB EXERCISES</vt:lpstr>
      <vt:lpstr>MATLAB EXERCISES</vt:lpstr>
      <vt:lpstr>MATLAB EXERCISES</vt:lpstr>
      <vt:lpstr>MATLAB EXERCISES</vt:lpstr>
      <vt:lpstr>MATLAB EXERCISES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EXERCISES</dc:title>
  <dc:creator>Srinivasulu</dc:creator>
  <cp:lastModifiedBy>Srinivasulu</cp:lastModifiedBy>
  <cp:revision>12</cp:revision>
  <dcterms:created xsi:type="dcterms:W3CDTF">2006-08-16T00:00:00Z</dcterms:created>
  <dcterms:modified xsi:type="dcterms:W3CDTF">2018-01-11T06:50:01Z</dcterms:modified>
</cp:coreProperties>
</file>