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58" r:id="rId3"/>
    <p:sldId id="261" r:id="rId4"/>
    <p:sldId id="295" r:id="rId5"/>
    <p:sldId id="267" r:id="rId6"/>
    <p:sldId id="268" r:id="rId7"/>
    <p:sldId id="296" r:id="rId8"/>
    <p:sldId id="297" r:id="rId9"/>
    <p:sldId id="298" r:id="rId10"/>
    <p:sldId id="301" r:id="rId11"/>
    <p:sldId id="300" r:id="rId12"/>
    <p:sldId id="302" r:id="rId13"/>
    <p:sldId id="299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Inter-Regular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B8CE54-D7E4-4D6C-B30F-6A91B47CCFBE}">
  <a:tblStyle styleId="{E4B8CE54-D7E4-4D6C-B30F-6A91B47CCF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A51BF6-B60F-430B-B708-1F52C015F51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dk1"/>
            </a:gs>
          </a:gsLst>
          <a:lin ang="8100019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" y="234877"/>
            <a:ext cx="9144000" cy="4673746"/>
          </a:xfrm>
          <a:custGeom>
            <a:avLst/>
            <a:gdLst/>
            <a:ahLst/>
            <a:cxnLst/>
            <a:rect l="l" t="t" r="r" b="b"/>
            <a:pathLst>
              <a:path w="12192000" h="6231661" extrusionOk="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37875" y="1662450"/>
            <a:ext cx="7068300" cy="181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Light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0" y="1455585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0072D1">
              <a:alpha val="1563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1037875" y="1662450"/>
            <a:ext cx="7068300" cy="181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7200" dirty="0">
                <a:latin typeface="+mj-lt"/>
                <a:ea typeface="Times New Roman"/>
                <a:cs typeface="Times New Roman"/>
                <a:sym typeface="Times New Roman"/>
              </a:rPr>
              <a:t>Credit Card Default Prediction</a:t>
            </a: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13BFE11-B160-4F12-ADE0-5658A1F8F398}"/>
              </a:ext>
            </a:extLst>
          </p:cNvPr>
          <p:cNvSpPr/>
          <p:nvPr/>
        </p:nvSpPr>
        <p:spPr>
          <a:xfrm>
            <a:off x="451883" y="232850"/>
            <a:ext cx="824023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Q &amp; A:</a:t>
            </a:r>
          </a:p>
          <a:p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Q1) What’s the source of data?</a:t>
            </a:r>
          </a:p>
          <a:p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data for training is downloaded from UCI repository .</a:t>
            </a:r>
          </a:p>
          <a:p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Q 2) What was the type of data?</a:t>
            </a:r>
          </a:p>
          <a:p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data was of numerical  values, it includes both nominal and ordinal data </a:t>
            </a:r>
          </a:p>
          <a:p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Q 3) What’s the complete flow you followed in this Project?</a:t>
            </a:r>
          </a:p>
          <a:p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Refer slide 5th for better Understanding</a:t>
            </a:r>
          </a:p>
          <a:p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700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534836F-2096-4C98-9D1B-6CEB32ABD308}"/>
              </a:ext>
            </a:extLst>
          </p:cNvPr>
          <p:cNvSpPr/>
          <p:nvPr/>
        </p:nvSpPr>
        <p:spPr>
          <a:xfrm>
            <a:off x="770860" y="694313"/>
            <a:ext cx="760227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Q 4) What techniques were you using for data pre-processing?</a:t>
            </a:r>
          </a:p>
          <a:p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Removing unwanted attributes</a:t>
            </a:r>
          </a:p>
          <a:p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Visualizing relation of independent variables with each other and output variables</a:t>
            </a:r>
          </a:p>
          <a:p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Checking and changing Distribution of continuous values</a:t>
            </a:r>
          </a:p>
          <a:p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Removing outliers</a:t>
            </a:r>
          </a:p>
          <a:p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Cleaning data and imputing if null values are present.</a:t>
            </a:r>
          </a:p>
          <a:p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Converting categorical data into numeric values.</a:t>
            </a:r>
          </a:p>
          <a:p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Scaling the data</a:t>
            </a:r>
          </a:p>
          <a:p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660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5A337E-9114-4543-B599-C32A6B71BC9A}"/>
              </a:ext>
            </a:extLst>
          </p:cNvPr>
          <p:cNvSpPr/>
          <p:nvPr/>
        </p:nvSpPr>
        <p:spPr>
          <a:xfrm>
            <a:off x="732201" y="586591"/>
            <a:ext cx="767959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Q 5) How training was done or what models were used?</a:t>
            </a:r>
          </a:p>
          <a:p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Training and validation data were divided.</a:t>
            </a:r>
          </a:p>
          <a:p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scaling was performed over training and validation data</a:t>
            </a:r>
          </a:p>
          <a:p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Algorithms like SVM , XG Boost , Random Forest, </a:t>
            </a:r>
            <a:r>
              <a:rPr lang="en-IN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Adaboost</a:t>
            </a:r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Gradient boosting were used based on the accuracy final model selected and we saved that model .</a:t>
            </a:r>
          </a:p>
          <a:p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4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D5A2C9-2198-4B72-A5EF-705234E55C97}"/>
              </a:ext>
            </a:extLst>
          </p:cNvPr>
          <p:cNvSpPr/>
          <p:nvPr/>
        </p:nvSpPr>
        <p:spPr>
          <a:xfrm>
            <a:off x="1153632" y="989770"/>
            <a:ext cx="683673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Q 8) How Prediction was done?</a:t>
            </a:r>
          </a:p>
          <a:p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data on which prediction has to be done collected through web page inputs.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</a:t>
            </a:r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 the input data all the pre-processing and scaling techniques will be applied, then the model loaded and do prediction on the data.</a:t>
            </a:r>
          </a:p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IN" dirty="0"/>
          </a:p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Q 9) What are the different stages of deployment?</a:t>
            </a:r>
          </a:p>
          <a:p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When the model is ready we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created repository using git then </a:t>
            </a:r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deployed it in Heroku.</a:t>
            </a:r>
          </a:p>
        </p:txBody>
      </p:sp>
    </p:spTree>
    <p:extLst>
      <p:ext uri="{BB962C8B-B14F-4D97-AF65-F5344CB8AC3E}">
        <p14:creationId xmlns:p14="http://schemas.microsoft.com/office/powerpoint/2010/main" val="3112851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ctrTitle" idx="4294967295"/>
          </p:nvPr>
        </p:nvSpPr>
        <p:spPr>
          <a:xfrm>
            <a:off x="1037875" y="974563"/>
            <a:ext cx="5889600" cy="969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 dirty="0">
                <a:latin typeface="+mj-lt"/>
              </a:rPr>
              <a:t>Hello!</a:t>
            </a:r>
            <a:endParaRPr sz="6800" dirty="0">
              <a:latin typeface="+mj-lt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4294967295"/>
          </p:nvPr>
        </p:nvSpPr>
        <p:spPr>
          <a:xfrm>
            <a:off x="1037875" y="1983735"/>
            <a:ext cx="5889600" cy="21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2"/>
                </a:solidFill>
                <a:latin typeface="+mj-lt"/>
                <a:ea typeface="Inter-Regular"/>
                <a:cs typeface="Inter-Regular"/>
                <a:sym typeface="Inter-Regular"/>
              </a:rPr>
              <a:t>I am </a:t>
            </a:r>
            <a:r>
              <a:rPr lang="en" sz="3600" dirty="0">
                <a:solidFill>
                  <a:schemeClr val="accent2"/>
                </a:solidFill>
                <a:latin typeface="+mj-lt"/>
              </a:rPr>
              <a:t>Hrishikesh Namboothi</a:t>
            </a:r>
            <a:r>
              <a:rPr lang="en-IN" sz="3600" dirty="0" err="1">
                <a:solidFill>
                  <a:schemeClr val="accent2"/>
                </a:solidFill>
                <a:latin typeface="+mj-lt"/>
              </a:rPr>
              <a:t>ri</a:t>
            </a:r>
            <a:r>
              <a:rPr lang="en-IN" sz="3600" dirty="0">
                <a:solidFill>
                  <a:schemeClr val="accent2"/>
                </a:solidFill>
                <a:latin typeface="+mj-lt"/>
              </a:rPr>
              <a:t> V N</a:t>
            </a:r>
            <a:r>
              <a:rPr lang="en" dirty="0">
                <a:latin typeface="+mj-lt"/>
              </a:rPr>
              <a:t> </a:t>
            </a:r>
            <a:endParaRPr dirty="0">
              <a:latin typeface="+mj-l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+mj-lt"/>
              </a:rPr>
              <a:t>hrishi4musiq@</a:t>
            </a:r>
            <a:r>
              <a:rPr lang="en-IN" dirty="0">
                <a:latin typeface="+mj-lt"/>
              </a:rPr>
              <a:t>gmail.com</a:t>
            </a:r>
            <a:endParaRPr sz="3600" b="1" dirty="0">
              <a:latin typeface="+mj-lt"/>
            </a:endParaRPr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2</a:t>
            </a:fld>
            <a:endParaRPr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1040"/>
              </a:spcBef>
              <a:buSzPts val="1760"/>
              <a:buNone/>
            </a:pPr>
            <a:r>
              <a:rPr lang="en-US" sz="1400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Objective: 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  <a:p>
            <a:pPr marL="457200" lvl="1" indent="0">
              <a:spcBef>
                <a:spcPts val="960"/>
              </a:spcBef>
              <a:buSzPts val="1440"/>
              <a:buNone/>
            </a:pPr>
            <a:r>
              <a:rPr lang="en-US" sz="1400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Development of a predictive model for monitoring chances to default credit card payment . The model will determine whether. </a:t>
            </a:r>
            <a:r>
              <a:rPr lang="en-US" dirty="0">
                <a:solidFill>
                  <a:schemeClr val="lt1"/>
                </a:solidFill>
                <a:latin typeface="+mj-lt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dirty="0" err="1">
                <a:solidFill>
                  <a:schemeClr val="lt1"/>
                </a:solidFill>
                <a:latin typeface="+mj-lt"/>
                <a:ea typeface="Times New Roman"/>
                <a:cs typeface="Times New Roman"/>
                <a:sym typeface="Times New Roman"/>
              </a:rPr>
              <a:t>custo</a:t>
            </a:r>
            <a:r>
              <a:rPr lang="en-US" sz="2200" dirty="0">
                <a:solidFill>
                  <a:schemeClr val="lt1"/>
                </a:solidFill>
                <a:latin typeface="+mj-lt"/>
                <a:ea typeface="Times New Roman"/>
                <a:cs typeface="Times New Roman"/>
                <a:sym typeface="Times New Roman"/>
              </a:rPr>
              <a:t>:</a:t>
            </a:r>
            <a:endParaRPr lang="en-US" dirty="0">
              <a:latin typeface="+mj-lt"/>
            </a:endParaRPr>
          </a:p>
          <a:p>
            <a:pPr marL="742950" lvl="1" indent="-285750">
              <a:spcBef>
                <a:spcPts val="960"/>
              </a:spcBef>
              <a:buSzPts val="1440"/>
            </a:pPr>
            <a:r>
              <a:rPr lang="en-US" sz="1400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Detection of upcoming credit defaults.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  <a:p>
            <a:pPr marL="742950" lvl="1" indent="-285750">
              <a:spcBef>
                <a:spcPts val="960"/>
              </a:spcBef>
              <a:buSzPts val="1440"/>
            </a:pPr>
            <a:r>
              <a:rPr lang="en-US" sz="1400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Gives better insight of customers base.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  <a:p>
            <a:pPr marL="742950" lvl="1" indent="-285750">
              <a:spcBef>
                <a:spcPts val="960"/>
              </a:spcBef>
              <a:buSzPts val="1440"/>
            </a:pPr>
            <a:r>
              <a:rPr lang="en-US" sz="1400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Helps in easy flow for  managing resources.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967755-D47E-4B19-8A8C-018B6B38DCB6}"/>
              </a:ext>
            </a:extLst>
          </p:cNvPr>
          <p:cNvSpPr/>
          <p:nvPr/>
        </p:nvSpPr>
        <p:spPr>
          <a:xfrm>
            <a:off x="622004" y="519906"/>
            <a:ext cx="7899991" cy="4098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ts val="1760"/>
            </a:pP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Times New Roman"/>
                <a:cs typeface="Times New Roman"/>
                <a:sym typeface="Times New Roman"/>
              </a:rPr>
              <a:t>Model Training: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pPr marL="742950" lvl="1" indent="-285750">
              <a:spcBef>
                <a:spcPts val="960"/>
              </a:spcBef>
              <a:buSzPts val="144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Times New Roman"/>
                <a:cs typeface="Times New Roman"/>
                <a:sym typeface="Times New Roman"/>
              </a:rPr>
              <a:t>Data Export from Db :</a:t>
            </a:r>
            <a:endParaRPr lang="en-US" sz="18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pPr marL="914400" lvl="2">
              <a:spcBef>
                <a:spcPts val="960"/>
              </a:spcBef>
              <a:buSzPts val="1440"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Times New Roman"/>
                <a:cs typeface="Times New Roman"/>
                <a:sym typeface="Times New Roman"/>
              </a:rPr>
              <a:t>     The accumulated data from dB is exported in csv format for model training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pPr marL="742950" lvl="1" indent="-285750">
              <a:spcBef>
                <a:spcPts val="960"/>
              </a:spcBef>
              <a:buSzPts val="144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Times New Roman"/>
                <a:cs typeface="Times New Roman"/>
                <a:sym typeface="Times New Roman"/>
              </a:rPr>
              <a:t>Data Preprocessing   </a:t>
            </a:r>
            <a:endParaRPr lang="en-US" sz="18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pPr marL="1200150" lvl="2" indent="-285750">
              <a:spcBef>
                <a:spcPts val="960"/>
              </a:spcBef>
              <a:buSzPts val="1440"/>
              <a:buFont typeface="Noto Sans Symbols"/>
              <a:buChar char="▪"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Times New Roman"/>
                <a:cs typeface="Times New Roman"/>
                <a:sym typeface="Times New Roman"/>
              </a:rPr>
              <a:t>Performing EDA to get insight of data like  identifying distribution , outliers ,trend among data etc.</a:t>
            </a:r>
          </a:p>
          <a:p>
            <a:pPr marL="1200150" lvl="2" indent="-285750">
              <a:spcBef>
                <a:spcPts val="960"/>
              </a:spcBef>
              <a:buSzPts val="1440"/>
              <a:buFont typeface="Noto Sans Symbols"/>
              <a:buChar char="▪"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Times New Roman"/>
                <a:cs typeface="Times New Roman"/>
                <a:sym typeface="Times New Roman"/>
              </a:rPr>
              <a:t>Check for null values in the columns. If present impute the null values.</a:t>
            </a:r>
          </a:p>
          <a:p>
            <a:pPr marL="1200150" lvl="2" indent="-285750">
              <a:spcBef>
                <a:spcPts val="960"/>
              </a:spcBef>
              <a:buSzPts val="1440"/>
              <a:buFont typeface="Noto Sans Symbols"/>
              <a:buChar char="▪"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Times New Roman"/>
                <a:cs typeface="Times New Roman"/>
                <a:sym typeface="Times New Roman"/>
              </a:rPr>
              <a:t>Encode the categorical values with numeric values.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pPr marL="1200150" lvl="2" indent="-285750">
              <a:spcBef>
                <a:spcPts val="960"/>
              </a:spcBef>
              <a:buSzPts val="1440"/>
              <a:buFont typeface="Noto Sans Symbols"/>
              <a:buChar char="▪"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Times New Roman"/>
                <a:cs typeface="Times New Roman"/>
                <a:sym typeface="Times New Roman"/>
              </a:rPr>
              <a:t>Perform Standard Scalar to scale down the values.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9664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Times New Roman"/>
                <a:cs typeface="Times New Roman"/>
                <a:sym typeface="Times New Roman"/>
              </a:rPr>
              <a:t>Architecture</a:t>
            </a:r>
            <a:endParaRPr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6BE55D-CA1B-47A6-A8B0-591D4F12D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172" y="1360967"/>
            <a:ext cx="5954786" cy="29465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3DCDFE-25DC-47F5-A025-13FF39057484}"/>
              </a:ext>
            </a:extLst>
          </p:cNvPr>
          <p:cNvSpPr/>
          <p:nvPr/>
        </p:nvSpPr>
        <p:spPr>
          <a:xfrm>
            <a:off x="1642730" y="1073904"/>
            <a:ext cx="5858540" cy="3303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ts val="1760"/>
            </a:pP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Times New Roman"/>
                <a:cs typeface="Times New Roman"/>
                <a:sym typeface="Times New Roman"/>
              </a:rPr>
              <a:t>Data Insertion in Database: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pPr marL="800100" lvl="1" indent="-342900">
              <a:spcBef>
                <a:spcPts val="96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Times New Roman"/>
                <a:cs typeface="Times New Roman"/>
                <a:sym typeface="Times New Roman"/>
              </a:rPr>
              <a:t>Table creation :- Table name  “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project_credit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Times New Roman"/>
                <a:cs typeface="Times New Roman"/>
                <a:sym typeface="Times New Roman"/>
              </a:rPr>
              <a:t>" is created in the database for inserting the files. If the table is already present then new files are inserted in the same table.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pPr marL="800100" lvl="1" indent="-342900">
              <a:spcBef>
                <a:spcPts val="960"/>
              </a:spcBef>
              <a:buSzPts val="144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Times New Roman"/>
                <a:cs typeface="Times New Roman"/>
                <a:sym typeface="Times New Roman"/>
              </a:rPr>
              <a:t>Insertion of files in the table - All the user given data with predicted value are inserted in the above-created table.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0E275E-0F2A-4C84-8130-8EEB55A86225}"/>
              </a:ext>
            </a:extLst>
          </p:cNvPr>
          <p:cNvSpPr/>
          <p:nvPr/>
        </p:nvSpPr>
        <p:spPr>
          <a:xfrm>
            <a:off x="903767" y="371148"/>
            <a:ext cx="7017489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Model Training</a:t>
            </a:r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:</a:t>
            </a:r>
          </a:p>
          <a:p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Data Export from Db :</a:t>
            </a:r>
          </a:p>
          <a:p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	The accumulated data from </a:t>
            </a:r>
            <a:r>
              <a:rPr lang="en-IN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db</a:t>
            </a:r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is exported in csv format for model training</a:t>
            </a:r>
          </a:p>
          <a:p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Data Pre-processing</a:t>
            </a:r>
          </a:p>
          <a:p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	Performing EDA to get insight of data like identifying distribution , outliers ,trend among data etc.</a:t>
            </a:r>
          </a:p>
          <a:p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Check for null values in the columns. If present impute the null values.</a:t>
            </a:r>
          </a:p>
          <a:p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Encode the categorical values with numeric values.</a:t>
            </a:r>
          </a:p>
          <a:p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Perform Standard Scalar to scale down the values</a:t>
            </a:r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1453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2806F1-D10F-4CD2-BFAD-DA0CF2E6A160}"/>
              </a:ext>
            </a:extLst>
          </p:cNvPr>
          <p:cNvSpPr/>
          <p:nvPr/>
        </p:nvSpPr>
        <p:spPr>
          <a:xfrm>
            <a:off x="1105785" y="1232922"/>
            <a:ext cx="713444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Model Selection –</a:t>
            </a:r>
          </a:p>
          <a:p>
            <a:endParaRPr lang="en-IN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en-IN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After the data pre-processed, we find the best model . By using different</a:t>
            </a:r>
          </a:p>
          <a:p>
            <a:r>
              <a:rPr lang="en-IN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algorithms “SVM” ”Gradient Boost” ”Random forest classifier” and "XGBoost". For the training data the hyper tuned</a:t>
            </a:r>
          </a:p>
          <a:p>
            <a:r>
              <a:rPr lang="en-IN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algorithms are used. We calculate the Accuracy scores for models and select the model with the best score. The best model saved for use in prediction.</a:t>
            </a:r>
          </a:p>
        </p:txBody>
      </p:sp>
    </p:spTree>
    <p:extLst>
      <p:ext uri="{BB962C8B-B14F-4D97-AF65-F5344CB8AC3E}">
        <p14:creationId xmlns:p14="http://schemas.microsoft.com/office/powerpoint/2010/main" val="3756413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F1FCC5-0692-489D-B7EF-39275F21B2A1}"/>
              </a:ext>
            </a:extLst>
          </p:cNvPr>
          <p:cNvSpPr/>
          <p:nvPr/>
        </p:nvSpPr>
        <p:spPr>
          <a:xfrm>
            <a:off x="962246" y="1448365"/>
            <a:ext cx="721950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Prediction:</a:t>
            </a:r>
          </a:p>
          <a:p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On the new data entered we perform the same data pre-processing , scaling etc..</a:t>
            </a:r>
          </a:p>
          <a:p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model for prediction is loaded from “models” folder.</a:t>
            </a:r>
          </a:p>
          <a:p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Then we perform prediction on the entered data..</a:t>
            </a: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</a:t>
            </a:r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he new data along with the predicted data then stored to database.</a:t>
            </a:r>
          </a:p>
          <a:p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144434"/>
      </p:ext>
    </p:extLst>
  </p:cSld>
  <p:clrMapOvr>
    <a:masterClrMapping/>
  </p:clrMapOvr>
</p:sld>
</file>

<file path=ppt/theme/theme1.xml><?xml version="1.0" encoding="utf-8"?>
<a:theme xmlns:a="http://schemas.openxmlformats.org/drawingml/2006/main" name="Joan template">
  <a:themeElements>
    <a:clrScheme name="Custom 347">
      <a:dk1>
        <a:srgbClr val="000C18"/>
      </a:dk1>
      <a:lt1>
        <a:srgbClr val="FFFFFF"/>
      </a:lt1>
      <a:dk2>
        <a:srgbClr val="85939C"/>
      </a:dk2>
      <a:lt2>
        <a:srgbClr val="E3F2F8"/>
      </a:lt2>
      <a:accent1>
        <a:srgbClr val="25A6E0"/>
      </a:accent1>
      <a:accent2>
        <a:srgbClr val="104499"/>
      </a:accent2>
      <a:accent3>
        <a:srgbClr val="94E277"/>
      </a:accent3>
      <a:accent4>
        <a:srgbClr val="4FB974"/>
      </a:accent4>
      <a:accent5>
        <a:srgbClr val="E9AB2D"/>
      </a:accent5>
      <a:accent6>
        <a:srgbClr val="D67309"/>
      </a:accent6>
      <a:hlink>
        <a:srgbClr val="10449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588</Words>
  <Application>Microsoft Office PowerPoint</Application>
  <PresentationFormat>On-screen Show (16:9)</PresentationFormat>
  <Paragraphs>98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Courier New</vt:lpstr>
      <vt:lpstr>Noto Sans Symbols</vt:lpstr>
      <vt:lpstr>Calibri</vt:lpstr>
      <vt:lpstr>Inter-Regular</vt:lpstr>
      <vt:lpstr>Joan template</vt:lpstr>
      <vt:lpstr>Credit Card Default Prediction</vt:lpstr>
      <vt:lpstr>Hello!</vt:lpstr>
      <vt:lpstr>PowerPoint Presentation</vt:lpstr>
      <vt:lpstr>PowerPoint Presentation</vt:lpstr>
      <vt:lpstr>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Hrishikesh Namboothiri V N</cp:lastModifiedBy>
  <cp:revision>31</cp:revision>
  <dcterms:modified xsi:type="dcterms:W3CDTF">2021-09-14T09:08:52Z</dcterms:modified>
</cp:coreProperties>
</file>