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8" r:id="rId3"/>
    <p:sldId id="257"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7" d="100"/>
          <a:sy n="67" d="100"/>
        </p:scale>
        <p:origin x="1188"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5BCAD085-E8A6-8845-BD4E-CB4CCA059FC4}" type="datetimeFigureOut">
              <a:rPr lang="en-US" smtClean="0"/>
              <a:t>3/20/2025</a:t>
            </a:fld>
            <a:endParaRPr lang="en-US"/>
          </a:p>
        </p:txBody>
      </p:sp>
      <p:sp>
        <p:nvSpPr>
          <p:cNvPr id="5" name="Footer Placeholder 4"/>
          <p:cNvSpPr>
            <a:spLocks noGrp="1"/>
          </p:cNvSpPr>
          <p:nvPr>
            <p:ph type="ftr" sz="quarter" idx="11"/>
          </p:nvPr>
        </p:nvSpPr>
        <p:spPr>
          <a:xfrm>
            <a:off x="3623733" y="6117336"/>
            <a:ext cx="3609438" cy="365125"/>
          </a:xfrm>
        </p:spPr>
        <p:txBody>
          <a:bodyPr/>
          <a:lstStyle/>
          <a:p>
            <a:endParaRPr lang="en-US"/>
          </a:p>
        </p:txBody>
      </p:sp>
      <p:sp>
        <p:nvSpPr>
          <p:cNvPr id="6" name="Slide Number Placeholder 5"/>
          <p:cNvSpPr>
            <a:spLocks noGrp="1"/>
          </p:cNvSpPr>
          <p:nvPr>
            <p:ph type="sldNum" sz="quarter" idx="12"/>
          </p:nvPr>
        </p:nvSpPr>
        <p:spPr>
          <a:xfrm>
            <a:off x="8275320" y="6117336"/>
            <a:ext cx="411480" cy="365125"/>
          </a:xfrm>
        </p:spPr>
        <p:txBody>
          <a:bodyPr/>
          <a:lstStyle/>
          <a:p>
            <a:fld id="{C1FF6DA9-008F-8B48-92A6-B652298478BF}" type="slidenum">
              <a:rPr lang="en-US" smtClean="0"/>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extLst>
      <p:ext uri="{BB962C8B-B14F-4D97-AF65-F5344CB8AC3E}">
        <p14:creationId xmlns:p14="http://schemas.microsoft.com/office/powerpoint/2010/main" val="708053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79273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51919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002632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17572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82938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548387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3/20/2025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008567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3/20/2025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57822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5BCAD085-E8A6-8845-BD4E-CB4CCA059FC4}" type="datetimeFigureOut">
              <a:rPr lang="en-US" smtClean="0"/>
              <a:t>3/20/2025</a:t>
            </a:fld>
            <a:endParaRPr lang="en-US"/>
          </a:p>
        </p:txBody>
      </p:sp>
      <p:sp>
        <p:nvSpPr>
          <p:cNvPr id="5" name="Footer Placeholder 4"/>
          <p:cNvSpPr>
            <a:spLocks noGrp="1"/>
          </p:cNvSpPr>
          <p:nvPr>
            <p:ph type="ftr" sz="quarter" idx="11"/>
          </p:nvPr>
        </p:nvSpPr>
        <p:spPr>
          <a:xfrm>
            <a:off x="1972647" y="6108173"/>
            <a:ext cx="5314517" cy="365125"/>
          </a:xfrm>
        </p:spPr>
        <p:txBody>
          <a:bodyPr/>
          <a:lstStyle/>
          <a:p>
            <a:endParaRPr lang="en-US"/>
          </a:p>
        </p:txBody>
      </p:sp>
      <p:sp>
        <p:nvSpPr>
          <p:cNvPr id="6" name="Slide Number Placeholder 5"/>
          <p:cNvSpPr>
            <a:spLocks noGrp="1"/>
          </p:cNvSpPr>
          <p:nvPr>
            <p:ph type="sldNum" sz="quarter" idx="12"/>
          </p:nvPr>
        </p:nvSpPr>
        <p:spPr>
          <a:xfrm>
            <a:off x="8258967" y="6108173"/>
            <a:ext cx="427833"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56206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73317" y="6116070"/>
            <a:ext cx="413483"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84470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3/20/2025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44248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3/20/2025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61383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3/20/2025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5584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3/20/2025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79029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4670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81461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BCAD085-E8A6-8845-BD4E-CB4CCA059FC4}" type="datetimeFigureOut">
              <a:rPr lang="en-US" smtClean="0"/>
              <a:t>3/20/2025</a:t>
            </a:fld>
            <a:endParaRPr 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7643627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92175"/>
            <a:ext cx="7772400" cy="1470025"/>
          </a:xfrm>
        </p:spPr>
        <p:txBody>
          <a:bodyPr>
            <a:normAutofit fontScale="90000"/>
          </a:bodyPr>
          <a:lstStyle/>
          <a:p>
            <a:r>
              <a:rPr lang="en-US" dirty="0">
                <a:latin typeface="Times New Roman" panose="02020603050405020304" pitchFamily="18" charset="0"/>
                <a:cs typeface="Times New Roman" panose="02020603050405020304" pitchFamily="18" charset="0"/>
              </a:rPr>
              <a:t>Microplastic Pollution Detection Using AI</a:t>
            </a:r>
          </a:p>
        </p:txBody>
      </p:sp>
      <p:sp>
        <p:nvSpPr>
          <p:cNvPr id="3" name="Subtitle 2"/>
          <p:cNvSpPr>
            <a:spLocks noGrp="1"/>
          </p:cNvSpPr>
          <p:nvPr>
            <p:ph type="subTitle" idx="1"/>
          </p:nvPr>
        </p:nvSpPr>
        <p:spPr>
          <a:xfrm>
            <a:off x="1771650" y="2200275"/>
            <a:ext cx="7239000" cy="3181350"/>
          </a:xfrm>
        </p:spPr>
        <p:txBody>
          <a:bodyPr>
            <a:normAutofit fontScale="92500"/>
          </a:bodyPr>
          <a:lstStyle/>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Renuka </a:t>
            </a:r>
            <a:r>
              <a:rPr lang="en-US" dirty="0" err="1">
                <a:latin typeface="Times New Roman" panose="02020603050405020304" pitchFamily="18" charset="0"/>
                <a:cs typeface="Times New Roman" panose="02020603050405020304" pitchFamily="18" charset="0"/>
              </a:rPr>
              <a:t>Motghare</a:t>
            </a:r>
            <a:r>
              <a:rPr lang="en-US" dirty="0">
                <a:latin typeface="Times New Roman" panose="02020603050405020304" pitchFamily="18" charset="0"/>
                <a:cs typeface="Times New Roman" panose="02020603050405020304" pitchFamily="18" charset="0"/>
              </a:rPr>
              <a:t> </a:t>
            </a:r>
          </a:p>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Hrishikesh Shiralaskar</a:t>
            </a:r>
          </a:p>
          <a:p>
            <a:pPr marL="514350" indent="-514350" algn="just">
              <a:buFont typeface="+mj-lt"/>
              <a:buAutoNum type="arabicPeriod"/>
            </a:pPr>
            <a:r>
              <a:rPr lang="en-US" dirty="0" err="1">
                <a:latin typeface="Times New Roman" panose="02020603050405020304" pitchFamily="18" charset="0"/>
                <a:cs typeface="Times New Roman" panose="02020603050405020304" pitchFamily="18" charset="0"/>
              </a:rPr>
              <a:t>Pushpam</a:t>
            </a:r>
            <a:r>
              <a:rPr lang="en-US" dirty="0">
                <a:latin typeface="Times New Roman" panose="02020603050405020304" pitchFamily="18" charset="0"/>
                <a:cs typeface="Times New Roman" panose="02020603050405020304" pitchFamily="18" charset="0"/>
              </a:rPr>
              <a:t> Vaidya</a:t>
            </a:r>
          </a:p>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Shivam Bhoyar </a:t>
            </a:r>
          </a:p>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Sanskruti Meshram </a:t>
            </a:r>
          </a:p>
          <a:p>
            <a:r>
              <a:rPr lang="en-US" dirty="0" err="1">
                <a:latin typeface="Times New Roman" panose="02020603050405020304" pitchFamily="18" charset="0"/>
                <a:cs typeface="Times New Roman" panose="02020603050405020304" pitchFamily="18" charset="0"/>
              </a:rPr>
              <a:t>Github</a:t>
            </a:r>
            <a:r>
              <a:rPr lang="en-US" dirty="0">
                <a:latin typeface="Times New Roman" panose="02020603050405020304" pitchFamily="18" charset="0"/>
                <a:cs typeface="Times New Roman" panose="02020603050405020304" pitchFamily="18" charset="0"/>
              </a:rPr>
              <a:t> Link:</a:t>
            </a:r>
          </a:p>
          <a:p>
            <a:r>
              <a:rPr lang="en-US" dirty="0">
                <a:latin typeface="Times New Roman" panose="02020603050405020304" pitchFamily="18" charset="0"/>
                <a:cs typeface="Times New Roman" panose="02020603050405020304" pitchFamily="18" charset="0"/>
              </a:rPr>
              <a:t>https://github.com/Hrishikeshgithub/Microplastic-Pollution-Detection-Using-AI</a:t>
            </a:r>
            <a:endParaRPr dirty="0">
              <a:latin typeface="Times New Roman" panose="02020603050405020304" pitchFamily="18" charset="0"/>
              <a:cs typeface="Times New Roman" panose="02020603050405020304" pitchFamily="18" charset="0"/>
            </a:endParaRPr>
          </a:p>
          <a:p>
            <a:r>
              <a:rPr sz="1900" dirty="0">
                <a:latin typeface="Times New Roman" panose="02020603050405020304" pitchFamily="18" charset="0"/>
                <a:cs typeface="Times New Roman" panose="02020603050405020304" pitchFamily="18" charset="0"/>
              </a:rPr>
              <a:t>Date</a:t>
            </a:r>
            <a:r>
              <a:rPr lang="en-US" sz="1900" dirty="0">
                <a:latin typeface="Times New Roman" panose="02020603050405020304" pitchFamily="18" charset="0"/>
                <a:cs typeface="Times New Roman" panose="02020603050405020304" pitchFamily="18" charset="0"/>
              </a:rPr>
              <a:t>: 22/03/2025</a:t>
            </a:r>
            <a:endParaRPr sz="19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257176"/>
            <a:ext cx="7704667" cy="1981200"/>
          </a:xfrm>
        </p:spPr>
        <p:txBody>
          <a:bodyPr/>
          <a:lstStyle/>
          <a:p>
            <a:r>
              <a:rPr dirty="0">
                <a:latin typeface="Times New Roman" panose="02020603050405020304" pitchFamily="18" charset="0"/>
                <a:cs typeface="Times New Roman" panose="02020603050405020304" pitchFamily="18" charset="0"/>
              </a:rPr>
              <a:t>Dataset Overview</a:t>
            </a:r>
          </a:p>
        </p:txBody>
      </p:sp>
      <p:sp>
        <p:nvSpPr>
          <p:cNvPr id="3" name="Content Placeholder 2"/>
          <p:cNvSpPr>
            <a:spLocks noGrp="1"/>
          </p:cNvSpPr>
          <p:nvPr>
            <p:ph idx="1"/>
          </p:nvPr>
        </p:nvSpPr>
        <p:spPr>
          <a:xfrm>
            <a:off x="914400" y="1685925"/>
            <a:ext cx="8229600" cy="4525963"/>
          </a:xfrm>
        </p:spPr>
        <p:txBody>
          <a:bodyPr>
            <a:normAutofit fontScale="85000" lnSpcReduction="20000"/>
          </a:bodyPr>
          <a:lstStyle/>
          <a:p>
            <a:pPr>
              <a:buNone/>
            </a:pPr>
            <a:r>
              <a:rPr lang="en-US" dirty="0">
                <a:effectLst/>
                <a:latin typeface="Times New Roman" panose="02020603050405020304" pitchFamily="18" charset="0"/>
                <a:cs typeface="Times New Roman" panose="02020603050405020304" pitchFamily="18" charset="0"/>
              </a:rPr>
              <a:t>• </a:t>
            </a:r>
            <a:r>
              <a:rPr lang="en-US" b="1" dirty="0">
                <a:effectLst/>
                <a:latin typeface="Times New Roman" panose="02020603050405020304" pitchFamily="18" charset="0"/>
                <a:cs typeface="Times New Roman" panose="02020603050405020304" pitchFamily="18" charset="0"/>
              </a:rPr>
              <a:t>Dataset Description:</a:t>
            </a:r>
          </a:p>
          <a:p>
            <a:pPr algn="just">
              <a:buNone/>
            </a:pPr>
            <a:r>
              <a:rPr lang="en-US" dirty="0">
                <a:latin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cs typeface="Times New Roman" panose="02020603050405020304" pitchFamily="18" charset="0"/>
              </a:rPr>
              <a:t>The dataset used for this case study was sourced from a combination of environmental research databases and open-access repositories, such as the NOAA Marine Debris Program and Kaggle. It contains 50,000 data points, including water sample readings, microplastic concentration levels (in particles per liter), and metadata like location, temperature, and </a:t>
            </a:r>
            <a:r>
              <a:rPr lang="en-US" dirty="0" err="1">
                <a:effectLst/>
                <a:latin typeface="Times New Roman" panose="02020603050405020304" pitchFamily="18" charset="0"/>
                <a:cs typeface="Times New Roman" panose="02020603050405020304" pitchFamily="18" charset="0"/>
              </a:rPr>
              <a:t>pH.</a:t>
            </a:r>
            <a:r>
              <a:rPr lang="en-US" dirty="0">
                <a:effectLst/>
                <a:latin typeface="Times New Roman" panose="02020603050405020304" pitchFamily="18" charset="0"/>
                <a:cs typeface="Times New Roman" panose="02020603050405020304" pitchFamily="18" charset="0"/>
              </a:rPr>
              <a:t> Key features include spectral imaging data and chemical signatures of microplastics.</a:t>
            </a:r>
          </a:p>
          <a:p>
            <a:pPr marL="0" indent="0">
              <a:buNone/>
            </a:pPr>
            <a:r>
              <a:rPr lang="en-US" dirty="0">
                <a:effectLst/>
                <a:latin typeface="Times New Roman" panose="02020603050405020304" pitchFamily="18" charset="0"/>
                <a:cs typeface="Times New Roman" panose="02020603050405020304" pitchFamily="18" charset="0"/>
              </a:rPr>
              <a:t>• </a:t>
            </a:r>
            <a:r>
              <a:rPr lang="en-US" b="1" dirty="0">
                <a:effectLst/>
                <a:latin typeface="Times New Roman" panose="02020603050405020304" pitchFamily="18" charset="0"/>
                <a:cs typeface="Times New Roman" panose="02020603050405020304" pitchFamily="18" charset="0"/>
              </a:rPr>
              <a:t>Data Preprocessing:</a:t>
            </a:r>
          </a:p>
          <a:p>
            <a:pPr marL="0" indent="0" algn="just">
              <a:buNone/>
            </a:pPr>
            <a:br>
              <a:rPr lang="en-US" dirty="0">
                <a:effectLst/>
                <a:latin typeface="Times New Roman" panose="02020603050405020304" pitchFamily="18" charset="0"/>
                <a:cs typeface="Times New Roman" panose="02020603050405020304" pitchFamily="18" charset="0"/>
              </a:rPr>
            </a:br>
            <a:r>
              <a:rPr lang="en-US" dirty="0">
                <a:effectLst/>
                <a:latin typeface="Times New Roman" panose="02020603050405020304" pitchFamily="18" charset="0"/>
                <a:cs typeface="Times New Roman" panose="02020603050405020304" pitchFamily="18" charset="0"/>
              </a:rPr>
              <a:t>	The dataset was cleaned by removing missing values and outliers (e.g., concentration values outside realistic ranges). Spectral data was normalized using Min-Max scaling to ensure consistency across features. Categorical variables (e.g., sampling location) were one-hot encoded, and the dataset was split into 80% training and 20% testing sets.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Times New Roman" panose="02020603050405020304" pitchFamily="18" charset="0"/>
                <a:cs typeface="Times New Roman" panose="02020603050405020304" pitchFamily="18" charset="0"/>
              </a:rPr>
              <a:t>Problem Statement</a:t>
            </a:r>
          </a:p>
        </p:txBody>
      </p:sp>
      <p:sp>
        <p:nvSpPr>
          <p:cNvPr id="3" name="Content Placeholder 2"/>
          <p:cNvSpPr>
            <a:spLocks noGrp="1"/>
          </p:cNvSpPr>
          <p:nvPr>
            <p:ph idx="1"/>
          </p:nvPr>
        </p:nvSpPr>
        <p:spPr>
          <a:xfrm>
            <a:off x="982132" y="1847850"/>
            <a:ext cx="7704667" cy="3332816"/>
          </a:xfrm>
        </p:spPr>
        <p:txBody>
          <a:bodyPr>
            <a:normAutofit fontScale="70000" lnSpcReduction="20000"/>
          </a:bodyPr>
          <a:lstStyle/>
          <a:p>
            <a:pPr>
              <a:buNone/>
            </a:pPr>
            <a:r>
              <a:rPr lang="en-US" b="1" dirty="0">
                <a:effectLst/>
                <a:latin typeface="Times New Roman" panose="02020603050405020304" pitchFamily="18" charset="0"/>
                <a:cs typeface="Times New Roman" panose="02020603050405020304" pitchFamily="18" charset="0"/>
              </a:rPr>
              <a:t>Brief Overview:</a:t>
            </a:r>
            <a:br>
              <a:rPr lang="en-US" dirty="0">
                <a:effectLst/>
                <a:latin typeface="Times New Roman" panose="02020603050405020304" pitchFamily="18" charset="0"/>
                <a:cs typeface="Times New Roman" panose="02020603050405020304" pitchFamily="18" charset="0"/>
              </a:rPr>
            </a:br>
            <a:r>
              <a:rPr lang="en-US" dirty="0">
                <a:effectLst/>
                <a:latin typeface="Times New Roman" panose="02020603050405020304" pitchFamily="18" charset="0"/>
                <a:cs typeface="Times New Roman" panose="02020603050405020304" pitchFamily="18" charset="0"/>
              </a:rPr>
              <a:t>Microplastic pollution in water bodies poses a significant threat to ecosystems and human health, yet detecting it efficiently remains a challenge due to its small size and widespread distribution. This case study explores how AI can enhance the detection of microplastics in aquatic environments.</a:t>
            </a:r>
          </a:p>
          <a:p>
            <a:pPr>
              <a:buNone/>
            </a:pPr>
            <a:r>
              <a:rPr lang="en-US" dirty="0">
                <a:effectLst/>
                <a:latin typeface="Times New Roman" panose="02020603050405020304" pitchFamily="18" charset="0"/>
                <a:cs typeface="Times New Roman" panose="02020603050405020304" pitchFamily="18" charset="0"/>
              </a:rPr>
              <a:t>• </a:t>
            </a:r>
            <a:r>
              <a:rPr lang="en-US" b="1" dirty="0">
                <a:effectLst/>
                <a:latin typeface="Times New Roman" panose="02020603050405020304" pitchFamily="18" charset="0"/>
                <a:cs typeface="Times New Roman" panose="02020603050405020304" pitchFamily="18" charset="0"/>
              </a:rPr>
              <a:t>Key Objectives:</a:t>
            </a:r>
            <a:endParaRPr lang="en-US" dirty="0">
              <a:effectLst/>
              <a:latin typeface="Times New Roman" panose="02020603050405020304" pitchFamily="18" charset="0"/>
              <a:cs typeface="Times New Roman" panose="02020603050405020304" pitchFamily="18" charset="0"/>
            </a:endParaRPr>
          </a:p>
          <a:p>
            <a:pPr>
              <a:buFont typeface="+mj-lt"/>
              <a:buAutoNum type="arabicPeriod"/>
            </a:pPr>
            <a:r>
              <a:rPr lang="en-US" dirty="0">
                <a:latin typeface="Times New Roman" panose="02020603050405020304" pitchFamily="18" charset="0"/>
                <a:cs typeface="Times New Roman" panose="02020603050405020304" pitchFamily="18" charset="0"/>
              </a:rPr>
              <a:t>Develop an AI model to accurately identify microplastic concentrations in water samples.</a:t>
            </a:r>
          </a:p>
          <a:p>
            <a:pPr>
              <a:buFont typeface="+mj-lt"/>
              <a:buAutoNum type="arabicPeriod"/>
            </a:pPr>
            <a:r>
              <a:rPr lang="en-US" dirty="0">
                <a:latin typeface="Times New Roman" panose="02020603050405020304" pitchFamily="18" charset="0"/>
                <a:cs typeface="Times New Roman" panose="02020603050405020304" pitchFamily="18" charset="0"/>
              </a:rPr>
              <a:t>Assess the model’s ability to distinguish microplastics from other particles.</a:t>
            </a:r>
          </a:p>
          <a:p>
            <a:pPr>
              <a:buFont typeface="+mj-lt"/>
              <a:buAutoNum type="arabicPeriod"/>
            </a:pPr>
            <a:r>
              <a:rPr lang="en-US" dirty="0">
                <a:latin typeface="Times New Roman" panose="02020603050405020304" pitchFamily="18" charset="0"/>
                <a:cs typeface="Times New Roman" panose="02020603050405020304" pitchFamily="18" charset="0"/>
              </a:rPr>
              <a:t>Provide a scalable solution for real-time environmental monitoring.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2133" y="38101"/>
            <a:ext cx="7704667" cy="1981200"/>
          </a:xfrm>
        </p:spPr>
        <p:txBody>
          <a:bodyPr/>
          <a:lstStyle/>
          <a:p>
            <a:r>
              <a:rPr dirty="0">
                <a:latin typeface="Times New Roman" panose="02020603050405020304" pitchFamily="18" charset="0"/>
                <a:cs typeface="Times New Roman" panose="02020603050405020304" pitchFamily="18" charset="0"/>
              </a:rPr>
              <a:t>Methodology</a:t>
            </a:r>
          </a:p>
        </p:txBody>
      </p:sp>
      <p:sp>
        <p:nvSpPr>
          <p:cNvPr id="3" name="Content Placeholder 2"/>
          <p:cNvSpPr>
            <a:spLocks noGrp="1"/>
          </p:cNvSpPr>
          <p:nvPr>
            <p:ph idx="1"/>
          </p:nvPr>
        </p:nvSpPr>
        <p:spPr>
          <a:xfrm>
            <a:off x="1210733" y="1485900"/>
            <a:ext cx="7818967" cy="4629150"/>
          </a:xfrm>
        </p:spPr>
        <p:txBody>
          <a:bodyPr>
            <a:normAutofit fontScale="55000" lnSpcReduction="20000"/>
          </a:bodyPr>
          <a:lstStyle/>
          <a:p>
            <a:pPr>
              <a:buNone/>
            </a:pPr>
            <a:r>
              <a:rPr lang="en-US" dirty="0">
                <a:effectLst/>
              </a:rPr>
              <a:t>• </a:t>
            </a:r>
            <a:r>
              <a:rPr lang="en-US" sz="3400" b="1" dirty="0">
                <a:effectLst/>
                <a:latin typeface="Times New Roman" panose="02020603050405020304" pitchFamily="18" charset="0"/>
                <a:cs typeface="Times New Roman" panose="02020603050405020304" pitchFamily="18" charset="0"/>
              </a:rPr>
              <a:t>Approach:</a:t>
            </a:r>
            <a:br>
              <a:rPr lang="en-US" sz="3400" dirty="0">
                <a:effectLst/>
                <a:latin typeface="Times New Roman" panose="02020603050405020304" pitchFamily="18" charset="0"/>
                <a:cs typeface="Times New Roman" panose="02020603050405020304" pitchFamily="18" charset="0"/>
              </a:rPr>
            </a:br>
            <a:r>
              <a:rPr lang="en-US" sz="3400" dirty="0">
                <a:effectLst/>
                <a:latin typeface="Times New Roman" panose="02020603050405020304" pitchFamily="18" charset="0"/>
                <a:cs typeface="Times New Roman" panose="02020603050405020304" pitchFamily="18" charset="0"/>
              </a:rPr>
              <a:t>The study followed a supervised learning pipeline: data collection, preprocessing, model training, and evaluation. Spectral imaging data was analyzed to detect microplastic signatures, followed by validation against ground-truth concentrations.</a:t>
            </a:r>
          </a:p>
          <a:p>
            <a:pPr>
              <a:buNone/>
            </a:pPr>
            <a:r>
              <a:rPr lang="en-US" sz="3400" dirty="0">
                <a:effectLst/>
                <a:latin typeface="Times New Roman" panose="02020603050405020304" pitchFamily="18" charset="0"/>
                <a:cs typeface="Times New Roman" panose="02020603050405020304" pitchFamily="18" charset="0"/>
              </a:rPr>
              <a:t>• </a:t>
            </a:r>
            <a:r>
              <a:rPr lang="en-US" sz="3400" b="1" dirty="0">
                <a:effectLst/>
                <a:latin typeface="Times New Roman" panose="02020603050405020304" pitchFamily="18" charset="0"/>
                <a:cs typeface="Times New Roman" panose="02020603050405020304" pitchFamily="18" charset="0"/>
              </a:rPr>
              <a:t>Algorithms Used:</a:t>
            </a:r>
            <a:endParaRPr lang="en-US" sz="3400" dirty="0">
              <a:effectLst/>
              <a:latin typeface="Times New Roman" panose="02020603050405020304" pitchFamily="18" charset="0"/>
              <a:cs typeface="Times New Roman" panose="02020603050405020304" pitchFamily="18" charset="0"/>
            </a:endParaRPr>
          </a:p>
          <a:p>
            <a:pPr>
              <a:buFont typeface="+mj-lt"/>
              <a:buAutoNum type="arabicPeriod"/>
            </a:pPr>
            <a:r>
              <a:rPr lang="en-US" sz="3400" b="1" dirty="0">
                <a:latin typeface="Times New Roman" panose="02020603050405020304" pitchFamily="18" charset="0"/>
                <a:cs typeface="Times New Roman" panose="02020603050405020304" pitchFamily="18" charset="0"/>
              </a:rPr>
              <a:t>Convolutional Neural Networks (CNNs):</a:t>
            </a:r>
            <a:r>
              <a:rPr lang="en-US" sz="3400" dirty="0">
                <a:latin typeface="Times New Roman" panose="02020603050405020304" pitchFamily="18" charset="0"/>
                <a:cs typeface="Times New Roman" panose="02020603050405020304" pitchFamily="18" charset="0"/>
              </a:rPr>
              <a:t> Applied to process spectral imaging data due to their strength in feature extraction from visual inputs.</a:t>
            </a:r>
          </a:p>
          <a:p>
            <a:pPr>
              <a:buFont typeface="+mj-lt"/>
              <a:buAutoNum type="arabicPeriod"/>
            </a:pPr>
            <a:r>
              <a:rPr lang="en-US" sz="3400" b="1" dirty="0">
                <a:latin typeface="Times New Roman" panose="02020603050405020304" pitchFamily="18" charset="0"/>
                <a:cs typeface="Times New Roman" panose="02020603050405020304" pitchFamily="18" charset="0"/>
              </a:rPr>
              <a:t>Random Forest Classifier:</a:t>
            </a:r>
            <a:r>
              <a:rPr lang="en-US" sz="3400" dirty="0">
                <a:latin typeface="Times New Roman" panose="02020603050405020304" pitchFamily="18" charset="0"/>
                <a:cs typeface="Times New Roman" panose="02020603050405020304" pitchFamily="18" charset="0"/>
              </a:rPr>
              <a:t> Used as a baseline model to classify samples based on chemical and physical features.</a:t>
            </a:r>
          </a:p>
          <a:p>
            <a:pPr>
              <a:buFont typeface="+mj-lt"/>
              <a:buAutoNum type="arabicPeriod"/>
            </a:pPr>
            <a:r>
              <a:rPr lang="en-US" sz="3400" b="1" dirty="0" err="1">
                <a:latin typeface="Times New Roman" panose="02020603050405020304" pitchFamily="18" charset="0"/>
                <a:cs typeface="Times New Roman" panose="02020603050405020304" pitchFamily="18" charset="0"/>
              </a:rPr>
              <a:t>XGBoost</a:t>
            </a:r>
            <a:r>
              <a:rPr lang="en-US" sz="3400" b="1" dirty="0">
                <a:latin typeface="Times New Roman" panose="02020603050405020304" pitchFamily="18" charset="0"/>
                <a:cs typeface="Times New Roman" panose="02020603050405020304" pitchFamily="18" charset="0"/>
              </a:rPr>
              <a:t>:</a:t>
            </a:r>
            <a:r>
              <a:rPr lang="en-US" sz="3400" dirty="0">
                <a:latin typeface="Times New Roman" panose="02020603050405020304" pitchFamily="18" charset="0"/>
                <a:cs typeface="Times New Roman" panose="02020603050405020304" pitchFamily="18" charset="0"/>
              </a:rPr>
              <a:t> Employed for regression tasks to predict microplastic concentration levels, chosen for its high performance with tabular data.</a:t>
            </a:r>
          </a:p>
          <a:p>
            <a:pPr>
              <a:buNone/>
            </a:pPr>
            <a:r>
              <a:rPr lang="en-US" sz="3400" dirty="0">
                <a:effectLst/>
                <a:latin typeface="Times New Roman" panose="02020603050405020304" pitchFamily="18" charset="0"/>
                <a:cs typeface="Times New Roman" panose="02020603050405020304" pitchFamily="18" charset="0"/>
              </a:rPr>
              <a:t>• </a:t>
            </a:r>
            <a:r>
              <a:rPr lang="en-US" sz="3400" b="1" dirty="0">
                <a:effectLst/>
                <a:latin typeface="Times New Roman" panose="02020603050405020304" pitchFamily="18" charset="0"/>
                <a:cs typeface="Times New Roman" panose="02020603050405020304" pitchFamily="18" charset="0"/>
              </a:rPr>
              <a:t>Evaluation Metrics:</a:t>
            </a:r>
            <a:endParaRPr lang="en-US" sz="3400" dirty="0">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3400" dirty="0">
                <a:latin typeface="Times New Roman" panose="02020603050405020304" pitchFamily="18" charset="0"/>
                <a:cs typeface="Times New Roman" panose="02020603050405020304" pitchFamily="18" charset="0"/>
              </a:rPr>
              <a:t>Classification: Accuracy, Precision, Recall, F1-Score</a:t>
            </a:r>
          </a:p>
          <a:p>
            <a:pPr>
              <a:buFont typeface="Arial" panose="020B0604020202020204" pitchFamily="34" charset="0"/>
              <a:buChar char="•"/>
            </a:pPr>
            <a:r>
              <a:rPr lang="en-US" sz="3400" dirty="0">
                <a:latin typeface="Times New Roman" panose="02020603050405020304" pitchFamily="18" charset="0"/>
                <a:cs typeface="Times New Roman" panose="02020603050405020304" pitchFamily="18" charset="0"/>
              </a:rPr>
              <a:t>Regression: Root Mean Squared Error (RMSE), R² Score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2158" y="-132416"/>
            <a:ext cx="7704667" cy="1981200"/>
          </a:xfrm>
        </p:spPr>
        <p:txBody>
          <a:bodyPr/>
          <a:lstStyle/>
          <a:p>
            <a:r>
              <a:rPr lang="en-IN" dirty="0">
                <a:latin typeface="Times New Roman" panose="02020603050405020304" pitchFamily="18" charset="0"/>
                <a:cs typeface="Times New Roman" panose="02020603050405020304" pitchFamily="18" charset="0"/>
              </a:rPr>
              <a:t>Results</a:t>
            </a:r>
            <a:endParaRPr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96433" y="1676401"/>
            <a:ext cx="7704667" cy="3332816"/>
          </a:xfrm>
        </p:spPr>
        <p:txBody>
          <a:bodyPr>
            <a:normAutofit fontScale="70000" lnSpcReduction="20000"/>
          </a:bodyPr>
          <a:lstStyle/>
          <a:p>
            <a:pPr>
              <a:buNone/>
            </a:pPr>
            <a:r>
              <a:rPr lang="en-US" b="1" dirty="0">
                <a:effectLst/>
                <a:latin typeface="Times New Roman" panose="02020603050405020304" pitchFamily="18" charset="0"/>
                <a:cs typeface="Times New Roman" panose="02020603050405020304" pitchFamily="18" charset="0"/>
              </a:rPr>
              <a:t>Model Performance:</a:t>
            </a:r>
            <a:endParaRPr lang="en-US" dirty="0">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CNN: Achieved 92% accuracy in classifying microplastic presence, with a precision of 0.90 and recall of 0.89.</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Random Forest: 85% accuracy, with slightly lower precision (0.83).</a:t>
            </a:r>
          </a:p>
          <a:p>
            <a:pPr>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RMSE of 0.12 particles per liter and R² of 0.87 for concentration predictions.</a:t>
            </a:r>
          </a:p>
          <a:p>
            <a:pPr>
              <a:buNone/>
            </a:pPr>
            <a:r>
              <a:rPr lang="en-US" dirty="0">
                <a:effectLst/>
                <a:latin typeface="Times New Roman" panose="02020603050405020304" pitchFamily="18" charset="0"/>
                <a:cs typeface="Times New Roman" panose="02020603050405020304" pitchFamily="18" charset="0"/>
              </a:rPr>
              <a:t>• </a:t>
            </a:r>
            <a:r>
              <a:rPr lang="en-US" b="1" dirty="0">
                <a:effectLst/>
                <a:latin typeface="Times New Roman" panose="02020603050405020304" pitchFamily="18" charset="0"/>
                <a:cs typeface="Times New Roman" panose="02020603050405020304" pitchFamily="18" charset="0"/>
              </a:rPr>
              <a:t>Graphs/Visualizations:</a:t>
            </a:r>
            <a:endParaRPr lang="en-US" dirty="0">
              <a:effectLst/>
              <a:latin typeface="Times New Roman" panose="02020603050405020304" pitchFamily="18" charset="0"/>
              <a:cs typeface="Times New Roman" panose="02020603050405020304" pitchFamily="18" charset="0"/>
            </a:endParaRPr>
          </a:p>
          <a:p>
            <a:pPr>
              <a:buFont typeface="+mj-lt"/>
              <a:buAutoNum type="arabicPeriod"/>
            </a:pPr>
            <a:r>
              <a:rPr lang="en-US" dirty="0">
                <a:latin typeface="Times New Roman" panose="02020603050405020304" pitchFamily="18" charset="0"/>
                <a:cs typeface="Times New Roman" panose="02020603050405020304" pitchFamily="18" charset="0"/>
              </a:rPr>
              <a:t>Confusion matrix for CNN classification showing true positives vs. false negatives.</a:t>
            </a:r>
          </a:p>
          <a:p>
            <a:pPr>
              <a:buFont typeface="+mj-lt"/>
              <a:buAutoNum type="arabicPeriod"/>
            </a:pPr>
            <a:r>
              <a:rPr lang="en-US" dirty="0">
                <a:latin typeface="Times New Roman" panose="02020603050405020304" pitchFamily="18" charset="0"/>
                <a:cs typeface="Times New Roman" panose="02020603050405020304" pitchFamily="18" charset="0"/>
              </a:rPr>
              <a:t>Feature importance chart from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highlighting spectral bands most indicative of microplastics.</a:t>
            </a:r>
          </a:p>
          <a:p>
            <a:pPr>
              <a:buFont typeface="+mj-lt"/>
              <a:buAutoNum type="arabicPeriod"/>
            </a:pPr>
            <a:r>
              <a:rPr lang="en-US" dirty="0">
                <a:latin typeface="Times New Roman" panose="02020603050405020304" pitchFamily="18" charset="0"/>
                <a:cs typeface="Times New Roman" panose="02020603050405020304" pitchFamily="18" charset="0"/>
              </a:rPr>
              <a:t>Predicted vs. actual concentration scatter plot for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regression.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Times New Roman" panose="02020603050405020304" pitchFamily="18" charset="0"/>
                <a:cs typeface="Times New Roman" panose="02020603050405020304" pitchFamily="18" charset="0"/>
              </a:rPr>
              <a:t>Discussion</a:t>
            </a:r>
          </a:p>
        </p:txBody>
      </p:sp>
      <p:sp>
        <p:nvSpPr>
          <p:cNvPr id="3" name="Content Placeholder 2"/>
          <p:cNvSpPr>
            <a:spLocks noGrp="1"/>
          </p:cNvSpPr>
          <p:nvPr>
            <p:ph idx="1"/>
          </p:nvPr>
        </p:nvSpPr>
        <p:spPr>
          <a:xfrm>
            <a:off x="1105958" y="2066925"/>
            <a:ext cx="7704667" cy="3332816"/>
          </a:xfrm>
        </p:spPr>
        <p:txBody>
          <a:bodyPr>
            <a:normAutofit fontScale="70000" lnSpcReduction="20000"/>
          </a:bodyPr>
          <a:lstStyle/>
          <a:p>
            <a:pPr>
              <a:buNone/>
            </a:pPr>
            <a:r>
              <a:rPr lang="en-IN" b="1" dirty="0">
                <a:effectLst/>
                <a:latin typeface="Times New Roman" panose="02020603050405020304" pitchFamily="18" charset="0"/>
                <a:cs typeface="Times New Roman" panose="02020603050405020304" pitchFamily="18" charset="0"/>
              </a:rPr>
              <a:t>Insights:</a:t>
            </a:r>
            <a:br>
              <a:rPr lang="en-IN" dirty="0">
                <a:effectLst/>
                <a:latin typeface="Times New Roman" panose="02020603050405020304" pitchFamily="18" charset="0"/>
                <a:cs typeface="Times New Roman" panose="02020603050405020304" pitchFamily="18" charset="0"/>
              </a:rPr>
            </a:br>
            <a:r>
              <a:rPr lang="en-IN" dirty="0">
                <a:effectLst/>
                <a:latin typeface="Times New Roman" panose="02020603050405020304" pitchFamily="18" charset="0"/>
                <a:cs typeface="Times New Roman" panose="02020603050405020304" pitchFamily="18" charset="0"/>
              </a:rPr>
              <a:t>The CNN excelled at identifying microplastics from spectral data, suggesting imaging-based AI can outperform traditional methods. </a:t>
            </a:r>
            <a:r>
              <a:rPr lang="en-IN" dirty="0" err="1">
                <a:effectLst/>
                <a:latin typeface="Times New Roman" panose="02020603050405020304" pitchFamily="18" charset="0"/>
                <a:cs typeface="Times New Roman" panose="02020603050405020304" pitchFamily="18" charset="0"/>
              </a:rPr>
              <a:t>XGBoost</a:t>
            </a:r>
            <a:r>
              <a:rPr lang="en-IN" dirty="0">
                <a:effectLst/>
                <a:latin typeface="Times New Roman" panose="02020603050405020304" pitchFamily="18" charset="0"/>
                <a:cs typeface="Times New Roman" panose="02020603050405020304" pitchFamily="18" charset="0"/>
              </a:rPr>
              <a:t> provided reliable concentration estimates, critical for quantifying pollution levels. Key spectral bands (e.g., 1200-1400 nm) were most predictive.</a:t>
            </a:r>
          </a:p>
          <a:p>
            <a:pPr>
              <a:buNone/>
            </a:pPr>
            <a:r>
              <a:rPr lang="en-IN" dirty="0">
                <a:effectLst/>
                <a:latin typeface="Times New Roman" panose="02020603050405020304" pitchFamily="18" charset="0"/>
                <a:cs typeface="Times New Roman" panose="02020603050405020304" pitchFamily="18" charset="0"/>
              </a:rPr>
              <a:t>• </a:t>
            </a:r>
            <a:r>
              <a:rPr lang="en-IN" b="1" dirty="0">
                <a:effectLst/>
                <a:latin typeface="Times New Roman" panose="02020603050405020304" pitchFamily="18" charset="0"/>
                <a:cs typeface="Times New Roman" panose="02020603050405020304" pitchFamily="18" charset="0"/>
              </a:rPr>
              <a:t>Challenges Faced:</a:t>
            </a:r>
            <a:endParaRPr lang="en-IN" dirty="0">
              <a:effectLst/>
              <a:latin typeface="Times New Roman" panose="02020603050405020304" pitchFamily="18" charset="0"/>
              <a:cs typeface="Times New Roman" panose="02020603050405020304" pitchFamily="18" charset="0"/>
            </a:endParaRPr>
          </a:p>
          <a:p>
            <a:pPr>
              <a:buFont typeface="+mj-lt"/>
              <a:buAutoNum type="arabicPeriod"/>
            </a:pPr>
            <a:r>
              <a:rPr lang="en-IN" dirty="0">
                <a:latin typeface="Times New Roman" panose="02020603050405020304" pitchFamily="18" charset="0"/>
                <a:cs typeface="Times New Roman" panose="02020603050405020304" pitchFamily="18" charset="0"/>
              </a:rPr>
              <a:t>Limited dataset diversity (mostly coastal samples) may reduce generalizability.</a:t>
            </a:r>
          </a:p>
          <a:p>
            <a:pPr>
              <a:buFont typeface="+mj-lt"/>
              <a:buAutoNum type="arabicPeriod"/>
            </a:pPr>
            <a:r>
              <a:rPr lang="en-IN" dirty="0">
                <a:latin typeface="Times New Roman" panose="02020603050405020304" pitchFamily="18" charset="0"/>
                <a:cs typeface="Times New Roman" panose="02020603050405020304" pitchFamily="18" charset="0"/>
              </a:rPr>
              <a:t>Noise in spectral data required extensive preprocessing, increasing computational cost.</a:t>
            </a:r>
          </a:p>
          <a:p>
            <a:pPr>
              <a:buFont typeface="+mj-lt"/>
              <a:buAutoNum type="arabicPeriod"/>
            </a:pPr>
            <a:r>
              <a:rPr lang="en-IN" dirty="0">
                <a:latin typeface="Times New Roman" panose="02020603050405020304" pitchFamily="18" charset="0"/>
                <a:cs typeface="Times New Roman" panose="02020603050405020304" pitchFamily="18" charset="0"/>
              </a:rPr>
              <a:t>Differentiating microplastics from organic particles proved difficult in low-concentration samples.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Times New Roman" panose="02020603050405020304" pitchFamily="18" charset="0"/>
                <a:cs typeface="Times New Roman" panose="02020603050405020304" pitchFamily="18" charset="0"/>
              </a:rPr>
              <a:t>Solution Impact</a:t>
            </a:r>
          </a:p>
        </p:txBody>
      </p:sp>
      <p:sp>
        <p:nvSpPr>
          <p:cNvPr id="3" name="Content Placeholder 2"/>
          <p:cNvSpPr>
            <a:spLocks noGrp="1"/>
          </p:cNvSpPr>
          <p:nvPr>
            <p:ph idx="1"/>
          </p:nvPr>
        </p:nvSpPr>
        <p:spPr>
          <a:xfrm>
            <a:off x="1048808" y="2028825"/>
            <a:ext cx="7704667" cy="3332816"/>
          </a:xfrm>
        </p:spPr>
        <p:txBody>
          <a:bodyPr>
            <a:normAutofit fontScale="92500"/>
          </a:bodyPr>
          <a:lstStyle/>
          <a:p>
            <a:pPr>
              <a:buNone/>
            </a:pPr>
            <a:r>
              <a:rPr lang="en-US" dirty="0">
                <a:effectLst/>
                <a:latin typeface="Times New Roman" panose="02020603050405020304" pitchFamily="18" charset="0"/>
                <a:cs typeface="Times New Roman" panose="02020603050405020304" pitchFamily="18" charset="0"/>
              </a:rPr>
              <a:t>• </a:t>
            </a:r>
            <a:r>
              <a:rPr lang="en-US" b="1" dirty="0">
                <a:effectLst/>
                <a:latin typeface="Times New Roman" panose="02020603050405020304" pitchFamily="18" charset="0"/>
                <a:cs typeface="Times New Roman" panose="02020603050405020304" pitchFamily="18" charset="0"/>
              </a:rPr>
              <a:t>Sustainability Impact:</a:t>
            </a:r>
            <a:br>
              <a:rPr lang="en-US" dirty="0">
                <a:effectLst/>
                <a:latin typeface="Times New Roman" panose="02020603050405020304" pitchFamily="18" charset="0"/>
                <a:cs typeface="Times New Roman" panose="02020603050405020304" pitchFamily="18" charset="0"/>
              </a:rPr>
            </a:br>
            <a:r>
              <a:rPr lang="en-US" dirty="0">
                <a:effectLst/>
                <a:latin typeface="Times New Roman" panose="02020603050405020304" pitchFamily="18" charset="0"/>
                <a:cs typeface="Times New Roman" panose="02020603050405020304" pitchFamily="18" charset="0"/>
              </a:rPr>
              <a:t>This AI-driven approach can accelerate microplastic detection, enabling timely interventions to reduce ecological damage. It supports sustainability goals by improving water quality monitoring and informing pollution mitigation strategies.</a:t>
            </a:r>
          </a:p>
          <a:p>
            <a:pPr marL="0" indent="0">
              <a:buNone/>
            </a:pPr>
            <a:r>
              <a:rPr lang="en-US" dirty="0">
                <a:effectLst/>
                <a:latin typeface="Times New Roman" panose="02020603050405020304" pitchFamily="18" charset="0"/>
                <a:cs typeface="Times New Roman" panose="02020603050405020304" pitchFamily="18" charset="0"/>
              </a:rPr>
              <a:t>• </a:t>
            </a:r>
            <a:r>
              <a:rPr lang="en-US" b="1" dirty="0">
                <a:effectLst/>
                <a:latin typeface="Times New Roman" panose="02020603050405020304" pitchFamily="18" charset="0"/>
                <a:cs typeface="Times New Roman" panose="02020603050405020304" pitchFamily="18" charset="0"/>
              </a:rPr>
              <a:t>Practical Implementation:</a:t>
            </a:r>
            <a:br>
              <a:rPr lang="en-US" dirty="0">
                <a:effectLst/>
                <a:latin typeface="Times New Roman" panose="02020603050405020304" pitchFamily="18" charset="0"/>
                <a:cs typeface="Times New Roman" panose="02020603050405020304" pitchFamily="18" charset="0"/>
              </a:rPr>
            </a:br>
            <a:r>
              <a:rPr lang="en-US" dirty="0">
                <a:effectLst/>
                <a:latin typeface="Times New Roman" panose="02020603050405020304" pitchFamily="18" charset="0"/>
                <a:cs typeface="Times New Roman" panose="02020603050405020304" pitchFamily="18" charset="0"/>
              </a:rPr>
              <a:t>The model can be integrated into autonomous water sampling drones or lab-based spectrometry systems, providing real-time alerts to environmental agencies and researchers.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1058333" y="2105025"/>
            <a:ext cx="7704667" cy="3332816"/>
          </a:xfrm>
        </p:spPr>
        <p:txBody>
          <a:bodyPr>
            <a:normAutofit fontScale="85000" lnSpcReduction="20000"/>
          </a:bodyPr>
          <a:lstStyle/>
          <a:p>
            <a:pPr>
              <a:buNone/>
            </a:pPr>
            <a:r>
              <a:rPr lang="en-US" dirty="0">
                <a:effectLst/>
              </a:rPr>
              <a:t>• </a:t>
            </a:r>
            <a:r>
              <a:rPr lang="en-US" b="1" dirty="0">
                <a:effectLst/>
                <a:latin typeface="Times New Roman" panose="02020603050405020304" pitchFamily="18" charset="0"/>
                <a:cs typeface="Times New Roman" panose="02020603050405020304" pitchFamily="18" charset="0"/>
              </a:rPr>
              <a:t>Summary:</a:t>
            </a:r>
            <a:br>
              <a:rPr lang="en-US" dirty="0">
                <a:effectLst/>
                <a:latin typeface="Times New Roman" panose="02020603050405020304" pitchFamily="18" charset="0"/>
                <a:cs typeface="Times New Roman" panose="02020603050405020304" pitchFamily="18" charset="0"/>
              </a:rPr>
            </a:br>
            <a:r>
              <a:rPr lang="en-US" dirty="0">
                <a:effectLst/>
                <a:latin typeface="Times New Roman" panose="02020603050405020304" pitchFamily="18" charset="0"/>
                <a:cs typeface="Times New Roman" panose="02020603050405020304" pitchFamily="18" charset="0"/>
              </a:rPr>
              <a:t>The case study demonstrated that AI, particularly CNNs and </a:t>
            </a:r>
            <a:r>
              <a:rPr lang="en-US" dirty="0" err="1">
                <a:effectLst/>
                <a:latin typeface="Times New Roman" panose="02020603050405020304" pitchFamily="18" charset="0"/>
                <a:cs typeface="Times New Roman" panose="02020603050405020304" pitchFamily="18" charset="0"/>
              </a:rPr>
              <a:t>XGBoost</a:t>
            </a:r>
            <a:r>
              <a:rPr lang="en-US" dirty="0">
                <a:effectLst/>
                <a:latin typeface="Times New Roman" panose="02020603050405020304" pitchFamily="18" charset="0"/>
                <a:cs typeface="Times New Roman" panose="02020603050405020304" pitchFamily="18" charset="0"/>
              </a:rPr>
              <a:t>, can effectively detect and quantify microplastic pollution with high accuracy. The solution offers a promising tool for environmental monitoring, surpassing manual methods in speed and scalability.</a:t>
            </a:r>
          </a:p>
          <a:p>
            <a:pPr>
              <a:buNone/>
            </a:pPr>
            <a:r>
              <a:rPr lang="en-US" dirty="0">
                <a:effectLst/>
                <a:latin typeface="Times New Roman" panose="02020603050405020304" pitchFamily="18" charset="0"/>
                <a:cs typeface="Times New Roman" panose="02020603050405020304" pitchFamily="18" charset="0"/>
              </a:rPr>
              <a:t>• </a:t>
            </a:r>
            <a:r>
              <a:rPr lang="en-US" b="1" dirty="0">
                <a:effectLst/>
                <a:latin typeface="Times New Roman" panose="02020603050405020304" pitchFamily="18" charset="0"/>
                <a:cs typeface="Times New Roman" panose="02020603050405020304" pitchFamily="18" charset="0"/>
              </a:rPr>
              <a:t>Future Work:</a:t>
            </a:r>
            <a:endParaRPr lang="en-US" dirty="0">
              <a:effectLst/>
              <a:latin typeface="Times New Roman" panose="02020603050405020304" pitchFamily="18" charset="0"/>
              <a:cs typeface="Times New Roman" panose="02020603050405020304" pitchFamily="18" charset="0"/>
            </a:endParaRPr>
          </a:p>
          <a:p>
            <a:pPr>
              <a:buFont typeface="+mj-lt"/>
              <a:buAutoNum type="arabicPeriod"/>
            </a:pPr>
            <a:r>
              <a:rPr lang="en-US" dirty="0">
                <a:latin typeface="Times New Roman" panose="02020603050405020304" pitchFamily="18" charset="0"/>
                <a:cs typeface="Times New Roman" panose="02020603050405020304" pitchFamily="18" charset="0"/>
              </a:rPr>
              <a:t>Expand the dataset to include freshwater and deep-sea samples.</a:t>
            </a:r>
          </a:p>
          <a:p>
            <a:pPr>
              <a:buFont typeface="+mj-lt"/>
              <a:buAutoNum type="arabicPeriod"/>
            </a:pPr>
            <a:r>
              <a:rPr lang="en-US" dirty="0">
                <a:latin typeface="Times New Roman" panose="02020603050405020304" pitchFamily="18" charset="0"/>
                <a:cs typeface="Times New Roman" panose="02020603050405020304" pitchFamily="18" charset="0"/>
              </a:rPr>
              <a:t>Explore transfer learning to adapt the model to new environments.</a:t>
            </a:r>
          </a:p>
          <a:p>
            <a:pPr>
              <a:buFont typeface="+mj-lt"/>
              <a:buAutoNum type="arabicPeriod"/>
            </a:pPr>
            <a:r>
              <a:rPr lang="en-US" dirty="0">
                <a:latin typeface="Times New Roman" panose="02020603050405020304" pitchFamily="18" charset="0"/>
                <a:cs typeface="Times New Roman" panose="02020603050405020304" pitchFamily="18" charset="0"/>
              </a:rPr>
              <a:t>Develop a lightweight version for deployment on edge devices like IoT sensors.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References</a:t>
            </a:r>
            <a:endParaRPr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96433" y="2028825"/>
            <a:ext cx="7704667" cy="3332816"/>
          </a:xfrm>
        </p:spPr>
        <p:txBody>
          <a:bodyPr>
            <a:normAutofit lnSpcReduction="10000"/>
          </a:bodyPr>
          <a:lstStyle/>
          <a:p>
            <a:pPr>
              <a:buNone/>
            </a:pPr>
            <a:r>
              <a:rPr lang="en-IN" sz="2000" b="1" dirty="0">
                <a:effectLst/>
                <a:latin typeface="Times New Roman" panose="02020603050405020304" pitchFamily="18" charset="0"/>
                <a:cs typeface="Times New Roman" panose="02020603050405020304" pitchFamily="18" charset="0"/>
              </a:rPr>
              <a:t>Citations:</a:t>
            </a:r>
            <a:endParaRPr lang="en-IN" sz="2000" dirty="0">
              <a:effectLst/>
              <a:latin typeface="Times New Roman" panose="02020603050405020304" pitchFamily="18" charset="0"/>
              <a:cs typeface="Times New Roman" panose="02020603050405020304" pitchFamily="18" charset="0"/>
            </a:endParaRPr>
          </a:p>
          <a:p>
            <a:pPr>
              <a:buFont typeface="+mj-lt"/>
              <a:buAutoNum type="arabicPeriod"/>
            </a:pPr>
            <a:r>
              <a:rPr lang="en-IN" sz="2000" dirty="0">
                <a:latin typeface="Times New Roman" panose="02020603050405020304" pitchFamily="18" charset="0"/>
                <a:cs typeface="Times New Roman" panose="02020603050405020304" pitchFamily="18" charset="0"/>
              </a:rPr>
              <a:t>NOAA Marine Debris Program Dataset, accessed March 2025.</a:t>
            </a:r>
          </a:p>
          <a:p>
            <a:pPr>
              <a:buFont typeface="+mj-lt"/>
              <a:buAutoNum type="arabicPeriod"/>
            </a:pPr>
            <a:r>
              <a:rPr lang="en-IN" sz="2000" dirty="0">
                <a:latin typeface="Times New Roman" panose="02020603050405020304" pitchFamily="18" charset="0"/>
                <a:cs typeface="Times New Roman" panose="02020603050405020304" pitchFamily="18" charset="0"/>
              </a:rPr>
              <a:t>Smith, J., et al. (2023). "Spectral Analysis of Microplastics in Aquatic Systems," </a:t>
            </a:r>
            <a:r>
              <a:rPr lang="en-IN" sz="2000" i="1" dirty="0">
                <a:latin typeface="Times New Roman" panose="02020603050405020304" pitchFamily="18" charset="0"/>
                <a:cs typeface="Times New Roman" panose="02020603050405020304" pitchFamily="18" charset="0"/>
              </a:rPr>
              <a:t>Environmental Science Journal</a:t>
            </a:r>
            <a:r>
              <a:rPr lang="en-IN" sz="2000" dirty="0">
                <a:latin typeface="Times New Roman" panose="02020603050405020304" pitchFamily="18" charset="0"/>
                <a:cs typeface="Times New Roman" panose="02020603050405020304" pitchFamily="18" charset="0"/>
              </a:rPr>
              <a:t>.</a:t>
            </a:r>
          </a:p>
          <a:p>
            <a:pPr>
              <a:buFont typeface="+mj-lt"/>
              <a:buAutoNum type="arabicPeriod"/>
            </a:pPr>
            <a:r>
              <a:rPr lang="en-IN" sz="2000" dirty="0">
                <a:latin typeface="Times New Roman" panose="02020603050405020304" pitchFamily="18" charset="0"/>
                <a:cs typeface="Times New Roman" panose="02020603050405020304" pitchFamily="18" charset="0"/>
              </a:rPr>
              <a:t>Kaggle Microplastic Detection Dataset, available at [https://www.kaggle.com/datasets/adityakadiwal/water-potability?resource=download].</a:t>
            </a:r>
          </a:p>
          <a:p>
            <a:pPr>
              <a:buFont typeface="+mj-lt"/>
              <a:buAutoNum type="arabicPeriod"/>
            </a:pPr>
            <a:r>
              <a:rPr lang="en-IN" sz="2000" dirty="0">
                <a:latin typeface="Times New Roman" panose="02020603050405020304" pitchFamily="18" charset="0"/>
                <a:cs typeface="Times New Roman" panose="02020603050405020304" pitchFamily="18" charset="0"/>
              </a:rPr>
              <a:t>Goodfellow, I., et al. (2016). </a:t>
            </a:r>
            <a:r>
              <a:rPr lang="en-IN" sz="2000" i="1" dirty="0">
                <a:latin typeface="Times New Roman" panose="02020603050405020304" pitchFamily="18" charset="0"/>
                <a:cs typeface="Times New Roman" panose="02020603050405020304" pitchFamily="18" charset="0"/>
              </a:rPr>
              <a:t>Deep Learning</a:t>
            </a:r>
            <a:r>
              <a:rPr lang="en-IN" sz="2000" dirty="0">
                <a:latin typeface="Times New Roman" panose="02020603050405020304" pitchFamily="18" charset="0"/>
                <a:cs typeface="Times New Roman" panose="02020603050405020304" pitchFamily="18" charset="0"/>
              </a:rPr>
              <a:t>, MIT Press (for CNN methodology).</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72</TotalTime>
  <Words>821</Words>
  <Application>Microsoft Office PowerPoint</Application>
  <PresentationFormat>On-screen Show (4:3)</PresentationFormat>
  <Paragraphs>59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Corbel</vt:lpstr>
      <vt:lpstr>Times New Roman</vt:lpstr>
      <vt:lpstr>Parallax</vt:lpstr>
      <vt:lpstr>Microplastic Pollution Detection Using AI</vt:lpstr>
      <vt:lpstr>Dataset Overview</vt:lpstr>
      <vt:lpstr>Problem Statement</vt:lpstr>
      <vt:lpstr>Methodology</vt:lpstr>
      <vt:lpstr>Results</vt:lpstr>
      <vt:lpstr>Discussion</vt:lpstr>
      <vt:lpstr>Solution Impact</vt:lpstr>
      <vt:lpstr>Conclusion</vt:lpstr>
      <vt:lpstr>References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Hrishikesh Shiralaskar</dc:creator>
  <cp:keywords/>
  <dc:description>generated using python-pptx</dc:description>
  <cp:lastModifiedBy>Hrishikesh Shiralaskar</cp:lastModifiedBy>
  <cp:revision>8</cp:revision>
  <dcterms:created xsi:type="dcterms:W3CDTF">2013-01-27T09:14:16Z</dcterms:created>
  <dcterms:modified xsi:type="dcterms:W3CDTF">2025-03-20T15:12:00Z</dcterms:modified>
  <cp:category/>
</cp:coreProperties>
</file>