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AE6802-83FA-4EEC-AAA4-601F38704F6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AA1AF-0305-44C1-AD15-30D77F26B45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E6802-83FA-4EEC-AAA4-601F38704F6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AA1AF-0305-44C1-AD15-30D77F26B45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AE6802-83FA-4EEC-AAA4-601F38704F6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AA1AF-0305-44C1-AD15-30D77F26B45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AE6802-83FA-4EEC-AAA4-601F38704F6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AA1AF-0305-44C1-AD15-30D77F26B45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7FAE6802-83FA-4EEC-AAA4-601F38704F69}"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AA1AF-0305-44C1-AD15-30D77F26B45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AE6802-83FA-4EEC-AAA4-601F38704F69}"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AA1AF-0305-44C1-AD15-30D77F26B45C}"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AE6802-83FA-4EEC-AAA4-601F38704F69}"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FAA1AF-0305-44C1-AD15-30D77F26B45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AE6802-83FA-4EEC-AAA4-601F38704F69}"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FAA1AF-0305-44C1-AD15-30D77F26B45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E6802-83FA-4EEC-AAA4-601F38704F69}" type="datetimeFigureOut">
              <a:rPr lang="en-IN" smtClean="0"/>
              <a:t>23-04-2023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FAA1AF-0305-44C1-AD15-30D77F26B45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7FAE6802-83FA-4EEC-AAA4-601F38704F69}" type="datetimeFigureOut">
              <a:rPr lang="en-IN" smtClean="0"/>
              <a:t>23-04-2023</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9FAA1AF-0305-44C1-AD15-30D77F26B45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AE6802-83FA-4EEC-AAA4-601F38704F69}"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AA1AF-0305-44C1-AD15-30D77F26B45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7FAE6802-83FA-4EEC-AAA4-601F38704F69}" type="datetimeFigureOut">
              <a:rPr lang="en-IN" smtClean="0"/>
              <a:t>23-04-2023</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9FAA1AF-0305-44C1-AD15-30D77F26B45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3888" y="3789040"/>
            <a:ext cx="8146400" cy="3001053"/>
          </a:xfrm>
        </p:spPr>
        <p:txBody>
          <a:bodyPr/>
          <a:lstStyle/>
          <a:p>
            <a:r>
              <a:rPr lang="en-US" dirty="0" smtClean="0"/>
              <a:t>PROF -- DR. SK. DWIWEDY</a:t>
            </a:r>
            <a:br>
              <a:rPr lang="en-US" dirty="0" smtClean="0"/>
            </a:br>
            <a:r>
              <a:rPr lang="en-US" dirty="0" smtClean="0"/>
              <a:t> BY</a:t>
            </a:r>
            <a:br>
              <a:rPr lang="en-US" dirty="0" smtClean="0"/>
            </a:br>
            <a:r>
              <a:rPr lang="en-US" dirty="0" smtClean="0"/>
              <a:t>NAME -RISHABH  SALUJA</a:t>
            </a:r>
            <a:br>
              <a:rPr lang="en-US" dirty="0" smtClean="0"/>
            </a:br>
            <a:r>
              <a:rPr lang="en-US" dirty="0" smtClean="0"/>
              <a:t>Roll no.- 224103426</a:t>
            </a:r>
            <a:endParaRPr lang="en-IN" dirty="0"/>
          </a:p>
        </p:txBody>
      </p:sp>
      <p:sp>
        <p:nvSpPr>
          <p:cNvPr id="4" name="Title 1"/>
          <p:cNvSpPr txBox="1">
            <a:spLocks/>
          </p:cNvSpPr>
          <p:nvPr/>
        </p:nvSpPr>
        <p:spPr>
          <a:xfrm>
            <a:off x="475928" y="-163016"/>
            <a:ext cx="8146400" cy="3001053"/>
          </a:xfrm>
          <a:prstGeom prst="rect">
            <a:avLst/>
          </a:prstGeom>
        </p:spPr>
        <p:txBody>
          <a:bodyPr vert="horz" lIns="91440" tIns="45720" rIns="91440" bIns="9144" rtlCol="0" anchor="b">
            <a:noAutofit/>
          </a:bodyPr>
          <a:lstStyle>
            <a:lvl1pPr algn="l" defTabSz="914400" rtl="0" eaLnBrk="1" latinLnBrk="0" hangingPunct="1">
              <a:spcBef>
                <a:spcPct val="0"/>
              </a:spcBef>
              <a:buNone/>
              <a:defRPr sz="3200" kern="1200" cap="all" baseline="0">
                <a:solidFill>
                  <a:schemeClr val="tx1"/>
                </a:solidFill>
                <a:latin typeface="+mj-lt"/>
                <a:ea typeface="+mj-ea"/>
                <a:cs typeface="+mj-cs"/>
              </a:defRPr>
            </a:lvl1pPr>
          </a:lstStyle>
          <a:p>
            <a:r>
              <a:rPr lang="en-US" smtClean="0"/>
              <a:t>LOGISTIC MAPS AND SYNCHRONIZATION</a:t>
            </a:r>
            <a:endParaRPr lang="en-IN" dirty="0"/>
          </a:p>
        </p:txBody>
      </p:sp>
    </p:spTree>
    <p:extLst>
      <p:ext uri="{BB962C8B-B14F-4D97-AF65-F5344CB8AC3E}">
        <p14:creationId xmlns:p14="http://schemas.microsoft.com/office/powerpoint/2010/main" val="3462863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CHARACTERIZATION OF SYNCHRONIZATION IN CHAOTIC MAPS</a:t>
            </a:r>
            <a:endParaRPr lang="en-IN" b="1" u="sng" dirty="0"/>
          </a:p>
        </p:txBody>
      </p:sp>
      <p:sp>
        <p:nvSpPr>
          <p:cNvPr id="3" name="Content Placeholder 2"/>
          <p:cNvSpPr>
            <a:spLocks noGrp="1"/>
          </p:cNvSpPr>
          <p:nvPr>
            <p:ph idx="1"/>
          </p:nvPr>
        </p:nvSpPr>
        <p:spPr>
          <a:xfrm>
            <a:off x="0" y="1052736"/>
            <a:ext cx="9144000" cy="5616624"/>
          </a:xfrm>
        </p:spPr>
        <p:txBody>
          <a:bodyPr>
            <a:normAutofit fontScale="62500" lnSpcReduction="20000"/>
          </a:bodyPr>
          <a:lstStyle/>
          <a:p>
            <a:r>
              <a:rPr lang="en-US" sz="2600" dirty="0"/>
              <a:t> </a:t>
            </a:r>
            <a:r>
              <a:rPr lang="en-US" sz="2600" dirty="0" smtClean="0"/>
              <a:t>        </a:t>
            </a:r>
          </a:p>
          <a:p>
            <a:r>
              <a:rPr lang="en-US" sz="2600" dirty="0" smtClean="0"/>
              <a:t>A </a:t>
            </a:r>
            <a:r>
              <a:rPr lang="en-US" sz="2600" dirty="0"/>
              <a:t>mean frequency, mean phase, and mean amplitude must be defined. </a:t>
            </a:r>
            <a:endParaRPr lang="en-US" sz="2600" dirty="0" smtClean="0"/>
          </a:p>
          <a:p>
            <a:r>
              <a:rPr lang="en-US" sz="3400" u="sng" dirty="0" smtClean="0"/>
              <a:t>Mean frequency</a:t>
            </a:r>
          </a:p>
          <a:p>
            <a:r>
              <a:rPr lang="en-US" sz="2600" dirty="0" smtClean="0"/>
              <a:t> </a:t>
            </a:r>
            <a:r>
              <a:rPr lang="en-US" sz="2600" dirty="0"/>
              <a:t>By defining a mean frequency  </a:t>
            </a:r>
            <a:r>
              <a:rPr lang="en-US" sz="2600" dirty="0" smtClean="0"/>
              <a:t>we </a:t>
            </a:r>
            <a:r>
              <a:rPr lang="en-US" sz="2600" dirty="0"/>
              <a:t>partially characterize the oscillations, </a:t>
            </a:r>
          </a:p>
          <a:p>
            <a:r>
              <a:rPr lang="en-US" sz="2600" dirty="0" smtClean="0"/>
              <a:t>  f= </a:t>
            </a:r>
            <a:r>
              <a:rPr lang="en-US" sz="2600" dirty="0" err="1" smtClean="0"/>
              <a:t>Nτ</a:t>
            </a:r>
            <a:r>
              <a:rPr lang="en-US" sz="2600" dirty="0" smtClean="0"/>
              <a:t>/τ </a:t>
            </a:r>
          </a:p>
          <a:p>
            <a:r>
              <a:rPr lang="en-US" sz="2600" dirty="0" smtClean="0"/>
              <a:t> where </a:t>
            </a:r>
            <a:r>
              <a:rPr lang="en-US" sz="2600" dirty="0" err="1"/>
              <a:t>Nτ</a:t>
            </a:r>
            <a:r>
              <a:rPr lang="en-US" sz="2600" dirty="0"/>
              <a:t> is the number of cycles within a time τ . Two systems with identical (or near to it) mean frequencies are defined to be frequency synchronized</a:t>
            </a:r>
            <a:r>
              <a:rPr lang="en-US" sz="2600" dirty="0" smtClean="0"/>
              <a:t>.</a:t>
            </a:r>
          </a:p>
          <a:p>
            <a:r>
              <a:rPr lang="en-US" dirty="0" smtClean="0"/>
              <a:t> </a:t>
            </a:r>
            <a:r>
              <a:rPr lang="en-US" sz="2800" u="sng" dirty="0"/>
              <a:t>Mean Phase </a:t>
            </a:r>
            <a:endParaRPr lang="en-US" sz="2800" u="sng" dirty="0" smtClean="0"/>
          </a:p>
          <a:p>
            <a:endParaRPr lang="en-US" sz="2800" u="sng" dirty="0"/>
          </a:p>
          <a:p>
            <a:endParaRPr lang="en-US" sz="2800" u="sng" dirty="0" smtClean="0"/>
          </a:p>
          <a:p>
            <a:endParaRPr lang="en-US" sz="2800" u="sng" dirty="0" smtClean="0"/>
          </a:p>
          <a:p>
            <a:r>
              <a:rPr lang="en-US" sz="2400" dirty="0" smtClean="0"/>
              <a:t>                     </a:t>
            </a:r>
          </a:p>
          <a:p>
            <a:endParaRPr lang="en-US" sz="2400" dirty="0" smtClean="0"/>
          </a:p>
          <a:p>
            <a:r>
              <a:rPr lang="en-US" sz="2400" dirty="0" smtClean="0"/>
              <a:t>Analogous </a:t>
            </a:r>
            <a:r>
              <a:rPr lang="en-US" sz="2400" dirty="0"/>
              <a:t>to the definition of a mean frequency, we can define the mean phase for two oscillating trajectories. </a:t>
            </a:r>
            <a:endParaRPr lang="en-US" sz="2400" dirty="0" smtClean="0"/>
          </a:p>
          <a:p>
            <a:r>
              <a:rPr lang="en-US" sz="2400" dirty="0" smtClean="0"/>
              <a:t>xi correspond to the x-values of local maxima. Two systems with equivalent mean phase or a constant difference in phase are phase synchronized. Note also that </a:t>
            </a:r>
            <a:r>
              <a:rPr lang="en-US" sz="2400" dirty="0" err="1" smtClean="0"/>
              <a:t>φi</a:t>
            </a:r>
            <a:r>
              <a:rPr lang="en-US" sz="2400" dirty="0" smtClean="0"/>
              <a:t> = const. ∀ i when the oscillations are a sine, cosine, or triangle wave</a:t>
            </a:r>
            <a:r>
              <a:rPr lang="en-US" dirty="0" smtClean="0"/>
              <a:t>.</a:t>
            </a:r>
          </a:p>
          <a:p>
            <a:r>
              <a:rPr lang="en-US"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 y="3717032"/>
            <a:ext cx="4011323" cy="1296144"/>
          </a:xfrm>
          <a:prstGeom prst="rect">
            <a:avLst/>
          </a:prstGeom>
        </p:spPr>
      </p:pic>
    </p:spTree>
    <p:extLst>
      <p:ext uri="{BB962C8B-B14F-4D97-AF65-F5344CB8AC3E}">
        <p14:creationId xmlns:p14="http://schemas.microsoft.com/office/powerpoint/2010/main" val="906276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400" u="sng" dirty="0"/>
              <a:t>Mean amplitude </a:t>
            </a:r>
            <a:endParaRPr lang="en-US" sz="2400" u="sng" dirty="0" smtClean="0"/>
          </a:p>
          <a:p>
            <a:r>
              <a:rPr lang="en-US" dirty="0" smtClean="0"/>
              <a:t>Amplitude</a:t>
            </a:r>
            <a:r>
              <a:rPr lang="en-US" dirty="0"/>
              <a:t>, phase, and frequency completely define an oscillation. Using a mean amplitude defined to be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052736"/>
            <a:ext cx="1621187" cy="1278682"/>
          </a:xfrm>
          <a:prstGeom prst="rect">
            <a:avLst/>
          </a:prstGeom>
        </p:spPr>
      </p:pic>
      <p:sp>
        <p:nvSpPr>
          <p:cNvPr id="6" name="Rectangle 5"/>
          <p:cNvSpPr/>
          <p:nvPr/>
        </p:nvSpPr>
        <p:spPr>
          <a:xfrm>
            <a:off x="107504" y="2274838"/>
            <a:ext cx="8928992" cy="1200329"/>
          </a:xfrm>
          <a:prstGeom prst="rect">
            <a:avLst/>
          </a:prstGeom>
        </p:spPr>
        <p:txBody>
          <a:bodyPr wrap="square">
            <a:spAutoFit/>
          </a:bodyPr>
          <a:lstStyle/>
          <a:p>
            <a:r>
              <a:rPr lang="en-US" b="1" dirty="0" smtClean="0"/>
              <a:t>we can completely characterized the oscillations. As in the previous two cases, Amplitude synchronization occurs when the mean amplitude is identical in the coupled systems. Note also that by virtue of their respective definitions, the mean amplitude and phase should be qualitatively similar</a:t>
            </a:r>
            <a:endParaRPr lang="en-IN" b="1" dirty="0"/>
          </a:p>
        </p:txBody>
      </p:sp>
    </p:spTree>
    <p:extLst>
      <p:ext uri="{BB962C8B-B14F-4D97-AF65-F5344CB8AC3E}">
        <p14:creationId xmlns:p14="http://schemas.microsoft.com/office/powerpoint/2010/main" val="3568923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INTERMITTENT SYNCHRONIZATION </a:t>
            </a:r>
            <a:endParaRPr lang="en-IN" b="1" dirty="0"/>
          </a:p>
        </p:txBody>
      </p:sp>
      <p:sp>
        <p:nvSpPr>
          <p:cNvPr id="3" name="Content Placeholder 2"/>
          <p:cNvSpPr>
            <a:spLocks noGrp="1"/>
          </p:cNvSpPr>
          <p:nvPr>
            <p:ph idx="1"/>
          </p:nvPr>
        </p:nvSpPr>
        <p:spPr>
          <a:xfrm>
            <a:off x="0" y="1100628"/>
            <a:ext cx="9144000" cy="3579849"/>
          </a:xfrm>
        </p:spPr>
        <p:txBody>
          <a:bodyPr/>
          <a:lstStyle/>
          <a:p>
            <a:r>
              <a:rPr lang="en-US" dirty="0"/>
              <a:t> </a:t>
            </a:r>
            <a:r>
              <a:rPr lang="en-US" dirty="0" smtClean="0"/>
              <a:t>     To </a:t>
            </a:r>
            <a:r>
              <a:rPr lang="en-US" dirty="0"/>
              <a:t>analyze the region of intermittent amplitude synchronization in greater detail requires we first find the distribution of amplitudes in the CLM. Amplitudes are </a:t>
            </a:r>
            <a:r>
              <a:rPr lang="en-US" dirty="0" smtClean="0"/>
              <a:t>averaged </a:t>
            </a:r>
            <a:r>
              <a:rPr lang="en-US" dirty="0"/>
              <a:t>over lengths of time τ for some large number n of iterations and are then counted. For τ = 100 and n = 1 × 104 , the </a:t>
            </a:r>
            <a:r>
              <a:rPr lang="en-US" dirty="0" err="1"/>
              <a:t>gaussian</a:t>
            </a:r>
            <a:r>
              <a:rPr lang="en-US" dirty="0"/>
              <a:t>-like distribution, 4.5 is obtained for the master. The slave similarly exhibits </a:t>
            </a:r>
            <a:r>
              <a:rPr lang="en-US" dirty="0" err="1"/>
              <a:t>gaussian</a:t>
            </a:r>
            <a:r>
              <a:rPr lang="en-US" dirty="0"/>
              <a:t> behavior. The width of the slave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564904"/>
            <a:ext cx="4536504" cy="24482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492896"/>
            <a:ext cx="4283968" cy="2520280"/>
          </a:xfrm>
          <a:prstGeom prst="rect">
            <a:avLst/>
          </a:prstGeom>
        </p:spPr>
      </p:pic>
      <p:sp>
        <p:nvSpPr>
          <p:cNvPr id="8" name="Rectangle 7"/>
          <p:cNvSpPr/>
          <p:nvPr/>
        </p:nvSpPr>
        <p:spPr>
          <a:xfrm>
            <a:off x="-1" y="5098401"/>
            <a:ext cx="9143999" cy="1754326"/>
          </a:xfrm>
          <a:prstGeom prst="rect">
            <a:avLst/>
          </a:prstGeom>
        </p:spPr>
        <p:txBody>
          <a:bodyPr wrap="square">
            <a:spAutoFit/>
          </a:bodyPr>
          <a:lstStyle/>
          <a:p>
            <a:r>
              <a:rPr lang="en-US" b="1" dirty="0" smtClean="0"/>
              <a:t>distribution, however, is considerably larger indicating a greater range of amplitudes in the oscillations. Using the distributions of amplitudes, intermittent synchronization  is defined to begin when the maximum of the slave-distribution first corresponds to the maximum of the master-distribution, that is, when the most probable value in the distribution of the slave is equivalent to the most probable amplitude of the master. </a:t>
            </a:r>
            <a:endParaRPr lang="en-IN" b="1" dirty="0"/>
          </a:p>
        </p:txBody>
      </p:sp>
    </p:spTree>
    <p:extLst>
      <p:ext uri="{BB962C8B-B14F-4D97-AF65-F5344CB8AC3E}">
        <p14:creationId xmlns:p14="http://schemas.microsoft.com/office/powerpoint/2010/main" val="906460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      The </a:t>
            </a:r>
            <a:r>
              <a:rPr lang="en-US" dirty="0"/>
              <a:t>CLM becomes completely synchronized at a = 0.5, and thus </a:t>
            </a:r>
            <a:r>
              <a:rPr lang="en-US" dirty="0" smtClean="0"/>
              <a:t>it </a:t>
            </a:r>
            <a:r>
              <a:rPr lang="en-US" dirty="0"/>
              <a:t>is of interest to look at the amplitude distributions near this value</a:t>
            </a:r>
            <a:r>
              <a:rPr lang="en-US" dirty="0" smtClean="0"/>
              <a:t>. Demonstrate </a:t>
            </a:r>
            <a:r>
              <a:rPr lang="en-US" dirty="0"/>
              <a:t>the onset of intermittent amplitude synchronization occurring approximately at a = 0.425. It is important to note that synchronization is largely dependent upon its definition. Although there exists a precise point at which complete </a:t>
            </a:r>
            <a:r>
              <a:rPr lang="en-US" dirty="0" smtClean="0"/>
              <a:t>synchronization </a:t>
            </a:r>
            <a:r>
              <a:rPr lang="en-US" dirty="0"/>
              <a:t>occurs (one-to-one correspondence between trajectories), the </a:t>
            </a:r>
            <a:r>
              <a:rPr lang="en-US" dirty="0" smtClean="0"/>
              <a:t>behaviors </a:t>
            </a:r>
            <a:r>
              <a:rPr lang="en-US" dirty="0"/>
              <a:t>individual time averaged frequencies, phases, and amplitudes vary notably. </a:t>
            </a:r>
            <a:r>
              <a:rPr lang="en-US" dirty="0" smtClean="0"/>
              <a:t>Furthermore</a:t>
            </a:r>
            <a:r>
              <a:rPr lang="en-US" dirty="0"/>
              <a:t>, these quantities were only obtained by averaging non-convergent values over long time scales. Thus, the quantitative behavior naturally depends somewhat on </a:t>
            </a:r>
            <a:r>
              <a:rPr lang="en-US" dirty="0" err="1"/>
              <a:t>Nτ</a:t>
            </a:r>
            <a:r>
              <a:rPr lang="en-US" dirty="0"/>
              <a:t> . Qualitative behavior remains largely unchanged, however, and the prediction of complete synchronization is independent of </a:t>
            </a:r>
            <a:r>
              <a:rPr lang="en-US" dirty="0" err="1"/>
              <a:t>Nτ</a:t>
            </a:r>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636912"/>
            <a:ext cx="4320480" cy="23856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1" y="2492896"/>
            <a:ext cx="4572000" cy="2529640"/>
          </a:xfrm>
          <a:prstGeom prst="rect">
            <a:avLst/>
          </a:prstGeom>
        </p:spPr>
      </p:pic>
      <p:sp>
        <p:nvSpPr>
          <p:cNvPr id="6" name="Rectangle 5"/>
          <p:cNvSpPr/>
          <p:nvPr/>
        </p:nvSpPr>
        <p:spPr>
          <a:xfrm>
            <a:off x="111154" y="5218817"/>
            <a:ext cx="9171791" cy="1200329"/>
          </a:xfrm>
          <a:prstGeom prst="rect">
            <a:avLst/>
          </a:prstGeom>
        </p:spPr>
        <p:txBody>
          <a:bodyPr wrap="square">
            <a:spAutoFit/>
          </a:bodyPr>
          <a:lstStyle/>
          <a:p>
            <a:r>
              <a:rPr lang="en-US" b="1" dirty="0" smtClean="0"/>
              <a:t>Due to this dependence on </a:t>
            </a:r>
            <a:r>
              <a:rPr lang="en-US" b="1" dirty="0" err="1" smtClean="0"/>
              <a:t>Nτ</a:t>
            </a:r>
            <a:r>
              <a:rPr lang="en-US" b="1" dirty="0" smtClean="0"/>
              <a:t> , the physical significance of any solitary </a:t>
            </a:r>
            <a:r>
              <a:rPr lang="en-US" b="1" dirty="0" err="1" smtClean="0"/>
              <a:t>synchronization</a:t>
            </a:r>
            <a:r>
              <a:rPr lang="en-US" b="1" dirty="0" smtClean="0"/>
              <a:t> onset is questionable. Whether or not the early onset of frequency </a:t>
            </a:r>
            <a:r>
              <a:rPr lang="en-US" b="1" dirty="0" err="1" smtClean="0"/>
              <a:t>synchronization</a:t>
            </a:r>
            <a:r>
              <a:rPr lang="en-US" b="1" dirty="0" smtClean="0"/>
              <a:t> or the intermittent amplitude synchronization as defined in this section can be observed physically is unknown. </a:t>
            </a:r>
            <a:endParaRPr lang="en-IN" b="1" dirty="0"/>
          </a:p>
        </p:txBody>
      </p:sp>
    </p:spTree>
    <p:extLst>
      <p:ext uri="{BB962C8B-B14F-4D97-AF65-F5344CB8AC3E}">
        <p14:creationId xmlns:p14="http://schemas.microsoft.com/office/powerpoint/2010/main" val="2573384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6632"/>
            <a:ext cx="9144000" cy="6741368"/>
          </a:xfrm>
        </p:spPr>
        <p:txBody>
          <a:bodyPr>
            <a:normAutofit/>
          </a:bodyPr>
          <a:lstStyle/>
          <a:p>
            <a:r>
              <a:rPr lang="en-US" sz="2000" dirty="0" smtClean="0"/>
              <a:t>           MATLAB CODE FOR DETERMINING  LOCAL MAXIMA</a:t>
            </a: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764704"/>
            <a:ext cx="7110030" cy="6093296"/>
          </a:xfrm>
          <a:prstGeom prst="rect">
            <a:avLst/>
          </a:prstGeom>
        </p:spPr>
      </p:pic>
    </p:spTree>
    <p:extLst>
      <p:ext uri="{BB962C8B-B14F-4D97-AF65-F5344CB8AC3E}">
        <p14:creationId xmlns:p14="http://schemas.microsoft.com/office/powerpoint/2010/main" val="1408818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4679950"/>
          </a:xfrm>
        </p:spPr>
      </p:pic>
    </p:spTree>
    <p:extLst>
      <p:ext uri="{BB962C8B-B14F-4D97-AF65-F5344CB8AC3E}">
        <p14:creationId xmlns:p14="http://schemas.microsoft.com/office/powerpoint/2010/main" val="2710197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716016" cy="6858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754" y="4669826"/>
            <a:ext cx="4807246" cy="2171744"/>
          </a:xfrm>
          <a:prstGeom prst="rect">
            <a:avLst/>
          </a:prstGeom>
        </p:spPr>
      </p:pic>
    </p:spTree>
    <p:extLst>
      <p:ext uri="{BB962C8B-B14F-4D97-AF65-F5344CB8AC3E}">
        <p14:creationId xmlns:p14="http://schemas.microsoft.com/office/powerpoint/2010/main" val="3583600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355976" cy="515719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7192"/>
            <a:ext cx="4355976" cy="170080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0"/>
            <a:ext cx="4788024" cy="6858000"/>
          </a:xfrm>
          <a:prstGeom prst="rect">
            <a:avLst/>
          </a:prstGeom>
        </p:spPr>
      </p:pic>
    </p:spTree>
    <p:extLst>
      <p:ext uri="{BB962C8B-B14F-4D97-AF65-F5344CB8AC3E}">
        <p14:creationId xmlns:p14="http://schemas.microsoft.com/office/powerpoint/2010/main" val="287675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6632"/>
            <a:ext cx="5896391" cy="12961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8665"/>
            <a:ext cx="5940152" cy="3506946"/>
          </a:xfrm>
          <a:prstGeom prst="rect">
            <a:avLst/>
          </a:prstGeom>
        </p:spPr>
      </p:pic>
    </p:spTree>
    <p:extLst>
      <p:ext uri="{BB962C8B-B14F-4D97-AF65-F5344CB8AC3E}">
        <p14:creationId xmlns:p14="http://schemas.microsoft.com/office/powerpoint/2010/main" val="1409713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836712"/>
            <a:ext cx="7520940" cy="548640"/>
          </a:xfrm>
        </p:spPr>
        <p:txBody>
          <a:bodyPr/>
          <a:lstStyle/>
          <a:p>
            <a:r>
              <a:rPr lang="en-US" sz="3600" b="1" u="sng" dirty="0" smtClean="0"/>
              <a:t>CONCLUSION</a:t>
            </a:r>
            <a:r>
              <a:rPr lang="en-US" b="1" u="sng" dirty="0" smtClean="0"/>
              <a:t/>
            </a:r>
            <a:br>
              <a:rPr lang="en-US" b="1" u="sng" dirty="0" smtClean="0"/>
            </a:br>
            <a:r>
              <a:rPr lang="en-US" sz="1800" b="1" u="sng" dirty="0" smtClean="0"/>
              <a:t>FROM THE ABOVE CODE THE FOLLOWING RESULT OBTAINED ARE</a:t>
            </a:r>
            <a:r>
              <a:rPr lang="en-US" b="1" u="sng" dirty="0" smtClean="0"/>
              <a:t/>
            </a:r>
            <a:br>
              <a:rPr lang="en-US" b="1" u="sng" dirty="0" smtClean="0"/>
            </a:br>
            <a:endParaRPr lang="en-IN"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556792"/>
            <a:ext cx="3816424" cy="5123419"/>
          </a:xfrm>
          <a:prstGeom prst="rect">
            <a:avLst/>
          </a:prstGeom>
        </p:spPr>
      </p:pic>
    </p:spTree>
    <p:extLst>
      <p:ext uri="{BB962C8B-B14F-4D97-AF65-F5344CB8AC3E}">
        <p14:creationId xmlns:p14="http://schemas.microsoft.com/office/powerpoint/2010/main" val="281799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332656"/>
            <a:ext cx="7520940" cy="548640"/>
          </a:xfrm>
        </p:spPr>
        <p:txBody>
          <a:bodyPr/>
          <a:lstStyle/>
          <a:p>
            <a:r>
              <a:rPr lang="en-US" sz="4800" b="1" dirty="0" smtClean="0"/>
              <a:t>abstract</a:t>
            </a:r>
            <a:endParaRPr lang="en-IN" sz="4800" b="1" dirty="0"/>
          </a:p>
        </p:txBody>
      </p:sp>
      <p:sp>
        <p:nvSpPr>
          <p:cNvPr id="3" name="Content Placeholder 2"/>
          <p:cNvSpPr>
            <a:spLocks noGrp="1"/>
          </p:cNvSpPr>
          <p:nvPr>
            <p:ph idx="1"/>
          </p:nvPr>
        </p:nvSpPr>
        <p:spPr>
          <a:xfrm>
            <a:off x="0" y="1100628"/>
            <a:ext cx="9144000" cy="5757372"/>
          </a:xfrm>
        </p:spPr>
        <p:txBody>
          <a:bodyPr>
            <a:normAutofit/>
          </a:bodyPr>
          <a:lstStyle/>
          <a:p>
            <a:r>
              <a:rPr lang="en-US" dirty="0" smtClean="0"/>
              <a:t>       Chaotic </a:t>
            </a:r>
            <a:r>
              <a:rPr lang="en-US" dirty="0"/>
              <a:t>systems are frequently encountered in nature. Their continued </a:t>
            </a:r>
            <a:r>
              <a:rPr lang="en-US" dirty="0" smtClean="0"/>
              <a:t>discovery </a:t>
            </a:r>
            <a:r>
              <a:rPr lang="en-US" dirty="0"/>
              <a:t>imparts relevance to the effort being made to understand the behavior of chaotic dynamics. The wide occurrence of chaos in nature shows that the chaos found in many simple mathematical models is not a trite ancillary </a:t>
            </a:r>
            <a:r>
              <a:rPr lang="en-US" dirty="0" smtClean="0"/>
              <a:t>mathematical </a:t>
            </a:r>
            <a:r>
              <a:rPr lang="en-US" dirty="0"/>
              <a:t>effect but adumbrates a profound natural phenomenon. The logistic map (LM) is frequently cited as one such simple model capable of </a:t>
            </a:r>
            <a:r>
              <a:rPr lang="en-US" dirty="0" smtClean="0"/>
              <a:t>exhibiting </a:t>
            </a:r>
            <a:r>
              <a:rPr lang="en-US" dirty="0"/>
              <a:t>chaotic behavior and is used widely as a pedagogical tool. It provides a proverbial stepping stone toward expanding our understanding of the path </a:t>
            </a:r>
            <a:r>
              <a:rPr lang="en-US" dirty="0" smtClean="0"/>
              <a:t>dynamical </a:t>
            </a:r>
            <a:r>
              <a:rPr lang="en-US" dirty="0"/>
              <a:t>systems take toward chaos. Also, the 2-D LM serves as a convenient tool for studying the synchronization behavior encountered frequently in </a:t>
            </a:r>
            <a:r>
              <a:rPr lang="en-US" dirty="0" smtClean="0"/>
              <a:t>coupled </a:t>
            </a:r>
            <a:r>
              <a:rPr lang="en-US" dirty="0"/>
              <a:t>chaotic systems. Complete synchronization can be shown to occur in the coupled logistic map for certain values of the coupling constant. Furthermore, intermittent synchronization precedes the onset of complete synchronization. Analytic techniques can be used to precisely determine the onset of complete synchronization. A general analytic method, however, for predicting regions of synchronization remains to be found</a:t>
            </a:r>
            <a:endParaRPr lang="en-IN" dirty="0"/>
          </a:p>
        </p:txBody>
      </p:sp>
    </p:spTree>
    <p:extLst>
      <p:ext uri="{BB962C8B-B14F-4D97-AF65-F5344CB8AC3E}">
        <p14:creationId xmlns:p14="http://schemas.microsoft.com/office/powerpoint/2010/main" val="1720168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0021"/>
            <a:ext cx="8856984" cy="1296144"/>
          </a:xfrm>
        </p:spPr>
        <p:txBody>
          <a:bodyPr/>
          <a:lstStyle/>
          <a:p>
            <a:r>
              <a:rPr lang="en-US" sz="4000" b="1" u="sng" dirty="0" smtClean="0"/>
              <a:t>BIBLIOGRAPHY</a:t>
            </a:r>
            <a:endParaRPr lang="en-IN" sz="4000" b="1" u="sng" dirty="0"/>
          </a:p>
        </p:txBody>
      </p:sp>
      <p:sp>
        <p:nvSpPr>
          <p:cNvPr id="3" name="Content Placeholder 2"/>
          <p:cNvSpPr>
            <a:spLocks noGrp="1"/>
          </p:cNvSpPr>
          <p:nvPr>
            <p:ph idx="1"/>
          </p:nvPr>
        </p:nvSpPr>
        <p:spPr>
          <a:xfrm>
            <a:off x="822960" y="1100628"/>
            <a:ext cx="7520940" cy="5568732"/>
          </a:xfrm>
        </p:spPr>
        <p:txBody>
          <a:bodyPr>
            <a:normAutofit/>
          </a:bodyPr>
          <a:lstStyle/>
          <a:p>
            <a:r>
              <a:rPr lang="fr-FR" dirty="0"/>
              <a:t>[1] P.-F. </a:t>
            </a:r>
            <a:r>
              <a:rPr lang="fr-FR" dirty="0" err="1"/>
              <a:t>Verhulst</a:t>
            </a:r>
            <a:r>
              <a:rPr lang="fr-FR" dirty="0"/>
              <a:t>, “Recherches </a:t>
            </a:r>
            <a:r>
              <a:rPr lang="fr-FR" dirty="0" err="1"/>
              <a:t>mathmatiques</a:t>
            </a:r>
            <a:r>
              <a:rPr lang="fr-FR" dirty="0"/>
              <a:t> sur la loi d’accroissement de la </a:t>
            </a:r>
            <a:r>
              <a:rPr lang="fr-FR" dirty="0" err="1"/>
              <a:t>population</a:t>
            </a:r>
            <a:r>
              <a:rPr lang="fr-FR" dirty="0"/>
              <a:t>,” </a:t>
            </a:r>
            <a:r>
              <a:rPr lang="fr-FR" dirty="0" err="1"/>
              <a:t>ouv</a:t>
            </a:r>
            <a:r>
              <a:rPr lang="fr-FR" dirty="0"/>
              <a:t>. </a:t>
            </a:r>
            <a:r>
              <a:rPr lang="fr-FR" dirty="0" err="1"/>
              <a:t>mm.</a:t>
            </a:r>
            <a:r>
              <a:rPr lang="fr-FR" dirty="0"/>
              <a:t> de l’</a:t>
            </a:r>
            <a:r>
              <a:rPr lang="fr-FR" dirty="0" err="1"/>
              <a:t>Academie</a:t>
            </a:r>
            <a:r>
              <a:rPr lang="fr-FR" dirty="0"/>
              <a:t> Royale des </a:t>
            </a:r>
            <a:r>
              <a:rPr lang="fr-FR" dirty="0" err="1"/>
              <a:t>Sci</a:t>
            </a:r>
            <a:r>
              <a:rPr lang="fr-FR" dirty="0"/>
              <a:t>. et Belles-Lettres de Bruxelles 18, 1–41 (1845</a:t>
            </a:r>
            <a:r>
              <a:rPr lang="fr-FR" dirty="0" smtClean="0"/>
              <a:t>)</a:t>
            </a:r>
          </a:p>
          <a:p>
            <a:r>
              <a:rPr lang="en-US" dirty="0"/>
              <a:t>[2] R. M. May, “Simple mathematical models with very complicated dynamics,” </a:t>
            </a:r>
            <a:r>
              <a:rPr lang="en-US" dirty="0" err="1"/>
              <a:t>Nature</a:t>
            </a:r>
            <a:r>
              <a:rPr lang="en-US" dirty="0"/>
              <a:t> 261 (1976</a:t>
            </a:r>
            <a:r>
              <a:rPr lang="en-US" dirty="0" smtClean="0"/>
              <a:t>).</a:t>
            </a:r>
          </a:p>
          <a:p>
            <a:r>
              <a:rPr lang="en-US" dirty="0"/>
              <a:t>[3] S. Wolfram, A New Kind of Science (Wolfram Media, Champaign, IL, 2002), p. 1098</a:t>
            </a:r>
            <a:r>
              <a:rPr lang="en-US" dirty="0" smtClean="0"/>
              <a:t>.</a:t>
            </a:r>
          </a:p>
          <a:p>
            <a:r>
              <a:rPr lang="en-US" dirty="0"/>
              <a:t>[4] S. N. </a:t>
            </a:r>
            <a:r>
              <a:rPr lang="en-US" dirty="0" err="1"/>
              <a:t>Rasband</a:t>
            </a:r>
            <a:r>
              <a:rPr lang="en-US" dirty="0"/>
              <a:t>, Chaotic Dynamics of Nonlinear Systems (Wiley, New York, 1990</a:t>
            </a:r>
            <a:r>
              <a:rPr lang="en-US" dirty="0" smtClean="0"/>
              <a:t>).</a:t>
            </a:r>
          </a:p>
          <a:p>
            <a:r>
              <a:rPr lang="en-US" dirty="0"/>
              <a:t>[5] G. </a:t>
            </a:r>
            <a:r>
              <a:rPr lang="en-US" dirty="0" err="1"/>
              <a:t>Tancredi</a:t>
            </a:r>
            <a:r>
              <a:rPr lang="en-US" dirty="0"/>
              <a:t>, A. </a:t>
            </a:r>
            <a:r>
              <a:rPr lang="en-US" dirty="0" err="1"/>
              <a:t>S´anchez</a:t>
            </a:r>
            <a:r>
              <a:rPr lang="en-US" dirty="0"/>
              <a:t>, and F. </a:t>
            </a:r>
            <a:r>
              <a:rPr lang="en-US" dirty="0" err="1"/>
              <a:t>Roig</a:t>
            </a:r>
            <a:r>
              <a:rPr lang="en-US" dirty="0"/>
              <a:t>, “A comparison between methods to </a:t>
            </a:r>
            <a:r>
              <a:rPr lang="en-US" dirty="0" err="1"/>
              <a:t>compute</a:t>
            </a:r>
            <a:r>
              <a:rPr lang="en-US" dirty="0"/>
              <a:t> </a:t>
            </a:r>
            <a:r>
              <a:rPr lang="en-US" dirty="0" err="1"/>
              <a:t>Lyapunov</a:t>
            </a:r>
            <a:r>
              <a:rPr lang="en-US" dirty="0"/>
              <a:t> exponents,” The Astronomical Journal 121, </a:t>
            </a:r>
            <a:r>
              <a:rPr lang="en-US" dirty="0" smtClean="0"/>
              <a:t>11</a:t>
            </a:r>
          </a:p>
          <a:p>
            <a:r>
              <a:rPr lang="en-US" dirty="0"/>
              <a:t>[6] C. Li and G. Chen, “Estimating the </a:t>
            </a:r>
            <a:r>
              <a:rPr lang="en-US" dirty="0" err="1"/>
              <a:t>Lyapunov</a:t>
            </a:r>
            <a:r>
              <a:rPr lang="en-US" dirty="0"/>
              <a:t> exponents of discrete systems,” Chaos 14 (2004).</a:t>
            </a:r>
            <a:endParaRPr lang="en-IN" dirty="0"/>
          </a:p>
        </p:txBody>
      </p:sp>
    </p:spTree>
    <p:extLst>
      <p:ext uri="{BB962C8B-B14F-4D97-AF65-F5344CB8AC3E}">
        <p14:creationId xmlns:p14="http://schemas.microsoft.com/office/powerpoint/2010/main" val="2152297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27584" y="404664"/>
            <a:ext cx="7520940" cy="3579849"/>
          </a:xfrm>
        </p:spPr>
        <p:txBody>
          <a:bodyPr>
            <a:noAutofit/>
          </a:bodyPr>
          <a:lstStyle/>
          <a:p>
            <a:r>
              <a:rPr lang="en-US" sz="6000" dirty="0" smtClean="0"/>
              <a:t>THANK YOU </a:t>
            </a:r>
          </a:p>
          <a:p>
            <a:endParaRPr lang="en-US" sz="6000" dirty="0"/>
          </a:p>
          <a:p>
            <a:r>
              <a:rPr lang="en-US" sz="6000" dirty="0" smtClean="0"/>
              <a:t>DR. SANTOSH KUMAR DWIWEDY</a:t>
            </a:r>
            <a:endParaRPr lang="en-IN" sz="6000" dirty="0"/>
          </a:p>
        </p:txBody>
      </p:sp>
    </p:spTree>
    <p:extLst>
      <p:ext uri="{BB962C8B-B14F-4D97-AF65-F5344CB8AC3E}">
        <p14:creationId xmlns:p14="http://schemas.microsoft.com/office/powerpoint/2010/main" val="3650924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60648"/>
            <a:ext cx="7520940" cy="548640"/>
          </a:xfrm>
        </p:spPr>
        <p:txBody>
          <a:bodyPr/>
          <a:lstStyle/>
          <a:p>
            <a:r>
              <a:rPr lang="en-US" sz="4800" b="1" u="sng" dirty="0" smtClean="0"/>
              <a:t>INTRODUCTION</a:t>
            </a:r>
            <a:endParaRPr lang="en-IN" sz="4800" b="1" u="sng" dirty="0"/>
          </a:p>
        </p:txBody>
      </p:sp>
      <p:sp>
        <p:nvSpPr>
          <p:cNvPr id="3" name="Content Placeholder 2"/>
          <p:cNvSpPr>
            <a:spLocks noGrp="1"/>
          </p:cNvSpPr>
          <p:nvPr>
            <p:ph idx="1"/>
          </p:nvPr>
        </p:nvSpPr>
        <p:spPr/>
        <p:txBody>
          <a:bodyPr>
            <a:noAutofit/>
          </a:bodyPr>
          <a:lstStyle/>
          <a:p>
            <a:r>
              <a:rPr lang="en-US" sz="1800" dirty="0" smtClean="0"/>
              <a:t>       The </a:t>
            </a:r>
            <a:r>
              <a:rPr lang="en-US" sz="1800" dirty="0"/>
              <a:t>ubiquity of chaos in the natural world has given rise to a plentitude of fascinating science. </a:t>
            </a:r>
            <a:r>
              <a:rPr lang="en-US" sz="1800" dirty="0" err="1"/>
              <a:t>Phenomenologically</a:t>
            </a:r>
            <a:r>
              <a:rPr lang="en-US" sz="1800" dirty="0"/>
              <a:t> inherent to many naturally occurring systems, chaotic dynamics are encountered on the microscopic scale as well as the macroscopic scale. From the rotation of several gravitationally attracted large bodies, to the dynamics of viscous flow or population growth, chaos is widely prevalent. The importance of understanding the origin and behavior of chaos is incontrovertible; and though a relatively new science there already exists a wealth of literature on the topic</a:t>
            </a:r>
            <a:r>
              <a:rPr lang="en-US" sz="1800" dirty="0" smtClean="0"/>
              <a:t>.</a:t>
            </a:r>
          </a:p>
          <a:p>
            <a:r>
              <a:rPr lang="en-US" sz="1800" dirty="0" smtClean="0"/>
              <a:t>      Chaos </a:t>
            </a:r>
            <a:r>
              <a:rPr lang="en-US" sz="1800" dirty="0"/>
              <a:t>is explored by means of the deceptively simple logistic map(LM). Often cited as a canonical example of chaotic behavior and used frequently solely for didactic purposes, the LM is a natural model useful in a variety of </a:t>
            </a:r>
            <a:r>
              <a:rPr lang="en-US" sz="1800" dirty="0" smtClean="0"/>
              <a:t>applications</a:t>
            </a:r>
            <a:r>
              <a:rPr lang="en-US" sz="1800" dirty="0"/>
              <a:t>. The logistic equation from which the LM originates is an ordinary differential equation introduced first as a demographic model in 1838 by Pierre Francois </a:t>
            </a:r>
            <a:r>
              <a:rPr lang="en-US" sz="1800" dirty="0" err="1" smtClean="0"/>
              <a:t>Verhulst</a:t>
            </a:r>
            <a:r>
              <a:rPr lang="en-US" sz="1800" dirty="0" smtClean="0"/>
              <a:t> . </a:t>
            </a:r>
            <a:r>
              <a:rPr lang="en-US" sz="1800" dirty="0"/>
              <a:t>One arrives at the typical form of the logistic equation from </a:t>
            </a:r>
            <a:r>
              <a:rPr lang="en-US" sz="1800" dirty="0" err="1"/>
              <a:t>Verhults</a:t>
            </a:r>
            <a:r>
              <a:rPr lang="en-US" sz="1800" dirty="0"/>
              <a:t>’ by a series of simple </a:t>
            </a:r>
            <a:r>
              <a:rPr lang="en-US" sz="1800" dirty="0" smtClean="0"/>
              <a:t>variable.</a:t>
            </a:r>
            <a:endParaRPr lang="en-IN" sz="1800" dirty="0"/>
          </a:p>
        </p:txBody>
      </p:sp>
    </p:spTree>
    <p:extLst>
      <p:ext uri="{BB962C8B-B14F-4D97-AF65-F5344CB8AC3E}">
        <p14:creationId xmlns:p14="http://schemas.microsoft.com/office/powerpoint/2010/main" val="2958731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88640"/>
            <a:ext cx="7448932" cy="6840760"/>
          </a:xfrm>
        </p:spPr>
        <p:txBody>
          <a:bodyPr>
            <a:normAutofit fontScale="92500" lnSpcReduction="10000"/>
          </a:bodyPr>
          <a:lstStyle/>
          <a:p>
            <a:r>
              <a:rPr lang="en-US" sz="2300" dirty="0" smtClean="0"/>
              <a:t>      </a:t>
            </a:r>
            <a:r>
              <a:rPr lang="en-US" sz="2100" dirty="0" smtClean="0"/>
              <a:t>The </a:t>
            </a:r>
            <a:r>
              <a:rPr lang="en-US" sz="2100" dirty="0"/>
              <a:t>deeper ramifications of the logistic model, specifically its chaotic behavior, were reviewed in a seminal paper by the biologist Robert May in 1976 </a:t>
            </a:r>
            <a:r>
              <a:rPr lang="en-US" sz="2100" dirty="0" smtClean="0"/>
              <a:t>. </a:t>
            </a:r>
            <a:r>
              <a:rPr lang="en-US" sz="2100" dirty="0"/>
              <a:t>Indeed, numerical and analytical efforts to understand the behavior of the LM have continued steadily since that time. The happy advent of computers has provided an invaluable tool for insight into chaotic dynamics. The present paper provides a summary and extension of a few of the many results related to the LM. </a:t>
            </a:r>
            <a:endParaRPr lang="en-US" sz="2100" dirty="0" smtClean="0"/>
          </a:p>
          <a:p>
            <a:r>
              <a:rPr lang="en-US" sz="2900" dirty="0" smtClean="0"/>
              <a:t>   </a:t>
            </a:r>
          </a:p>
          <a:p>
            <a:r>
              <a:rPr lang="en-US" sz="3000" dirty="0" smtClean="0"/>
              <a:t>    </a:t>
            </a:r>
            <a:r>
              <a:rPr lang="en-US" sz="3000" u="sng" dirty="0" smtClean="0"/>
              <a:t>Characterization </a:t>
            </a:r>
            <a:r>
              <a:rPr lang="en-US" sz="3000" u="sng" dirty="0"/>
              <a:t>of Synchronization in Chaotic Maps </a:t>
            </a:r>
            <a:endParaRPr lang="en-US" sz="3000" u="sng" dirty="0" smtClean="0"/>
          </a:p>
          <a:p>
            <a:endParaRPr lang="en-US" dirty="0"/>
          </a:p>
          <a:p>
            <a:r>
              <a:rPr lang="en-US" sz="1800" dirty="0" smtClean="0"/>
              <a:t>      The </a:t>
            </a:r>
            <a:r>
              <a:rPr lang="en-US" sz="1800" dirty="0"/>
              <a:t>trajectories of the LM in the chaotic regime can conveniently be thought of as chaotic oscillations. This paradigm lends itself to a characterization of </a:t>
            </a:r>
            <a:r>
              <a:rPr lang="en-US" sz="1800" dirty="0" err="1"/>
              <a:t>synchronization</a:t>
            </a:r>
            <a:r>
              <a:rPr lang="en-US" sz="1800" dirty="0"/>
              <a:t> based on the properties of waves. We may use frequency, amplitude, and phase, to quantify the behavior of the trajectories which may in turn be used to identify synchronization: If the phase, amplitude and frequency agree in a coupled system, the system will exhibit complete synchronization (CS). Since we are dealing with chaotic oscillations, there is no well defined frequency, phase, or amplitude. A mean frequency, mean phase, and mean amplitude must be defined</a:t>
            </a:r>
            <a:endParaRPr lang="en-IN" sz="1800" dirty="0"/>
          </a:p>
        </p:txBody>
      </p:sp>
    </p:spTree>
    <p:extLst>
      <p:ext uri="{BB962C8B-B14F-4D97-AF65-F5344CB8AC3E}">
        <p14:creationId xmlns:p14="http://schemas.microsoft.com/office/powerpoint/2010/main" val="2678907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332656"/>
            <a:ext cx="7520940" cy="548640"/>
          </a:xfrm>
        </p:spPr>
        <p:txBody>
          <a:bodyPr/>
          <a:lstStyle/>
          <a:p>
            <a:r>
              <a:rPr lang="en-IN" sz="4000" b="1" u="sng" dirty="0" err="1"/>
              <a:t>Verhults</a:t>
            </a:r>
            <a:r>
              <a:rPr lang="en-IN" sz="4000" b="1" u="sng" dirty="0"/>
              <a:t> equation</a:t>
            </a:r>
          </a:p>
        </p:txBody>
      </p:sp>
      <p:sp>
        <p:nvSpPr>
          <p:cNvPr id="3" name="Content Placeholder 2"/>
          <p:cNvSpPr>
            <a:spLocks noGrp="1"/>
          </p:cNvSpPr>
          <p:nvPr>
            <p:ph idx="1"/>
          </p:nvPr>
        </p:nvSpPr>
        <p:spPr>
          <a:xfrm>
            <a:off x="0" y="1100628"/>
            <a:ext cx="9144000" cy="5757372"/>
          </a:xfrm>
        </p:spPr>
        <p:txBody>
          <a:bodyPr>
            <a:normAutofit lnSpcReduction="10000"/>
          </a:bodyPr>
          <a:lstStyle/>
          <a:p>
            <a:r>
              <a:rPr lang="en-US" dirty="0" smtClean="0"/>
              <a:t>      </a:t>
            </a:r>
            <a:r>
              <a:rPr lang="en-US" sz="1800" dirty="0" smtClean="0"/>
              <a:t>The </a:t>
            </a:r>
            <a:r>
              <a:rPr lang="en-US" sz="1800" dirty="0"/>
              <a:t>logistic equation was written in the following form by </a:t>
            </a:r>
            <a:r>
              <a:rPr lang="en-US" sz="1800" dirty="0" err="1"/>
              <a:t>Verhulst</a:t>
            </a:r>
            <a:r>
              <a:rPr lang="en-US" sz="1800" dirty="0"/>
              <a:t> in </a:t>
            </a:r>
            <a:r>
              <a:rPr lang="en-US" sz="1800" dirty="0" smtClean="0"/>
              <a:t>his          population </a:t>
            </a:r>
            <a:r>
              <a:rPr lang="en-US" sz="1800" dirty="0"/>
              <a:t>model published in </a:t>
            </a:r>
            <a:r>
              <a:rPr lang="en-US" sz="1800" dirty="0" smtClean="0"/>
              <a:t>1845.</a:t>
            </a:r>
          </a:p>
          <a:p>
            <a:r>
              <a:rPr lang="en-US" sz="1800" dirty="0" smtClean="0"/>
              <a:t>      </a:t>
            </a:r>
            <a:r>
              <a:rPr lang="en-US" sz="1800" dirty="0" err="1" smtClean="0"/>
              <a:t>dN</a:t>
            </a:r>
            <a:r>
              <a:rPr lang="en-US" sz="1800" dirty="0" smtClean="0"/>
              <a:t>/</a:t>
            </a:r>
            <a:r>
              <a:rPr lang="en-US" sz="1800" dirty="0" err="1" smtClean="0"/>
              <a:t>dt</a:t>
            </a:r>
            <a:r>
              <a:rPr lang="en-US" sz="1800" dirty="0" smtClean="0"/>
              <a:t> </a:t>
            </a:r>
            <a:r>
              <a:rPr lang="en-US" sz="1800" dirty="0"/>
              <a:t>= </a:t>
            </a:r>
            <a:r>
              <a:rPr lang="en-US" sz="1800" dirty="0" err="1"/>
              <a:t>rN</a:t>
            </a:r>
            <a:r>
              <a:rPr lang="en-US" sz="1800" dirty="0"/>
              <a:t>(K − </a:t>
            </a:r>
            <a:r>
              <a:rPr lang="en-US" sz="1800" dirty="0" smtClean="0"/>
              <a:t>N)/K </a:t>
            </a:r>
          </a:p>
          <a:p>
            <a:r>
              <a:rPr lang="en-US" sz="1800" dirty="0" smtClean="0"/>
              <a:t>      Here </a:t>
            </a:r>
            <a:r>
              <a:rPr lang="en-US" sz="1800" dirty="0"/>
              <a:t>r is called the Malthusian parameter, and K is referred to as the carrying capacity— to see why, simply let N go to K</a:t>
            </a:r>
            <a:r>
              <a:rPr lang="en-US" sz="1800" dirty="0" smtClean="0"/>
              <a:t>,</a:t>
            </a:r>
          </a:p>
          <a:p>
            <a:r>
              <a:rPr lang="en-US" sz="1800" dirty="0" smtClean="0"/>
              <a:t>      </a:t>
            </a:r>
            <a:r>
              <a:rPr lang="en-US" sz="1800" dirty="0" err="1" smtClean="0"/>
              <a:t>dN</a:t>
            </a:r>
            <a:r>
              <a:rPr lang="en-US" sz="1800" dirty="0" smtClean="0"/>
              <a:t>/</a:t>
            </a:r>
            <a:r>
              <a:rPr lang="en-US" sz="1800" dirty="0" err="1" smtClean="0"/>
              <a:t>dt</a:t>
            </a:r>
            <a:r>
              <a:rPr lang="en-US" sz="1800" dirty="0" smtClean="0"/>
              <a:t> </a:t>
            </a:r>
            <a:r>
              <a:rPr lang="en-US" sz="1800" dirty="0"/>
              <a:t>= </a:t>
            </a:r>
            <a:r>
              <a:rPr lang="en-US" sz="1800" dirty="0" err="1"/>
              <a:t>rN</a:t>
            </a:r>
            <a:r>
              <a:rPr lang="en-US" sz="1800" dirty="0"/>
              <a:t>(K − </a:t>
            </a:r>
            <a:r>
              <a:rPr lang="en-US" sz="1800" dirty="0" smtClean="0"/>
              <a:t>K)/K </a:t>
            </a:r>
            <a:r>
              <a:rPr lang="en-US" sz="1800" dirty="0"/>
              <a:t>≡ </a:t>
            </a:r>
            <a:r>
              <a:rPr lang="en-US" sz="1800" dirty="0" smtClean="0"/>
              <a:t>0</a:t>
            </a:r>
          </a:p>
          <a:p>
            <a:r>
              <a:rPr lang="en-US" sz="1800" dirty="0" smtClean="0"/>
              <a:t>      Thus</a:t>
            </a:r>
            <a:r>
              <a:rPr lang="en-US" sz="1800" dirty="0"/>
              <a:t>, when N equals K the population growth is zero and is at a maximum. The logistic equation, however, is most often written in a different form by letting x → N/K</a:t>
            </a:r>
            <a:r>
              <a:rPr lang="en-US" sz="1800" dirty="0" smtClean="0"/>
              <a:t>,</a:t>
            </a:r>
          </a:p>
          <a:p>
            <a:r>
              <a:rPr lang="en-US" sz="1800" dirty="0" smtClean="0"/>
              <a:t>      </a:t>
            </a:r>
            <a:r>
              <a:rPr lang="en-US" sz="1800" dirty="0" err="1"/>
              <a:t>k</a:t>
            </a:r>
            <a:r>
              <a:rPr lang="en-US" sz="1800" dirty="0" err="1" smtClean="0"/>
              <a:t>dx</a:t>
            </a:r>
            <a:r>
              <a:rPr lang="en-US" sz="1800" dirty="0" smtClean="0"/>
              <a:t> </a:t>
            </a:r>
            <a:r>
              <a:rPr lang="en-US" sz="1800" dirty="0" err="1"/>
              <a:t>dt</a:t>
            </a:r>
            <a:r>
              <a:rPr lang="en-US" sz="1800" dirty="0"/>
              <a:t> = </a:t>
            </a:r>
            <a:r>
              <a:rPr lang="en-US" sz="1800" dirty="0" err="1"/>
              <a:t>rx</a:t>
            </a:r>
            <a:r>
              <a:rPr lang="en-US" sz="1800" dirty="0"/>
              <a:t>(1 − </a:t>
            </a:r>
            <a:r>
              <a:rPr lang="en-US" sz="1800" dirty="0" smtClean="0"/>
              <a:t>x)</a:t>
            </a:r>
          </a:p>
          <a:p>
            <a:r>
              <a:rPr lang="en-US" sz="1800" dirty="0" smtClean="0"/>
              <a:t>      Then </a:t>
            </a:r>
            <a:r>
              <a:rPr lang="en-US" sz="1800" dirty="0"/>
              <a:t>redefining r by r → r/K, </a:t>
            </a:r>
            <a:endParaRPr lang="en-US" sz="1800" dirty="0" smtClean="0"/>
          </a:p>
          <a:p>
            <a:r>
              <a:rPr lang="en-US" sz="1800" dirty="0" smtClean="0"/>
              <a:t>       dx/</a:t>
            </a:r>
            <a:r>
              <a:rPr lang="en-US" sz="1800" dirty="0" err="1" smtClean="0"/>
              <a:t>dt</a:t>
            </a:r>
            <a:r>
              <a:rPr lang="en-US" sz="1800" dirty="0" smtClean="0"/>
              <a:t> </a:t>
            </a:r>
            <a:r>
              <a:rPr lang="en-US" sz="1800" dirty="0"/>
              <a:t>= </a:t>
            </a:r>
            <a:r>
              <a:rPr lang="en-US" sz="1800" dirty="0" err="1"/>
              <a:t>rx</a:t>
            </a:r>
            <a:r>
              <a:rPr lang="en-US" sz="1800" dirty="0"/>
              <a:t>(1 − x</a:t>
            </a:r>
            <a:r>
              <a:rPr lang="en-US" sz="1800" dirty="0" smtClean="0"/>
              <a:t>)</a:t>
            </a:r>
          </a:p>
          <a:p>
            <a:r>
              <a:rPr lang="en-US" sz="1800" dirty="0" smtClean="0"/>
              <a:t>       dot x= </a:t>
            </a:r>
            <a:r>
              <a:rPr lang="en-US" sz="1800" dirty="0" err="1"/>
              <a:t>rx</a:t>
            </a:r>
            <a:r>
              <a:rPr lang="en-US" sz="1800" dirty="0"/>
              <a:t>(1 − x</a:t>
            </a:r>
            <a:r>
              <a:rPr lang="en-US" sz="1800" dirty="0" smtClean="0"/>
              <a:t>)</a:t>
            </a:r>
          </a:p>
          <a:p>
            <a:r>
              <a:rPr lang="en-US" sz="1800" dirty="0" smtClean="0"/>
              <a:t>       Sigmoid </a:t>
            </a:r>
            <a:r>
              <a:rPr lang="en-US" sz="1800" dirty="0"/>
              <a:t>curves </a:t>
            </a:r>
            <a:r>
              <a:rPr lang="en-US" sz="1800" dirty="0" smtClean="0"/>
              <a:t>have </a:t>
            </a:r>
            <a:r>
              <a:rPr lang="en-US" sz="1800" dirty="0"/>
              <a:t>introduced the common notation, </a:t>
            </a:r>
            <a:endParaRPr lang="en-US" sz="1800" dirty="0" smtClean="0"/>
          </a:p>
          <a:p>
            <a:r>
              <a:rPr lang="en-US" sz="1800" dirty="0" smtClean="0"/>
              <a:t>        </a:t>
            </a:r>
            <a:r>
              <a:rPr lang="en-US" sz="1800" dirty="0" err="1" smtClean="0"/>
              <a:t>dotx</a:t>
            </a:r>
            <a:r>
              <a:rPr lang="en-US" sz="1800" dirty="0" smtClean="0"/>
              <a:t> </a:t>
            </a:r>
            <a:r>
              <a:rPr lang="en-US" sz="1800" dirty="0"/>
              <a:t>= dx/</a:t>
            </a:r>
            <a:r>
              <a:rPr lang="en-US" sz="1800" dirty="0" err="1"/>
              <a:t>dt.</a:t>
            </a:r>
            <a:r>
              <a:rPr lang="en-US" sz="1800" dirty="0"/>
              <a:t> </a:t>
            </a:r>
            <a:endParaRPr lang="en-US" sz="1800" dirty="0" smtClean="0"/>
          </a:p>
          <a:p>
            <a:r>
              <a:rPr lang="en-US" sz="1800" dirty="0" smtClean="0"/>
              <a:t>        As </a:t>
            </a:r>
            <a:r>
              <a:rPr lang="en-US" sz="1800" dirty="0"/>
              <a:t>a result of the rescaling, x is now between 0 and 1. Further, r (called the biotic </a:t>
            </a:r>
            <a:r>
              <a:rPr lang="en-US" sz="1800" dirty="0" smtClean="0"/>
              <a:t>                constant </a:t>
            </a:r>
            <a:r>
              <a:rPr lang="en-US" sz="1800" dirty="0"/>
              <a:t>or potential) represents the largest possible value of growth.</a:t>
            </a:r>
            <a:endParaRPr lang="en-IN" sz="1800" dirty="0"/>
          </a:p>
        </p:txBody>
      </p:sp>
    </p:spTree>
    <p:extLst>
      <p:ext uri="{BB962C8B-B14F-4D97-AF65-F5344CB8AC3E}">
        <p14:creationId xmlns:p14="http://schemas.microsoft.com/office/powerpoint/2010/main" val="3443581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332656"/>
            <a:ext cx="7520940" cy="548640"/>
          </a:xfrm>
        </p:spPr>
        <p:txBody>
          <a:bodyPr/>
          <a:lstStyle/>
          <a:p>
            <a:r>
              <a:rPr lang="en-US" sz="3600" b="1" u="sng" dirty="0" smtClean="0"/>
              <a:t>SIGMOID</a:t>
            </a:r>
            <a:r>
              <a:rPr lang="en-US" sz="3600" b="1" dirty="0" smtClean="0"/>
              <a:t> </a:t>
            </a:r>
            <a:r>
              <a:rPr lang="en-US" sz="3600" b="1" u="sng" dirty="0" smtClean="0"/>
              <a:t>CURVE</a:t>
            </a:r>
            <a:endParaRPr lang="en-IN" sz="3600" b="1" u="sng" dirty="0"/>
          </a:p>
        </p:txBody>
      </p:sp>
      <p:sp>
        <p:nvSpPr>
          <p:cNvPr id="5" name="Content Placeholder 4"/>
          <p:cNvSpPr>
            <a:spLocks noGrp="1"/>
          </p:cNvSpPr>
          <p:nvPr>
            <p:ph idx="1"/>
          </p:nvPr>
        </p:nvSpPr>
        <p:spPr>
          <a:xfrm>
            <a:off x="683568" y="1052736"/>
            <a:ext cx="7520940" cy="5805264"/>
          </a:xfrm>
        </p:spPr>
        <p:txBody>
          <a:bodyPr/>
          <a:lstStyle/>
          <a:p>
            <a:r>
              <a:rPr lang="en-US" dirty="0"/>
              <a:t>With this form of the logistic equation as a starting point, the </a:t>
            </a:r>
            <a:r>
              <a:rPr lang="en-US" dirty="0" smtClean="0"/>
              <a:t>a</a:t>
            </a:r>
          </a:p>
          <a:p>
            <a:r>
              <a:rPr lang="en-US" dirty="0" smtClean="0"/>
              <a:t> familiar sigmoid </a:t>
            </a:r>
            <a:r>
              <a:rPr lang="en-US" dirty="0"/>
              <a:t>solutions are </a:t>
            </a:r>
            <a:r>
              <a:rPr lang="en-US" dirty="0" err="1"/>
              <a:t>readiably</a:t>
            </a:r>
            <a:r>
              <a:rPr lang="en-US" dirty="0"/>
              <a:t> obtainable</a:t>
            </a:r>
            <a:r>
              <a:rPr lang="en-US" dirty="0" smtClean="0"/>
              <a:t>;</a:t>
            </a:r>
          </a:p>
          <a:p>
            <a:r>
              <a:rPr lang="en-US" sz="1800" dirty="0" smtClean="0"/>
              <a:t>  dx/</a:t>
            </a:r>
            <a:r>
              <a:rPr lang="en-US" sz="1800" dirty="0" err="1" smtClean="0"/>
              <a:t>dt</a:t>
            </a:r>
            <a:r>
              <a:rPr lang="en-US" sz="1800" dirty="0" smtClean="0"/>
              <a:t> </a:t>
            </a:r>
            <a:r>
              <a:rPr lang="en-US" sz="1800" dirty="0"/>
              <a:t>= </a:t>
            </a:r>
            <a:r>
              <a:rPr lang="en-US" sz="1800" dirty="0" err="1"/>
              <a:t>rx</a:t>
            </a:r>
            <a:r>
              <a:rPr lang="en-US" sz="1800" dirty="0"/>
              <a:t>(1 − x</a:t>
            </a:r>
            <a:r>
              <a:rPr lang="en-US" sz="1800" dirty="0" smtClean="0"/>
              <a:t>) </a:t>
            </a:r>
          </a:p>
          <a:p>
            <a:r>
              <a:rPr lang="en-US" dirty="0" smtClean="0"/>
              <a:t> </a:t>
            </a:r>
            <a:r>
              <a:rPr lang="en-US" dirty="0"/>
              <a:t>Using the partial fractions method, this is easily separable and </a:t>
            </a:r>
            <a:r>
              <a:rPr lang="en-US" dirty="0" err="1" smtClean="0"/>
              <a:t>integrable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1800" dirty="0" smtClean="0"/>
          </a:p>
          <a:p>
            <a:endParaRPr lang="en-US" sz="1800" dirty="0"/>
          </a:p>
          <a:p>
            <a:r>
              <a:rPr lang="en-US" sz="1800" dirty="0" smtClean="0"/>
              <a:t>For </a:t>
            </a:r>
            <a:r>
              <a:rPr lang="en-US" sz="1800" dirty="0"/>
              <a:t>convenience </a:t>
            </a:r>
            <a:r>
              <a:rPr lang="en-US" sz="1800" dirty="0" smtClean="0"/>
              <a:t>and </a:t>
            </a:r>
            <a:r>
              <a:rPr lang="en-US" sz="1800" dirty="0"/>
              <a:t>without loss of generality, let t0 = 0: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517623"/>
            <a:ext cx="3960440" cy="2499062"/>
          </a:xfrm>
          <a:prstGeom prst="rect">
            <a:avLst/>
          </a:prstGeom>
        </p:spPr>
      </p:pic>
    </p:spTree>
    <p:extLst>
      <p:ext uri="{BB962C8B-B14F-4D97-AF65-F5344CB8AC3E}">
        <p14:creationId xmlns:p14="http://schemas.microsoft.com/office/powerpoint/2010/main" val="380791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548680"/>
            <a:ext cx="6531748" cy="17281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839795"/>
            <a:ext cx="4590194" cy="1464575"/>
          </a:xfrm>
          <a:prstGeom prst="rect">
            <a:avLst/>
          </a:prstGeom>
        </p:spPr>
      </p:pic>
      <p:sp>
        <p:nvSpPr>
          <p:cNvPr id="6" name="Rectangle 5"/>
          <p:cNvSpPr/>
          <p:nvPr/>
        </p:nvSpPr>
        <p:spPr>
          <a:xfrm>
            <a:off x="395536" y="2461741"/>
            <a:ext cx="8280920" cy="369332"/>
          </a:xfrm>
          <a:prstGeom prst="rect">
            <a:avLst/>
          </a:prstGeom>
        </p:spPr>
        <p:txBody>
          <a:bodyPr wrap="square">
            <a:spAutoFit/>
          </a:bodyPr>
          <a:lstStyle/>
          <a:p>
            <a:r>
              <a:rPr lang="en-US" dirty="0" smtClean="0"/>
              <a:t>for x takes a little algebra but gives the following result: </a:t>
            </a:r>
            <a:endParaRPr lang="en-IN" dirty="0"/>
          </a:p>
        </p:txBody>
      </p:sp>
      <p:sp>
        <p:nvSpPr>
          <p:cNvPr id="7" name="Rectangle 6"/>
          <p:cNvSpPr/>
          <p:nvPr/>
        </p:nvSpPr>
        <p:spPr>
          <a:xfrm>
            <a:off x="403446" y="4221088"/>
            <a:ext cx="8273009" cy="369332"/>
          </a:xfrm>
          <a:prstGeom prst="rect">
            <a:avLst/>
          </a:prstGeom>
        </p:spPr>
        <p:txBody>
          <a:bodyPr wrap="square">
            <a:spAutoFit/>
          </a:bodyPr>
          <a:lstStyle/>
          <a:p>
            <a:r>
              <a:rPr lang="en-US" dirty="0" smtClean="0"/>
              <a:t>Functions of this form are called sigmoid functions.</a:t>
            </a:r>
            <a:endParaRPr lang="en-IN"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2521579"/>
            <a:ext cx="2987622" cy="2482749"/>
          </a:xfrm>
          <a:prstGeom prst="rect">
            <a:avLst/>
          </a:prstGeom>
        </p:spPr>
      </p:pic>
    </p:spTree>
    <p:extLst>
      <p:ext uri="{BB962C8B-B14F-4D97-AF65-F5344CB8AC3E}">
        <p14:creationId xmlns:p14="http://schemas.microsoft.com/office/powerpoint/2010/main" val="3682828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171400"/>
            <a:ext cx="10373776" cy="1124744"/>
          </a:xfrm>
        </p:spPr>
        <p:txBody>
          <a:bodyPr/>
          <a:lstStyle/>
          <a:p>
            <a:r>
              <a:rPr lang="en-US" sz="3200" b="1" u="sng" dirty="0" smtClean="0"/>
              <a:t>LOGISTIC MAP</a:t>
            </a:r>
            <a:endParaRPr lang="en-IN" sz="3200" b="1" u="sng" dirty="0"/>
          </a:p>
        </p:txBody>
      </p:sp>
      <p:sp>
        <p:nvSpPr>
          <p:cNvPr id="3" name="Content Placeholder 2"/>
          <p:cNvSpPr>
            <a:spLocks noGrp="1"/>
          </p:cNvSpPr>
          <p:nvPr>
            <p:ph idx="1"/>
          </p:nvPr>
        </p:nvSpPr>
        <p:spPr>
          <a:xfrm>
            <a:off x="0" y="692696"/>
            <a:ext cx="9144000" cy="6165304"/>
          </a:xfrm>
        </p:spPr>
        <p:txBody>
          <a:bodyPr>
            <a:normAutofit/>
          </a:bodyPr>
          <a:lstStyle/>
          <a:p>
            <a:r>
              <a:rPr lang="en-US" dirty="0"/>
              <a:t> </a:t>
            </a:r>
            <a:r>
              <a:rPr lang="en-US" dirty="0" smtClean="0"/>
              <a:t>      In </a:t>
            </a:r>
            <a:r>
              <a:rPr lang="en-US" dirty="0"/>
              <a:t>the case of the logistic map, we can calculate the fixed points as a function of the parameter r by noting that the condition </a:t>
            </a:r>
            <a:r>
              <a:rPr lang="en-US" dirty="0" err="1"/>
              <a:t>xn+a</a:t>
            </a:r>
            <a:r>
              <a:rPr lang="en-US" dirty="0"/>
              <a:t> = </a:t>
            </a:r>
            <a:r>
              <a:rPr lang="en-US" dirty="0" err="1"/>
              <a:t>xn</a:t>
            </a:r>
            <a:r>
              <a:rPr lang="en-US" dirty="0"/>
              <a:t> must be satisfied and by substituting into the mapping function. When a = 1 we have, </a:t>
            </a:r>
            <a:endParaRPr lang="en-US" dirty="0" smtClean="0"/>
          </a:p>
          <a:p>
            <a:r>
              <a:rPr lang="en-US" sz="1800" dirty="0" smtClean="0"/>
              <a:t>        </a:t>
            </a:r>
            <a:r>
              <a:rPr lang="en-US" sz="1800" dirty="0" err="1" smtClean="0"/>
              <a:t>xn</a:t>
            </a:r>
            <a:r>
              <a:rPr lang="en-US" sz="1800" dirty="0" smtClean="0"/>
              <a:t> </a:t>
            </a:r>
            <a:r>
              <a:rPr lang="en-US" sz="1800" dirty="0"/>
              <a:t>= </a:t>
            </a:r>
            <a:r>
              <a:rPr lang="en-US" sz="1800" dirty="0" err="1"/>
              <a:t>rxn</a:t>
            </a:r>
            <a:r>
              <a:rPr lang="en-US" sz="1800" dirty="0"/>
              <a:t>(1 − </a:t>
            </a:r>
            <a:r>
              <a:rPr lang="en-US" sz="1800" dirty="0" err="1"/>
              <a:t>xn</a:t>
            </a:r>
            <a:r>
              <a:rPr lang="en-US" sz="1800" dirty="0"/>
              <a:t>) </a:t>
            </a:r>
            <a:endParaRPr lang="en-US" sz="1800" dirty="0" smtClean="0"/>
          </a:p>
          <a:p>
            <a:r>
              <a:rPr lang="en-US" dirty="0" smtClean="0"/>
              <a:t>       </a:t>
            </a:r>
            <a:r>
              <a:rPr lang="en-US" dirty="0"/>
              <a:t>We may write this without the subscripts and solve for x</a:t>
            </a:r>
            <a:r>
              <a:rPr lang="en-US" dirty="0" smtClean="0"/>
              <a:t>,</a:t>
            </a:r>
          </a:p>
          <a:p>
            <a:r>
              <a:rPr lang="en-US" dirty="0" smtClean="0"/>
              <a:t>        </a:t>
            </a:r>
            <a:r>
              <a:rPr lang="en-US" dirty="0"/>
              <a:t>x = </a:t>
            </a:r>
            <a:r>
              <a:rPr lang="en-US" dirty="0" err="1"/>
              <a:t>rx</a:t>
            </a:r>
            <a:r>
              <a:rPr lang="en-US" dirty="0"/>
              <a:t>(1 − x) → x(1 − r + </a:t>
            </a:r>
            <a:r>
              <a:rPr lang="en-US" dirty="0" err="1"/>
              <a:t>rx</a:t>
            </a:r>
            <a:r>
              <a:rPr lang="en-US" dirty="0"/>
              <a:t>) </a:t>
            </a:r>
          </a:p>
          <a:p>
            <a:r>
              <a:rPr lang="en-US" dirty="0" smtClean="0"/>
              <a:t>         x </a:t>
            </a:r>
            <a:r>
              <a:rPr lang="en-US" dirty="0"/>
              <a:t>= 0, </a:t>
            </a:r>
            <a:r>
              <a:rPr lang="en-US" dirty="0" smtClean="0"/>
              <a:t>(r </a:t>
            </a:r>
            <a:r>
              <a:rPr lang="en-US" dirty="0"/>
              <a:t>− 1 </a:t>
            </a:r>
            <a:r>
              <a:rPr lang="en-US" dirty="0" smtClean="0"/>
              <a:t>)/r  </a:t>
            </a:r>
          </a:p>
          <a:p>
            <a:r>
              <a:rPr lang="en-US" dirty="0" smtClean="0"/>
              <a:t>        Notice </a:t>
            </a:r>
            <a:r>
              <a:rPr lang="en-US" dirty="0"/>
              <a:t>that the non-zero root verifies the result presented in Chapter 1 from the exact solution, namely that the trajectories converge to 1/2 when r = 2. </a:t>
            </a:r>
            <a:endParaRPr lang="en-US" dirty="0" smtClean="0"/>
          </a:p>
          <a:p>
            <a:r>
              <a:rPr lang="en-US" dirty="0"/>
              <a:t> </a:t>
            </a:r>
            <a:r>
              <a:rPr lang="en-US" dirty="0" smtClean="0"/>
              <a:t>      For </a:t>
            </a:r>
            <a:r>
              <a:rPr lang="en-US" dirty="0"/>
              <a:t>the a = 2 case we get a quartic equation resulting in two separate stationary points. This is appropriately called a two-cycled attractor because the trajectories oscillate between two stationary points</a:t>
            </a:r>
            <a:r>
              <a:rPr lang="en-US" dirty="0" smtClean="0"/>
              <a:t>.</a:t>
            </a:r>
          </a:p>
          <a:p>
            <a:r>
              <a:rPr lang="en-US" dirty="0"/>
              <a:t> </a:t>
            </a:r>
            <a:r>
              <a:rPr lang="en-US" dirty="0" smtClean="0"/>
              <a:t>      </a:t>
            </a:r>
            <a:r>
              <a:rPr lang="en-US" dirty="0"/>
              <a:t>x = r(</a:t>
            </a:r>
            <a:r>
              <a:rPr lang="en-US" dirty="0" err="1"/>
              <a:t>rx</a:t>
            </a:r>
            <a:r>
              <a:rPr lang="en-US" dirty="0"/>
              <a:t>(1 − x))(1 − </a:t>
            </a:r>
            <a:r>
              <a:rPr lang="en-US" dirty="0" err="1"/>
              <a:t>rx</a:t>
            </a:r>
            <a:r>
              <a:rPr lang="en-US" dirty="0"/>
              <a:t>(1 − x)) </a:t>
            </a:r>
          </a:p>
          <a:p>
            <a:r>
              <a:rPr lang="en-US" dirty="0" smtClean="0"/>
              <a:t>      x </a:t>
            </a:r>
            <a:r>
              <a:rPr lang="en-US" dirty="0"/>
              <a:t>= 0, </a:t>
            </a:r>
            <a:r>
              <a:rPr lang="en-US" dirty="0" smtClean="0"/>
              <a:t>(r </a:t>
            </a:r>
            <a:r>
              <a:rPr lang="en-US" dirty="0"/>
              <a:t>− </a:t>
            </a:r>
            <a:r>
              <a:rPr lang="en-US" dirty="0" smtClean="0"/>
              <a:t>1)/ </a:t>
            </a:r>
            <a:r>
              <a:rPr lang="en-US" dirty="0"/>
              <a:t>r , </a:t>
            </a:r>
            <a:r>
              <a:rPr lang="en-US" dirty="0" smtClean="0"/>
              <a:t>(r </a:t>
            </a:r>
            <a:r>
              <a:rPr lang="en-US" dirty="0"/>
              <a:t>+ 1 ± √ r 2 − 2r − </a:t>
            </a:r>
            <a:r>
              <a:rPr lang="en-US" dirty="0" smtClean="0"/>
              <a:t>3)/ </a:t>
            </a:r>
            <a:r>
              <a:rPr lang="en-US" dirty="0"/>
              <a:t>2r </a:t>
            </a:r>
          </a:p>
          <a:p>
            <a:r>
              <a:rPr lang="en-US" dirty="0" smtClean="0"/>
              <a:t>       </a:t>
            </a:r>
            <a:r>
              <a:rPr lang="en-US" dirty="0"/>
              <a:t>It is readily seen that </a:t>
            </a:r>
            <a:r>
              <a:rPr lang="en-US" sz="2000" dirty="0"/>
              <a:t>(r+1± √ r 2 − 2r − 3)/2r</a:t>
            </a:r>
            <a:r>
              <a:rPr lang="en-US" dirty="0"/>
              <a:t> are imaginary until </a:t>
            </a:r>
            <a:r>
              <a:rPr lang="en-US" sz="2400" dirty="0"/>
              <a:t>(r−3)(r+1) = 0. </a:t>
            </a:r>
            <a:endParaRPr lang="en-US" sz="2400" dirty="0" smtClean="0"/>
          </a:p>
          <a:p>
            <a:r>
              <a:rPr lang="en-US" dirty="0"/>
              <a:t> </a:t>
            </a:r>
            <a:r>
              <a:rPr lang="en-US" dirty="0" smtClean="0"/>
              <a:t>     Thus</a:t>
            </a:r>
            <a:r>
              <a:rPr lang="en-US" dirty="0"/>
              <a:t>, we should expect to see some behavioral difference in the map at r = 3. Further investigation reveals that, indeed, the stationary point found in the a = 1 case becomes unstable at r = 3, while the newly found a = 2 roots are stable. The change from a single stationary point to two results in a bifurcation. The a = 1 root is plotted with the a = 2 roots </a:t>
            </a:r>
            <a:endParaRPr lang="en-IN" dirty="0"/>
          </a:p>
        </p:txBody>
      </p:sp>
    </p:spTree>
    <p:extLst>
      <p:ext uri="{BB962C8B-B14F-4D97-AF65-F5344CB8AC3E}">
        <p14:creationId xmlns:p14="http://schemas.microsoft.com/office/powerpoint/2010/main" val="1003269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60648"/>
            <a:ext cx="5219860" cy="3479610"/>
          </a:xfrm>
        </p:spPr>
      </p:pic>
      <p:sp>
        <p:nvSpPr>
          <p:cNvPr id="5" name="Rectangle 4"/>
          <p:cNvSpPr/>
          <p:nvPr/>
        </p:nvSpPr>
        <p:spPr>
          <a:xfrm>
            <a:off x="251520" y="3789040"/>
            <a:ext cx="8496944" cy="1754326"/>
          </a:xfrm>
          <a:prstGeom prst="rect">
            <a:avLst/>
          </a:prstGeom>
        </p:spPr>
        <p:txBody>
          <a:bodyPr wrap="square">
            <a:spAutoFit/>
          </a:bodyPr>
          <a:lstStyle/>
          <a:p>
            <a:r>
              <a:rPr lang="en-US" b="1" dirty="0" smtClean="0"/>
              <a:t>The first bifurcation of the logistic map occurs at r = 3. The first root becomes unstable at this point.</a:t>
            </a:r>
          </a:p>
          <a:p>
            <a:endParaRPr lang="en-US" b="1" dirty="0"/>
          </a:p>
          <a:p>
            <a:r>
              <a:rPr lang="en-US" b="1" dirty="0" smtClean="0"/>
              <a:t>The </a:t>
            </a:r>
            <a:r>
              <a:rPr lang="en-US" b="1" dirty="0" err="1" smtClean="0"/>
              <a:t>zeroth</a:t>
            </a:r>
            <a:r>
              <a:rPr lang="en-US" b="1" dirty="0" smtClean="0"/>
              <a:t> iteration yields roots that are solutions to a general iteration (all numbers are multiples of one) whereas roots of an nth iteration are solutions only to m × nth iterations where m is a positive integer value.</a:t>
            </a:r>
            <a:endParaRPr lang="en-IN" b="1" dirty="0"/>
          </a:p>
        </p:txBody>
      </p:sp>
    </p:spTree>
    <p:extLst>
      <p:ext uri="{BB962C8B-B14F-4D97-AF65-F5344CB8AC3E}">
        <p14:creationId xmlns:p14="http://schemas.microsoft.com/office/powerpoint/2010/main" val="208623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241</TotalTime>
  <Words>1969</Words>
  <Application>Microsoft Office PowerPoint</Application>
  <PresentationFormat>On-screen Show (4:3)</PresentationFormat>
  <Paragraphs>93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PROF -- DR. SK. DWIWEDY  BY NAME -RISHABH  SALUJA Roll no.- 224103426</vt:lpstr>
      <vt:lpstr>abstract</vt:lpstr>
      <vt:lpstr>INTRODUCTION</vt:lpstr>
      <vt:lpstr>PowerPoint Presentation</vt:lpstr>
      <vt:lpstr>Verhults equation</vt:lpstr>
      <vt:lpstr>SIGMOID CURVE</vt:lpstr>
      <vt:lpstr>PowerPoint Presentation</vt:lpstr>
      <vt:lpstr>LOGISTIC MAP</vt:lpstr>
      <vt:lpstr>PowerPoint Presentation</vt:lpstr>
      <vt:lpstr>CHARACTERIZATION OF SYNCHRONIZATION IN CHAOTIC MAPS</vt:lpstr>
      <vt:lpstr>PowerPoint Presentation</vt:lpstr>
      <vt:lpstr>INTERMITTENT SYNCHRONIZATION </vt:lpstr>
      <vt:lpstr>PowerPoint Presentation</vt:lpstr>
      <vt:lpstr>PowerPoint Presentation</vt:lpstr>
      <vt:lpstr>PowerPoint Presentation</vt:lpstr>
      <vt:lpstr>PowerPoint Presentation</vt:lpstr>
      <vt:lpstr>PowerPoint Presentation</vt:lpstr>
      <vt:lpstr>PowerPoint Presentation</vt:lpstr>
      <vt:lpstr>CONCLUSION FROM THE ABOVE CODE THE FOLLOWING RESULT OBTAINED ARE </vt:lpstr>
      <vt:lpstr>BIBLIOGRAPHY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 DR. SK. DWIWEDY  BY NAME -RISHABH  SALUJA Roll no.- 224103426</dc:title>
  <dc:creator>Asus</dc:creator>
  <cp:lastModifiedBy>Asus</cp:lastModifiedBy>
  <cp:revision>20</cp:revision>
  <dcterms:created xsi:type="dcterms:W3CDTF">2023-04-23T05:35:35Z</dcterms:created>
  <dcterms:modified xsi:type="dcterms:W3CDTF">2023-04-23T09:37:24Z</dcterms:modified>
</cp:coreProperties>
</file>