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3" r:id="rId3"/>
    <p:sldId id="256" r:id="rId4"/>
    <p:sldId id="257" r:id="rId5"/>
    <p:sldId id="258" r:id="rId6"/>
    <p:sldId id="259" r:id="rId7"/>
    <p:sldId id="27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8" r:id="rId16"/>
    <p:sldId id="269" r:id="rId17"/>
    <p:sldId id="272" r:id="rId18"/>
    <p:sldId id="270" r:id="rId19"/>
    <p:sldId id="271" r:id="rId20"/>
    <p:sldId id="267" r:id="rId21"/>
    <p:sldId id="275" r:id="rId22"/>
    <p:sldId id="276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3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12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768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867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66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69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81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03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958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44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01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05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46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53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434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74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5C2B6D-A60C-49D9-A40E-B7227FA0AF02}" type="datetimeFigureOut">
              <a:rPr lang="en-IN" smtClean="0"/>
              <a:t>18-11-2022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AA48D6-CC18-405B-8FA7-54E078A301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725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6FFE8-2DDC-B19B-3377-B0B86BC49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MECHANICAL VIBRATIONS (ME 531)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9F573-5CD9-39DC-B3D6-B231666076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 : Santhosh.K.Dwivedy</a:t>
            </a:r>
          </a:p>
        </p:txBody>
      </p:sp>
    </p:spTree>
    <p:extLst>
      <p:ext uri="{BB962C8B-B14F-4D97-AF65-F5344CB8AC3E}">
        <p14:creationId xmlns:p14="http://schemas.microsoft.com/office/powerpoint/2010/main" val="3723109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C37BE-1B31-F86D-F96F-9F91457D7F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725557"/>
                <a:ext cx="10018713" cy="50656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</m:acc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func>
                      <m:func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𝒘𝒕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𝒊</m:t>
                                </m:r>
                              </m:e>
                            </m:acc>
                          </m:e>
                        </m:d>
                      </m:e>
                    </m:func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excitation force vector.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sz="22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</m:acc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e>
                    </m:d>
                    <m:acc>
                      <m:accPr>
                        <m:chr m:val="̂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the position vector.</a:t>
                </a:r>
              </a:p>
              <a:p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generalised coordinate when considered for the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22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</m:num>
                      <m:den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f>
                      <m:f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num>
                      <m:den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  <m: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𝑺</m:t>
                            </m:r>
                          </m:sub>
                        </m:sSub>
                      </m:den>
                    </m:f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IN" sz="2200" b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𝒘𝒕</m:t>
                    </m:r>
                  </m:oMath>
                </a14:m>
                <a:endParaRPr lang="en-IN" sz="2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+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</m:sSub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p>
                      <m:sSup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en-IN" sz="2200" b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𝐬𝐢𝐧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𝒘𝒕</m:t>
                    </m:r>
                  </m:oMath>
                </a14:m>
                <a:endParaRPr lang="en-IN" sz="2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,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IN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is the generalised coordinate when considere</a:t>
                </a:r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 for the mass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n-IN" sz="2200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IN" sz="2200" b="1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p>
                    </m:sSup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sSub>
                      <m:sSubPr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IN" sz="2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endParaRPr lang="en-IN" sz="2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200" b="1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𝒎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̈"/>
                                    <m:ctrlP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𝑲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IN" sz="2200" b="1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IN" sz="2200" b="1" i="1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𝒅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2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2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IN" sz="2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=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sz="2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IN" sz="2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r>
                  <a:rPr lang="en-IN" sz="220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is the matrix form of equations of  motion of the system.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7C37BE-1B31-F86D-F96F-9F91457D7F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725557"/>
                <a:ext cx="10018713" cy="5065643"/>
              </a:xfrm>
              <a:blipFill>
                <a:blip r:embed="rId2"/>
                <a:stretch>
                  <a:fillRect l="-1156" t="-30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12EEAEB4-4D5A-324B-D1D4-20E516DF10B6}"/>
              </a:ext>
            </a:extLst>
          </p:cNvPr>
          <p:cNvSpPr/>
          <p:nvPr/>
        </p:nvSpPr>
        <p:spPr>
          <a:xfrm>
            <a:off x="6970507" y="2829538"/>
            <a:ext cx="178904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0B8F5-C51C-D5A7-5D72-883846341651}"/>
              </a:ext>
            </a:extLst>
          </p:cNvPr>
          <p:cNvSpPr txBox="1"/>
          <p:nvPr/>
        </p:nvSpPr>
        <p:spPr>
          <a:xfrm>
            <a:off x="8918646" y="2667731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Eq. (1)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F6805A5-0138-4DE8-3E01-C29963AC5188}"/>
              </a:ext>
            </a:extLst>
          </p:cNvPr>
          <p:cNvSpPr/>
          <p:nvPr/>
        </p:nvSpPr>
        <p:spPr>
          <a:xfrm>
            <a:off x="5844208" y="3862220"/>
            <a:ext cx="1789044" cy="457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1923F-5A76-9C73-7440-CA5E7F8E5954}"/>
              </a:ext>
            </a:extLst>
          </p:cNvPr>
          <p:cNvSpPr txBox="1"/>
          <p:nvPr/>
        </p:nvSpPr>
        <p:spPr>
          <a:xfrm>
            <a:off x="7706138" y="3700413"/>
            <a:ext cx="178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Eq. (2)</a:t>
            </a:r>
          </a:p>
        </p:txBody>
      </p:sp>
    </p:spTree>
    <p:extLst>
      <p:ext uri="{BB962C8B-B14F-4D97-AF65-F5344CB8AC3E}">
        <p14:creationId xmlns:p14="http://schemas.microsoft.com/office/powerpoint/2010/main" val="3244923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C9FDF-33E7-95C5-0D11-1357A049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Simulink model for Traditional Vibration Absorber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5BA029A-1F66-EA19-F569-DF9E8A4AF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" t="17277" r="-1379" b="17107"/>
          <a:stretch/>
        </p:blipFill>
        <p:spPr>
          <a:xfrm>
            <a:off x="1451300" y="1406384"/>
            <a:ext cx="10051725" cy="5040000"/>
          </a:xfrm>
        </p:spPr>
      </p:pic>
    </p:spTree>
    <p:extLst>
      <p:ext uri="{BB962C8B-B14F-4D97-AF65-F5344CB8AC3E}">
        <p14:creationId xmlns:p14="http://schemas.microsoft.com/office/powerpoint/2010/main" val="3208802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FD5-C265-C6C7-5A72-B4E5D180F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55901"/>
            <a:ext cx="10018713" cy="1752599"/>
          </a:xfrm>
        </p:spPr>
        <p:txBody>
          <a:bodyPr/>
          <a:lstStyle/>
          <a:p>
            <a:r>
              <a:rPr lang="en-IN" sz="3200" b="1" dirty="0"/>
              <a:t>T-VBA Disp Vs Time Plot </a:t>
            </a:r>
            <a:br>
              <a:rPr lang="en-IN" dirty="0"/>
            </a:b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4C11D4-9E1C-7C1D-E714-CD058979D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2" t="28526" r="13500" b="30116"/>
          <a:stretch/>
        </p:blipFill>
        <p:spPr>
          <a:xfrm>
            <a:off x="2985051" y="1283804"/>
            <a:ext cx="7017227" cy="5040000"/>
          </a:xfrm>
        </p:spPr>
      </p:pic>
    </p:spTree>
    <p:extLst>
      <p:ext uri="{BB962C8B-B14F-4D97-AF65-F5344CB8AC3E}">
        <p14:creationId xmlns:p14="http://schemas.microsoft.com/office/powerpoint/2010/main" val="2099818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C6D4-A397-3B1F-CA13-19D10C33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470" y="-69574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Simulink model for Non-Traditional Vibration Absorber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119A49-18DC-CB03-BE87-0AA87D030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17391" r="-65" b="15801"/>
          <a:stretch/>
        </p:blipFill>
        <p:spPr>
          <a:xfrm>
            <a:off x="1802830" y="1182755"/>
            <a:ext cx="9767992" cy="5040000"/>
          </a:xfrm>
        </p:spPr>
      </p:pic>
    </p:spTree>
    <p:extLst>
      <p:ext uri="{BB962C8B-B14F-4D97-AF65-F5344CB8AC3E}">
        <p14:creationId xmlns:p14="http://schemas.microsoft.com/office/powerpoint/2010/main" val="243814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A997-3DF5-1BF7-79AC-7C3CE208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16" y="-228600"/>
            <a:ext cx="10018713" cy="1752599"/>
          </a:xfrm>
        </p:spPr>
        <p:txBody>
          <a:bodyPr/>
          <a:lstStyle/>
          <a:p>
            <a:r>
              <a:rPr lang="en-IN" sz="4000" b="1" dirty="0"/>
              <a:t>NT-VBA Disp Vs Time Plot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670717-505A-228F-E932-2505E54B1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2" t="30117" r="11853" b="29799"/>
          <a:stretch/>
        </p:blipFill>
        <p:spPr>
          <a:xfrm>
            <a:off x="2743974" y="1174045"/>
            <a:ext cx="7399996" cy="5040000"/>
          </a:xfrm>
        </p:spPr>
      </p:pic>
    </p:spTree>
    <p:extLst>
      <p:ext uri="{BB962C8B-B14F-4D97-AF65-F5344CB8AC3E}">
        <p14:creationId xmlns:p14="http://schemas.microsoft.com/office/powerpoint/2010/main" val="313921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AB73-81E6-36D1-E379-B051A76E7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-268357"/>
            <a:ext cx="10018713" cy="1752599"/>
          </a:xfrm>
        </p:spPr>
        <p:txBody>
          <a:bodyPr/>
          <a:lstStyle/>
          <a:p>
            <a:r>
              <a:rPr lang="en-IN" sz="4000" b="1" dirty="0"/>
              <a:t>NT-VBA Velocity Vs Time Plot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B4A017-A22C-9E41-B425-34ED6CE18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8" t="29162" r="10618" b="29162"/>
          <a:stretch/>
        </p:blipFill>
        <p:spPr>
          <a:xfrm>
            <a:off x="2838705" y="993911"/>
            <a:ext cx="7309919" cy="5040000"/>
          </a:xfrm>
        </p:spPr>
      </p:pic>
    </p:spTree>
    <p:extLst>
      <p:ext uri="{BB962C8B-B14F-4D97-AF65-F5344CB8AC3E}">
        <p14:creationId xmlns:p14="http://schemas.microsoft.com/office/powerpoint/2010/main" val="1242591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38F0-8971-662A-508A-3AFA2712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67139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MATLAB code for Non-Traditional Vibration Absorber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FDD8F-212C-5805-3A33-E10722F68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4" r="-86" b="35419"/>
          <a:stretch/>
        </p:blipFill>
        <p:spPr>
          <a:xfrm>
            <a:off x="2661641" y="769852"/>
            <a:ext cx="7639822" cy="5541496"/>
          </a:xfrm>
        </p:spPr>
      </p:pic>
    </p:spTree>
    <p:extLst>
      <p:ext uri="{BB962C8B-B14F-4D97-AF65-F5344CB8AC3E}">
        <p14:creationId xmlns:p14="http://schemas.microsoft.com/office/powerpoint/2010/main" val="1545182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9DF6-9575-0D90-90C7-6FF28FBB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337931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NT-VBA Disp Vs Time Plot through MATLAB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F1EFBB-FC4D-4A5B-410B-CC591E5B42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659" y="1096617"/>
            <a:ext cx="5710014" cy="5040000"/>
          </a:xfrm>
        </p:spPr>
      </p:pic>
    </p:spTree>
    <p:extLst>
      <p:ext uri="{BB962C8B-B14F-4D97-AF65-F5344CB8AC3E}">
        <p14:creationId xmlns:p14="http://schemas.microsoft.com/office/powerpoint/2010/main" val="1730105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255C-D515-F3A6-3002-9D67D0E5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-477079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MATLAB code for Non-Traditional Vibration Absorber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306D07-A2A7-D88B-9BC0-E711BC77C4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484" r="325" b="29480"/>
          <a:stretch/>
        </p:blipFill>
        <p:spPr>
          <a:xfrm>
            <a:off x="2442092" y="763253"/>
            <a:ext cx="7307816" cy="5886025"/>
          </a:xfrm>
        </p:spPr>
      </p:pic>
    </p:spTree>
    <p:extLst>
      <p:ext uri="{BB962C8B-B14F-4D97-AF65-F5344CB8AC3E}">
        <p14:creationId xmlns:p14="http://schemas.microsoft.com/office/powerpoint/2010/main" val="139037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87F8D-E832-4B14-A886-9483FD8D7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701" y="-367747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NT-VBA MF Vs Frequency Ratio Plot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43CDCB9-E7AA-0F10-716D-E8C545B6A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383" y="1007165"/>
            <a:ext cx="5944181" cy="5154232"/>
          </a:xfrm>
        </p:spPr>
      </p:pic>
    </p:spTree>
    <p:extLst>
      <p:ext uri="{BB962C8B-B14F-4D97-AF65-F5344CB8AC3E}">
        <p14:creationId xmlns:p14="http://schemas.microsoft.com/office/powerpoint/2010/main" val="190268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8E49-7C0F-2323-059F-66BE5E4E6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1749" y="2037522"/>
            <a:ext cx="7815799" cy="1063487"/>
          </a:xfrm>
        </p:spPr>
        <p:txBody>
          <a:bodyPr>
            <a:normAutofit fontScale="90000"/>
          </a:bodyPr>
          <a:lstStyle/>
          <a:p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IN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Semester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0E00C1-8E68-C921-F354-528D005A0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9903" y="3548271"/>
            <a:ext cx="6898193" cy="175922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: G-13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224103418 - Lipun Kumar Sahoo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224103220 - U Ravi Chandra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224103426 - Rishabh Saluja</a:t>
            </a:r>
          </a:p>
        </p:txBody>
      </p:sp>
    </p:spTree>
    <p:extLst>
      <p:ext uri="{BB962C8B-B14F-4D97-AF65-F5344CB8AC3E}">
        <p14:creationId xmlns:p14="http://schemas.microsoft.com/office/powerpoint/2010/main" val="273895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AB4C6-DD20-5612-45D4-5965D4B8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3673" y="-263870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Files for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ED50-F45A-D429-EA88-85E3DDB64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128" y="1651176"/>
            <a:ext cx="10018713" cy="3124201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Traditional Vibration Absorber :</a:t>
            </a:r>
          </a:p>
          <a:p>
            <a:pPr marL="0" indent="0">
              <a:buNone/>
            </a:pPr>
            <a:r>
              <a:rPr lang="en-IN" dirty="0"/>
              <a:t>      Simulink Models : </a:t>
            </a:r>
          </a:p>
          <a:p>
            <a:endParaRPr lang="en-IN" dirty="0"/>
          </a:p>
          <a:p>
            <a:r>
              <a:rPr lang="en-IN" b="1" dirty="0"/>
              <a:t>Non Traditional Vibration Absorber :</a:t>
            </a:r>
          </a:p>
          <a:p>
            <a:pPr marL="0" indent="0">
              <a:buNone/>
            </a:pPr>
            <a:r>
              <a:rPr lang="en-IN" dirty="0"/>
              <a:t>     Simulink Models : 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     MATLAB Codes :</a:t>
            </a:r>
          </a:p>
          <a:p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2CD616E-CD73-DBA2-696B-CF48F0D7E4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377352"/>
              </p:ext>
            </p:extLst>
          </p:nvPr>
        </p:nvGraphicFramePr>
        <p:xfrm>
          <a:off x="4278274" y="1945191"/>
          <a:ext cx="2120420" cy="663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1262880" imgH="394560" progId="Package">
                  <p:embed/>
                </p:oleObj>
              </mc:Choice>
              <mc:Fallback>
                <p:oleObj name="Packager Shell Object" showAsIcon="1" r:id="rId2" imgW="12628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78274" y="1945191"/>
                        <a:ext cx="2120420" cy="6632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3AA9931-58DA-E279-4118-6634968052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929951"/>
              </p:ext>
            </p:extLst>
          </p:nvPr>
        </p:nvGraphicFramePr>
        <p:xfrm>
          <a:off x="4232890" y="3429000"/>
          <a:ext cx="2256273" cy="663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344240" imgH="394560" progId="Package">
                  <p:embed/>
                </p:oleObj>
              </mc:Choice>
              <mc:Fallback>
                <p:oleObj name="Packager Shell Object" showAsIcon="1" r:id="rId4" imgW="134424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32890" y="3429000"/>
                        <a:ext cx="2256273" cy="663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4714116-CD95-F3D0-F52E-BFBF2364F3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9410826"/>
              </p:ext>
            </p:extLst>
          </p:nvPr>
        </p:nvGraphicFramePr>
        <p:xfrm>
          <a:off x="4335449" y="4543528"/>
          <a:ext cx="2051154" cy="66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6" imgW="1222560" imgH="394560" progId="Package">
                  <p:embed/>
                </p:oleObj>
              </mc:Choice>
              <mc:Fallback>
                <p:oleObj name="Packager Shell Object" showAsIcon="1" r:id="rId6" imgW="122256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35449" y="4543528"/>
                        <a:ext cx="2051154" cy="66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2E05EC3-B919-044B-ED47-373243EF0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130585"/>
              </p:ext>
            </p:extLst>
          </p:nvPr>
        </p:nvGraphicFramePr>
        <p:xfrm>
          <a:off x="7153430" y="4526960"/>
          <a:ext cx="2205656" cy="663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8" imgW="1315080" imgH="394560" progId="Package">
                  <p:embed/>
                </p:oleObj>
              </mc:Choice>
              <mc:Fallback>
                <p:oleObj name="Packager Shell Object" showAsIcon="1" r:id="rId8" imgW="131508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53430" y="4526960"/>
                        <a:ext cx="2205656" cy="663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AE470CF-B30B-D9D3-670E-9B773D529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722884"/>
              </p:ext>
            </p:extLst>
          </p:nvPr>
        </p:nvGraphicFramePr>
        <p:xfrm>
          <a:off x="10344223" y="4543528"/>
          <a:ext cx="1318163" cy="651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0" imgW="799560" imgH="394560" progId="Package">
                  <p:embed/>
                </p:oleObj>
              </mc:Choice>
              <mc:Fallback>
                <p:oleObj name="Packager Shell Object" showAsIcon="1" r:id="rId10" imgW="79956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344223" y="4543528"/>
                        <a:ext cx="1318163" cy="6512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92268868-F1EE-E18B-5FD1-7AD979C989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502174"/>
              </p:ext>
            </p:extLst>
          </p:nvPr>
        </p:nvGraphicFramePr>
        <p:xfrm>
          <a:off x="7546423" y="1945194"/>
          <a:ext cx="1262656" cy="6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2" imgW="753120" imgH="394560" progId="Package">
                  <p:embed/>
                </p:oleObj>
              </mc:Choice>
              <mc:Fallback>
                <p:oleObj name="Packager Shell Object" showAsIcon="1" r:id="rId12" imgW="75312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46423" y="1945194"/>
                        <a:ext cx="1262656" cy="66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F4564BCC-3974-7447-9A87-E738B66A3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221424"/>
              </p:ext>
            </p:extLst>
          </p:nvPr>
        </p:nvGraphicFramePr>
        <p:xfrm>
          <a:off x="7546423" y="3370079"/>
          <a:ext cx="1390520" cy="663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4" imgW="828360" imgH="394560" progId="Package">
                  <p:embed/>
                </p:oleObj>
              </mc:Choice>
              <mc:Fallback>
                <p:oleObj name="Packager Shell Object" showAsIcon="1" r:id="rId14" imgW="828360" imgH="3945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46423" y="3370079"/>
                        <a:ext cx="1390520" cy="663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40630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8E38-5BD3-7A5F-A40D-9FC238F2D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5163" y="894522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Journals (References)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5080B-2342-D010-701D-79FA0663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368825"/>
            <a:ext cx="10018713" cy="312420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3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Frahm H. Device for damped vibration of bodies. US Patent 989958, 30 October 1909.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100" spc="7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2.Design of a non-traditional dynamic vibration absorber…The Journal of the Acoustical Society of America 126, 564 (2009) 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Y. L. Cheung and W. O. Wong</a:t>
            </a:r>
          </a:p>
          <a:p>
            <a:pPr>
              <a:lnSpc>
                <a:spcPts val="2400"/>
              </a:lnSpc>
              <a:spcAft>
                <a:spcPts val="375"/>
              </a:spcAft>
            </a:pP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3.Design of non-traditional dynamic vibration absorber for damped linear structures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By </a:t>
            </a:r>
            <a:r>
              <a:rPr lang="en-IN" sz="31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N. Anh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IN" sz="3100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Nx Nguyen,</a:t>
            </a:r>
            <a:r>
              <a:rPr lang="en-IN" sz="3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Published 1 January 2014, Proceedings of the Institution of Mechanical Engineers, Part C: Journal of Mechanical Engineering Science.</a:t>
            </a:r>
            <a:endParaRPr lang="en-IN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4881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EDD0-C68D-F707-DD4B-3A8006AE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27991"/>
            <a:ext cx="10018713" cy="1752599"/>
          </a:xfrm>
        </p:spPr>
        <p:txBody>
          <a:bodyPr/>
          <a:lstStyle/>
          <a:p>
            <a:r>
              <a:rPr lang="en-IN" sz="3200" b="1" dirty="0"/>
              <a:t>Conclusion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0296-B6B6-8129-2212-90C2716F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5162" y="1653210"/>
            <a:ext cx="10018713" cy="3124201"/>
          </a:xfrm>
        </p:spPr>
        <p:txBody>
          <a:bodyPr/>
          <a:lstStyle/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number of numerical analyses are carried out to investigate the effectiveness of non-traditional DVAs attached to a damped main structure due to harmonic excitation. The conclusions can be summarized as follows:</a:t>
            </a:r>
          </a:p>
          <a:p>
            <a:pPr marL="0" indent="0"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1.The optimum values obtained for NT-DVA are greater than those obtained for DVA. 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2.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increase in the mass ratio increases the tuning ratio of NT-DVA while decreases the tuning ratio of DVA.</a:t>
            </a:r>
          </a:p>
          <a:p>
            <a:pPr marL="0" indent="0">
              <a:buNone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3.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increase in the mass ratio causes the damping ratios of both control devices to increase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424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5DFC1-AD07-2F76-78CB-48F60D110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Dynamic Analysis of          Non-Traditional</a:t>
            </a:r>
            <a:br>
              <a:rPr lang="en-IN" dirty="0"/>
            </a:br>
            <a:r>
              <a:rPr lang="en-IN" dirty="0"/>
              <a:t> Vibration  Absorber</a:t>
            </a:r>
          </a:p>
        </p:txBody>
      </p:sp>
    </p:spTree>
    <p:extLst>
      <p:ext uri="{BB962C8B-B14F-4D97-AF65-F5344CB8AC3E}">
        <p14:creationId xmlns:p14="http://schemas.microsoft.com/office/powerpoint/2010/main" val="1185895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6C6E1-8FC5-7E95-2F95-BCF41CB9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90B9-FEC3-C3B6-20C4-4F8175A7B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Voigt-type of dynamic vibration absorber(DVA) is a classical model and has attracted considerable attention in many years because of its simple design, high reliability and useful applications in the fields of civil and Mechanical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ngineering. Unlike the traditional damped absorber configuration, the 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on-traditional absorber has a linear viscous damper connecting the absorber mass directly to the ground instead of the main mass. In this study, the effectiveness of NT-DVA on the attenuation of vibrations on the primary main system under harmonic load is investigated.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322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EB0-C894-3741-F9EC-E3B2FF548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9846-689D-F457-C4B3-AA2FFBA6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Dynamic vibration absorber (DVA) is an auxiliary spring mass system which, when correctly tuned and attached to a vibrating system subject to harmonic excitation, causes to cease the steady state motion at the point to which it is attached. The</a:t>
            </a:r>
            <a:r>
              <a:rPr lang="en-IN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optimal non traditional dynamic vibration absorbers (NT-DVA) suppress vibration in wide bandwidth and requires less DVAs’ stroke than traditional DVAs’.</a:t>
            </a: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this project, this non-traditional damped DVA is proposed to minimize the impulse response of a single degree-of-freedom system.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762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BCDB9-076D-376A-0775-79637E53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Traditional Vibration Absorber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906D1-1FF7-327F-6643-5943A5C3E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549" y="2526768"/>
            <a:ext cx="5881765" cy="3960000"/>
          </a:xfrm>
        </p:spPr>
      </p:pic>
    </p:spTree>
    <p:extLst>
      <p:ext uri="{BB962C8B-B14F-4D97-AF65-F5344CB8AC3E}">
        <p14:creationId xmlns:p14="http://schemas.microsoft.com/office/powerpoint/2010/main" val="272702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FCF-90D6-4928-A3CD-13706696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653" y="-270163"/>
            <a:ext cx="10018713" cy="1752599"/>
          </a:xfrm>
        </p:spPr>
        <p:txBody>
          <a:bodyPr>
            <a:normAutofit/>
          </a:bodyPr>
          <a:lstStyle/>
          <a:p>
            <a:r>
              <a:rPr lang="en-IN" sz="3200" b="1" dirty="0"/>
              <a:t>Real Life Visualisation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128E94-94B6-68F0-5054-D3EADAF16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6910" y="1321904"/>
            <a:ext cx="9360197" cy="4532243"/>
          </a:xfrm>
        </p:spPr>
      </p:pic>
    </p:spTree>
    <p:extLst>
      <p:ext uri="{BB962C8B-B14F-4D97-AF65-F5344CB8AC3E}">
        <p14:creationId xmlns:p14="http://schemas.microsoft.com/office/powerpoint/2010/main" val="4210931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89CC-1C70-03E7-71B5-EC9B536B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Non Traditional Vibration Absorber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B3F22-902A-16F6-AFA7-629DA3150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07" y="2042816"/>
            <a:ext cx="5049793" cy="4375885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56FAF19-640E-141E-05B7-BDD7344A7CE9}"/>
              </a:ext>
            </a:extLst>
          </p:cNvPr>
          <p:cNvSpPr/>
          <p:nvPr/>
        </p:nvSpPr>
        <p:spPr>
          <a:xfrm>
            <a:off x="6096000" y="4419602"/>
            <a:ext cx="990600" cy="14941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FA92E74-3D95-B87E-7DC7-87776E14EE62}"/>
              </a:ext>
            </a:extLst>
          </p:cNvPr>
          <p:cNvSpPr/>
          <p:nvPr/>
        </p:nvSpPr>
        <p:spPr>
          <a:xfrm>
            <a:off x="7017026" y="4721087"/>
            <a:ext cx="626165" cy="89452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EF52FA-2706-226E-7E6D-A5CEF243E91B}"/>
              </a:ext>
            </a:extLst>
          </p:cNvPr>
          <p:cNvSpPr txBox="1"/>
          <p:nvPr/>
        </p:nvSpPr>
        <p:spPr>
          <a:xfrm>
            <a:off x="7643191" y="4449419"/>
            <a:ext cx="370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Absorber mass directly connected to ground instead of the structural mass as in Traditional Vibration absorber</a:t>
            </a:r>
          </a:p>
        </p:txBody>
      </p:sp>
    </p:spTree>
    <p:extLst>
      <p:ext uri="{BB962C8B-B14F-4D97-AF65-F5344CB8AC3E}">
        <p14:creationId xmlns:p14="http://schemas.microsoft.com/office/powerpoint/2010/main" val="3918621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F07C-47EC-0549-CD6F-A76EA555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Derivation of Equation of Motion using Lagrange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2E29E-235D-1444-CB9C-CE73016FBA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087218"/>
                <a:ext cx="10018713" cy="3513484"/>
              </a:xfrm>
            </p:spPr>
            <p:txBody>
              <a:bodyPr>
                <a:normAutofit fontScale="62500" lnSpcReduction="20000"/>
              </a:bodyPr>
              <a:lstStyle/>
              <a:p>
                <a:endParaRPr lang="en-IN" sz="1800" b="1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Kinetic Energy of System (T) </a:t>
                </a:r>
                <a14:m>
                  <m:oMath xmlns:m="http://schemas.openxmlformats.org/officeDocument/2006/math">
                    <m:r>
                      <a:rPr lang="en-I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endParaRPr lang="en-IN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Potential Energy of System(V)</a:t>
                </a:r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32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𝜿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</m:sub>
                    </m:sSub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sSup>
                      <m:s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𝒔</m:t>
                                </m:r>
                              </m:sub>
                            </m:sSub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Dissipation Energy due to Viscous Damper(D) </a:t>
                </a:r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IN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Lagrange’s Equation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den>
                    </m:f>
                    <m:d>
                      <m:d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IN" sz="3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sz="3200" b="1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𝑳</m:t>
                            </m:r>
                          </m:num>
                          <m:den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𝝏</m:t>
                            </m:r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𝒌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𝑫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̇"/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</m:e>
                            </m:acc>
                          </m:e>
                          <m:sub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14:m>
                  <m:oMath xmlns:m="http://schemas.openxmlformats.org/officeDocument/2006/math"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𝑭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.  </m:t>
                    </m:r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sub>
                        </m:sSub>
                      </m:den>
                    </m:f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</m:oMath>
                </a14:m>
                <a:endParaRPr lang="en-IN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 =  T  -  V</a:t>
                </a:r>
                <a:endParaRPr lang="en-IN" sz="3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sz="3200" b="1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𝑺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̇"/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</m:sSub>
                    <m:sSubSup>
                      <m:sSub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𝒔</m:t>
                        </m:r>
                      </m:sub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IN" sz="32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e>
                      <m:sub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sub>
                    </m:sSub>
                    <m:sSup>
                      <m:sSupPr>
                        <m:ctrlP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IN" sz="3200" b="1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3200" b="1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𝒅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32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IN" sz="420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2E29E-235D-1444-CB9C-CE73016FBA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087218"/>
                <a:ext cx="10018713" cy="3513484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432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437</TotalTime>
  <Words>741</Words>
  <Application>Microsoft Office PowerPoint</Application>
  <PresentationFormat>Widescreen</PresentationFormat>
  <Paragraphs>64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Parallax</vt:lpstr>
      <vt:lpstr>Packager Shell Object</vt:lpstr>
      <vt:lpstr>Package</vt:lpstr>
      <vt:lpstr>MECHANICAL VIBRATIONS (ME 531)</vt:lpstr>
      <vt:lpstr> 1st Semester Project</vt:lpstr>
      <vt:lpstr>Dynamic Analysis of          Non-Traditional  Vibration  Absorber</vt:lpstr>
      <vt:lpstr>Abstract</vt:lpstr>
      <vt:lpstr>Introduction</vt:lpstr>
      <vt:lpstr>Traditional Vibration Absorber</vt:lpstr>
      <vt:lpstr>Real Life Visualisation</vt:lpstr>
      <vt:lpstr>Non Traditional Vibration Absorber</vt:lpstr>
      <vt:lpstr>Derivation of Equation of Motion using Lagrange Method</vt:lpstr>
      <vt:lpstr>PowerPoint Presentation</vt:lpstr>
      <vt:lpstr>Simulink model for Traditional Vibration Absorber</vt:lpstr>
      <vt:lpstr>T-VBA Disp Vs Time Plot  </vt:lpstr>
      <vt:lpstr>Simulink model for Non-Traditional Vibration Absorber</vt:lpstr>
      <vt:lpstr>NT-VBA Disp Vs Time Plot</vt:lpstr>
      <vt:lpstr>NT-VBA Velocity Vs Time Plot</vt:lpstr>
      <vt:lpstr>MATLAB code for Non-Traditional Vibration Absorber</vt:lpstr>
      <vt:lpstr>NT-VBA Disp Vs Time Plot through MATLAB</vt:lpstr>
      <vt:lpstr>MATLAB code for Non-Traditional Vibration Absorber</vt:lpstr>
      <vt:lpstr>NT-VBA MF Vs Frequency Ratio Plot</vt:lpstr>
      <vt:lpstr>Files for reference</vt:lpstr>
      <vt:lpstr>Journals (References)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Analysis of          Non-Traditional  Vibration  Absorber</dc:title>
  <dc:creator>ravi lakshanam</dc:creator>
  <cp:lastModifiedBy>ravi lakshanam</cp:lastModifiedBy>
  <cp:revision>5</cp:revision>
  <dcterms:created xsi:type="dcterms:W3CDTF">2022-10-29T13:22:15Z</dcterms:created>
  <dcterms:modified xsi:type="dcterms:W3CDTF">2022-11-18T09:51:42Z</dcterms:modified>
</cp:coreProperties>
</file>