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krISHIKA ai Agent for smart farming advice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60000"/>
                    <a:lumOff val="40000"/>
                  </a:schemeClr>
                </a:solidFill>
                <a:latin typeface="Arial" pitchFamily="34" charset="0"/>
                <a:cs typeface="Arial" pitchFamily="34" charset="0"/>
              </a:rPr>
              <a:t>Presented By:</a:t>
            </a:r>
          </a:p>
          <a:p>
            <a:r>
              <a:rPr lang="en-US" sz="2000" b="1" dirty="0">
                <a:solidFill>
                  <a:schemeClr val="accent1">
                    <a:lumMod val="60000"/>
                    <a:lumOff val="40000"/>
                  </a:schemeClr>
                </a:solidFill>
                <a:latin typeface="Arial"/>
                <a:cs typeface="Arial"/>
              </a:rPr>
              <a:t>Hrishita Dey Purkayastha</a:t>
            </a:r>
          </a:p>
          <a:p>
            <a:r>
              <a:rPr lang="en-US" sz="2000" b="1" dirty="0">
                <a:solidFill>
                  <a:schemeClr val="accent1">
                    <a:lumMod val="60000"/>
                    <a:lumOff val="40000"/>
                  </a:schemeClr>
                </a:solidFill>
                <a:latin typeface="Arial"/>
                <a:cs typeface="Arial"/>
              </a:rPr>
              <a:t>MVJ College of Engineering</a:t>
            </a:r>
          </a:p>
          <a:p>
            <a:r>
              <a:rPr lang="en-US" sz="2000" b="1" dirty="0">
                <a:solidFill>
                  <a:schemeClr val="accent1">
                    <a:lumMod val="60000"/>
                    <a:lumOff val="40000"/>
                  </a:schemeClr>
                </a:solidFill>
                <a:latin typeface="Arial"/>
                <a:cs typeface="Arial"/>
              </a:rPr>
              <a:t>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1800" b="1" dirty="0"/>
          </a:p>
          <a:p>
            <a:r>
              <a:rPr lang="en-US" sz="1800" b="1" dirty="0"/>
              <a:t>Expand Data Sources: </a:t>
            </a:r>
            <a:r>
              <a:rPr lang="en-US" sz="1800" dirty="0"/>
              <a:t>Integrate live APIs from Agmarknet, IMD (weather), and local </a:t>
            </a:r>
            <a:r>
              <a:rPr lang="en-US" sz="1800" dirty="0" err="1"/>
              <a:t>agri</a:t>
            </a:r>
            <a:r>
              <a:rPr lang="en-US" sz="1800" dirty="0"/>
              <a:t>-departments for real-time mandi rates, rainfall, and soil updates.</a:t>
            </a:r>
          </a:p>
          <a:p>
            <a:r>
              <a:rPr lang="en-US" sz="1800" dirty="0"/>
              <a:t> </a:t>
            </a:r>
            <a:r>
              <a:rPr lang="en-US" sz="1800" b="1" dirty="0"/>
              <a:t>Algorithm Optimization: </a:t>
            </a:r>
            <a:r>
              <a:rPr lang="en-US" sz="1800" dirty="0"/>
              <a:t>Enhance response quality with fine-tuning, feedback loops, and advanced LLM prompt engineering for more accurate and contextual replies.</a:t>
            </a:r>
          </a:p>
          <a:p>
            <a:r>
              <a:rPr lang="en-US" sz="1800" b="1" dirty="0"/>
              <a:t>Regional Expansion: </a:t>
            </a:r>
            <a:r>
              <a:rPr lang="en-US" sz="1800" dirty="0"/>
              <a:t>Scale the agent to support farmers across multiple Indian states with local dialect and crop-based customization.</a:t>
            </a:r>
          </a:p>
          <a:p>
            <a:r>
              <a:rPr lang="en-US" sz="1800" b="1" dirty="0"/>
              <a:t> Advanced ML Techniques: </a:t>
            </a:r>
            <a:r>
              <a:rPr lang="en-US" sz="1800" dirty="0"/>
              <a:t>Incorporate transformer-based models or hybrid ML pipelines for better intent recognition and context handling.</a:t>
            </a:r>
          </a:p>
          <a:p>
            <a:r>
              <a:rPr lang="en-US" sz="1800" dirty="0"/>
              <a:t> </a:t>
            </a:r>
            <a:r>
              <a:rPr lang="en-US" sz="1800" b="1" dirty="0"/>
              <a:t>Edge + Offline Support: </a:t>
            </a:r>
            <a:r>
              <a:rPr lang="en-US" sz="1800" dirty="0"/>
              <a:t>Leverage edge computing for offline access in low-connectivity areas, ensuring continuous support to rural farmers.</a:t>
            </a:r>
          </a:p>
          <a:p>
            <a:pPr marL="305435" indent="-305435"/>
            <a:endParaRPr lang="en-US" sz="16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482520"/>
            <a:ext cx="11029615" cy="4673324"/>
          </a:xfrm>
        </p:spPr>
        <p:txBody>
          <a:bodyPr>
            <a:normAutofit fontScale="62500" lnSpcReduction="20000"/>
          </a:bodyPr>
          <a:lstStyle/>
          <a:p>
            <a:r>
              <a:rPr lang="en-US" sz="2400" dirty="0"/>
              <a:t>IBM Watsonx Documentation –</a:t>
            </a:r>
          </a:p>
          <a:p>
            <a:pPr marL="0" indent="0">
              <a:buNone/>
            </a:pPr>
            <a:r>
              <a:rPr lang="en-US" sz="2400" dirty="0"/>
              <a:t>	</a:t>
            </a:r>
            <a:r>
              <a:rPr lang="en-US" sz="2400" i="1" dirty="0">
                <a:solidFill>
                  <a:schemeClr val="accent1">
                    <a:lumMod val="75000"/>
                  </a:schemeClr>
                </a:solidFill>
              </a:rPr>
              <a:t>https://www.ibm.com/cloud/watsonx</a:t>
            </a:r>
          </a:p>
          <a:p>
            <a:r>
              <a:rPr lang="en-US" sz="2400" dirty="0"/>
              <a:t>IBM Developer Guide: Building RAG-based Agents –</a:t>
            </a:r>
          </a:p>
          <a:p>
            <a:pPr marL="0" indent="0">
              <a:buNone/>
            </a:pPr>
            <a:r>
              <a:rPr lang="en-US" sz="2400" dirty="0"/>
              <a:t>	</a:t>
            </a:r>
            <a:r>
              <a:rPr lang="en-US" sz="2400" i="1" dirty="0">
                <a:solidFill>
                  <a:schemeClr val="accent1">
                    <a:lumMod val="75000"/>
                  </a:schemeClr>
                </a:solidFill>
              </a:rPr>
              <a:t>https://developer.ibm.com/articles/what-is-rag/</a:t>
            </a:r>
          </a:p>
          <a:p>
            <a:r>
              <a:rPr lang="en-US" sz="2400" dirty="0"/>
              <a:t>Agmarknet – Ministry of Agriculture &amp; Farmers Welfare (for mandi data structure) –</a:t>
            </a:r>
          </a:p>
          <a:p>
            <a:pPr marL="0" indent="0">
              <a:buNone/>
            </a:pPr>
            <a:r>
              <a:rPr lang="en-US" sz="2400" dirty="0"/>
              <a:t>	</a:t>
            </a:r>
            <a:r>
              <a:rPr lang="en-US" sz="2400" i="1" dirty="0">
                <a:solidFill>
                  <a:schemeClr val="accent1">
                    <a:lumMod val="75000"/>
                  </a:schemeClr>
                </a:solidFill>
              </a:rPr>
              <a:t>https://agmarknet.gov.in</a:t>
            </a:r>
          </a:p>
          <a:p>
            <a:r>
              <a:rPr lang="en-US" sz="2400" dirty="0"/>
              <a:t>Research Paper:</a:t>
            </a:r>
          </a:p>
          <a:p>
            <a:pPr marL="0" indent="0">
              <a:buNone/>
            </a:pPr>
            <a:r>
              <a:rPr lang="en-US" sz="2400" dirty="0"/>
              <a:t>	“Retrieval-Augmented Generation for Knowledge-Intensive NLP Tasks” Lewis et al., arXiv:2005.11401</a:t>
            </a:r>
          </a:p>
          <a:p>
            <a:pPr marL="0" indent="0">
              <a:buNone/>
            </a:pPr>
            <a:r>
              <a:rPr lang="en-US" sz="2400" dirty="0"/>
              <a:t>	</a:t>
            </a:r>
            <a:r>
              <a:rPr lang="en-US" sz="2400" i="1" dirty="0">
                <a:solidFill>
                  <a:schemeClr val="accent1">
                    <a:lumMod val="75000"/>
                  </a:schemeClr>
                </a:solidFill>
              </a:rPr>
              <a:t>https://arxiv.org/abs/2005.11401</a:t>
            </a:r>
          </a:p>
          <a:p>
            <a:r>
              <a:rPr lang="en-US" sz="2400" dirty="0"/>
              <a:t>IBM Cloud Tutorials and Lite Tier API Deployment –</a:t>
            </a:r>
          </a:p>
          <a:p>
            <a:pPr marL="0" indent="0">
              <a:buNone/>
            </a:pPr>
            <a:r>
              <a:rPr lang="en-US" sz="2400" dirty="0"/>
              <a:t>	</a:t>
            </a:r>
            <a:r>
              <a:rPr lang="en-US" sz="2400" i="1" dirty="0">
                <a:solidFill>
                  <a:schemeClr val="accent1">
                    <a:lumMod val="75000"/>
                  </a:schemeClr>
                </a:solidFill>
              </a:rPr>
              <a:t>https://cloud.ibm.com/docs</a:t>
            </a:r>
          </a:p>
          <a:p>
            <a:r>
              <a:rPr lang="en-US" sz="2400" dirty="0"/>
              <a:t>Chatbot Design Best Practices for Multilingual Systems – ACM Computing Surveys, Vol. 53, No. 1, Article 2, 2021</a:t>
            </a:r>
          </a:p>
          <a:p>
            <a:pPr marL="0" indent="0">
              <a:buNone/>
            </a:pPr>
            <a:r>
              <a:rPr lang="en-US" sz="2400" dirty="0"/>
              <a:t>	</a:t>
            </a:r>
            <a:r>
              <a:rPr lang="en-US" sz="2400" i="1" dirty="0">
                <a:solidFill>
                  <a:schemeClr val="accent1">
                    <a:lumMod val="75000"/>
                  </a:schemeClr>
                </a:solidFill>
              </a:rPr>
              <a:t>https://www.researchgate.net/publication/323149920_Chatbots_and_conversational_agents_A_bibliometric_analysis</a:t>
            </a:r>
          </a:p>
          <a:p>
            <a:pPr marL="0" indent="0">
              <a:buNone/>
            </a:pPr>
            <a:r>
              <a:rPr lang="en-US" sz="2400" dirty="0"/>
              <a:t>	</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3E3DD570-337A-B588-05EC-D648760B6E94}"/>
              </a:ext>
            </a:extLst>
          </p:cNvPr>
          <p:cNvPicPr>
            <a:picLocks noChangeAspect="1"/>
          </p:cNvPicPr>
          <p:nvPr/>
        </p:nvPicPr>
        <p:blipFill>
          <a:blip r:embed="rId2"/>
          <a:stretch>
            <a:fillRect/>
          </a:stretch>
        </p:blipFill>
        <p:spPr>
          <a:xfrm>
            <a:off x="466344" y="1232452"/>
            <a:ext cx="9784080" cy="557394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B98F55AC-72B5-0E89-3C35-7B462A72F21E}"/>
              </a:ext>
            </a:extLst>
          </p:cNvPr>
          <p:cNvPicPr>
            <a:picLocks noChangeAspect="1"/>
          </p:cNvPicPr>
          <p:nvPr/>
        </p:nvPicPr>
        <p:blipFill>
          <a:blip r:embed="rId2"/>
          <a:stretch>
            <a:fillRect/>
          </a:stretch>
        </p:blipFill>
        <p:spPr>
          <a:xfrm>
            <a:off x="517184" y="1302026"/>
            <a:ext cx="9797248" cy="5473677"/>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7" name="Picture 6">
            <a:extLst>
              <a:ext uri="{FF2B5EF4-FFF2-40B4-BE49-F238E27FC236}">
                <a16:creationId xmlns:a16="http://schemas.microsoft.com/office/drawing/2014/main" id="{288F26DF-D7F3-9D70-588C-D1D57E2E9D92}"/>
              </a:ext>
            </a:extLst>
          </p:cNvPr>
          <p:cNvPicPr>
            <a:picLocks noChangeAspect="1"/>
          </p:cNvPicPr>
          <p:nvPr/>
        </p:nvPicPr>
        <p:blipFill>
          <a:blip r:embed="rId2"/>
          <a:stretch>
            <a:fillRect/>
          </a:stretch>
        </p:blipFill>
        <p:spPr>
          <a:xfrm>
            <a:off x="581192" y="1417320"/>
            <a:ext cx="9798830" cy="501091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r>
              <a:rPr lang="en-US" sz="2000" b="1" dirty="0">
                <a:latin typeface="Arial"/>
                <a:ea typeface="+mn-lt"/>
                <a:cs typeface="+mn-lt"/>
              </a:rPr>
              <a:t>(Technology Used) </a:t>
            </a:r>
            <a:endParaRPr lang="en-US" b="1"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Images)</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Rectangle 2">
            <a:extLst>
              <a:ext uri="{FF2B5EF4-FFF2-40B4-BE49-F238E27FC236}">
                <a16:creationId xmlns:a16="http://schemas.microsoft.com/office/drawing/2014/main" id="{BA256988-E5F7-0D8E-957A-EACAB54A32B3}"/>
              </a:ext>
            </a:extLst>
          </p:cNvPr>
          <p:cNvSpPr>
            <a:spLocks noGrp="1" noChangeArrowheads="1"/>
          </p:cNvSpPr>
          <p:nvPr>
            <p:ph idx="1"/>
          </p:nvPr>
        </p:nvSpPr>
        <p:spPr bwMode="auto">
          <a:xfrm>
            <a:off x="452438" y="2143096"/>
            <a:ext cx="863730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Small-scale farmers lack access to localized, real-time agricultural advice.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Existing solutions are often not multilingual or region-specific.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Traditional sources are outdated, unstructured, or difficult to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Language and literacy barriers limit the adoption of smart farming tools.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There's a need for AI-driven, easily accessible, farmer-friendly guidance.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7" name="TextBox 26">
            <a:extLst>
              <a:ext uri="{FF2B5EF4-FFF2-40B4-BE49-F238E27FC236}">
                <a16:creationId xmlns:a16="http://schemas.microsoft.com/office/drawing/2014/main" id="{5DC42DA4-3C01-E969-C82A-C6A5122CDF89}"/>
              </a:ext>
            </a:extLst>
          </p:cNvPr>
          <p:cNvSpPr txBox="1"/>
          <p:nvPr/>
        </p:nvSpPr>
        <p:spPr>
          <a:xfrm>
            <a:off x="581192" y="1040428"/>
            <a:ext cx="11122092" cy="6152133"/>
          </a:xfrm>
          <a:prstGeom prst="rect">
            <a:avLst/>
          </a:prstGeom>
          <a:noFill/>
        </p:spPr>
        <p:txBody>
          <a:bodyPr wrap="square" rtlCol="0">
            <a:spAutoFit/>
          </a:bodyPr>
          <a:lstStyle/>
          <a:p>
            <a:pPr algn="just">
              <a:lnSpc>
                <a:spcPct val="150000"/>
              </a:lnSpc>
            </a:pPr>
            <a:r>
              <a:rPr lang="en-US" sz="1200" b="1" dirty="0">
                <a:latin typeface="Arial" panose="020B0604020202020204" pitchFamily="34" charset="0"/>
                <a:ea typeface="Calibri" panose="020F0502020204030204" pitchFamily="34" charset="0"/>
                <a:cs typeface="Arial" panose="020B0604020202020204" pitchFamily="34" charset="0"/>
              </a:rPr>
              <a:t>The proposed AI Agent aims to bridge the gap between farmers and expert agricultural knowledge using IBM Watson’s powerful machine learning capabilities. It enables intelligent interactions by retrieving and presenting relevant farming guidance in a conversational manner. The system consists of the following components:</a:t>
            </a:r>
          </a:p>
          <a:p>
            <a:pPr marL="171450" indent="-171450" algn="just">
              <a:lnSpc>
                <a:spcPct val="150000"/>
              </a:lnSpc>
              <a:buClr>
                <a:srgbClr val="00B0F0"/>
              </a:buClr>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Arial" panose="020B0604020202020204" pitchFamily="34" charset="0"/>
              </a:rPr>
              <a:t>Data Collection:</a:t>
            </a:r>
          </a:p>
          <a:p>
            <a:pPr marL="628650" lvl="1" indent="-171450">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Curated a domain-specific dataset (farming.txt) covering crops, weather, soil, and pest-related knowledge.</a:t>
            </a:r>
          </a:p>
          <a:p>
            <a:pPr marL="628650" lvl="1" indent="-171450">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Focused on real-time farming problems and multilingual adaptability.</a:t>
            </a:r>
          </a:p>
          <a:p>
            <a:pPr marL="171450" indent="-171450" algn="just">
              <a:lnSpc>
                <a:spcPct val="150000"/>
              </a:lnSpc>
              <a:buClr>
                <a:srgbClr val="00B0F0"/>
              </a:buClr>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Arial" panose="020B0604020202020204" pitchFamily="34" charset="0"/>
              </a:rPr>
              <a:t> Data Preprocessing:</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Cleaned and formatted text data for ingestion by Watsonx Agent.</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Removed noise, standardized formats, and ensured clarity for better retrieval and generation.</a:t>
            </a:r>
          </a:p>
          <a:p>
            <a:pPr marL="171450" indent="-171450" algn="just">
              <a:lnSpc>
                <a:spcPct val="150000"/>
              </a:lnSpc>
              <a:buClr>
                <a:srgbClr val="00B0F0"/>
              </a:buClr>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Arial" panose="020B0604020202020204" pitchFamily="34" charset="0"/>
              </a:rPr>
              <a:t> AI Agent Implementation:</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Used IBM Watsonx Assistant with RAG (Retrieval Augmented Generation) architecture.</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Enables contextual responses by combining prompt-tuning and document indexing.</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Supports multilingual queries (e.g., English, Hindi, Bengali).</a:t>
            </a:r>
          </a:p>
          <a:p>
            <a:pPr marL="171450" indent="-171450" algn="just">
              <a:lnSpc>
                <a:spcPct val="150000"/>
              </a:lnSpc>
              <a:buClr>
                <a:srgbClr val="00B0F0"/>
              </a:buClr>
              <a:buSzPct val="100000"/>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Arial" panose="020B0604020202020204" pitchFamily="34" charset="0"/>
              </a:rPr>
              <a:t> Deployment:</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Deployed the model in IBM Watsonx Cloud environment.</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Accessible via multiple programming environments: curl, Python, Java, JavaScript, and Scala.</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Deployment includes IAM token-based authentication with public and private endpoints.</a:t>
            </a:r>
          </a:p>
          <a:p>
            <a:pPr marL="171450" indent="-171450" algn="just">
              <a:lnSpc>
                <a:spcPct val="150000"/>
              </a:lnSpc>
              <a:buClr>
                <a:srgbClr val="00B0F0"/>
              </a:buClr>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Arial" panose="020B0604020202020204" pitchFamily="34" charset="0"/>
              </a:rPr>
              <a:t> Evaluation :</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Real-world testing with sample farming queries.</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Verified multilingual support and contextual relevance.</a:t>
            </a:r>
          </a:p>
          <a:p>
            <a:pPr marL="628650" lvl="1" indent="-171450" algn="just">
              <a:lnSpc>
                <a:spcPct val="150000"/>
              </a:lnSpc>
              <a:buClr>
                <a:srgbClr val="00B0F0"/>
              </a:buClr>
              <a:buFont typeface="Wingdings" panose="05000000000000000000" pitchFamily="2" charset="2"/>
              <a:buChar char="§"/>
            </a:pPr>
            <a:r>
              <a:rPr lang="en-US" sz="1200" dirty="0">
                <a:latin typeface="Arial" panose="020B0604020202020204" pitchFamily="34" charset="0"/>
                <a:ea typeface="Calibri" panose="020F0502020204030204" pitchFamily="34" charset="0"/>
                <a:cs typeface="Arial" panose="020B0604020202020204" pitchFamily="34" charset="0"/>
              </a:rPr>
              <a:t>Easily adaptable for mobile/web frontend integration.</a:t>
            </a:r>
          </a:p>
          <a:p>
            <a:pPr algn="just">
              <a:lnSpc>
                <a:spcPct val="150000"/>
              </a:lnSpc>
            </a:pPr>
            <a:endParaRPr lang="en-US" sz="12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b="1" dirty="0"/>
              <a:t>Platform:</a:t>
            </a:r>
            <a:r>
              <a:rPr lang="en-US" sz="1800" dirty="0"/>
              <a:t> IBM WatsonX (AI Agent + Deployment Space)</a:t>
            </a:r>
          </a:p>
          <a:p>
            <a:r>
              <a:rPr lang="en-US" sz="1800" b="1" dirty="0"/>
              <a:t>Backend:</a:t>
            </a:r>
            <a:r>
              <a:rPr lang="en-US" sz="1800" dirty="0"/>
              <a:t> Auto-generated WatsonX runtime (Python 3.11)</a:t>
            </a:r>
          </a:p>
          <a:p>
            <a:r>
              <a:rPr lang="en-US" sz="1800" b="1" dirty="0"/>
              <a:t>RAG integration: </a:t>
            </a:r>
            <a:r>
              <a:rPr lang="en-US" sz="1800" dirty="0"/>
              <a:t>Uploading domain-specific </a:t>
            </a:r>
            <a:r>
              <a:rPr lang="en-US" sz="1800" i="1" dirty="0"/>
              <a:t>farming.txt </a:t>
            </a:r>
            <a:r>
              <a:rPr lang="en-US" sz="1800" dirty="0"/>
              <a:t>corpus for smarter responses</a:t>
            </a:r>
          </a:p>
          <a:p>
            <a:r>
              <a:rPr lang="en-US" sz="1800" b="1" dirty="0"/>
              <a:t>Asset Types: </a:t>
            </a:r>
            <a:r>
              <a:rPr lang="en-US" sz="1800" dirty="0"/>
              <a:t>AI services deployed as public APIs</a:t>
            </a:r>
          </a:p>
          <a:p>
            <a:r>
              <a:rPr lang="en-US" sz="1800" b="1" dirty="0"/>
              <a:t>Snippet APIs: </a:t>
            </a:r>
            <a:r>
              <a:rPr lang="en-US" sz="1800" dirty="0"/>
              <a:t>Supported in multiple languages for scalable integration</a:t>
            </a:r>
          </a:p>
          <a:p>
            <a:r>
              <a:rPr lang="en-US" sz="1800" b="1" dirty="0"/>
              <a:t>Versioning: </a:t>
            </a:r>
            <a:r>
              <a:rPr lang="en-US" sz="1800" dirty="0"/>
              <a:t>IBM’s runtime-24.1-py3.11</a:t>
            </a:r>
          </a:p>
          <a:p>
            <a:r>
              <a:rPr lang="en-US" sz="1800" b="1" dirty="0"/>
              <a:t>Documentation &amp; Export: </a:t>
            </a:r>
            <a:r>
              <a:rPr lang="en-US" sz="1800" dirty="0"/>
              <a:t>GitHub repository with all code snippets and deployment steps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612922"/>
            <a:ext cx="11029615" cy="4673324"/>
          </a:xfrm>
        </p:spPr>
        <p:txBody>
          <a:bodyPr>
            <a:noAutofit/>
          </a:bodyPr>
          <a:lstStyle/>
          <a:p>
            <a:r>
              <a:rPr lang="en-US" sz="1800" b="1" dirty="0">
                <a:latin typeface="Arial" panose="020B0604020202020204" pitchFamily="34" charset="0"/>
                <a:cs typeface="Arial" panose="020B0604020202020204" pitchFamily="34" charset="0"/>
              </a:rPr>
              <a:t>Algorithm Approach:</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Utilizes LLM-based agent hosted on IBM WatsonX platform.</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Augmented using RAG by uploading farming knowledge documents.</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Trained dynamically with cloud context and optimized for multilingual understanding (English, Hindi, Bengali).</a:t>
            </a:r>
          </a:p>
          <a:p>
            <a:r>
              <a:rPr lang="en-US" sz="1800" b="1" dirty="0">
                <a:latin typeface="Arial" panose="020B0604020202020204" pitchFamily="34" charset="0"/>
                <a:cs typeface="Arial" panose="020B0604020202020204" pitchFamily="34" charset="0"/>
              </a:rPr>
              <a:t>Deployment Steps:</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Create a deployment space on IBM WatsonX.</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Create an AI agent.</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Integrate RAG by uploading domain documents.</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Deploy the agent.</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Use generated public API with authentication.</a:t>
            </a:r>
          </a:p>
          <a:p>
            <a:pPr lvl="1">
              <a:buFont typeface="Wingdings" panose="05000000000000000000" pitchFamily="2" charset="2"/>
              <a:buChar char="q"/>
            </a:pPr>
            <a:r>
              <a:rPr lang="en-US" sz="1800" dirty="0">
                <a:latin typeface="Arial" panose="020B0604020202020204" pitchFamily="34" charset="0"/>
                <a:cs typeface="Arial" panose="020B0604020202020204" pitchFamily="34" charset="0"/>
              </a:rPr>
              <a:t>Reference api_snippet_* files for multi-language integration.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extBox 5">
            <a:extLst>
              <a:ext uri="{FF2B5EF4-FFF2-40B4-BE49-F238E27FC236}">
                <a16:creationId xmlns:a16="http://schemas.microsoft.com/office/drawing/2014/main" id="{824849FC-63BB-2AAC-D6A6-DBEA53691F63}"/>
              </a:ext>
            </a:extLst>
          </p:cNvPr>
          <p:cNvSpPr txBox="1"/>
          <p:nvPr/>
        </p:nvSpPr>
        <p:spPr>
          <a:xfrm>
            <a:off x="676656" y="1232452"/>
            <a:ext cx="9738360" cy="369332"/>
          </a:xfrm>
          <a:prstGeom prst="rect">
            <a:avLst/>
          </a:prstGeom>
          <a:solidFill>
            <a:schemeClr val="accent1">
              <a:lumMod val="40000"/>
              <a:lumOff val="60000"/>
            </a:schemeClr>
          </a:solidFill>
        </p:spPr>
        <p:txBody>
          <a:bodyPr wrap="square" rtlCol="0">
            <a:spAutoFit/>
          </a:bodyPr>
          <a:lstStyle/>
          <a:p>
            <a:r>
              <a:rPr lang="en-US" i="1" dirty="0"/>
              <a:t>https://github.com/Hrishita007/KrishikaAI.git</a:t>
            </a:r>
          </a:p>
        </p:txBody>
      </p:sp>
      <p:pic>
        <p:nvPicPr>
          <p:cNvPr id="18" name="Picture 17">
            <a:extLst>
              <a:ext uri="{FF2B5EF4-FFF2-40B4-BE49-F238E27FC236}">
                <a16:creationId xmlns:a16="http://schemas.microsoft.com/office/drawing/2014/main" id="{4DC99C75-F682-D2DF-3823-5573FF00CBA3}"/>
              </a:ext>
            </a:extLst>
          </p:cNvPr>
          <p:cNvPicPr>
            <a:picLocks noChangeAspect="1"/>
          </p:cNvPicPr>
          <p:nvPr/>
        </p:nvPicPr>
        <p:blipFill>
          <a:blip r:embed="rId2"/>
          <a:stretch>
            <a:fillRect/>
          </a:stretch>
        </p:blipFill>
        <p:spPr>
          <a:xfrm>
            <a:off x="676656" y="5186232"/>
            <a:ext cx="9738360" cy="1589336"/>
          </a:xfrm>
          <a:prstGeom prst="rect">
            <a:avLst/>
          </a:prstGeom>
        </p:spPr>
      </p:pic>
      <p:pic>
        <p:nvPicPr>
          <p:cNvPr id="20" name="Picture 19">
            <a:extLst>
              <a:ext uri="{FF2B5EF4-FFF2-40B4-BE49-F238E27FC236}">
                <a16:creationId xmlns:a16="http://schemas.microsoft.com/office/drawing/2014/main" id="{8220033D-F696-B3A3-6ED4-7DC329BFDF76}"/>
              </a:ext>
            </a:extLst>
          </p:cNvPr>
          <p:cNvPicPr>
            <a:picLocks noChangeAspect="1"/>
          </p:cNvPicPr>
          <p:nvPr/>
        </p:nvPicPr>
        <p:blipFill>
          <a:blip r:embed="rId3"/>
          <a:stretch>
            <a:fillRect/>
          </a:stretch>
        </p:blipFill>
        <p:spPr>
          <a:xfrm>
            <a:off x="676656" y="1601784"/>
            <a:ext cx="9738360" cy="338328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FB163-00EE-4EE1-503B-BFB9511075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6ED3E10-9060-3119-E8CF-E130E03CFB2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6EDFF966-8E55-DBA1-9F48-C2610ED64A5B}"/>
              </a:ext>
            </a:extLst>
          </p:cNvPr>
          <p:cNvPicPr>
            <a:picLocks noChangeAspect="1"/>
          </p:cNvPicPr>
          <p:nvPr/>
        </p:nvPicPr>
        <p:blipFill>
          <a:blip r:embed="rId2"/>
          <a:stretch>
            <a:fillRect/>
          </a:stretch>
        </p:blipFill>
        <p:spPr>
          <a:xfrm>
            <a:off x="5742431" y="1232452"/>
            <a:ext cx="5913355" cy="5104340"/>
          </a:xfrm>
          <a:prstGeom prst="rect">
            <a:avLst/>
          </a:prstGeom>
        </p:spPr>
      </p:pic>
      <p:pic>
        <p:nvPicPr>
          <p:cNvPr id="4" name="Picture 3">
            <a:extLst>
              <a:ext uri="{FF2B5EF4-FFF2-40B4-BE49-F238E27FC236}">
                <a16:creationId xmlns:a16="http://schemas.microsoft.com/office/drawing/2014/main" id="{67849B14-2CC6-DE17-0F7F-2B4E81F0C490}"/>
              </a:ext>
            </a:extLst>
          </p:cNvPr>
          <p:cNvPicPr>
            <a:picLocks noChangeAspect="1"/>
          </p:cNvPicPr>
          <p:nvPr/>
        </p:nvPicPr>
        <p:blipFill>
          <a:blip r:embed="rId3"/>
          <a:stretch>
            <a:fillRect/>
          </a:stretch>
        </p:blipFill>
        <p:spPr>
          <a:xfrm>
            <a:off x="211173" y="1232452"/>
            <a:ext cx="5486280" cy="5104340"/>
          </a:xfrm>
          <a:prstGeom prst="rect">
            <a:avLst/>
          </a:prstGeom>
        </p:spPr>
      </p:pic>
    </p:spTree>
    <p:extLst>
      <p:ext uri="{BB962C8B-B14F-4D97-AF65-F5344CB8AC3E}">
        <p14:creationId xmlns:p14="http://schemas.microsoft.com/office/powerpoint/2010/main" val="172705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AI agent provided accurate, real-time farming advice using Watsonx and RAG.</a:t>
            </a:r>
          </a:p>
          <a:p>
            <a:r>
              <a:rPr lang="en-US" sz="2000" dirty="0"/>
              <a:t> It supported multilingual queries and could answer location-specific crop and market questions.</a:t>
            </a:r>
          </a:p>
          <a:p>
            <a:r>
              <a:rPr lang="en-US" sz="2000" dirty="0"/>
              <a:t> Faced challenges like limited customization in IBM Lite tier and RAG data formatting issues.</a:t>
            </a:r>
          </a:p>
          <a:p>
            <a:r>
              <a:rPr lang="en-US" sz="2000" dirty="0"/>
              <a:t> Improvements include adding voice support, expanding knowledge base, and connecting to live APIs.</a:t>
            </a:r>
          </a:p>
          <a:p>
            <a:r>
              <a:rPr lang="en-US" sz="2000" dirty="0"/>
              <a:t> The solution shows strong potential to empower rural farmers with accessible, smart agriculture tools.</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355</TotalTime>
  <Words>889</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krISHIKA ai Agent for smart farming advice</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Hrishita Dey Purkayastha</cp:lastModifiedBy>
  <cp:revision>39</cp:revision>
  <dcterms:created xsi:type="dcterms:W3CDTF">2021-05-26T16:50:10Z</dcterms:created>
  <dcterms:modified xsi:type="dcterms:W3CDTF">2025-08-04T09:10:47Z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