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72" r:id="rId2"/>
    <p:sldId id="270" r:id="rId3"/>
    <p:sldId id="257" r:id="rId4"/>
    <p:sldId id="269" r:id="rId5"/>
    <p:sldId id="263" r:id="rId6"/>
    <p:sldId id="271" r:id="rId7"/>
    <p:sldId id="260" r:id="rId8"/>
    <p:sldId id="261" r:id="rId9"/>
    <p:sldId id="262" r:id="rId10"/>
    <p:sldId id="264" r:id="rId11"/>
    <p:sldId id="265" r:id="rId12"/>
    <p:sldId id="259" r:id="rId13"/>
    <p:sldId id="267" r:id="rId14"/>
  </p:sldIdLst>
  <p:sldSz cx="12192000" cy="6858000"/>
  <p:notesSz cx="6858000" cy="9144000"/>
  <p:embeddedFontLst>
    <p:embeddedFont>
      <p:font typeface="Aptos Black" panose="020B0004020202020204" pitchFamily="34" charset="0"/>
      <p:bold r:id="rId16"/>
      <p:boldItalic r:id="rId17"/>
    </p:embeddedFont>
    <p:embeddedFont>
      <p:font typeface="Cascadia Mono" panose="020B0609020000020004" pitchFamily="49" charset="0"/>
      <p:regular r:id="rId18"/>
      <p:bold r:id="rId19"/>
    </p:embeddedFont>
    <p:embeddedFont>
      <p:font typeface="Montserrat" panose="00000500000000000000" pitchFamily="2" charset="-52"/>
      <p:regular r:id="rId20"/>
      <p:bold r:id="rId21"/>
      <p:italic r:id="rId22"/>
      <p:boldItalic r:id="rId23"/>
    </p:embeddedFont>
    <p:embeddedFont>
      <p:font typeface="Montserrat Medium" panose="00000600000000000000" pitchFamily="2" charset="-52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Segoe UI Historic" panose="020B0502040204020203" pitchFamily="34" charset="0"/>
      <p:regular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DA7DA028-AEC6-40E1-BEE4-0C28D418D261}">
          <p14:sldIdLst>
            <p14:sldId id="272"/>
            <p14:sldId id="270"/>
            <p14:sldId id="257"/>
            <p14:sldId id="269"/>
            <p14:sldId id="263"/>
            <p14:sldId id="271"/>
            <p14:sldId id="260"/>
            <p14:sldId id="261"/>
            <p14:sldId id="262"/>
            <p14:sldId id="264"/>
            <p14:sldId id="265"/>
            <p14:sldId id="25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TIlEJhae0PNcZFXscUSe/cPkc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79" autoAdjust="0"/>
  </p:normalViewPr>
  <p:slideViewPr>
    <p:cSldViewPr snapToGrid="0">
      <p:cViewPr varScale="1">
        <p:scale>
          <a:sx n="95" d="100"/>
          <a:sy n="9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tableStyles" Target="tableStyles.xml"/><Relationship Id="rId20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09:12:11.9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376.8584"/>
      <inkml:brushProperty name="anchorY" value="1240.57117"/>
      <inkml:brushProperty name="scaleFactor" value="0.5"/>
    </inkml:brush>
  </inkml:definitions>
  <inkml:trace contextRef="#ctx0" brushRef="#br0">1 12 24575,'0'0'0,"0"-5"0,0-2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Днес ще си поговорим за </a:t>
            </a:r>
            <a:r>
              <a:rPr lang="en-US" dirty="0" err="1"/>
              <a:t>SignalR</a:t>
            </a:r>
            <a:r>
              <a:rPr lang="bg-BG" dirty="0"/>
              <a:t>, какво е това </a:t>
            </a:r>
            <a:r>
              <a:rPr lang="en-US" dirty="0" err="1"/>
              <a:t>SignalR</a:t>
            </a:r>
            <a:r>
              <a:rPr lang="bg-BG" dirty="0"/>
              <a:t>, какво значи </a:t>
            </a:r>
            <a:r>
              <a:rPr lang="en-US" dirty="0"/>
              <a:t>real time web </a:t>
            </a:r>
            <a:r>
              <a:rPr lang="bg-BG" dirty="0"/>
              <a:t>и как да използваме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bg-BG" dirty="0"/>
              <a:t>в нашите апликации</a:t>
            </a:r>
            <a:endParaRPr lang="en-US" dirty="0"/>
          </a:p>
          <a:p>
            <a:endParaRPr lang="en-US" dirty="0"/>
          </a:p>
          <a:p>
            <a:r>
              <a:rPr lang="bg-BG" dirty="0"/>
              <a:t>Аз съм Христина Димова и съм </a:t>
            </a:r>
            <a:r>
              <a:rPr lang="en-US" dirty="0"/>
              <a:t>full stack </a:t>
            </a:r>
            <a:r>
              <a:rPr lang="en-US" dirty="0" err="1"/>
              <a:t>.net</a:t>
            </a:r>
            <a:r>
              <a:rPr lang="en-US" dirty="0"/>
              <a:t> dev </a:t>
            </a:r>
            <a:r>
              <a:rPr lang="bg-BG" dirty="0"/>
              <a:t>в </a:t>
            </a:r>
            <a:r>
              <a:rPr lang="en-US" dirty="0"/>
              <a:t>DAIS software </a:t>
            </a:r>
          </a:p>
          <a:p>
            <a:r>
              <a:rPr lang="bg-BG" dirty="0"/>
              <a:t>Където се занимавам се с разработка на </a:t>
            </a:r>
            <a:r>
              <a:rPr lang="bg-BG" dirty="0" err="1"/>
              <a:t>мултибанкинг</a:t>
            </a:r>
            <a:r>
              <a:rPr lang="bg-BG" dirty="0"/>
              <a:t> платформа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8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bg-BG" dirty="0"/>
              <a:t>Това са приложенията или устройствата които се свързват към сървъра и комуникират с него в реално време.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dirty="0"/>
              <a:t>Могат да бъдат </a:t>
            </a:r>
            <a:r>
              <a:rPr lang="en-US" dirty="0"/>
              <a:t>web browsers</a:t>
            </a:r>
            <a:r>
              <a:rPr lang="bg-BG" dirty="0"/>
              <a:t>, мобилни приложения, настолни приложения или дори други сървъри</a:t>
            </a:r>
          </a:p>
          <a:p>
            <a:pPr marL="158750" indent="0">
              <a:buNone/>
            </a:pPr>
            <a:endParaRPr lang="bg-BG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dirty="0">
                <a:latin typeface="Calibri" panose="020F0502020204030204" pitchFamily="34" charset="0"/>
                <a:cs typeface="Calibri" panose="020F0502020204030204" pitchFamily="34" charset="0"/>
              </a:rPr>
              <a:t>Клиентите се грижат за установяване и управление на връзките със сървъра</a:t>
            </a:r>
          </a:p>
          <a:p>
            <a:pPr marL="158750" indent="0">
              <a:buNone/>
            </a:pPr>
            <a:r>
              <a:rPr lang="bg-BG" dirty="0"/>
              <a:t>Те инициират връзката, разкрачат се от сървъра, също така се справят с </a:t>
            </a:r>
            <a:r>
              <a:rPr lang="en-US" dirty="0"/>
              <a:t>reconnection </a:t>
            </a:r>
            <a:r>
              <a:rPr lang="bg-BG" dirty="0"/>
              <a:t>ако нещо се случи</a:t>
            </a:r>
          </a:p>
          <a:p>
            <a:pPr marL="158750" indent="0">
              <a:buNone/>
            </a:pPr>
            <a:endParaRPr lang="bg-BG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bg-BG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SignalR </a:t>
            </a:r>
            <a:r>
              <a:rPr lang="bg-BG" dirty="0"/>
              <a:t>предоставя клиентски библиотеки и </a:t>
            </a:r>
            <a:r>
              <a:rPr lang="en-US" dirty="0"/>
              <a:t>SDK-</a:t>
            </a:r>
            <a:r>
              <a:rPr lang="bg-BG" dirty="0"/>
              <a:t>та за различни платформи</a:t>
            </a:r>
            <a:r>
              <a:rPr lang="en-US" dirty="0"/>
              <a:t> </a:t>
            </a:r>
            <a:r>
              <a:rPr lang="bg-BG" dirty="0"/>
              <a:t>и програмни езици,</a:t>
            </a:r>
            <a:r>
              <a:rPr lang="en-US" dirty="0"/>
              <a:t> </a:t>
            </a:r>
            <a:r>
              <a:rPr lang="bg-BG" dirty="0"/>
              <a:t>тези </a:t>
            </a:r>
            <a:r>
              <a:rPr lang="en-US" dirty="0"/>
              <a:t>SDK</a:t>
            </a:r>
            <a:r>
              <a:rPr lang="bg-BG" dirty="0"/>
              <a:t>-та осигуряват еднообразен начин за взаимодействие със сървъра – заради </a:t>
            </a:r>
            <a:r>
              <a:rPr lang="en-US" dirty="0"/>
              <a:t>API-</a:t>
            </a:r>
            <a:r>
              <a:rPr lang="bg-BG" dirty="0"/>
              <a:t>то на </a:t>
            </a:r>
            <a:r>
              <a:rPr lang="en-US" dirty="0"/>
              <a:t>SignalR</a:t>
            </a:r>
            <a:r>
              <a:rPr lang="bg-BG" dirty="0"/>
              <a:t> – интерфейса е еднакъв за всички библиотеки.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bg-BG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dirty="0">
                <a:latin typeface="Calibri" panose="020F0502020204030204" pitchFamily="34" charset="0"/>
                <a:cs typeface="Calibri" panose="020F0502020204030204" pitchFamily="34" charset="0"/>
              </a:rPr>
              <a:t>Клиентите дефинират „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bg-BG" sz="1100" dirty="0">
                <a:latin typeface="Calibri" panose="020F0502020204030204" pitchFamily="34" charset="0"/>
                <a:cs typeface="Calibri" panose="020F0502020204030204" pitchFamily="34" charset="0"/>
              </a:rPr>
              <a:t>“ за да обработват съобщения от сървъра – тези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bg-BG" sz="1100" dirty="0">
                <a:latin typeface="Calibri" panose="020F0502020204030204" pitchFamily="34" charset="0"/>
                <a:cs typeface="Calibri" panose="020F0502020204030204" pitchFamily="34" charset="0"/>
              </a:rPr>
              <a:t>-и позволяват на клиентите да реагират на данните които получават от сървъра – например да си обновят интерфейса, да обработят данните  или да запалят някакви </a:t>
            </a:r>
            <a:r>
              <a:rPr lang="bg-BG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евенти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1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3DB0-5ADA-32BC-6F01-7D05469BC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>
            <a:extLst>
              <a:ext uri="{FF2B5EF4-FFF2-40B4-BE49-F238E27FC236}">
                <a16:creationId xmlns:a16="http://schemas.microsoft.com/office/drawing/2014/main" id="{CEC75937-6111-57F8-E1F7-456491757E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C4413C4B-E243-0A6E-9D54-D054164DD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bg-BG" dirty="0"/>
              <a:t>Ще погледнем едно бързо демо, като имаме страничка на която ще имаме няколко сметки и техните баланси</a:t>
            </a:r>
          </a:p>
          <a:p>
            <a:pPr marL="158750" indent="0">
              <a:buNone/>
            </a:pPr>
            <a:r>
              <a:rPr lang="bg-BG" dirty="0"/>
              <a:t>И ще може да видим как се обновява баланса на тези сметки</a:t>
            </a:r>
          </a:p>
          <a:p>
            <a:pPr marL="158750" indent="0">
              <a:buNone/>
            </a:pPr>
            <a:r>
              <a:rPr lang="bg-BG" dirty="0"/>
              <a:t>И как ако имаме различни потребители които имат общи сметки и двамата ще получат </a:t>
            </a:r>
            <a:r>
              <a:rPr lang="en-US" dirty="0"/>
              <a:t>update </a:t>
            </a:r>
            <a:r>
              <a:rPr lang="bg-BG" dirty="0"/>
              <a:t>на данните</a:t>
            </a:r>
          </a:p>
          <a:p>
            <a:pPr marL="158750" indent="0">
              <a:buNone/>
            </a:pPr>
            <a:endParaRPr lang="bg-BG" dirty="0"/>
          </a:p>
          <a:p>
            <a:pPr marL="158750" indent="0">
              <a:buNone/>
            </a:pPr>
            <a:r>
              <a:rPr lang="bg-BG" dirty="0"/>
              <a:t>Ще използваме </a:t>
            </a:r>
            <a:r>
              <a:rPr lang="en-US" dirty="0"/>
              <a:t>JavaScript </a:t>
            </a:r>
            <a:r>
              <a:rPr lang="bg-BG" dirty="0"/>
              <a:t>клиентската библиотека на </a:t>
            </a:r>
            <a:r>
              <a:rPr lang="en-US" dirty="0"/>
              <a:t>SignalR</a:t>
            </a:r>
            <a:endParaRPr lang="bg-BG" dirty="0"/>
          </a:p>
          <a:p>
            <a:pPr marL="158750" indent="0">
              <a:buNone/>
            </a:pPr>
            <a:endParaRPr lang="bg-BG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7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dirty="0">
                <a:solidFill>
                  <a:srgbClr val="0D0D0D"/>
                </a:solidFill>
                <a:effectLst/>
                <a:latin typeface="Söhne"/>
              </a:rPr>
              <a:t>Real-Time </a:t>
            </a:r>
            <a:r>
              <a:rPr lang="bg-BG" sz="1100" b="0" i="0" dirty="0">
                <a:solidFill>
                  <a:srgbClr val="0D0D0D"/>
                </a:solidFill>
                <a:effectLst/>
                <a:latin typeface="Söhne"/>
              </a:rPr>
              <a:t>функционалност е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възможността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незабавна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комуникация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обмяна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данни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сървър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клиентите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му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без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забавяния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или </a:t>
            </a:r>
            <a:r>
              <a:rPr lang="ru-RU" sz="1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прекъсвания</a:t>
            </a:r>
            <a:r>
              <a:rPr lang="ru-RU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Това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означава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, че при </a:t>
            </a: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промяна</a:t>
            </a:r>
            <a:r>
              <a:rPr lang="bg-BG" sz="1100" b="0" i="0" dirty="0">
                <a:solidFill>
                  <a:srgbClr val="0D0D0D"/>
                </a:solidFill>
                <a:effectLst/>
                <a:latin typeface="Söhne"/>
              </a:rPr>
              <a:t>/обновяване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данните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сървъра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тези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промени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могат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 автоматично да се отразят и на клиента и не е необходимо </a:t>
            </a: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презареждане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1100" b="0" i="0" dirty="0" err="1">
                <a:solidFill>
                  <a:srgbClr val="0D0D0D"/>
                </a:solidFill>
                <a:effectLst/>
                <a:latin typeface="Söhne"/>
              </a:rPr>
              <a:t>страницата</a:t>
            </a:r>
            <a:r>
              <a:rPr lang="ru-RU" sz="11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bg-BG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dirty="0">
                <a:solidFill>
                  <a:srgbClr val="0D0D0D"/>
                </a:solidFill>
                <a:effectLst/>
                <a:latin typeface="Söhne"/>
              </a:rPr>
              <a:t>Плюса за нас е че нашите приложение ще имат по-динамичен 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Söhne"/>
              </a:rPr>
              <a:t>UI </a:t>
            </a:r>
            <a:r>
              <a:rPr lang="bg-BG" sz="1100" b="0" i="0" dirty="0">
                <a:solidFill>
                  <a:srgbClr val="0D0D0D"/>
                </a:solidFill>
                <a:effectLst/>
                <a:latin typeface="Söhne"/>
              </a:rPr>
              <a:t>и по-задоволителен 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Söhne"/>
              </a:rPr>
              <a:t>user experience</a:t>
            </a:r>
            <a:endParaRPr lang="ru-RU" sz="11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1904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SignalR 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библиотека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за разработка на</a:t>
            </a:r>
            <a:r>
              <a:rPr lang="bg-BG" sz="11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real-time </a:t>
            </a:r>
            <a:r>
              <a:rPr lang="bg-BG" sz="11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функционалност,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която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сървърна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клиентска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</a:t>
            </a:r>
            <a:endParaRPr lang="bg-BG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/>
            </a:endParaRPr>
          </a:p>
          <a:p>
            <a:pPr marL="0" marR="0" lvl="0" indent="-298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приложения ползващи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 and System.Web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SignalR</a:t>
            </a:r>
            <a:r>
              <a:rPr lang="bg-BG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 разпространява под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NuGet</a:t>
            </a:r>
            <a:r>
              <a:rPr lang="bg-BG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0" i="0" u="sng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3200" u="sng" dirty="0" err="1"/>
              <a:t>Microsoft.AspNet.SignalR</a:t>
            </a:r>
            <a:endParaRPr lang="bg-BG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приложения ползващи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ASP.NET Core 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няма нужда от отделни пакети, защото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SignalR 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 част от самия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framework, 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което значи че се </a:t>
            </a:r>
            <a:r>
              <a:rPr lang="bg-BG" sz="1800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bg-BG" sz="1800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нтегрира без проблем с други</a:t>
            </a:r>
            <a:r>
              <a:rPr lang="en-US" sz="1800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 ASP.NET Core features </a:t>
            </a:r>
            <a:r>
              <a:rPr lang="bg-BG" sz="1800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като</a:t>
            </a:r>
            <a:r>
              <a:rPr lang="en-US" sz="1800" b="0" i="0" u="none" strike="noStrike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 dependency injection, authentication, authorization. </a:t>
            </a:r>
            <a:endParaRPr lang="bg-BG" sz="1800" b="0" i="0" u="none" strike="noStrike" dirty="0">
              <a:solidFill>
                <a:srgbClr val="141414"/>
              </a:solidFill>
              <a:effectLst/>
              <a:latin typeface="Times New Roman" panose="02020603050405020304" pitchFamily="18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g-BG" dirty="0"/>
              <a:t>Това е набор от вече разработени функционалности които можем директно да използваме в нашите приложения и </a:t>
            </a:r>
            <a:r>
              <a:rPr lang="bg-BG" dirty="0" err="1"/>
              <a:t>и</a:t>
            </a:r>
            <a:r>
              <a:rPr lang="bg-BG" dirty="0"/>
              <a:t> да се абстрахираме от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сложността на обработка на протоколи за комуникация на по-ниско ниво</a:t>
            </a: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28CBB-B576-CDCA-E646-5856A4A4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>
            <a:extLst>
              <a:ext uri="{FF2B5EF4-FFF2-40B4-BE49-F238E27FC236}">
                <a16:creationId xmlns:a16="http://schemas.microsoft.com/office/drawing/2014/main" id="{AD708BE9-C064-2005-678B-80A3D1507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38DD8C44-6A1A-06DC-B0B4-C5F025750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Традиционния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начин 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обновяване на данни при клиентите е бил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клиента да праща периодично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заявки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през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Х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секунди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да пита за нови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данни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продължава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докато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получи желания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резултат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е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препоръчителен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начин,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защото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минуси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i="0" dirty="0">
                <a:solidFill>
                  <a:srgbClr val="0D0D0D"/>
                </a:solidFill>
                <a:effectLst/>
                <a:latin typeface="Söhne"/>
              </a:rPr>
              <a:t>Излишно използване на мрежови ресурси</a:t>
            </a:r>
            <a:r>
              <a:rPr lang="ru-RU" sz="11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излишна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 консумация на мрежови ресурси и се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отразява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 неблагоприятно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върху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производителността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мрежата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особено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 при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голям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брой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клиенти</a:t>
            </a:r>
            <a:endParaRPr lang="ru-RU" sz="1100" b="1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Излишен трафик и </a:t>
            </a:r>
            <a:r>
              <a:rPr lang="ru-RU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натоварване</a:t>
            </a:r>
            <a:r>
              <a:rPr lang="ru-R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дори и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няма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нова информация за клиента, все пак той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трябва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обработва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всички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заявки от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клиентите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което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води до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излишно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натоварване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доведе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проблеми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прекалено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голям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брой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клиенти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1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Забавяне</a:t>
            </a:r>
            <a:r>
              <a:rPr lang="ru-R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11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резултата</a:t>
            </a:r>
            <a:r>
              <a:rPr lang="ru-R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поради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факта че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заявките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се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изпращат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през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опреден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период от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да се забавят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данните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които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искаме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да обновим и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това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доведе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лош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не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получаваме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данните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веднага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щом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ru-RU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11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сървъра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2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По-добрият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вариант е да се установи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връзка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между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сървъра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клиента,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която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 се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поддържа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отворена и да се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комуникира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през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нея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3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 dirty="0"/>
              <a:t>   </a:t>
            </a:r>
            <a:r>
              <a:rPr lang="bg-BG" b="1" dirty="0"/>
              <a:t>Преговор, или така наречения </a:t>
            </a:r>
            <a:r>
              <a:rPr lang="en-US" b="1" dirty="0"/>
              <a:t>Negotiation </a:t>
            </a:r>
            <a:endParaRPr lang="bg-BG" b="1" dirty="0"/>
          </a:p>
          <a:p>
            <a:pPr marL="158750" indent="0">
              <a:buFontTx/>
              <a:buNone/>
            </a:pPr>
            <a:r>
              <a:rPr lang="bg-BG" dirty="0"/>
              <a:t>В контекста на </a:t>
            </a:r>
            <a:r>
              <a:rPr lang="en-US" dirty="0"/>
              <a:t>SignalR </a:t>
            </a:r>
            <a:r>
              <a:rPr lang="bg-BG" dirty="0"/>
              <a:t>преговорите са първоначалната обмяна на информация между клиента и сървъра за да се определи най-удачния транспортен механизъм за комуникация</a:t>
            </a:r>
          </a:p>
          <a:p>
            <a:pPr marL="158750" indent="0">
              <a:buFontTx/>
              <a:buNone/>
            </a:pPr>
            <a:endParaRPr lang="bg-BG" dirty="0"/>
          </a:p>
          <a:p>
            <a:pPr marL="387350" indent="-228600">
              <a:buFontTx/>
              <a:buAutoNum type="arabicPeriod"/>
            </a:pPr>
            <a:r>
              <a:rPr lang="bg-BG" dirty="0"/>
              <a:t>От страна на клиента -&gt; клиента е този който инициира връзката и изпраща заявка за преговор, в която е включена информация за възможностите на клиента – </a:t>
            </a:r>
            <a:r>
              <a:rPr lang="bg-BG" dirty="0" err="1"/>
              <a:t>напр</a:t>
            </a:r>
            <a:r>
              <a:rPr lang="bg-BG" dirty="0"/>
              <a:t> поддържани протоколи за транспорт, поддържани функции и всички предпочитания или ограничение</a:t>
            </a:r>
          </a:p>
          <a:p>
            <a:pPr marL="387350" lvl="0" indent="-228600">
              <a:buFontTx/>
              <a:buAutoNum type="arabicPeriod"/>
            </a:pPr>
            <a:r>
              <a:rPr lang="bg-BG" dirty="0"/>
              <a:t>От страна на сървъра -&gt; след получаването на такава заявка за преговори, сървъра избира най-подходящия транспортен протокол като взима в на предвид възможностите на клиента, мрежови условия и конфигурации на сървъра. След това се изпраща отговор към клиента, който включва избрания протокол и всички допълнителни инструкции и настройки нужни за установяване на връзката</a:t>
            </a:r>
          </a:p>
          <a:p>
            <a:pPr marL="387350" lvl="0" indent="-228600">
              <a:buFontTx/>
              <a:buAutoNum type="arabicPeriod"/>
            </a:pPr>
            <a:endParaRPr lang="bg-BG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None/>
            </a:pPr>
            <a:r>
              <a:rPr lang="en-US" b="1" dirty="0"/>
              <a:t>       </a:t>
            </a:r>
            <a:r>
              <a:rPr lang="bg-BG" b="1" dirty="0"/>
              <a:t>Постоянна връзка</a:t>
            </a:r>
            <a:r>
              <a:rPr lang="en-US" b="1" dirty="0"/>
              <a:t> – Persistent Connection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None/>
              <a:tabLst/>
              <a:defRPr/>
            </a:pPr>
            <a:r>
              <a:rPr lang="bg-BG" sz="1100" b="0" dirty="0">
                <a:latin typeface="Calibri" panose="020F0502020204030204" pitchFamily="34" charset="0"/>
                <a:cs typeface="Times New Roman" panose="02020603050405020304" pitchFamily="18" charset="0"/>
              </a:rPr>
              <a:t>В контекста на </a:t>
            </a:r>
            <a:r>
              <a:rPr lang="en-US" sz="1100" b="0" dirty="0">
                <a:latin typeface="Calibri" panose="020F0502020204030204" pitchFamily="34" charset="0"/>
                <a:cs typeface="Times New Roman" panose="02020603050405020304" pitchFamily="18" charset="0"/>
              </a:rPr>
              <a:t>SignalR </a:t>
            </a:r>
            <a:r>
              <a:rPr lang="bg-BG" sz="1100" b="0" dirty="0">
                <a:latin typeface="Calibri" panose="020F0502020204030204" pitchFamily="34" charset="0"/>
                <a:cs typeface="Times New Roman" panose="02020603050405020304" pitchFamily="18" charset="0"/>
              </a:rPr>
              <a:t>постоянните връзки се отнасят до установяването и поддържането на дългосрочна връзка между клиента и сървъра,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None/>
              <a:tabLst/>
              <a:defRPr/>
            </a:pPr>
            <a:r>
              <a:rPr lang="bg-BG" sz="1100" b="0" dirty="0">
                <a:latin typeface="Calibri" panose="020F0502020204030204" pitchFamily="34" charset="0"/>
                <a:cs typeface="Times New Roman" panose="02020603050405020304" pitchFamily="18" charset="0"/>
              </a:rPr>
              <a:t>като тези връзки остават отворени за продължителен период от време и позволяват непрекъсната комуникация. Тука е голямата разлика с традиционните </a:t>
            </a:r>
            <a:r>
              <a:rPr lang="en-US" sz="1100" b="0" dirty="0">
                <a:latin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bg-BG" sz="1100" b="0" dirty="0">
                <a:latin typeface="Calibri" panose="020F0502020204030204" pitchFamily="34" charset="0"/>
                <a:cs typeface="Times New Roman" panose="02020603050405020304" pitchFamily="18" charset="0"/>
              </a:rPr>
              <a:t>заявки (които за кратко отварят </a:t>
            </a:r>
            <a:r>
              <a:rPr lang="en-US" sz="1100" b="0" dirty="0">
                <a:latin typeface="Calibri" panose="020F0502020204030204" pitchFamily="34" charset="0"/>
                <a:cs typeface="Times New Roman" panose="02020603050405020304" pitchFamily="18" charset="0"/>
              </a:rPr>
              <a:t>TCP/UDP </a:t>
            </a:r>
            <a:r>
              <a:rPr lang="bg-BG" sz="1100" b="0" dirty="0">
                <a:latin typeface="Calibri" panose="020F0502020204030204" pitchFamily="34" charset="0"/>
                <a:cs typeface="Times New Roman" panose="02020603050405020304" pitchFamily="18" charset="0"/>
              </a:rPr>
              <a:t>връзка)</a:t>
            </a:r>
            <a:endParaRPr lang="en-US" sz="1100" b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None/>
              <a:tabLst/>
              <a:defRPr/>
            </a:pPr>
            <a:endParaRPr lang="en-US" sz="1100" b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None/>
              <a:tabLst/>
              <a:defRPr/>
            </a:pPr>
            <a:r>
              <a:rPr lang="bg-BG" sz="11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    Транспортни протоколи</a:t>
            </a:r>
            <a:r>
              <a:rPr lang="en-US" sz="1100" b="1" dirty="0">
                <a:latin typeface="Calibri" panose="020F0502020204030204" pitchFamily="34" charset="0"/>
                <a:cs typeface="Times New Roman" panose="02020603050405020304" pitchFamily="18" charset="0"/>
              </a:rPr>
              <a:t> – low level transport protocols</a:t>
            </a:r>
            <a:endParaRPr lang="bg-BG" sz="11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None/>
              <a:tabLst/>
              <a:defRPr/>
            </a:pPr>
            <a:r>
              <a:rPr lang="bg-BG" dirty="0"/>
              <a:t>Това са основните механизми за комуникация , които се използва за обмен на данни в реално време, като се поддържат няколко различни протокола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None/>
              <a:tabLst/>
              <a:defRPr/>
            </a:pPr>
            <a:r>
              <a:rPr lang="en-US" b="1" dirty="0"/>
              <a:t>WebSockets –</a:t>
            </a:r>
            <a:r>
              <a:rPr lang="bg-BG" b="0" dirty="0"/>
              <a:t> протокол, който позволява двупосочна комуникация чрез една </a:t>
            </a:r>
            <a:r>
              <a:rPr lang="en-US" b="0" dirty="0"/>
              <a:t>TCP </a:t>
            </a:r>
            <a:r>
              <a:rPr lang="bg-BG" b="0" dirty="0"/>
              <a:t>връзка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None/>
              <a:tabLst/>
              <a:defRPr/>
            </a:pPr>
            <a:r>
              <a:rPr lang="en-US" b="1" dirty="0"/>
              <a:t>Server-Sent Event </a:t>
            </a:r>
            <a:r>
              <a:rPr lang="en-US" b="0" dirty="0"/>
              <a:t>– </a:t>
            </a:r>
            <a:r>
              <a:rPr lang="bg-BG" b="0" dirty="0"/>
              <a:t>това е стандарт за изпращане на актуализации от сървъра по една дългосрочно </a:t>
            </a:r>
            <a:r>
              <a:rPr lang="en-US" b="0" dirty="0"/>
              <a:t>http </a:t>
            </a:r>
            <a:r>
              <a:rPr lang="bg-BG" b="0" dirty="0"/>
              <a:t>връзка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None/>
              <a:tabLst/>
              <a:defRPr/>
            </a:pPr>
            <a:r>
              <a:rPr lang="en-US" b="1" dirty="0"/>
              <a:t>Long Polling  - </a:t>
            </a:r>
            <a:r>
              <a:rPr lang="bg-BG" b="0" dirty="0"/>
              <a:t>техника, при която клиента изпраща заявка,  а сървъра я задържа при себе си докато има нова данни или изтече даден </a:t>
            </a:r>
            <a:r>
              <a:rPr lang="en-US" b="0" dirty="0"/>
              <a:t>timeout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80886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Bi-directional </a:t>
            </a: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комуникация -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Както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сървърът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,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така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и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клиентите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му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могат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да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инициират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ru-RU" sz="32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комуникация</a:t>
            </a:r>
            <a:r>
              <a:rPr lang="ru-RU" sz="32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.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Сървъра може да публикува съобщения към клиента и обратно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Автоматичен избор на </a:t>
            </a:r>
            <a:r>
              <a:rPr lang="bg-BG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проткол</a:t>
            </a: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SignalR </a:t>
            </a:r>
            <a:r>
              <a:rPr lang="bg-BG" sz="3200" b="0" i="0" dirty="0">
                <a:solidFill>
                  <a:srgbClr val="0D0D0D"/>
                </a:solidFill>
                <a:effectLst/>
                <a:latin typeface="Söhne"/>
              </a:rPr>
              <a:t>автоматично избира най-добрия възможен транспортен механизъм за комуникация, който е наличен и съвместим с клиента и сървъра.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Така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се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гарантира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съвместимост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гъвкавост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в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различни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среди</a:t>
            </a:r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Добавя ниво на абстракция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предоставя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високо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ниво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абстракция,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което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улеснява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импелемнтацията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,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като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скрива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сложността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low-level </a:t>
            </a:r>
            <a:r>
              <a:rPr lang="bg-BG" sz="3200" b="0" i="0" dirty="0">
                <a:solidFill>
                  <a:srgbClr val="0D0D0D"/>
                </a:solidFill>
                <a:effectLst/>
                <a:latin typeface="Söhne"/>
              </a:rPr>
              <a:t>транспортните протоколи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, ,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като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скрива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сложността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с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управлението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комуникацията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между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клиентите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сървъра</a:t>
            </a:r>
            <a:endParaRPr lang="ru-RU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bg-BG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</a:t>
            </a: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reconnection</a:t>
            </a: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авотматично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възстановяване на връзката е доста важна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build-in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функционалност (която иначе би трябвало да се пише всеки път), която позволява 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клиентите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автоматично да се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опитват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да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възстановят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връзката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със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сървъра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в случай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прекъсване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или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загуба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осигурява по-добър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experience 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непрекъснато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поддържа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комуникацията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между клиент 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сървър</a:t>
            </a:r>
            <a:endParaRPr lang="ru-RU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bg-BG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По </a:t>
            </a:r>
            <a:r>
              <a:rPr lang="bg-BG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дефолт</a:t>
            </a:r>
            <a:r>
              <a:rPr lang="bg-BG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клиента е конфигуриран да изчака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0, 2, 10, and 30 </a:t>
            </a:r>
            <a:r>
              <a:rPr lang="bg-BG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секунди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bg-BG" sz="1800">
                <a:solidFill>
                  <a:srgbClr val="008000"/>
                </a:solidFill>
                <a:latin typeface="Cascadia Mono" panose="020B0609020000020004" pitchFamily="49" charset="0"/>
              </a:rPr>
              <a:t>преди да пробва отново да се свърже със сървъра</a:t>
            </a:r>
            <a:endParaRPr lang="bg-BG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bg-B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Автентификация и авторизация</a:t>
            </a:r>
            <a:r>
              <a:rPr lang="bg-BG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интегриран е с ASP.NET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други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провайдъри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позволява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автентикация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ниво връзка или отделни методи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 panose="020F0502020204030204" pitchFamily="34" charset="0"/>
              <a:buNone/>
              <a:tabLst/>
              <a:defRPr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Broadcasting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механизъм, който позволява на сървъра за изпраща данни към всички свързани клиенти или определена група от такива.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Това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позволява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приложенията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да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изпращат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update</a:t>
            </a:r>
            <a:r>
              <a:rPr lang="bg-BG" sz="3200" b="0" i="0" dirty="0">
                <a:solidFill>
                  <a:srgbClr val="0D0D0D"/>
                </a:solidFill>
                <a:effectLst/>
                <a:latin typeface="Söhne"/>
              </a:rPr>
              <a:t>-и 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и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съобщения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всички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свои потребители в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реално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време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без да се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налага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на всяка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връзка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да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бъде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обработвана</a:t>
            </a:r>
            <a:r>
              <a:rPr lang="ru-RU" sz="3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3200" b="0" i="0" dirty="0" err="1">
                <a:solidFill>
                  <a:srgbClr val="0D0D0D"/>
                </a:solidFill>
                <a:effectLst/>
                <a:latin typeface="Söhne"/>
              </a:rPr>
              <a:t>отделно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Всяко приложение, в което би било нужно потребителя да презареди страницата или да </a:t>
            </a:r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se </a:t>
            </a:r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използва </a:t>
            </a:r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Ajax long polling </a:t>
            </a:r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за да се</a:t>
            </a:r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изтеглят нови данни, е кандидат за използване на </a:t>
            </a:r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SignalR</a:t>
            </a:r>
          </a:p>
          <a:p>
            <a:endParaRPr lang="en-US" b="0" i="0" dirty="0">
              <a:solidFill>
                <a:srgbClr val="14141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Real life example:</a:t>
            </a:r>
          </a:p>
          <a:p>
            <a:pPr marL="158750" indent="0">
              <a:buNone/>
            </a:pPr>
            <a:r>
              <a:rPr lang="en-US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 Azure Dev Ops, real life example </a:t>
            </a:r>
            <a:r>
              <a:rPr lang="bg-BG" b="0" i="0" dirty="0">
                <a:solidFill>
                  <a:srgbClr val="141414"/>
                </a:solidFill>
                <a:effectLst/>
                <a:latin typeface="Open Sans" panose="020B0606030504020204" pitchFamily="34" charset="0"/>
              </a:rPr>
              <a:t>-&gt; вътрешни системи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4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bg-BG" dirty="0"/>
          </a:p>
          <a:p>
            <a:pPr marL="158750" indent="0">
              <a:buNone/>
            </a:pPr>
            <a:r>
              <a:rPr lang="bg-BG" b="1" dirty="0"/>
              <a:t>Хъб</a:t>
            </a:r>
            <a:r>
              <a:rPr lang="bg-BG" dirty="0"/>
              <a:t> </a:t>
            </a:r>
          </a:p>
          <a:p>
            <a:pPr marL="158750" indent="0">
              <a:buNone/>
            </a:pPr>
            <a:r>
              <a:rPr lang="bg-BG" dirty="0"/>
              <a:t>Мястото, на което клиента и сървъра се „срещат“ за да общуват помежду си  - централната точка за комуникация в реално време</a:t>
            </a:r>
          </a:p>
          <a:p>
            <a:pPr marL="158750" indent="0">
              <a:buNone/>
            </a:pPr>
            <a:endParaRPr lang="bg-BG" dirty="0"/>
          </a:p>
          <a:p>
            <a:pPr marL="158750" indent="0">
              <a:buNone/>
            </a:pPr>
            <a:r>
              <a:rPr lang="bg-BG" dirty="0"/>
              <a:t>Те (хъбовете) представляват по-високо ниво на абстракция над постоянната връзка, което позволява на разработчиците да не се тревожат за управлението на комуникацията.</a:t>
            </a:r>
          </a:p>
          <a:p>
            <a:pPr marL="158750" indent="0">
              <a:buClr>
                <a:schemeClr val="bg1"/>
              </a:buClr>
              <a:buNone/>
            </a:pPr>
            <a:endParaRPr lang="bg-BG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Clr>
                <a:schemeClr val="bg1"/>
              </a:buClr>
              <a:buNone/>
            </a:pPr>
            <a:r>
              <a:rPr lang="bg-BG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Дефинират се на сървъра чрез клас, който наследява 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Hub </a:t>
            </a:r>
            <a:r>
              <a:rPr lang="bg-BG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класа предоставен от </a:t>
            </a:r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SignalR. </a:t>
            </a:r>
            <a:endParaRPr lang="bg-BG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Clr>
                <a:schemeClr val="bg1"/>
              </a:buClr>
              <a:buNone/>
            </a:pPr>
            <a:r>
              <a:rPr lang="bg-BG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рамките на този клас се дефинират методи, които клиентите могат да извикват. </a:t>
            </a:r>
          </a:p>
          <a:p>
            <a:pPr marL="158750" indent="0">
              <a:buClr>
                <a:schemeClr val="bg1"/>
              </a:buClr>
              <a:buNone/>
            </a:pPr>
            <a:r>
              <a:rPr lang="bg-BG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 друга страна този клас има достъп до всички свързани клиенти и може да изпраща съобщения до тях.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5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Slide">
  <p:cSld name="Headlin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6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6"/>
          <p:cNvSpPr txBox="1"/>
          <p:nvPr/>
        </p:nvSpPr>
        <p:spPr>
          <a:xfrm>
            <a:off x="1354138" y="3035656"/>
            <a:ext cx="948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;p6"/>
          <p:cNvSpPr txBox="1"/>
          <p:nvPr/>
        </p:nvSpPr>
        <p:spPr>
          <a:xfrm>
            <a:off x="1354138" y="4341762"/>
            <a:ext cx="94836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3189344" y="1823307"/>
            <a:ext cx="31545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6"/>
          <p:cNvSpPr txBox="1"/>
          <p:nvPr/>
        </p:nvSpPr>
        <p:spPr>
          <a:xfrm>
            <a:off x="3189396" y="2145049"/>
            <a:ext cx="3873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68400" y="-5"/>
            <a:ext cx="3518450" cy="1923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354138" y="3035656"/>
            <a:ext cx="94837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54138" y="4341762"/>
            <a:ext cx="94837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3189344" y="1823307"/>
            <a:ext cx="3154362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9F1AE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4"/>
          </p:nvPr>
        </p:nvSpPr>
        <p:spPr>
          <a:xfrm>
            <a:off x="3189396" y="2145049"/>
            <a:ext cx="38735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9F1AE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6"/>
          <p:cNvSpPr>
            <a:spLocks noGrp="1"/>
          </p:cNvSpPr>
          <p:nvPr>
            <p:ph type="pic" idx="5"/>
          </p:nvPr>
        </p:nvSpPr>
        <p:spPr>
          <a:xfrm>
            <a:off x="1382703" y="1344842"/>
            <a:ext cx="1488000" cy="1415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" name="Google Shape;18;p6"/>
          <p:cNvSpPr txBox="1"/>
          <p:nvPr/>
        </p:nvSpPr>
        <p:spPr>
          <a:xfrm>
            <a:off x="7142889" y="6286882"/>
            <a:ext cx="450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</a:t>
            </a:r>
            <a:r>
              <a:rPr lang="en-US" sz="1300" b="1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.NET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25" y="624488"/>
            <a:ext cx="438700" cy="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758" y="6191000"/>
            <a:ext cx="121160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190575" y="6235284"/>
            <a:ext cx="102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Партньори:</a:t>
            </a:r>
            <a:endParaRPr sz="1100"/>
          </a:p>
        </p:txBody>
      </p:sp>
      <p:pic>
        <p:nvPicPr>
          <p:cNvPr id="23" name="Google Shape;2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359" y="6306376"/>
            <a:ext cx="1031127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68400" y="-5"/>
            <a:ext cx="3518450" cy="192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/>
          <p:nvPr/>
        </p:nvSpPr>
        <p:spPr>
          <a:xfrm>
            <a:off x="7516742" y="604325"/>
            <a:ext cx="4080966" cy="5031088"/>
          </a:xfrm>
          <a:prstGeom prst="roundRect">
            <a:avLst>
              <a:gd name="adj" fmla="val 6315"/>
            </a:avLst>
          </a:prstGeom>
          <a:solidFill>
            <a:schemeClr val="lt1"/>
          </a:solidFill>
          <a:ln>
            <a:noFill/>
          </a:ln>
          <a:effectLst>
            <a:outerShdw blurRad="1130300" dist="279400" dir="54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360557" y="1459724"/>
            <a:ext cx="459806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2008" cy="58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>
            <a:spLocks noGrp="1"/>
          </p:cNvSpPr>
          <p:nvPr>
            <p:ph type="pic" idx="3"/>
          </p:nvPr>
        </p:nvSpPr>
        <p:spPr>
          <a:xfrm>
            <a:off x="7602934" y="685682"/>
            <a:ext cx="3901732" cy="4840475"/>
          </a:xfrm>
          <a:prstGeom prst="roundRect">
            <a:avLst>
              <a:gd name="adj" fmla="val 5494"/>
            </a:avLst>
          </a:prstGeom>
          <a:noFill/>
          <a:ln>
            <a:noFill/>
          </a:ln>
        </p:spPr>
      </p:sp>
      <p:sp>
        <p:nvSpPr>
          <p:cNvPr id="32" name="Google Shape;32;p7"/>
          <p:cNvSpPr txBox="1"/>
          <p:nvPr/>
        </p:nvSpPr>
        <p:spPr>
          <a:xfrm>
            <a:off x="7142889" y="6286882"/>
            <a:ext cx="450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</a:t>
            </a:r>
            <a:r>
              <a:rPr lang="en-US" sz="1300" b="1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.NET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25" y="624488"/>
            <a:ext cx="438700" cy="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758" y="6191000"/>
            <a:ext cx="121160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/>
        </p:nvSpPr>
        <p:spPr>
          <a:xfrm>
            <a:off x="190575" y="6235284"/>
            <a:ext cx="102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Партньори:</a:t>
            </a:r>
            <a:endParaRPr sz="1100"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359" y="6306376"/>
            <a:ext cx="1031127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out photo">
  <p:cSld name="Slide without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68400" y="-5"/>
            <a:ext cx="3518450" cy="192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1360557" y="1459724"/>
            <a:ext cx="4598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7142889" y="6286882"/>
            <a:ext cx="450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.</a:t>
            </a:r>
            <a:r>
              <a:rPr lang="en-US" sz="1300" b="1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NET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25" y="624488"/>
            <a:ext cx="438700" cy="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758" y="6191000"/>
            <a:ext cx="121160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/>
        </p:nvSpPr>
        <p:spPr>
          <a:xfrm>
            <a:off x="190575" y="6235284"/>
            <a:ext cx="102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Партньори:</a:t>
            </a:r>
            <a:endParaRPr sz="1100"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359" y="6306376"/>
            <a:ext cx="1031127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1049235" y="819254"/>
            <a:ext cx="33704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1049235" y="2915353"/>
            <a:ext cx="66963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СЛЕДВАЩО СЪБИТИЕ</a:t>
            </a:r>
            <a:endParaRPr sz="1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1028753" y="3566661"/>
            <a:ext cx="10114012" cy="1948941"/>
          </a:xfrm>
          <a:prstGeom prst="roundRect">
            <a:avLst>
              <a:gd name="adj" fmla="val 3397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000" scaled="0"/>
          </a:gradFill>
          <a:ln>
            <a:noFill/>
          </a:ln>
          <a:effectLst>
            <a:outerShdw blurRad="628650" dist="114300" dir="3000000" algn="bl" rotWithShape="0">
              <a:srgbClr val="69F1AE">
                <a:alpha val="8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2919184" y="3864409"/>
            <a:ext cx="2110432" cy="303813"/>
          </a:xfrm>
          <a:prstGeom prst="roundRect">
            <a:avLst>
              <a:gd name="adj" fmla="val 50000"/>
            </a:avLst>
          </a:prstGeom>
          <a:solidFill>
            <a:srgbClr val="69F1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2866936" y="3907553"/>
            <a:ext cx="2201944" cy="16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28753" y="3566660"/>
            <a:ext cx="1321041" cy="1016205"/>
          </a:xfrm>
          <a:custGeom>
            <a:avLst/>
            <a:gdLst/>
            <a:ahLst/>
            <a:cxnLst/>
            <a:rect l="l" t="t" r="r" b="b"/>
            <a:pathLst>
              <a:path w="1091854" h="833780" extrusionOk="0">
                <a:moveTo>
                  <a:pt x="0" y="29319"/>
                </a:moveTo>
                <a:cubicBezTo>
                  <a:pt x="0" y="13127"/>
                  <a:pt x="13127" y="0"/>
                  <a:pt x="29319" y="0"/>
                </a:cubicBezTo>
                <a:lnTo>
                  <a:pt x="1091239" y="0"/>
                </a:lnTo>
                <a:cubicBezTo>
                  <a:pt x="1110575" y="429633"/>
                  <a:pt x="672379" y="822838"/>
                  <a:pt x="0" y="833780"/>
                </a:cubicBezTo>
                <a:lnTo>
                  <a:pt x="0" y="293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919185" y="4346075"/>
            <a:ext cx="7834554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3"/>
          </p:nvPr>
        </p:nvSpPr>
        <p:spPr>
          <a:xfrm>
            <a:off x="2919184" y="5106629"/>
            <a:ext cx="2201944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2919184" y="4875798"/>
            <a:ext cx="6610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Лектор</a:t>
            </a:r>
            <a:endParaRPr sz="9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4"/>
          </p:nvPr>
        </p:nvSpPr>
        <p:spPr>
          <a:xfrm>
            <a:off x="5624677" y="5106629"/>
            <a:ext cx="1457756" cy="13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5624677" y="4875798"/>
            <a:ext cx="67334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Дата</a:t>
            </a:r>
            <a:endParaRPr sz="9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5"/>
          </p:nvPr>
        </p:nvSpPr>
        <p:spPr>
          <a:xfrm>
            <a:off x="7500611" y="5106629"/>
            <a:ext cx="1578962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7500611" y="4875798"/>
            <a:ext cx="74474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Език</a:t>
            </a:r>
            <a:endParaRPr sz="9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 amt="28000"/>
          </a:blip>
          <a:srcRect l="16304" b="44282"/>
          <a:stretch/>
        </p:blipFill>
        <p:spPr>
          <a:xfrm rot="10800000">
            <a:off x="8449739" y="3566659"/>
            <a:ext cx="2693026" cy="80864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>
            <a:spLocks noGrp="1"/>
          </p:cNvSpPr>
          <p:nvPr>
            <p:ph type="pic" idx="6"/>
          </p:nvPr>
        </p:nvSpPr>
        <p:spPr>
          <a:xfrm>
            <a:off x="1501636" y="3907553"/>
            <a:ext cx="1139158" cy="1083547"/>
          </a:xfrm>
          <a:prstGeom prst="ellipse">
            <a:avLst/>
          </a:prstGeom>
          <a:noFill/>
          <a:ln>
            <a:noFill/>
          </a:ln>
        </p:spPr>
      </p:sp>
      <p:sp>
        <p:nvSpPr>
          <p:cNvPr id="66" name="Google Shape;66;p9"/>
          <p:cNvSpPr txBox="1"/>
          <p:nvPr/>
        </p:nvSpPr>
        <p:spPr>
          <a:xfrm>
            <a:off x="7142889" y="6286882"/>
            <a:ext cx="450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</a:t>
            </a:r>
            <a:r>
              <a:rPr lang="en-US" sz="1300" b="1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.NET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6477" y="3737252"/>
            <a:ext cx="334215" cy="3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758" y="6191000"/>
            <a:ext cx="1211600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/>
        </p:nvSpPr>
        <p:spPr>
          <a:xfrm>
            <a:off x="190575" y="6235284"/>
            <a:ext cx="102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Партньори:</a:t>
            </a:r>
            <a:endParaRPr sz="1100"/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359" y="6306376"/>
            <a:ext cx="1031127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apps/aspnet/signalr" TargetMode="External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hyperlink" Target="https://github.com/HristinaDAIS/SignalRDemo" TargetMode="External"/><Relationship Id="rId4" Type="http://schemas.openxmlformats.org/officeDocument/2006/relationships/hyperlink" Target="https://learn.microsoft.com/en-us/aspnet/core/signalr/introduction?view=aspnetcore-8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E2034D8C-B4E6-48BF-94DF-071284C8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281" y="3065801"/>
            <a:ext cx="9483725" cy="757090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Clr>
                <a:srgbClr val="4F4F4F"/>
              </a:buClr>
            </a:pPr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Real-time Web with </a:t>
            </a:r>
            <a:r>
              <a:rPr lang="en-US" sz="4800" b="1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SignalR</a:t>
            </a:r>
            <a:endParaRPr lang="en-US" sz="48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5F7F073-9C1C-F489-3061-292CA16FAE0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418527" y="1334434"/>
            <a:ext cx="3154362" cy="414432"/>
          </a:xfrm>
        </p:spPr>
        <p:txBody>
          <a:bodyPr/>
          <a:lstStyle/>
          <a:p>
            <a:r>
              <a:rPr lang="bg-BG" dirty="0"/>
              <a:t>Христина Димова</a:t>
            </a:r>
            <a:endParaRPr lang="en-US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09A38026-F88F-45F7-63F6-A2E0D948E66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418527" y="1663681"/>
            <a:ext cx="3873500" cy="359032"/>
          </a:xfrm>
        </p:spPr>
        <p:txBody>
          <a:bodyPr/>
          <a:lstStyle/>
          <a:p>
            <a:r>
              <a:rPr lang="en-US" dirty="0"/>
              <a:t>.NET Developer @DAIS Software</a:t>
            </a:r>
          </a:p>
        </p:txBody>
      </p:sp>
      <p:pic>
        <p:nvPicPr>
          <p:cNvPr id="8" name="Контейнер за картина 7" descr="Картина, която съдържа човек, Човешко лице, Червена коса, устна&#10;&#10;Описанието е генерирано автоматично">
            <a:extLst>
              <a:ext uri="{FF2B5EF4-FFF2-40B4-BE49-F238E27FC236}">
                <a16:creationId xmlns:a16="http://schemas.microsoft.com/office/drawing/2014/main" id="{B41693D7-FE4F-5B2A-39BC-AD9AE4602F9C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>
          <a:blip r:embed="rId3"/>
          <a:srcRect t="2401" b="2401"/>
          <a:stretch>
            <a:fillRect/>
          </a:stretch>
        </p:blipFill>
        <p:spPr>
          <a:xfrm>
            <a:off x="930527" y="1315013"/>
            <a:ext cx="1488000" cy="1415400"/>
          </a:xfrm>
        </p:spPr>
      </p:pic>
    </p:spTree>
    <p:extLst>
      <p:ext uri="{BB962C8B-B14F-4D97-AF65-F5344CB8AC3E}">
        <p14:creationId xmlns:p14="http://schemas.microsoft.com/office/powerpoint/2010/main" val="126499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82C8601-0DF3-02FB-E3DE-312E87095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7900" y="366904"/>
            <a:ext cx="4598100" cy="774531"/>
          </a:xfrm>
        </p:spPr>
        <p:txBody>
          <a:bodyPr/>
          <a:lstStyle/>
          <a:p>
            <a:r>
              <a:rPr lang="bg-BG" dirty="0"/>
              <a:t>Клиенти</a:t>
            </a:r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4AB0922-AAAF-B3AD-600A-4889F21DAAE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028" y="1309006"/>
            <a:ext cx="5339102" cy="4760323"/>
          </a:xfrm>
        </p:spPr>
        <p:txBody>
          <a:bodyPr/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Клиентите се грижат за установяване и управление на връзките със сървъра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SignalR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предоставя клиентски библиотеки </a:t>
            </a:r>
          </a:p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SDK-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та за различни платформи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</a:p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програмни езици (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…)</a:t>
            </a:r>
          </a:p>
          <a:p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Клиентите дефинират „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“ за да обработват съобщения от сървъра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4FFA676-644D-6671-5057-7EAFDD0C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62" y="1309007"/>
            <a:ext cx="6472298" cy="35518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971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9C1F-BD84-26E5-2EA5-401839828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60AEF50B-4A08-AF07-5B90-8D59EF52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504" y="2429880"/>
            <a:ext cx="2631579" cy="77453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591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2866936" y="3907553"/>
            <a:ext cx="2201944" cy="16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2"/>
          </p:nvPr>
        </p:nvSpPr>
        <p:spPr>
          <a:xfrm>
            <a:off x="2919185" y="4346075"/>
            <a:ext cx="7834554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3"/>
          </p:nvPr>
        </p:nvSpPr>
        <p:spPr>
          <a:xfrm>
            <a:off x="2919184" y="5106629"/>
            <a:ext cx="2201944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 dirty="0"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4"/>
          </p:nvPr>
        </p:nvSpPr>
        <p:spPr>
          <a:xfrm>
            <a:off x="5624677" y="5106629"/>
            <a:ext cx="1457756" cy="13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5"/>
          </p:nvPr>
        </p:nvSpPr>
        <p:spPr>
          <a:xfrm>
            <a:off x="7500611" y="5106629"/>
            <a:ext cx="1578962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02" name="Google Shape;102;p4"/>
          <p:cNvSpPr>
            <a:spLocks noGrp="1"/>
          </p:cNvSpPr>
          <p:nvPr>
            <p:ph type="pic" idx="6"/>
          </p:nvPr>
        </p:nvSpPr>
        <p:spPr>
          <a:xfrm>
            <a:off x="1501636" y="3907553"/>
            <a:ext cx="1139158" cy="1083547"/>
          </a:xfrm>
          <a:prstGeom prst="ellipse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9E03BFEA-4626-50E2-35B4-3EDC0774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139" y="492161"/>
            <a:ext cx="4598100" cy="1754400"/>
          </a:xfrm>
        </p:spPr>
        <p:txBody>
          <a:bodyPr/>
          <a:lstStyle/>
          <a:p>
            <a:r>
              <a:rPr lang="bg-BG" dirty="0"/>
              <a:t>Ресурси</a:t>
            </a:r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78E1D91-D07B-18C2-B5A6-A9A0969497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54138" y="1617949"/>
            <a:ext cx="10660653" cy="44957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https://dotnet.microsoft.com/en-us/apps/aspnet/signalr</a:t>
            </a:r>
            <a:endParaRPr lang="bg-BG" dirty="0">
              <a:solidFill>
                <a:schemeClr val="bg1"/>
              </a:solidFill>
            </a:endParaRPr>
          </a:p>
          <a:p>
            <a:endParaRPr lang="bg-BG" dirty="0"/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https://learn.microsoft.com/en-us/aspnet/core/signalr/introduction?view=aspnetcore-8.0</a:t>
            </a:r>
            <a:endParaRPr lang="bg-BG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Демо: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https://github.com/HristinaDAIS/SignalRDemo</a:t>
            </a:r>
            <a:endParaRPr lang="bg-BG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Ръкопис 9">
                <a:extLst>
                  <a:ext uri="{FF2B5EF4-FFF2-40B4-BE49-F238E27FC236}">
                    <a16:creationId xmlns:a16="http://schemas.microsoft.com/office/drawing/2014/main" id="{AF3E38FE-2837-1FFF-3BBA-A30964709728}"/>
                  </a:ext>
                </a:extLst>
              </p14:cNvPr>
              <p14:cNvContentPartPr/>
              <p14:nvPr/>
            </p14:nvContentPartPr>
            <p14:xfrm>
              <a:off x="3784722" y="2036897"/>
              <a:ext cx="360" cy="4680"/>
            </p14:xfrm>
          </p:contentPart>
        </mc:Choice>
        <mc:Fallback xmlns="">
          <p:pic>
            <p:nvPicPr>
              <p:cNvPr id="10" name="Ръкопис 9">
                <a:extLst>
                  <a:ext uri="{FF2B5EF4-FFF2-40B4-BE49-F238E27FC236}">
                    <a16:creationId xmlns:a16="http://schemas.microsoft.com/office/drawing/2014/main" id="{AF3E38FE-2837-1FFF-3BBA-A309647097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6082" y="2027897"/>
                <a:ext cx="1800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5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EDC34413-841F-03B2-D2E7-71FC2CF7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654" y="456535"/>
            <a:ext cx="8175812" cy="774531"/>
          </a:xfrm>
        </p:spPr>
        <p:txBody>
          <a:bodyPr/>
          <a:lstStyle/>
          <a:p>
            <a:r>
              <a:rPr lang="ru-RU" sz="4000" b="1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Какво</a:t>
            </a:r>
            <a:r>
              <a:rPr lang="ru-RU" sz="4000" b="1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значи</a:t>
            </a:r>
            <a:r>
              <a:rPr lang="ru-RU" sz="4000" b="1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ru-RU" sz="4000" b="1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Картина 4" descr="Картина, която съдържа анимирана рисунка, графична колекция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D3CED410-3430-9794-714A-9B501103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14" y="1223234"/>
            <a:ext cx="4411532" cy="4411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3C61FB0D-83A8-88EB-ECDD-0EF3CCE317AE}"/>
              </a:ext>
            </a:extLst>
          </p:cNvPr>
          <p:cNvSpPr txBox="1"/>
          <p:nvPr/>
        </p:nvSpPr>
        <p:spPr>
          <a:xfrm>
            <a:off x="537882" y="2420923"/>
            <a:ext cx="54505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възможността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незабавна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комуникация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обмяна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данни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сървър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клиентите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му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без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забавяния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или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прекъсвания</a:t>
            </a:r>
            <a:endParaRPr lang="ru-RU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3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CA75D9A-54DC-6CDF-B920-7010ABEE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375" y="654826"/>
            <a:ext cx="2543175" cy="4743450"/>
          </a:xfrm>
          <a:prstGeom prst="rect">
            <a:avLst/>
          </a:prstGeom>
        </p:spPr>
      </p:pic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1269450" y="441629"/>
            <a:ext cx="5417411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bg-BG" dirty="0"/>
              <a:t>Какво е </a:t>
            </a:r>
            <a:r>
              <a:rPr lang="en-US" dirty="0"/>
              <a:t>SignalR</a:t>
            </a:r>
            <a:r>
              <a:rPr lang="bg-BG" dirty="0"/>
              <a:t>?</a:t>
            </a:r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2"/>
          </p:nvPr>
        </p:nvSpPr>
        <p:spPr>
          <a:xfrm>
            <a:off x="534007" y="1626553"/>
            <a:ext cx="6568542" cy="3784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Библиотека, която прави възможна разработката на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функционалност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bg-B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SignalR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 разпространява под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NuGet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пакет за приложения ползващи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 and System.Web </a:t>
            </a:r>
            <a:endParaRPr lang="bg-B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SignalR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част от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платформата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Позволява на разработчиците да се абстрахират от сложността на обработка на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low-level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протоколите за комуникация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bg-B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6169E33A-35EE-4B02-EA8F-AF1D03D27543}"/>
              </a:ext>
            </a:extLst>
          </p:cNvPr>
          <p:cNvSpPr txBox="1"/>
          <p:nvPr/>
        </p:nvSpPr>
        <p:spPr>
          <a:xfrm>
            <a:off x="9262874" y="4945165"/>
            <a:ext cx="77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Black" panose="020F0502020204030204" pitchFamily="34" charset="0"/>
              </a:rPr>
              <a:t>Server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77B666D3-17F6-0C62-749B-D0333632AAAF}"/>
              </a:ext>
            </a:extLst>
          </p:cNvPr>
          <p:cNvSpPr txBox="1"/>
          <p:nvPr/>
        </p:nvSpPr>
        <p:spPr>
          <a:xfrm>
            <a:off x="9262874" y="1626553"/>
            <a:ext cx="77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Black" panose="020F0502020204030204" pitchFamily="34" charset="0"/>
              </a:rPr>
              <a:t>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EBE30-7960-4B9D-DBC3-E0915BC8E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1;p3">
            <a:extLst>
              <a:ext uri="{FF2B5EF4-FFF2-40B4-BE49-F238E27FC236}">
                <a16:creationId xmlns:a16="http://schemas.microsoft.com/office/drawing/2014/main" id="{7ECFDF00-954B-EEB4-F247-2103B704D8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4733" y="484660"/>
            <a:ext cx="8987523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dirty="0"/>
              <a:t>Old school </a:t>
            </a:r>
            <a:r>
              <a:rPr lang="bg-BG" dirty="0"/>
              <a:t>метод</a:t>
            </a:r>
            <a:r>
              <a:rPr lang="en-US" dirty="0"/>
              <a:t> - polling </a:t>
            </a:r>
            <a:endParaRPr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8997CE0F-43BF-6F3B-D88D-611974B54FEC}"/>
              </a:ext>
            </a:extLst>
          </p:cNvPr>
          <p:cNvSpPr txBox="1"/>
          <p:nvPr/>
        </p:nvSpPr>
        <p:spPr>
          <a:xfrm>
            <a:off x="8181975" y="1843950"/>
            <a:ext cx="3933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Излишно използване на мрежови ресурси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Излишен трафик и натоварване на сървъра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Забавяне на резултата – не е в реално време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621D505-3164-CA14-889A-8D8508E4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5" y="1371600"/>
            <a:ext cx="7372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E907CB2-725D-18F4-E87D-6F6C428B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16" y="1538577"/>
            <a:ext cx="8880768" cy="37808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91;p3">
            <a:extLst>
              <a:ext uri="{FF2B5EF4-FFF2-40B4-BE49-F238E27FC236}">
                <a16:creationId xmlns:a16="http://schemas.microsoft.com/office/drawing/2014/main" id="{5B90CCD8-7FC9-A439-3B49-CC5CD3518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88458" y="441629"/>
            <a:ext cx="5417411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bg-BG" dirty="0"/>
              <a:t>По-добър подход?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61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1;p3">
            <a:extLst>
              <a:ext uri="{FF2B5EF4-FFF2-40B4-BE49-F238E27FC236}">
                <a16:creationId xmlns:a16="http://schemas.microsoft.com/office/drawing/2014/main" id="{5B90CCD8-7FC9-A439-3B49-CC5CD3518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88458" y="441629"/>
            <a:ext cx="8901462" cy="8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bg-BG" sz="4400" dirty="0"/>
              <a:t>Как действа </a:t>
            </a:r>
            <a:r>
              <a:rPr lang="en-US" sz="4400" dirty="0"/>
              <a:t>SignalR</a:t>
            </a:r>
            <a:r>
              <a:rPr lang="bg-BG" sz="4400" dirty="0"/>
              <a:t> </a:t>
            </a:r>
            <a:endParaRPr sz="4400" dirty="0"/>
          </a:p>
        </p:txBody>
      </p:sp>
      <p:sp>
        <p:nvSpPr>
          <p:cNvPr id="3" name="Google Shape;92;p3">
            <a:extLst>
              <a:ext uri="{FF2B5EF4-FFF2-40B4-BE49-F238E27FC236}">
                <a16:creationId xmlns:a16="http://schemas.microsoft.com/office/drawing/2014/main" id="{E27FBC2E-0673-7B72-D536-4C20CBADB9B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8340" y="1637311"/>
            <a:ext cx="8735208" cy="380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ü"/>
            </a:pPr>
            <a:r>
              <a:rPr lang="bg-B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Преговор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(Negotiation)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10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Автоматичен избор на транспортен протокол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bg-B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Постоянна връзка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(Persistent Connection)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10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Установява се и се поддържа отворена връзка между клиента и сървъра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ü"/>
            </a:pPr>
            <a:r>
              <a:rPr lang="bg-B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Транспортни протоколи</a:t>
            </a:r>
          </a:p>
          <a:p>
            <a:pPr marL="800100" lvl="1" indent="-342900" algn="just">
              <a:spcBef>
                <a:spcPts val="10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Използване на различни транспортни протоколи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WebSockets, SSE, Long polling</a:t>
            </a:r>
            <a:endParaRPr lang="bg-B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0"/>
              </a:spcBef>
              <a:buClr>
                <a:schemeClr val="bg1"/>
              </a:buClr>
              <a:buSzPts val="1800"/>
              <a:buNone/>
            </a:pP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0"/>
              </a:spcBef>
              <a:buClr>
                <a:schemeClr val="bg1"/>
              </a:buClr>
              <a:buSzPts val="1800"/>
              <a:buNone/>
            </a:pPr>
            <a:endParaRPr lang="bg-B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0"/>
              </a:spcBef>
              <a:buClr>
                <a:schemeClr val="bg1"/>
              </a:buClr>
              <a:buSzPts val="1800"/>
              <a:buNone/>
            </a:pP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2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6B826F68-4804-443B-6E97-9DA70660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139" y="367771"/>
            <a:ext cx="7996507" cy="774531"/>
          </a:xfrm>
        </p:spPr>
        <p:txBody>
          <a:bodyPr/>
          <a:lstStyle/>
          <a:p>
            <a:r>
              <a:rPr lang="bg-BG" dirty="0"/>
              <a:t>Предимства на </a:t>
            </a:r>
            <a:r>
              <a:rPr lang="en-US" dirty="0"/>
              <a:t>SignalR</a:t>
            </a:r>
            <a:endParaRPr lang="bg-BG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2E83434-E67D-E1B3-97CC-CE0BCFC1918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2588" y="1623060"/>
            <a:ext cx="8772842" cy="4171396"/>
          </a:xfrm>
        </p:spPr>
        <p:txBody>
          <a:bodyPr/>
          <a:lstStyle/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Двупосочна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комуникация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Автоматичен избор на транспортен протокол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иво на абстракция върху различни транспортни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00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протоколи</a:t>
            </a: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Автоматичен reconnection </a:t>
            </a: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Автентификация и авторизация</a:t>
            </a:r>
            <a:endParaRPr lang="bg-BG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Broadcasting 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4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Мобилен телефон, екранна сним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70DE2E1B-A777-5B54-4360-3E840A785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785" y="2823210"/>
            <a:ext cx="2482215" cy="319641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209ED510-14BB-ADE1-79E1-8229746B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919" y="357560"/>
            <a:ext cx="4598100" cy="774531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A3B5E02-ACA5-B8FE-FD25-FEAD8A1B55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114299" y="1301292"/>
            <a:ext cx="10045952" cy="490347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Multi-user collaboration apps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– приложения които изискват редакция на документ в реално време, инструменти за менажиране на проекти, споделени дъски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whiteboards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Live chat and messaging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приложения които позволяват на потребителите да изпращат и получават съобщения в реално време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Push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нотификации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– подобаващо за апликации които изпращат нотификации в реално време, например приложения за трейдинг, спортни резултати и новини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Multiplayer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игри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- игри в който потребителите могат да взаимодействат е реално време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IoT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устройства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SignalR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може да се използва за комуникацията  между устройства 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cloud-a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; полезно за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city solutions, automation systems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др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25379CB3-3DDD-DA72-19B1-401AF6C5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139" y="355753"/>
            <a:ext cx="9277706" cy="774531"/>
          </a:xfrm>
        </p:spPr>
        <p:txBody>
          <a:bodyPr/>
          <a:lstStyle/>
          <a:p>
            <a:r>
              <a:rPr lang="en-US" dirty="0"/>
              <a:t>Hubs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55D4847-027A-CB31-E48B-AD09B7980CC2}"/>
              </a:ext>
            </a:extLst>
          </p:cNvPr>
          <p:cNvSpPr txBox="1"/>
          <p:nvPr/>
        </p:nvSpPr>
        <p:spPr>
          <a:xfrm>
            <a:off x="0" y="5024919"/>
            <a:ext cx="1184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Clr>
                <a:schemeClr val="bg1"/>
              </a:buClr>
            </a:pPr>
            <a:r>
              <a:rPr lang="bg-B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Централната точка за комуникация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благодарение на която се осъществява комуникацията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между клиент и сървър</a:t>
            </a:r>
          </a:p>
          <a:p>
            <a:pPr>
              <a:buClr>
                <a:schemeClr val="bg1"/>
              </a:buClr>
            </a:pPr>
            <a:endParaRPr lang="bg-BG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3A7AAC6-E875-0C1B-DDF3-EF36301F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366" y="1431607"/>
            <a:ext cx="6583914" cy="34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st master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63462</TotalTime>
  <Words>1688</Words>
  <Application>Microsoft Office PowerPoint</Application>
  <PresentationFormat>Широк екран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27" baseType="lpstr">
      <vt:lpstr>Arial</vt:lpstr>
      <vt:lpstr>Open Sans</vt:lpstr>
      <vt:lpstr>Wingdings</vt:lpstr>
      <vt:lpstr>Times New Roman</vt:lpstr>
      <vt:lpstr>Montserrat</vt:lpstr>
      <vt:lpstr>Söhne</vt:lpstr>
      <vt:lpstr>Segoe UI</vt:lpstr>
      <vt:lpstr>Cascadia Mono</vt:lpstr>
      <vt:lpstr>Calibri</vt:lpstr>
      <vt:lpstr>Segoe UI Historic</vt:lpstr>
      <vt:lpstr>Verdana</vt:lpstr>
      <vt:lpstr>Aptos Black</vt:lpstr>
      <vt:lpstr>Montserrat Medium</vt:lpstr>
      <vt:lpstr>test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Microsoft Office User</dc:creator>
  <cp:lastModifiedBy>Hristina Dimova (Dais Software)</cp:lastModifiedBy>
  <cp:revision>33</cp:revision>
  <dcterms:created xsi:type="dcterms:W3CDTF">2021-04-20T07:02:23Z</dcterms:created>
  <dcterms:modified xsi:type="dcterms:W3CDTF">2024-05-14T16:13:30Z</dcterms:modified>
</cp:coreProperties>
</file>