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3" r:id="rId6"/>
    <p:sldId id="260" r:id="rId7"/>
    <p:sldId id="261" r:id="rId8"/>
    <p:sldId id="262" r:id="rId9"/>
    <p:sldId id="264" r:id="rId10"/>
    <p:sldId id="265" r:id="rId11"/>
    <p:sldId id="259" r:id="rId12"/>
  </p:sldIdLst>
  <p:sldSz cx="12192000" cy="6858000"/>
  <p:notesSz cx="6858000" cy="9144000"/>
  <p:embeddedFontLst>
    <p:embeddedFont>
      <p:font typeface="Montserrat" panose="00000500000000000000" pitchFamily="2" charset="-52"/>
      <p:regular r:id="rId14"/>
      <p:bold r:id="rId15"/>
      <p:italic r:id="rId16"/>
      <p:boldItalic r:id="rId17"/>
    </p:embeddedFont>
    <p:embeddedFont>
      <p:font typeface="Montserrat Medium" panose="00000600000000000000" pitchFamily="2" charset="-52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Segoe UI Historic" panose="020B0502040204020203" pitchFamily="34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TIlEJhae0PNcZFXscUSe/cPkc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694" autoAdjust="0"/>
  </p:normalViewPr>
  <p:slideViewPr>
    <p:cSldViewPr snapToGrid="0">
      <p:cViewPr varScale="1">
        <p:scale>
          <a:sx n="68" d="100"/>
          <a:sy n="68" d="100"/>
        </p:scale>
        <p:origin x="2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3DB0-5ADA-32BC-6F01-7D05469BC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>
            <a:extLst>
              <a:ext uri="{FF2B5EF4-FFF2-40B4-BE49-F238E27FC236}">
                <a16:creationId xmlns:a16="http://schemas.microsoft.com/office/drawing/2014/main" id="{CEC75937-6111-57F8-E1F7-456491757E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C4413C4B-E243-0A6E-9D54-D054164DD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 какво ще е демото  - някакъв малък разказ какво ще гледаме</a:t>
            </a:r>
          </a:p>
          <a:p>
            <a:r>
              <a:rPr lang="bg-BG" dirty="0"/>
              <a:t>Да се вижда </a:t>
            </a:r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bg-BG" dirty="0"/>
              <a:t> - един вид външен </a:t>
            </a:r>
            <a:r>
              <a:rPr lang="bg-BG" dirty="0" err="1"/>
              <a:t>сървис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2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SignalR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е библиотека за разработка на</a:t>
            </a:r>
            <a:r>
              <a:rPr lang="bg-BG" sz="11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real-time </a:t>
            </a:r>
            <a:r>
              <a:rPr lang="bg-BG" sz="11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функционалност в </a:t>
            </a:r>
            <a:r>
              <a:rPr lang="bg-BG" sz="11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съвремени</a:t>
            </a:r>
            <a:r>
              <a:rPr lang="bg-BG" sz="11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уеб приложения</a:t>
            </a:r>
            <a:endParaRPr lang="en-US" sz="11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Какво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значи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едно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уеб приложение -&gt;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 </a:t>
            </a:r>
            <a:r>
              <a:rPr lang="bg-BG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ев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възможността за незабавна комуникация и обмяна на данни между сървър и клиентите му в реално време без забавяния или прекъсвания.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Това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означава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, че при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промяна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данните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сървъра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тези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промени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могат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автоматично да се отразят и на клиента без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необходимост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от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презареждане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страницата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-298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SignalR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 част от ASP.NET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няма нужда от допълнителни пакети + </a:t>
            </a:r>
            <a:r>
              <a:rPr lang="bg-BG" sz="1100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bg-BG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нтегрира се лесно с други</a:t>
            </a:r>
            <a:r>
              <a:rPr lang="en-US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 ASP.NET features </a:t>
            </a:r>
            <a:r>
              <a:rPr lang="bg-BG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като</a:t>
            </a:r>
            <a:r>
              <a:rPr lang="en-US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 dependency injection, authentication, authorization, and scalability.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Позволява на разработчиците  да се абстрахират от сложността на обработка на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low-level 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протоколите за комуникация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си представим че имаме уебсайт, който има нужда от постоянно обновяване на данните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Традиционния начин това да се случи е  клиента да праща периодично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заявки през Х секунди за да пита за нови данни и това продължава докато не получи желания резултат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 не е препоръчителен начин, защото има доста минуси, като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3200" b="1" i="0" dirty="0">
                <a:solidFill>
                  <a:srgbClr val="0D0D0D"/>
                </a:solidFill>
                <a:effectLst/>
                <a:latin typeface="Söhne"/>
              </a:rPr>
              <a:t>Излишно използване на мрежови ресурси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излишна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консумация на мрежови ресурси и се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отразява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неблагоприятно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върху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производителността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мрежата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особено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при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голям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брой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клиенти</a:t>
            </a:r>
            <a:endParaRPr lang="en-US" sz="18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Забавяне на резултата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поради факта че заявките се изпращат през опреден период от време може да се забавят данните които искаме да обновим и това да доведе до лош </a:t>
            </a:r>
            <a:r>
              <a:rPr lang="en-US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experience</a:t>
            </a:r>
            <a:r>
              <a:rPr lang="bg-BG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не получаваме данните веднага щом са </a:t>
            </a:r>
            <a:r>
              <a:rPr lang="en-US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</a:t>
            </a:r>
            <a:r>
              <a:rPr lang="bg-BG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сървъра</a:t>
            </a:r>
            <a:endParaRPr lang="en-US" sz="1800" b="1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Излишен трафик и натоварване на сървъра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дори и сървъра да няма нова информация за клиента, все пак той трябва да обработва всички заявки от клиентите, което води до излишно натоварване на сървъра и може да доведе до проблеми при прекалено голям брой клиенти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4DC74419-2E48-0846-33BF-21A9F9A6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64E5023E-3E02-A961-454A-DB8A89223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си представим че имаме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уебсайт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нужда от постоянно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обновяване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данните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Традиционния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начин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се случи е  клиента да праща периодично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заявки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секунди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да пита за нови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продължава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докато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получи желания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резултат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препоръчителен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начин,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защото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3200" b="1" i="0" dirty="0">
                <a:solidFill>
                  <a:srgbClr val="0D0D0D"/>
                </a:solidFill>
                <a:effectLst/>
                <a:latin typeface="Söhne"/>
              </a:rPr>
              <a:t>Излишно използване на мрежови ресурси</a:t>
            </a:r>
            <a:r>
              <a:rPr lang="ru-RU" sz="18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излишна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консумация на мрежови ресурси и се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отразява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неблагоприятно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върху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производителността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мрежата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особено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при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голям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брой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клиенти</a:t>
            </a:r>
            <a:endParaRPr lang="ru-RU" sz="18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Забавяне</a:t>
            </a:r>
            <a:r>
              <a:rPr lang="ru-RU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резултата</a:t>
            </a:r>
            <a:r>
              <a:rPr lang="ru-RU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поради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факта че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заявките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се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изпращат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през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опреден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период от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се забавят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данните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които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искаме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обновим и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това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доведе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лош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не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получаваме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данните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веднага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щом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ru-RU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18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сървъра</a:t>
            </a:r>
            <a:endParaRPr lang="ru-RU" sz="1800" b="1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Излишен трафик и </a:t>
            </a:r>
            <a:r>
              <a:rPr lang="ru-RU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натоварване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дори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няма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нова информация за клиента, все пак той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трябва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обработва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всички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заявки от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клиентите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което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води до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излишно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натоварване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доведе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прекалено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голям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брой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800" dirty="0"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0D6CF80E-B5A9-C218-BC55-CADBF4A65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801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По-добрият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вариант е да се установи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връзка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клиента,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която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се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поддържа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отворена и да се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комуникира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през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нея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3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Bi-directional </a:t>
            </a: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комуникация -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Както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сървърът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,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така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и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клиентите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му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могат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да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инициират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комуникация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.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Сървъра може да публикува съобщения към клиента и обратно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Автоматичен избор на </a:t>
            </a:r>
            <a:r>
              <a:rPr lang="bg-BG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проткол</a:t>
            </a: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SignalR </a:t>
            </a:r>
            <a:r>
              <a:rPr lang="bg-BG" sz="3200" b="0" i="0" dirty="0">
                <a:solidFill>
                  <a:srgbClr val="0D0D0D"/>
                </a:solidFill>
                <a:effectLst/>
                <a:latin typeface="Söhne"/>
              </a:rPr>
              <a:t>автоматично избира най-добрия възможен транспортен механизъм за комуникация, който е наличен и съвместим с клиента и сървъра. Това включва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WebSocket, Server-Sent Events, Long Polling </a:t>
            </a:r>
            <a:r>
              <a:rPr lang="bg-BG" sz="3200" b="0" i="0" dirty="0">
                <a:solidFill>
                  <a:srgbClr val="0D0D0D"/>
                </a:solidFill>
                <a:effectLst/>
                <a:latin typeface="Söhne"/>
              </a:rPr>
              <a:t>и други.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Така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се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гарантира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съвместимост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гъвкавост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в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различни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среди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Добавя ниво на абстракция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предоставя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високо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ниво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абстракция,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което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улеснява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импелемнтацията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,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като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скрива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сложността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low-level </a:t>
            </a:r>
            <a:r>
              <a:rPr lang="bg-BG" sz="3200" b="0" i="0" dirty="0">
                <a:solidFill>
                  <a:srgbClr val="0D0D0D"/>
                </a:solidFill>
                <a:effectLst/>
                <a:latin typeface="Söhne"/>
              </a:rPr>
              <a:t>транспортните протоколи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, ,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като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скрива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сложността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с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управлението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комуникацията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между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клиентите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сървъра</a:t>
            </a:r>
            <a:endParaRPr lang="ru-RU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(какво значи това?)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SignalR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направен така, че да може без проблем да се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scale-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 върху много сървъри (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backplanes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 може да поддържа голям брой конкурентни връзки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bg-BG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Снабден е 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с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механизми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за автоматично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скалиране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и управление на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ресурсите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,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което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гарантира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, че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приложенията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могат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да се справят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със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значителен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обем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от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връзки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и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данни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без да загубят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производителност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reconnection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авотматично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възстановяване на връзката е доста важна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build-in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 (която иначе би трябвало да се пише всеки път), която позволява 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клиентите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автоматично да се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опитват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да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възстановят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връзката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със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сървъра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в случай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прекъсване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или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загуба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осигурява по-добър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experience 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непрекъснато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поддържа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комуникацията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между клиент 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сървър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and authorization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интегриран е с ASP.NET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други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провайдъри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позволява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автентикация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ниво връзка или отделни методи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Broadcasting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възможността да се пушват съобщение към всички свързани клиенти или определена група от такива.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Това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позволява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приложенията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да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изпращат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update</a:t>
            </a:r>
            <a:r>
              <a:rPr lang="bg-BG" sz="3200" b="0" i="0" dirty="0">
                <a:solidFill>
                  <a:srgbClr val="0D0D0D"/>
                </a:solidFill>
                <a:effectLst/>
                <a:latin typeface="Söhne"/>
              </a:rPr>
              <a:t>-и 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съобщения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всички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свои потребители в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реално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време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без да се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налага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всяка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връзка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да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бъде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обработвана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отделно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en-US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Multi platform </a:t>
            </a:r>
            <a:r>
              <a:rPr lang="bg-BG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съпорт</a:t>
            </a:r>
            <a:r>
              <a:rPr lang="en-US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SignalR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предлага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поддръжка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на множество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платформи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което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означава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, че можете да </a:t>
            </a:r>
            <a:r>
              <a:rPr lang="bg-BG" sz="4800" b="0" i="0" dirty="0">
                <a:solidFill>
                  <a:srgbClr val="0D0D0D"/>
                </a:solidFill>
                <a:effectLst/>
                <a:latin typeface="Söhne"/>
              </a:rPr>
              <a:t>се разработват 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приложения,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които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работят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различни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операционни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4800" b="0" i="0" dirty="0" err="1">
                <a:solidFill>
                  <a:srgbClr val="0D0D0D"/>
                </a:solidFill>
                <a:effectLst/>
                <a:latin typeface="Söhne"/>
              </a:rPr>
              <a:t>системи</a:t>
            </a:r>
            <a:r>
              <a:rPr lang="ru-RU" sz="4800" b="0" i="0" dirty="0">
                <a:solidFill>
                  <a:srgbClr val="0D0D0D"/>
                </a:solidFill>
                <a:effectLst/>
                <a:latin typeface="Söhne"/>
              </a:rPr>
              <a:t> и устройства. </a:t>
            </a:r>
            <a:r>
              <a:rPr lang="bg-BG" sz="4800" b="0" i="0" dirty="0">
                <a:solidFill>
                  <a:srgbClr val="0D0D0D"/>
                </a:solidFill>
                <a:effectLst/>
                <a:latin typeface="Söhne"/>
              </a:rPr>
              <a:t>Различни клиентски библиотеки с унифицирано </a:t>
            </a:r>
            <a:r>
              <a:rPr lang="en-US" sz="4800" b="0" i="0" dirty="0">
                <a:solidFill>
                  <a:srgbClr val="0D0D0D"/>
                </a:solidFill>
                <a:effectLst/>
                <a:latin typeface="Söhne"/>
              </a:rPr>
              <a:t>API </a:t>
            </a:r>
            <a:endParaRPr lang="bg-BG" sz="3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Всяко приложение, в което би било нужно потребителя да презареди страницата или да </a:t>
            </a: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se </a:t>
            </a:r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използва </a:t>
            </a: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Ajax long polling </a:t>
            </a:r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за да се</a:t>
            </a: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изтеглят нови данни, е кандидат за използване на </a:t>
            </a: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SignalR</a:t>
            </a:r>
          </a:p>
          <a:p>
            <a:endParaRPr lang="en-US" b="0" i="0" dirty="0">
              <a:solidFill>
                <a:srgbClr val="14141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TODO Azure Dev Ops, real life example </a:t>
            </a:r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-&gt; вътрешни системи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4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Persistent connection</a:t>
            </a:r>
            <a:r>
              <a:rPr lang="bg-BG" dirty="0"/>
              <a:t> -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отнасят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 се за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основния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механизъм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в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SignalR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който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позволява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на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клиентите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да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установяват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и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поддържат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дълготрайни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връзки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със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сървъра</a:t>
            </a:r>
            <a:r>
              <a:rPr lang="ru-R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. </a:t>
            </a:r>
          </a:p>
          <a:p>
            <a:pPr marL="158750" indent="0">
              <a:buNone/>
            </a:pPr>
            <a:r>
              <a:rPr lang="en-US" dirty="0"/>
              <a:t>– </a:t>
            </a:r>
            <a:r>
              <a:rPr lang="bg-BG" dirty="0"/>
              <a:t>предоставя по-ниско ниво на комуникация и достъп до протоколите които се използват за комуникация</a:t>
            </a:r>
          </a:p>
          <a:p>
            <a:pPr marL="158750" indent="0">
              <a:buNone/>
            </a:pPr>
            <a:endParaRPr lang="bg-BG" dirty="0"/>
          </a:p>
          <a:p>
            <a:pPr marL="158750" indent="0">
              <a:buNone/>
            </a:pPr>
            <a:r>
              <a:rPr lang="bg-BG" dirty="0"/>
              <a:t>Хъб (малко по </a:t>
            </a:r>
            <a:r>
              <a:rPr lang="bg-BG" dirty="0" err="1"/>
              <a:t>подобрно</a:t>
            </a:r>
            <a:r>
              <a:rPr lang="bg-BG" dirty="0"/>
              <a:t>???)</a:t>
            </a:r>
          </a:p>
          <a:p>
            <a:pPr marL="158750" indent="0">
              <a:buNone/>
            </a:pPr>
            <a:r>
              <a:rPr lang="bg-BG" dirty="0"/>
              <a:t>– използва хъбове за централна точка на комуникация между клиентите и сървъра</a:t>
            </a:r>
          </a:p>
          <a:p>
            <a:pPr marL="158750" indent="0">
              <a:buNone/>
            </a:pPr>
            <a:r>
              <a:rPr lang="bg-BG" dirty="0"/>
              <a:t>- Това са логически канали, чрез които сървъра и клиентите могат да комуникират помежду си.</a:t>
            </a:r>
          </a:p>
          <a:p>
            <a:pPr marL="158750" indent="0">
              <a:buNone/>
            </a:pPr>
            <a:r>
              <a:rPr lang="bg-BG" dirty="0"/>
              <a:t> - представляват по-високо ниво на абстракция, което позволява на разработчиците да се съсредоточат върху имплементацията на логиката на приложението, вместо да се съсредоточават върху управление на комуникацията.</a:t>
            </a:r>
          </a:p>
          <a:p>
            <a:pPr marL="158750" indent="0">
              <a:buNone/>
            </a:pPr>
            <a:r>
              <a:rPr lang="bg-BG" dirty="0"/>
              <a:t>- дефинират набор от методи ,които могат да бъдат извиквани от клиентите и от сървъра, което осигурява двустранната </a:t>
            </a:r>
            <a:r>
              <a:rPr lang="bg-BG" dirty="0" err="1"/>
              <a:t>комуникаця</a:t>
            </a:r>
            <a:r>
              <a:rPr lang="bg-BG" dirty="0"/>
              <a:t> в </a:t>
            </a:r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76515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Това са приложенията или устройствата които се свързват към сървъра и комуникират с него в реално време</a:t>
            </a:r>
          </a:p>
          <a:p>
            <a:r>
              <a:rPr lang="bg-BG" dirty="0"/>
              <a:t>Могат да бъдат </a:t>
            </a:r>
            <a:r>
              <a:rPr lang="en-US" dirty="0"/>
              <a:t>web browsers</a:t>
            </a:r>
            <a:r>
              <a:rPr lang="bg-BG" dirty="0"/>
              <a:t>,мобилни приложения,  </a:t>
            </a:r>
            <a:r>
              <a:rPr lang="bg-BG" dirty="0" err="1"/>
              <a:t>ностролни</a:t>
            </a:r>
            <a:r>
              <a:rPr lang="bg-BG" dirty="0"/>
              <a:t> приложения или други устройства, който поддържат </a:t>
            </a:r>
            <a:r>
              <a:rPr lang="en-US" dirty="0"/>
              <a:t>http</a:t>
            </a:r>
          </a:p>
          <a:p>
            <a:r>
              <a:rPr lang="bg-BG" dirty="0"/>
              <a:t>Клиентите могат да използват различни технологии и платформи като </a:t>
            </a:r>
            <a:r>
              <a:rPr lang="en-US" dirty="0" err="1"/>
              <a:t>javaScript</a:t>
            </a:r>
            <a:r>
              <a:rPr lang="en-US" dirty="0"/>
              <a:t>, Java, </a:t>
            </a:r>
            <a:r>
              <a:rPr lang="en-US" dirty="0" err="1"/>
              <a:t>.net</a:t>
            </a:r>
            <a:r>
              <a:rPr lang="en-US" dirty="0"/>
              <a:t>, Python </a:t>
            </a:r>
            <a:r>
              <a:rPr lang="bg-BG" dirty="0"/>
              <a:t>и </a:t>
            </a:r>
            <a:r>
              <a:rPr lang="bg-BG" dirty="0" err="1"/>
              <a:t>др</a:t>
            </a:r>
            <a:endParaRPr lang="bg-BG" dirty="0"/>
          </a:p>
          <a:p>
            <a:r>
              <a:rPr lang="en-US" dirty="0"/>
              <a:t>SignalR </a:t>
            </a:r>
            <a:r>
              <a:rPr lang="bg-BG" dirty="0"/>
              <a:t>предоставя клиентски библиотеки и </a:t>
            </a:r>
            <a:r>
              <a:rPr lang="en-US" dirty="0"/>
              <a:t>SDK-</a:t>
            </a:r>
            <a:r>
              <a:rPr lang="bg-BG" dirty="0"/>
              <a:t>та за различни платформи</a:t>
            </a:r>
            <a:r>
              <a:rPr lang="en-US" dirty="0"/>
              <a:t> </a:t>
            </a:r>
          </a:p>
          <a:p>
            <a:r>
              <a:rPr lang="bg-BG" dirty="0"/>
              <a:t>Благодарение на  </a:t>
            </a:r>
            <a:r>
              <a:rPr lang="en-US" dirty="0"/>
              <a:t>API-</a:t>
            </a:r>
            <a:r>
              <a:rPr lang="bg-BG" dirty="0"/>
              <a:t>то на </a:t>
            </a:r>
            <a:r>
              <a:rPr lang="en-US" dirty="0"/>
              <a:t>SignalR,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независимо от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платформата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или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езика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на клиента,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разработчиците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могат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да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използват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същите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методи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събития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за управление на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връзката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и обмен на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данни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със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сървъра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1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Slide">
  <p:cSld name="Headlin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6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"/>
          <p:cNvSpPr txBox="1"/>
          <p:nvPr/>
        </p:nvSpPr>
        <p:spPr>
          <a:xfrm>
            <a:off x="1354138" y="3035656"/>
            <a:ext cx="94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;p6"/>
          <p:cNvSpPr txBox="1"/>
          <p:nvPr/>
        </p:nvSpPr>
        <p:spPr>
          <a:xfrm>
            <a:off x="1354138" y="4341762"/>
            <a:ext cx="94836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3189344" y="1823307"/>
            <a:ext cx="31545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6"/>
          <p:cNvSpPr txBox="1"/>
          <p:nvPr/>
        </p:nvSpPr>
        <p:spPr>
          <a:xfrm>
            <a:off x="3189396" y="2145049"/>
            <a:ext cx="3873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68400" y="-5"/>
            <a:ext cx="3518450" cy="1923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354138" y="3035656"/>
            <a:ext cx="94837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54138" y="4341762"/>
            <a:ext cx="94837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3189344" y="1823307"/>
            <a:ext cx="3154362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4"/>
          </p:nvPr>
        </p:nvSpPr>
        <p:spPr>
          <a:xfrm>
            <a:off x="3189396" y="2145049"/>
            <a:ext cx="38735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6"/>
          <p:cNvSpPr>
            <a:spLocks noGrp="1"/>
          </p:cNvSpPr>
          <p:nvPr>
            <p:ph type="pic" idx="5"/>
          </p:nvPr>
        </p:nvSpPr>
        <p:spPr>
          <a:xfrm>
            <a:off x="1382703" y="1344842"/>
            <a:ext cx="1488000" cy="1415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" name="Google Shape;18;p6"/>
          <p:cNvSpPr txBox="1"/>
          <p:nvPr/>
        </p:nvSpPr>
        <p:spPr>
          <a:xfrm>
            <a:off x="7142889" y="6286882"/>
            <a:ext cx="450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.NET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25" y="624488"/>
            <a:ext cx="438700" cy="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8" y="6191000"/>
            <a:ext cx="121160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190575" y="6235284"/>
            <a:ext cx="102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Партньори:</a:t>
            </a:r>
            <a:endParaRPr sz="1100"/>
          </a:p>
        </p:txBody>
      </p:sp>
      <p:pic>
        <p:nvPicPr>
          <p:cNvPr id="23" name="Google Shape;2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359" y="6306376"/>
            <a:ext cx="1031127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68400" y="-5"/>
            <a:ext cx="3518450" cy="192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/>
          <p:nvPr/>
        </p:nvSpPr>
        <p:spPr>
          <a:xfrm>
            <a:off x="7516742" y="604325"/>
            <a:ext cx="4080966" cy="5031088"/>
          </a:xfrm>
          <a:prstGeom prst="roundRect">
            <a:avLst>
              <a:gd name="adj" fmla="val 6315"/>
            </a:avLst>
          </a:prstGeom>
          <a:solidFill>
            <a:schemeClr val="lt1"/>
          </a:solidFill>
          <a:ln>
            <a:noFill/>
          </a:ln>
          <a:effectLst>
            <a:outerShdw blurRad="1130300" dist="279400" dir="54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459806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2008" cy="58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>
            <a:spLocks noGrp="1"/>
          </p:cNvSpPr>
          <p:nvPr>
            <p:ph type="pic" idx="3"/>
          </p:nvPr>
        </p:nvSpPr>
        <p:spPr>
          <a:xfrm>
            <a:off x="7602934" y="685682"/>
            <a:ext cx="3901732" cy="4840475"/>
          </a:xfrm>
          <a:prstGeom prst="roundRect">
            <a:avLst>
              <a:gd name="adj" fmla="val 5494"/>
            </a:avLst>
          </a:prstGeom>
          <a:noFill/>
          <a:ln>
            <a:noFill/>
          </a:ln>
        </p:spPr>
      </p:sp>
      <p:sp>
        <p:nvSpPr>
          <p:cNvPr id="32" name="Google Shape;32;p7"/>
          <p:cNvSpPr txBox="1"/>
          <p:nvPr/>
        </p:nvSpPr>
        <p:spPr>
          <a:xfrm>
            <a:off x="7142889" y="6286882"/>
            <a:ext cx="450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.NET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25" y="624488"/>
            <a:ext cx="438700" cy="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8" y="6191000"/>
            <a:ext cx="121160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/>
        </p:nvSpPr>
        <p:spPr>
          <a:xfrm>
            <a:off x="190575" y="6235284"/>
            <a:ext cx="102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Партньори:</a:t>
            </a:r>
            <a:endParaRPr sz="1100"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359" y="6306376"/>
            <a:ext cx="1031127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out photo">
  <p:cSld name="Slide without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68400" y="-5"/>
            <a:ext cx="3518450" cy="192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4598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7142889" y="6286882"/>
            <a:ext cx="450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.</a:t>
            </a:r>
            <a:r>
              <a:rPr lang="en-US" sz="1300" b="1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NET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25" y="624488"/>
            <a:ext cx="438700" cy="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8" y="6191000"/>
            <a:ext cx="121160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/>
        </p:nvSpPr>
        <p:spPr>
          <a:xfrm>
            <a:off x="190575" y="6235284"/>
            <a:ext cx="102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Партньори:</a:t>
            </a:r>
            <a:endParaRPr sz="1100"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359" y="6306376"/>
            <a:ext cx="1031127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1049235" y="819254"/>
            <a:ext cx="33704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1049235" y="2915353"/>
            <a:ext cx="66963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СЛЕДВАЩО СЪБИТИЕ</a:t>
            </a: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1028753" y="3566661"/>
            <a:ext cx="10114012" cy="1948941"/>
          </a:xfrm>
          <a:prstGeom prst="roundRect">
            <a:avLst>
              <a:gd name="adj" fmla="val 3397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000" scaled="0"/>
          </a:gradFill>
          <a:ln>
            <a:noFill/>
          </a:ln>
          <a:effectLst>
            <a:outerShdw blurRad="628650" dist="114300" dir="3000000" algn="bl" rotWithShape="0">
              <a:srgbClr val="69F1AE">
                <a:alpha val="8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2919184" y="3864409"/>
            <a:ext cx="2110432" cy="303813"/>
          </a:xfrm>
          <a:prstGeom prst="roundRect">
            <a:avLst>
              <a:gd name="adj" fmla="val 50000"/>
            </a:avLst>
          </a:prstGeom>
          <a:solidFill>
            <a:srgbClr val="69F1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2866936" y="3907553"/>
            <a:ext cx="2201944" cy="16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28753" y="3566660"/>
            <a:ext cx="1321041" cy="1016205"/>
          </a:xfrm>
          <a:custGeom>
            <a:avLst/>
            <a:gdLst/>
            <a:ahLst/>
            <a:cxnLst/>
            <a:rect l="l" t="t" r="r" b="b"/>
            <a:pathLst>
              <a:path w="1091854" h="833780" extrusionOk="0">
                <a:moveTo>
                  <a:pt x="0" y="29319"/>
                </a:moveTo>
                <a:cubicBezTo>
                  <a:pt x="0" y="13127"/>
                  <a:pt x="13127" y="0"/>
                  <a:pt x="29319" y="0"/>
                </a:cubicBezTo>
                <a:lnTo>
                  <a:pt x="1091239" y="0"/>
                </a:lnTo>
                <a:cubicBezTo>
                  <a:pt x="1110575" y="429633"/>
                  <a:pt x="672379" y="822838"/>
                  <a:pt x="0" y="833780"/>
                </a:cubicBezTo>
                <a:lnTo>
                  <a:pt x="0" y="293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919185" y="4346075"/>
            <a:ext cx="7834554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2919184" y="5106629"/>
            <a:ext cx="2201944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2919184" y="4875798"/>
            <a:ext cx="6610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Лектор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4"/>
          </p:nvPr>
        </p:nvSpPr>
        <p:spPr>
          <a:xfrm>
            <a:off x="5624677" y="5106629"/>
            <a:ext cx="1457756" cy="13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5624677" y="4875798"/>
            <a:ext cx="67334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Дата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5"/>
          </p:nvPr>
        </p:nvSpPr>
        <p:spPr>
          <a:xfrm>
            <a:off x="7500611" y="5106629"/>
            <a:ext cx="1578962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7500611" y="4875798"/>
            <a:ext cx="74474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Език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 amt="28000"/>
          </a:blip>
          <a:srcRect l="16304" b="44282"/>
          <a:stretch/>
        </p:blipFill>
        <p:spPr>
          <a:xfrm rot="10800000">
            <a:off x="8449739" y="3566659"/>
            <a:ext cx="2693026" cy="80864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>
            <a:spLocks noGrp="1"/>
          </p:cNvSpPr>
          <p:nvPr>
            <p:ph type="pic" idx="6"/>
          </p:nvPr>
        </p:nvSpPr>
        <p:spPr>
          <a:xfrm>
            <a:off x="1501636" y="3907553"/>
            <a:ext cx="1139158" cy="1083547"/>
          </a:xfrm>
          <a:prstGeom prst="ellipse">
            <a:avLst/>
          </a:prstGeom>
          <a:noFill/>
          <a:ln>
            <a:noFill/>
          </a:ln>
        </p:spPr>
      </p:sp>
      <p:sp>
        <p:nvSpPr>
          <p:cNvPr id="66" name="Google Shape;66;p9"/>
          <p:cNvSpPr txBox="1"/>
          <p:nvPr/>
        </p:nvSpPr>
        <p:spPr>
          <a:xfrm>
            <a:off x="7142889" y="6286882"/>
            <a:ext cx="450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.NET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6477" y="3737252"/>
            <a:ext cx="334215" cy="3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8" y="6191000"/>
            <a:ext cx="121160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>
            <a:off x="190575" y="6235284"/>
            <a:ext cx="102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Партньори:</a:t>
            </a:r>
            <a:endParaRPr sz="1100"/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359" y="6306376"/>
            <a:ext cx="1031127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1354138" y="3035656"/>
            <a:ext cx="9483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ctr">
              <a:spcBef>
                <a:spcPts val="0"/>
              </a:spcBef>
              <a:buClr>
                <a:srgbClr val="4F4F4F"/>
              </a:buClr>
            </a:pPr>
            <a:r>
              <a:rPr lang="en-US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Real-time Web with SignalR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body" idx="2"/>
          </p:nvPr>
        </p:nvSpPr>
        <p:spPr>
          <a:xfrm>
            <a:off x="1354138" y="4341762"/>
            <a:ext cx="94837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1800"/>
              <a:buNone/>
            </a:pPr>
            <a:endParaRPr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body" idx="3"/>
          </p:nvPr>
        </p:nvSpPr>
        <p:spPr>
          <a:xfrm>
            <a:off x="3189344" y="1823307"/>
            <a:ext cx="3154362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4"/>
          </p:nvPr>
        </p:nvSpPr>
        <p:spPr>
          <a:xfrm>
            <a:off x="3189396" y="2145049"/>
            <a:ext cx="38735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1000"/>
              <a:buNone/>
            </a:pPr>
            <a:endParaRPr/>
          </a:p>
        </p:txBody>
      </p:sp>
      <p:sp>
        <p:nvSpPr>
          <p:cNvPr id="79" name="Google Shape;79;p1"/>
          <p:cNvSpPr>
            <a:spLocks noGrp="1"/>
          </p:cNvSpPr>
          <p:nvPr>
            <p:ph type="pic" idx="5"/>
          </p:nvPr>
        </p:nvSpPr>
        <p:spPr>
          <a:xfrm>
            <a:off x="1382703" y="1344842"/>
            <a:ext cx="1488000" cy="1415400"/>
          </a:xfrm>
          <a:prstGeom prst="ellipse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9C1F-BD84-26E5-2EA5-401839828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60AEF50B-4A08-AF07-5B90-8D59EF5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504" y="2429880"/>
            <a:ext cx="2631579" cy="77453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591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2866936" y="3907553"/>
            <a:ext cx="2201944" cy="16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2"/>
          </p:nvPr>
        </p:nvSpPr>
        <p:spPr>
          <a:xfrm>
            <a:off x="2919185" y="4346075"/>
            <a:ext cx="7834554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3"/>
          </p:nvPr>
        </p:nvSpPr>
        <p:spPr>
          <a:xfrm>
            <a:off x="2919184" y="5106629"/>
            <a:ext cx="2201944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 dirty="0"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4"/>
          </p:nvPr>
        </p:nvSpPr>
        <p:spPr>
          <a:xfrm>
            <a:off x="5624677" y="5106629"/>
            <a:ext cx="1457756" cy="13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5"/>
          </p:nvPr>
        </p:nvSpPr>
        <p:spPr>
          <a:xfrm>
            <a:off x="7500611" y="5106629"/>
            <a:ext cx="1578962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02" name="Google Shape;102;p4"/>
          <p:cNvSpPr>
            <a:spLocks noGrp="1"/>
          </p:cNvSpPr>
          <p:nvPr>
            <p:ph type="pic" idx="6"/>
          </p:nvPr>
        </p:nvSpPr>
        <p:spPr>
          <a:xfrm>
            <a:off x="1501636" y="3907553"/>
            <a:ext cx="1139158" cy="1083547"/>
          </a:xfrm>
          <a:prstGeom prst="ellipse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CA75D9A-54DC-6CDF-B920-7010ABEE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375" y="654826"/>
            <a:ext cx="2543175" cy="4743450"/>
          </a:xfrm>
          <a:prstGeom prst="rect">
            <a:avLst/>
          </a:prstGeom>
        </p:spPr>
      </p:pic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1888458" y="441629"/>
            <a:ext cx="5417411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bg-BG" dirty="0"/>
              <a:t>Какво е </a:t>
            </a:r>
            <a:r>
              <a:rPr lang="en-US" dirty="0"/>
              <a:t>SingnalR</a:t>
            </a:r>
            <a:r>
              <a:rPr lang="bg-BG" dirty="0"/>
              <a:t>?</a:t>
            </a:r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2"/>
          </p:nvPr>
        </p:nvSpPr>
        <p:spPr>
          <a:xfrm>
            <a:off x="534007" y="1626553"/>
            <a:ext cx="5631123" cy="378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за разработка на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SignalR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част от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Позволява на разработчиците  да се абстрахират от сложността на обработка на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low-level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протоколите за комуникация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разработката на динамични и интерактивни приложения много по-лесна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bg-B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;p3">
            <a:extLst>
              <a:ext uri="{FF2B5EF4-FFF2-40B4-BE49-F238E27FC236}">
                <a16:creationId xmlns:a16="http://schemas.microsoft.com/office/drawing/2014/main" id="{EE479FA4-7E38-6B6D-E1FB-B00DEADBC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88458" y="441629"/>
            <a:ext cx="5417411" cy="6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sz="2800" dirty="0"/>
              <a:t>Old school </a:t>
            </a:r>
            <a:r>
              <a:rPr lang="bg-BG" sz="2800" dirty="0"/>
              <a:t>метод</a:t>
            </a:r>
            <a:r>
              <a:rPr lang="en-US" sz="2800" dirty="0"/>
              <a:t> - polling </a:t>
            </a:r>
            <a:endParaRPr sz="2800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EF8C86D5-2027-B1C6-F1BE-C9D297F2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727215"/>
            <a:ext cx="5705475" cy="2924175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8FFF07CB-3FE4-0A7E-A8C2-1DA6302FF902}"/>
              </a:ext>
            </a:extLst>
          </p:cNvPr>
          <p:cNvSpPr txBox="1"/>
          <p:nvPr/>
        </p:nvSpPr>
        <p:spPr>
          <a:xfrm>
            <a:off x="1088994" y="1357883"/>
            <a:ext cx="500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Клиента пита докато не получи резултат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622276F1-6204-252E-1CBF-44FF205FD1A3}"/>
              </a:ext>
            </a:extLst>
          </p:cNvPr>
          <p:cNvSpPr txBox="1"/>
          <p:nvPr/>
        </p:nvSpPr>
        <p:spPr>
          <a:xfrm>
            <a:off x="6930501" y="1874267"/>
            <a:ext cx="43826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Излишно използване на мрежови ресурси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Забавяне на резултата – не е в реално време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Излишен трафик и натоварване на сървъра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A214F8F-5DB4-872F-B185-95D0A3F3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;p3">
            <a:extLst>
              <a:ext uri="{FF2B5EF4-FFF2-40B4-BE49-F238E27FC236}">
                <a16:creationId xmlns:a16="http://schemas.microsoft.com/office/drawing/2014/main" id="{A782B463-E853-DD22-0257-042E634BA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88458" y="441629"/>
            <a:ext cx="5417411" cy="6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sz="2800" dirty="0"/>
              <a:t>Old school </a:t>
            </a:r>
            <a:r>
              <a:rPr lang="bg-BG" sz="2800" dirty="0"/>
              <a:t>метод</a:t>
            </a:r>
            <a:r>
              <a:rPr lang="en-US" sz="2800" dirty="0"/>
              <a:t> - polling </a:t>
            </a:r>
            <a:endParaRPr sz="2800" dirty="0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CFE0C64F-745D-6FE9-3B1C-04BF553061A1}"/>
              </a:ext>
            </a:extLst>
          </p:cNvPr>
          <p:cNvSpPr txBox="1"/>
          <p:nvPr/>
        </p:nvSpPr>
        <p:spPr>
          <a:xfrm>
            <a:off x="1088994" y="1357883"/>
            <a:ext cx="500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Клиента пита докато не получи резултат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45B72059-AAB6-8D69-F107-82893FFDD1CD}"/>
              </a:ext>
            </a:extLst>
          </p:cNvPr>
          <p:cNvSpPr txBox="1"/>
          <p:nvPr/>
        </p:nvSpPr>
        <p:spPr>
          <a:xfrm>
            <a:off x="6930501" y="1874267"/>
            <a:ext cx="4382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Прекалено много заявки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Излишен трафик и натоварване на сървъра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Забавяне на резултата – не е в реално време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97F7C15-1828-D0BD-F7BC-1E9AC69F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6" y="2035138"/>
            <a:ext cx="6289762" cy="2554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506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E907CB2-725D-18F4-E87D-6F6C428B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16" y="1538577"/>
            <a:ext cx="8880768" cy="37808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061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6B826F68-4804-443B-6E97-9DA70660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139" y="367771"/>
            <a:ext cx="7996507" cy="774531"/>
          </a:xfrm>
        </p:spPr>
        <p:txBody>
          <a:bodyPr/>
          <a:lstStyle/>
          <a:p>
            <a:r>
              <a:rPr lang="bg-BG" dirty="0"/>
              <a:t>Предимства на </a:t>
            </a:r>
            <a:r>
              <a:rPr lang="en-US" dirty="0"/>
              <a:t>SignalR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2E83434-E67D-E1B3-97CC-CE0BCFC191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54138" y="1340529"/>
            <a:ext cx="8127213" cy="411923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Bi-directional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комуникация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Автоматичен избор на транспортен протокол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иво на абстракция върху различни транспортни протоколи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reconnection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and authorization </a:t>
            </a:r>
            <a:endParaRPr lang="bg-B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Broadcasting 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Multi platform </a:t>
            </a:r>
            <a:r>
              <a:rPr lang="bg-BG" dirty="0">
                <a:latin typeface="Calibri" panose="020F0502020204030204" pitchFamily="34" charset="0"/>
                <a:cs typeface="Times New Roman" panose="02020603050405020304" pitchFamily="18" charset="0"/>
              </a:rPr>
              <a:t>съпорт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4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209ED510-14BB-ADE1-79E1-8229746B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139" y="403280"/>
            <a:ext cx="4598100" cy="774531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3B5E02-ACA5-B8FE-FD25-FEAD8A1B55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3923" y="1338058"/>
            <a:ext cx="9973770" cy="3903343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Multi-user collaboration apps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– приложения които изискват редакция на документ в реално време, инструменти за менажиране на проекти, споделени дъски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whiteboards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Live chat and messaging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приложения който позволяват на потребителите да изпращат и получават съобщения в реално време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Push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нотификации – подобаващо за апликации които изпращат нотификации в реално време, например приложения за трейдинг, спортни резултати и новини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Multiplayer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игри - игри в който потребителите могат да взаимодействат е реално време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IoT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устройства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SignalR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може да се използва за комуникацията  между устройства 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cloud-a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; полезно за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city solutions, automation systems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др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25379CB3-3DDD-DA72-19B1-401AF6C5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139" y="355753"/>
            <a:ext cx="9277706" cy="774531"/>
          </a:xfrm>
        </p:spPr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55D4847-027A-CB31-E48B-AD09B7980CC2}"/>
              </a:ext>
            </a:extLst>
          </p:cNvPr>
          <p:cNvSpPr txBox="1"/>
          <p:nvPr/>
        </p:nvSpPr>
        <p:spPr>
          <a:xfrm>
            <a:off x="780583" y="1421175"/>
            <a:ext cx="9751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Два основни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концепции:</a:t>
            </a: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Persistent connection  </a:t>
            </a:r>
            <a:r>
              <a:rPr lang="bg-BG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основния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механизъм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SignalR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който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позволява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клиентите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установяват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поддържат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дълготрайни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връзки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със</a:t>
            </a: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сървъра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Hub -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high-level pipeline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изграден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върху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постоянните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връзки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Те предоставят начин за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организиране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управление на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временната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комуникация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клиенти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сървъри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по-лесно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която позволява на клиен</a:t>
            </a:r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 и сървър да извикват методи един на друг директно, </a:t>
            </a:r>
          </a:p>
        </p:txBody>
      </p:sp>
    </p:spTree>
    <p:extLst>
      <p:ext uri="{BB962C8B-B14F-4D97-AF65-F5344CB8AC3E}">
        <p14:creationId xmlns:p14="http://schemas.microsoft.com/office/powerpoint/2010/main" val="291406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82C8601-0DF3-02FB-E3DE-312E8709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900" y="366904"/>
            <a:ext cx="4598100" cy="774531"/>
          </a:xfrm>
        </p:spPr>
        <p:txBody>
          <a:bodyPr/>
          <a:lstStyle/>
          <a:p>
            <a:r>
              <a:rPr lang="bg-BG" dirty="0"/>
              <a:t>Клиенти</a:t>
            </a:r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4AB0922-AAAF-B3AD-600A-4889F21DAAE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07368" y="1733870"/>
            <a:ext cx="5180476" cy="3551808"/>
          </a:xfrm>
        </p:spPr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4FFA676-644D-6671-5057-7EAFDD0C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62" y="1309007"/>
            <a:ext cx="6472298" cy="35518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711321"/>
      </p:ext>
    </p:extLst>
  </p:cSld>
  <p:clrMapOvr>
    <a:masterClrMapping/>
  </p:clrMapOvr>
</p:sld>
</file>

<file path=ppt/theme/theme1.xml><?xml version="1.0" encoding="utf-8"?>
<a:theme xmlns:a="http://schemas.openxmlformats.org/drawingml/2006/main" name="test maste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1431</Words>
  <Application>Microsoft Office PowerPoint</Application>
  <PresentationFormat>Широк екран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20" baseType="lpstr">
      <vt:lpstr>Open Sans</vt:lpstr>
      <vt:lpstr>Arial</vt:lpstr>
      <vt:lpstr>Montserrat Medium</vt:lpstr>
      <vt:lpstr>Montserrat</vt:lpstr>
      <vt:lpstr>Söhne</vt:lpstr>
      <vt:lpstr>Segoe UI Historic</vt:lpstr>
      <vt:lpstr>Calibri</vt:lpstr>
      <vt:lpstr>Verdana</vt:lpstr>
      <vt:lpstr>test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Microsoft Office User</dc:creator>
  <cp:lastModifiedBy>Hristina Dimova</cp:lastModifiedBy>
  <cp:revision>6</cp:revision>
  <dcterms:created xsi:type="dcterms:W3CDTF">2021-04-20T07:02:23Z</dcterms:created>
  <dcterms:modified xsi:type="dcterms:W3CDTF">2024-03-22T15:39:52Z</dcterms:modified>
</cp:coreProperties>
</file>