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57" r:id="rId5"/>
    <p:sldId id="261" r:id="rId6"/>
    <p:sldId id="258" r:id="rId7"/>
    <p:sldId id="264" r:id="rId8"/>
    <p:sldId id="267" r:id="rId9"/>
    <p:sldId id="265" r:id="rId10"/>
    <p:sldId id="266" r:id="rId11"/>
    <p:sldId id="299" r:id="rId12"/>
    <p:sldId id="280" r:id="rId13"/>
    <p:sldId id="259" r:id="rId14"/>
    <p:sldId id="282" r:id="rId15"/>
    <p:sldId id="281" r:id="rId16"/>
    <p:sldId id="295" r:id="rId17"/>
    <p:sldId id="296" r:id="rId18"/>
    <p:sldId id="26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7" r:id="rId28"/>
    <p:sldId id="292" r:id="rId29"/>
    <p:sldId id="293" r:id="rId30"/>
    <p:sldId id="294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5904-FD33-49C9-A635-9F28A97FF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64C1B-7544-4E34-9807-ECEE9258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964B-575F-4024-A2C2-78AECD3B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2E3C-41B4-4CE6-BE5C-56AA3BB9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7599-941C-4C83-BF62-4E7AE530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CF89-346E-483F-9655-48ED8233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3AD2-BE73-4CED-B585-5862F16B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D45A-8BA4-4BBD-BCE1-F2CD58C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A093-C880-4AE0-B614-9BB316AB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8F03-CF6D-491A-A48D-68AA9B2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0513A-65B8-4AB9-896F-955F53B4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0A08-EAB0-450C-9040-324520A5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6879-9954-448B-A44C-DBB9594D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EBE2-82DD-4712-B02E-58797A9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7128-9043-43D4-AFFE-BED550D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A7D5-C136-4B56-9F33-CC7F9D5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A446-D848-49CB-9FB2-1408AC63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64AF-893C-4423-8208-D0A5D1F2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2762-F1A0-4195-9450-B7D4EFF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0F95-A6F8-4632-B49B-2718381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8A-A6F7-4049-96A8-2ECC3B30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0EA1-6152-4221-87AD-5967CD33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2198-5B7D-4044-AED8-F9FAFA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08B45-7CED-4E1E-93AB-9134158A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6448-4222-44C8-A548-2D400971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D1EE-904A-4B91-9EAC-93ACED4E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20E8-E6F7-4E13-B719-568F62B17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2051-E52E-4E24-8EBA-1642B6D3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0F16-66C7-46C0-9AFC-6B04979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B58E-4AF0-42E5-B073-E4368F2B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CFCF-EE17-4C80-8308-031E9D5E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B924-2A7E-45EC-B1AE-C28341F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3B9D-25DB-4EDF-A339-8101E68CE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89E7-2FFA-4B73-B691-0F19D244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F9A96-0D2C-40B8-B64E-FF88B5EE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4ED7C-0BA6-4D67-8A55-B79204DDD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5D2DB-EAFE-4454-A5B3-8FC4F91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8EB99-4746-4232-BAF3-504CF251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58184-C951-44A3-B181-86D2D949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8B72-8BCF-4853-AEC1-CF27D34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C9CE1-EBFB-4377-B060-B1912BA8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1C8B-EF25-4D7A-B49C-66CCFEC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4E285-1463-456F-AFB7-CC22ECBA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7A870-B548-4384-832C-599E5A4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86743-DB08-45B8-B2F2-547481D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861C-49D4-4C1D-86DF-369EDBB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AAE-584C-49B2-BA29-0A5E905D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840E-5371-4729-BDC0-7262E753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00EA-DA27-4125-977C-1C0B2C35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40FA-3F2D-49CE-B803-E6274BA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F06F-751F-4D58-979C-64315EA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E98-2D8F-4C2F-8631-24D6DD2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61C0-D265-40E3-A6D1-BAD444BE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0E75A-018F-45E7-A456-41290719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6307-3728-40A6-B595-1F192ADF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CC30-2281-4715-B508-131AD3B4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9176-EA2C-4C3D-ACE7-64B6EF81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21E5-A551-4609-962E-14A0225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5C13F-BD34-4201-A9B3-48DD18FA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4A69-970B-413C-BDB7-59FB22AA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818A-30F1-44C5-9F8D-4D4DFE7AD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E358-2A80-4DE8-80CB-E8C8B133AA98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875F-1ECB-433F-9E9F-30F5991D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1F2F-953F-4645-ACE4-D510F3C8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FB38-67B6-4DD3-820E-78F308683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bcsds/pokemon?fbclid=IwAR0O54UYY21ZPC6OfSRntXW5n435IKNQVtFn-KUlq-v250tHvEC5gn6Xw_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70AB-0B4F-4B35-BE6E-1921A820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mk-MK" sz="4400" dirty="0"/>
            </a:br>
            <a:r>
              <a:rPr lang="mk-MK" sz="4400" dirty="0"/>
              <a:t>Предвидување дали даден покемон е легендарен или не со примена на техники за небалансирана класификација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5182-5007-443E-9B9C-3200C50D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982" y="3732213"/>
            <a:ext cx="87060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mk-MK" dirty="0"/>
              <a:t>Членови на тимот</a:t>
            </a:r>
            <a:r>
              <a:rPr lang="en-US" dirty="0"/>
              <a:t>:</a:t>
            </a:r>
          </a:p>
          <a:p>
            <a:pPr algn="l"/>
            <a:r>
              <a:rPr lang="mk-MK" dirty="0"/>
              <a:t>Марија Василева 171086</a:t>
            </a:r>
          </a:p>
          <a:p>
            <a:pPr algn="l"/>
            <a:r>
              <a:rPr lang="mk-MK" dirty="0"/>
              <a:t>Христина Митрова 161086</a:t>
            </a:r>
          </a:p>
          <a:p>
            <a:pPr algn="l"/>
            <a:r>
              <a:rPr lang="mk-MK" dirty="0"/>
              <a:t>Наташа Илиевска 163</a:t>
            </a:r>
            <a:r>
              <a:rPr lang="en-US" dirty="0"/>
              <a:t>032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F8E762-B8B3-4626-83AF-241151BC0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19" y="3922658"/>
            <a:ext cx="2109239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B4F2D-9616-49F9-A681-9C94E889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02" y="1445722"/>
            <a:ext cx="3757057" cy="566987"/>
          </a:xfrm>
        </p:spPr>
        <p:txBody>
          <a:bodyPr vert="horz" lIns="91440" tIns="45720" rIns="91440" bIns="45720" numCol="1" rtlCol="0" anchor="b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DC8DF9D-DFCB-4F37-AB90-71A35B70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892567" y="2012709"/>
            <a:ext cx="6105335" cy="4092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9B1B81-11E7-4F27-A93D-71D94F463FA3}"/>
              </a:ext>
            </a:extLst>
          </p:cNvPr>
          <p:cNvSpPr txBox="1">
            <a:spLocks/>
          </p:cNvSpPr>
          <p:nvPr/>
        </p:nvSpPr>
        <p:spPr>
          <a:xfrm>
            <a:off x="949911" y="199984"/>
            <a:ext cx="1036500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F51C7-C151-4599-A13F-2C40C9167B6F}"/>
              </a:ext>
            </a:extLst>
          </p:cNvPr>
          <p:cNvSpPr txBox="1"/>
          <p:nvPr/>
        </p:nvSpPr>
        <p:spPr>
          <a:xfrm>
            <a:off x="6274711" y="1236772"/>
            <a:ext cx="3544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Correlation matrix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23ED6B-25EB-4389-B71C-499751563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1648525"/>
            <a:ext cx="5379465" cy="512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9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Изглед на податочното множество пред да почнеме со класификација</a:t>
            </a:r>
            <a:endParaRPr lang="en-US" dirty="0"/>
          </a:p>
        </p:txBody>
      </p:sp>
      <p:pic>
        <p:nvPicPr>
          <p:cNvPr id="2050" name="Picture 2" descr="C:\Users\Win7\Desktop\pr\Screenshot_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73853" y="1933399"/>
            <a:ext cx="6046662" cy="30354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3479" y="5356927"/>
            <a:ext cx="103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Го поделивме податочното множество на тренирачко(80%)  и тестирачко(20%)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E0F3-00DB-4549-A00B-3EBFC35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A27E-0271-4866-9869-9506854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За секој класификатор ги користевме следните методи за евалуација:</a:t>
            </a:r>
            <a:endParaRPr lang="en-US" sz="2600" dirty="0"/>
          </a:p>
          <a:p>
            <a:r>
              <a:rPr lang="en-US" sz="2600" dirty="0"/>
              <a:t>Classification report </a:t>
            </a:r>
            <a:r>
              <a:rPr lang="mk-MK" sz="2600" dirty="0"/>
              <a:t>кој што ги содржи основните резултати</a:t>
            </a:r>
            <a:r>
              <a:rPr lang="en-US" sz="2600" dirty="0"/>
              <a:t>: accuracy, precision, recall </a:t>
            </a:r>
            <a:r>
              <a:rPr lang="mk-MK" sz="2600" dirty="0"/>
              <a:t>и</a:t>
            </a:r>
            <a:r>
              <a:rPr lang="en-US" sz="2600" dirty="0"/>
              <a:t> f1</a:t>
            </a:r>
            <a:endParaRPr lang="mk-MK" sz="2600" dirty="0"/>
          </a:p>
          <a:p>
            <a:r>
              <a:rPr lang="en-US" sz="2600" dirty="0"/>
              <a:t>Confusion matrix </a:t>
            </a:r>
            <a:r>
              <a:rPr lang="mk-MK" sz="2600" dirty="0"/>
              <a:t>во форма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[[TN FP ]</a:t>
            </a:r>
            <a:br>
              <a:rPr lang="en-US" sz="2600"/>
            </a:br>
            <a:r>
              <a:rPr lang="en-US" sz="2600"/>
              <a:t>[FN TP ]]</a:t>
            </a:r>
            <a:endParaRPr lang="mk-MK" sz="2600" dirty="0"/>
          </a:p>
          <a:p>
            <a:r>
              <a:rPr lang="mk-MK" sz="2600" dirty="0"/>
              <a:t>Време</a:t>
            </a:r>
          </a:p>
          <a:p>
            <a:r>
              <a:rPr lang="en-US" sz="2600" dirty="0"/>
              <a:t>ROC </a:t>
            </a:r>
            <a:r>
              <a:rPr lang="mk-MK" sz="2600" dirty="0"/>
              <a:t>крива со</a:t>
            </a:r>
            <a:r>
              <a:rPr lang="en-US" sz="2600" dirty="0"/>
              <a:t> AUC </a:t>
            </a:r>
            <a:r>
              <a:rPr lang="mk-MK" sz="2600" dirty="0"/>
              <a:t>резултат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17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40EE-E5BD-40F8-BF64-159E78A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mk-MK" dirty="0"/>
              <a:t>Класификација без да се земе во предвид дека класата е небалансирана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8B80-4DCC-4591-877E-16A9C65FC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mk-MK" sz="2600" dirty="0"/>
              <a:t>Модели:</a:t>
            </a:r>
          </a:p>
          <a:p>
            <a:pPr algn="just"/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pPr algn="just"/>
            <a:r>
              <a:rPr lang="en-US" sz="2600" dirty="0"/>
              <a:t>Decision Tree Classifier</a:t>
            </a:r>
          </a:p>
          <a:p>
            <a:pPr algn="just"/>
            <a:r>
              <a:rPr lang="en-US" sz="2600" dirty="0"/>
              <a:t>Support Vector Machine</a:t>
            </a:r>
          </a:p>
          <a:p>
            <a:pPr algn="just"/>
            <a:r>
              <a:rPr lang="en-US" sz="2600" dirty="0"/>
              <a:t>Random Forest Classifier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D9EACE-F183-4812-B165-4ED13A61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0" y="2194524"/>
            <a:ext cx="6067700" cy="3613539"/>
          </a:xfrm>
          <a:prstGeom prst="rect">
            <a:avLst/>
          </a:prstGeom>
        </p:spPr>
      </p:pic>
      <p:pic>
        <p:nvPicPr>
          <p:cNvPr id="6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62E73DF-8396-4324-A36E-D631108D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8" y="4293774"/>
            <a:ext cx="3667010" cy="2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Пр. класификатор – </a:t>
            </a:r>
            <a:r>
              <a:rPr lang="en-US" dirty="0"/>
              <a:t>Logistic Regression</a:t>
            </a:r>
            <a:r>
              <a:rPr lang="mk-MK" dirty="0"/>
              <a:t> </a:t>
            </a:r>
            <a:r>
              <a:rPr lang="en-US" dirty="0"/>
              <a:t>Classifier</a:t>
            </a:r>
            <a:endParaRPr lang="mk-MK" dirty="0"/>
          </a:p>
          <a:p>
            <a:r>
              <a:rPr lang="mk-MK" dirty="0"/>
              <a:t>Резултат </a:t>
            </a:r>
            <a:r>
              <a:rPr lang="mk-MK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F7F5FFD-9AEC-481C-8D87-C0CD2A540E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8" y="1593061"/>
            <a:ext cx="3245827" cy="458390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Cost sensitive</a:t>
            </a:r>
            <a:r>
              <a:rPr lang="mk-MK" dirty="0"/>
              <a:t> класификација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en-US" sz="2600" dirty="0"/>
              <a:t>Balanced Decision Tree Classifier</a:t>
            </a:r>
          </a:p>
          <a:p>
            <a:r>
              <a:rPr lang="en-US" sz="2600" dirty="0"/>
              <a:t>Balanced Support Vector Machine</a:t>
            </a:r>
          </a:p>
          <a:p>
            <a:r>
              <a:rPr lang="en-US" sz="2600" dirty="0"/>
              <a:t>Balanced Random Forest Classifier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mk-MK" sz="2600" dirty="0"/>
              <a:t>Пр. класификатор - </a:t>
            </a:r>
            <a:r>
              <a:rPr lang="en-US" sz="2600" dirty="0"/>
              <a:t>Balanced 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</a:p>
          <a:p>
            <a:r>
              <a:rPr lang="mk-MK" sz="2600" dirty="0"/>
              <a:t>Резултат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6EBE899-B9CC-4C50-856B-F51AD14FF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1" y="1690689"/>
            <a:ext cx="3447563" cy="447868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917E-1E3A-4E02-8413-3B48F705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109BB7-0EE5-4D2A-885B-E70618F3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019" y="1825625"/>
            <a:ext cx="6729961" cy="4351337"/>
          </a:xfrm>
        </p:spPr>
      </p:pic>
    </p:spTree>
    <p:extLst>
      <p:ext uri="{BB962C8B-B14F-4D97-AF65-F5344CB8AC3E}">
        <p14:creationId xmlns:p14="http://schemas.microsoft.com/office/powerpoint/2010/main" val="125907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11F-D6C1-498B-A2BE-ECC39F5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 сите досегашни модели</a:t>
            </a:r>
            <a:endParaRPr lang="en-US" dirty="0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F4BB78D-E74E-4E89-97C5-E140F236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12" y="1825625"/>
            <a:ext cx="621497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FFA0-8028-4E55-895F-BAB9FAD9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Synthetic Minority Oversampling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FDAF-462B-4C29-B7B6-2E34DAD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600" dirty="0"/>
              <a:t>Во нашиот случај постои небалансираност во бројот на записи со вредност </a:t>
            </a:r>
            <a:r>
              <a:rPr lang="en-US" sz="2600" dirty="0"/>
              <a:t>True</a:t>
            </a:r>
            <a:r>
              <a:rPr lang="mk-MK" sz="2600" dirty="0"/>
              <a:t> за таргет атрибутот </a:t>
            </a:r>
            <a:r>
              <a:rPr lang="en-US" sz="2600" dirty="0"/>
              <a:t>Legendary.</a:t>
            </a:r>
          </a:p>
          <a:p>
            <a:r>
              <a:rPr lang="mk-MK" sz="2600" dirty="0"/>
              <a:t>Со цел да добиеме попрецизни резултати од моделите, потребно е да го избалансираме множеството. Ние</a:t>
            </a:r>
            <a:r>
              <a:rPr lang="en-US" sz="2600" dirty="0"/>
              <a:t> </a:t>
            </a:r>
            <a:r>
              <a:rPr lang="mk-MK" sz="2600" dirty="0"/>
              <a:t>ја користиме техниката </a:t>
            </a:r>
            <a:r>
              <a:rPr lang="en-US" sz="2600" dirty="0"/>
              <a:t>SMOTE</a:t>
            </a:r>
            <a:r>
              <a:rPr lang="mk-MK" sz="2600" dirty="0"/>
              <a:t>, која работи така што прави соодветни комбинации на додавање на дополнителни записи за минорната класата, во случајов </a:t>
            </a:r>
            <a:r>
              <a:rPr lang="en-US" sz="2600" dirty="0"/>
              <a:t>True. </a:t>
            </a:r>
            <a:endParaRPr lang="mk-MK" sz="2600" dirty="0"/>
          </a:p>
          <a:p>
            <a:r>
              <a:rPr lang="mk-MK" sz="2600" dirty="0"/>
              <a:t>Важно е да се потенцира дека оваа техника работи така што, записите се соодветно прилагодени и конзистентни со постоечкото множество.</a:t>
            </a:r>
          </a:p>
          <a:p>
            <a:r>
              <a:rPr lang="mk-MK" sz="2600" dirty="0"/>
              <a:t>Сега имаме вкупно 1806 инстанци, половина од класата </a:t>
            </a:r>
            <a:r>
              <a:rPr lang="en-US" sz="2600" dirty="0"/>
              <a:t>False </a:t>
            </a:r>
            <a:r>
              <a:rPr lang="mk-MK" sz="2600" dirty="0"/>
              <a:t>и половина од класата </a:t>
            </a:r>
            <a:r>
              <a:rPr lang="en-US" sz="2600" dirty="0"/>
              <a:t>True</a:t>
            </a:r>
            <a:r>
              <a:rPr lang="mk-MK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6840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219C-D2C5-4C71-88E5-19AD920A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3. Класификација после примена на техниката </a:t>
            </a:r>
            <a:r>
              <a:rPr lang="en-US" dirty="0"/>
              <a:t>SMOTE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sz="2600" dirty="0"/>
              <a:t>Модели:</a:t>
            </a:r>
          </a:p>
          <a:p>
            <a:r>
              <a:rPr lang="en-US" sz="2600" dirty="0"/>
              <a:t>Logistic Regression</a:t>
            </a:r>
            <a:r>
              <a:rPr lang="mk-MK" sz="2600" dirty="0"/>
              <a:t> </a:t>
            </a:r>
            <a:r>
              <a:rPr lang="en-US" sz="2600" dirty="0"/>
              <a:t>Classifier</a:t>
            </a:r>
            <a:endParaRPr lang="mk-MK" sz="2600" dirty="0"/>
          </a:p>
          <a:p>
            <a:r>
              <a:rPr lang="en-US" sz="2600" dirty="0"/>
              <a:t>Gaussian Naive </a:t>
            </a:r>
            <a:r>
              <a:rPr lang="en-US" sz="2600" dirty="0" err="1"/>
              <a:t>Bayes</a:t>
            </a:r>
            <a:endParaRPr lang="mk-MK" sz="2600" dirty="0"/>
          </a:p>
          <a:p>
            <a:r>
              <a:rPr lang="en-US" sz="2600" dirty="0"/>
              <a:t>Decision Tree Classifier</a:t>
            </a:r>
            <a:endParaRPr lang="mk-MK" sz="2600" dirty="0"/>
          </a:p>
          <a:p>
            <a:r>
              <a:rPr lang="en-US" sz="2600" dirty="0"/>
              <a:t>K-nearest Neighbors Classifier</a:t>
            </a:r>
          </a:p>
          <a:p>
            <a:r>
              <a:rPr lang="en-US" sz="2600" dirty="0"/>
              <a:t>Support Vector Machine</a:t>
            </a:r>
            <a:endParaRPr lang="mk-MK" sz="2600" dirty="0"/>
          </a:p>
          <a:p>
            <a:r>
              <a:rPr lang="en-US" sz="2600" dirty="0"/>
              <a:t>Artificial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4452" y="1991126"/>
            <a:ext cx="58008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600" dirty="0"/>
              <a:t>Ансамбл методи: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Decision Trees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Bagged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Random Forest Classifier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Decision Tree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AdaBoost with SVC</a:t>
            </a:r>
            <a:endParaRPr lang="mk-MK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Gradient Boosting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XGBoost</a:t>
            </a:r>
            <a:endParaRPr lang="en-US" sz="2600" dirty="0"/>
          </a:p>
          <a:p>
            <a:pPr>
              <a:buFont typeface="Arial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9693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FE7E-50C5-4094-A6C4-0BF77524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E569-FE44-4AE1-9978-3BD1DD4B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>
                <a:hlinkClick r:id="rId2"/>
              </a:rPr>
              <a:t>Pokemon</a:t>
            </a:r>
            <a:r>
              <a:rPr lang="en-US" dirty="0">
                <a:hlinkClick r:id="rId2"/>
              </a:rPr>
              <a:t> with stats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2F50CB-2FAD-4C82-AEE0-27F020DF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1254"/>
              </p:ext>
            </p:extLst>
          </p:nvPr>
        </p:nvGraphicFramePr>
        <p:xfrm>
          <a:off x="1234118" y="2401094"/>
          <a:ext cx="97237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82">
                  <a:extLst>
                    <a:ext uri="{9D8B030D-6E8A-4147-A177-3AD203B41FA5}">
                      <a16:colId xmlns:a16="http://schemas.microsoft.com/office/drawing/2014/main" val="3975868571"/>
                    </a:ext>
                  </a:extLst>
                </a:gridCol>
                <a:gridCol w="4861882">
                  <a:extLst>
                    <a:ext uri="{9D8B030D-6E8A-4147-A177-3AD203B41FA5}">
                      <a16:colId xmlns:a16="http://schemas.microsoft.com/office/drawing/2014/main" val="182889786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mk-MK"/>
                        <a:t>АТРИБУТИ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84418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Defense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02450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 Atk (Special Attack)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576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Sp.</a:t>
                      </a:r>
                      <a:r>
                        <a:rPr lang="mk-MK"/>
                        <a:t> </a:t>
                      </a:r>
                      <a:r>
                        <a:rPr lang="en-US"/>
                        <a:t>Def (Special Defense)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65824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31199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98324"/>
                  </a:ext>
                </a:extLst>
              </a:tr>
              <a:tr h="547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HP (hit points)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Legendary -&gt; </a:t>
                      </a:r>
                      <a:r>
                        <a:rPr lang="mk-MK" b="1" dirty="0"/>
                        <a:t>атрибутот по кој ќе ја правиме предикцијата. Можни вредности (</a:t>
                      </a:r>
                      <a:r>
                        <a:rPr lang="en-US" b="1" dirty="0"/>
                        <a:t>True </a:t>
                      </a:r>
                      <a:r>
                        <a:rPr lang="mk-MK" b="1" dirty="0"/>
                        <a:t>и</a:t>
                      </a:r>
                      <a:r>
                        <a:rPr lang="en-US" b="1" dirty="0"/>
                        <a:t> False)</a:t>
                      </a:r>
                      <a:r>
                        <a:rPr lang="mk-MK" b="1" dirty="0"/>
                        <a:t>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03575"/>
                  </a:ext>
                </a:extLst>
              </a:tr>
              <a:tr h="218803">
                <a:tc>
                  <a:txBody>
                    <a:bodyPr/>
                    <a:lstStyle/>
                    <a:p>
                      <a:r>
                        <a:rPr lang="en-US"/>
                        <a:t>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0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254C-3241-4DC5-BE88-F9B406A7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Classifiers (</a:t>
            </a:r>
            <a:r>
              <a:rPr lang="mk-MK" dirty="0"/>
              <a:t>споредба)</a:t>
            </a:r>
            <a:endParaRPr lang="en-US" sz="3600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id="{4C76DDDC-D920-41FE-AE09-AB1B7B5A3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val="300960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A4E9-E78C-4B5E-B885-4EC281F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Classifier (hyperparameter tuning)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EF14D075-9636-4C7E-AECC-56995F29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467" y="1825625"/>
            <a:ext cx="7157065" cy="4351337"/>
          </a:xfrm>
        </p:spPr>
      </p:pic>
    </p:spTree>
    <p:extLst>
      <p:ext uri="{BB962C8B-B14F-4D97-AF65-F5344CB8AC3E}">
        <p14:creationId xmlns:p14="http://schemas.microsoft.com/office/powerpoint/2010/main" val="122372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948CF917-C22D-4BF2-A9E2-7E167F0D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710" y="1825625"/>
            <a:ext cx="730657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FBF-9CE4-4F72-BC1A-D0324EF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 (hyperparameter tuning)</a:t>
            </a:r>
            <a:endParaRPr lang="en-US" sz="36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A92EBE-F00F-4BA7-890B-4E9F0EBA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2" y="1744704"/>
            <a:ext cx="5822676" cy="3503138"/>
          </a:xfrm>
        </p:spPr>
      </p:pic>
      <p:pic>
        <p:nvPicPr>
          <p:cNvPr id="1026" name="Picture 2" descr="C:\Users\Win7\Desktop\download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618" y="3240790"/>
            <a:ext cx="5084522" cy="3127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62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5509-3304-4E52-8EAE-3A435170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Support Vector Machine Classifiers</a:t>
            </a:r>
            <a:r>
              <a:rPr lang="mk-MK" dirty="0"/>
              <a:t> (споредба)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, polygon&#10;&#10;Description automatically generated">
            <a:extLst>
              <a:ext uri="{FF2B5EF4-FFF2-40B4-BE49-F238E27FC236}">
                <a16:creationId xmlns:a16="http://schemas.microsoft.com/office/drawing/2014/main" id="{C57E766F-1754-4825-B1A5-D2FA6C4D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4" y="1841809"/>
            <a:ext cx="7367721" cy="4351338"/>
          </a:xfrm>
        </p:spPr>
      </p:pic>
    </p:spTree>
    <p:extLst>
      <p:ext uri="{BB962C8B-B14F-4D97-AF65-F5344CB8AC3E}">
        <p14:creationId xmlns:p14="http://schemas.microsoft.com/office/powerpoint/2010/main" val="394997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9DE5-2F61-4554-94A7-B40677F0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Classifiers</a:t>
            </a:r>
            <a:r>
              <a:rPr lang="mk-MK" dirty="0"/>
              <a:t> (споредба)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D668713-4FC6-43AD-AB9C-720E86AB9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1" y="1825625"/>
            <a:ext cx="7306578" cy="4351338"/>
          </a:xfrm>
        </p:spPr>
      </p:pic>
    </p:spTree>
    <p:extLst>
      <p:ext uri="{BB962C8B-B14F-4D97-AF65-F5344CB8AC3E}">
        <p14:creationId xmlns:p14="http://schemas.microsoft.com/office/powerpoint/2010/main" val="331544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EB82-A09F-421A-A8AF-46ABC6C1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Decision Tree Classifier (hyperparameter tuning)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05EF71-811D-4997-B5FF-DBA0890C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353" y="1825625"/>
            <a:ext cx="7173294" cy="4351337"/>
          </a:xfrm>
        </p:spPr>
      </p:pic>
    </p:spTree>
    <p:extLst>
      <p:ext uri="{BB962C8B-B14F-4D97-AF65-F5344CB8AC3E}">
        <p14:creationId xmlns:p14="http://schemas.microsoft.com/office/powerpoint/2010/main" val="367007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EF82-33C0-4A97-B41B-4808F8A0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with SVC (hyperparameter tuning)</a:t>
            </a:r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51773D07-D727-426D-AD4A-29FF4BF45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88" y="1825625"/>
            <a:ext cx="7074624" cy="4351337"/>
          </a:xfrm>
        </p:spPr>
      </p:pic>
    </p:spTree>
    <p:extLst>
      <p:ext uri="{BB962C8B-B14F-4D97-AF65-F5344CB8AC3E}">
        <p14:creationId xmlns:p14="http://schemas.microsoft.com/office/powerpoint/2010/main" val="221536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1824-4644-4FCD-90D4-63C4FC80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sz="3600" dirty="0"/>
          </a:p>
        </p:txBody>
      </p:sp>
      <p:pic>
        <p:nvPicPr>
          <p:cNvPr id="2050" name="Picture 2" descr="C:\Users\Win7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01851" y="1715646"/>
            <a:ext cx="7188297" cy="4597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84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Споредба на</a:t>
            </a:r>
            <a:r>
              <a:rPr lang="en-US" dirty="0"/>
              <a:t> </a:t>
            </a:r>
            <a:r>
              <a:rPr lang="mk-MK" dirty="0"/>
              <a:t>модели </a:t>
            </a:r>
            <a:endParaRPr lang="en-US" dirty="0"/>
          </a:p>
        </p:txBody>
      </p:sp>
      <p:pic>
        <p:nvPicPr>
          <p:cNvPr id="3074" name="Picture 2" descr="C:\Users\Win7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99327" y="1581046"/>
            <a:ext cx="7635354" cy="4477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811E-19C1-4A08-B85E-FE3059C3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Запознавање со податочното множество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4183CEC-8E7D-47CA-86F9-1EBEFED5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2434431"/>
            <a:ext cx="7591425" cy="3133725"/>
          </a:xfrm>
        </p:spPr>
      </p:pic>
    </p:spTree>
    <p:extLst>
      <p:ext uri="{BB962C8B-B14F-4D97-AF65-F5344CB8AC3E}">
        <p14:creationId xmlns:p14="http://schemas.microsoft.com/office/powerpoint/2010/main" val="3697112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mk-MK" sz="2600" dirty="0"/>
              <a:t>Од претходните графици можеме да заклучиме дека </a:t>
            </a:r>
            <a:r>
              <a:rPr lang="en-US" sz="2600" dirty="0"/>
              <a:t>Support Vector Machine </a:t>
            </a:r>
            <a:r>
              <a:rPr lang="mk-MK" sz="2600" dirty="0"/>
              <a:t>со</a:t>
            </a:r>
            <a:r>
              <a:rPr lang="en-US" sz="2600" dirty="0"/>
              <a:t> RBF kernel </a:t>
            </a:r>
            <a:r>
              <a:rPr lang="mk-MK" sz="2600" dirty="0"/>
              <a:t>е најдобар класификатор.</a:t>
            </a:r>
            <a:r>
              <a:rPr lang="en-US" sz="2600" dirty="0"/>
              <a:t>  </a:t>
            </a:r>
            <a:r>
              <a:rPr lang="mk-MK" sz="2600" dirty="0"/>
              <a:t>Ансамбл методот </a:t>
            </a:r>
            <a:r>
              <a:rPr lang="en-US" sz="2600" dirty="0"/>
              <a:t>bagging </a:t>
            </a:r>
            <a:r>
              <a:rPr lang="mk-MK" sz="2600" dirty="0"/>
              <a:t>кој го користи </a:t>
            </a:r>
            <a:r>
              <a:rPr lang="en-US" sz="2600" dirty="0"/>
              <a:t>SVM </a:t>
            </a:r>
            <a:r>
              <a:rPr lang="mk-MK" sz="2600" dirty="0"/>
              <a:t>со </a:t>
            </a:r>
            <a:r>
              <a:rPr lang="en-US" sz="2600" dirty="0"/>
              <a:t>RBF kernel </a:t>
            </a:r>
            <a:r>
              <a:rPr lang="mk-MK" sz="2600" dirty="0"/>
              <a:t>дава исти резултати.</a:t>
            </a:r>
          </a:p>
          <a:p>
            <a:r>
              <a:rPr lang="en-US" sz="2600" dirty="0"/>
              <a:t>SVM </a:t>
            </a:r>
            <a:r>
              <a:rPr lang="mk-MK" sz="2600" dirty="0"/>
              <a:t>има најдобри резултати за </a:t>
            </a:r>
            <a:r>
              <a:rPr lang="en-US" sz="2600" dirty="0"/>
              <a:t>accuracy, precision </a:t>
            </a:r>
            <a:r>
              <a:rPr lang="mk-MK" sz="2600" dirty="0"/>
              <a:t>и </a:t>
            </a:r>
            <a:r>
              <a:rPr lang="en-US" sz="2600" dirty="0"/>
              <a:t>f1, </a:t>
            </a:r>
            <a:r>
              <a:rPr lang="mk-MK" sz="2600" dirty="0"/>
              <a:t>а за </a:t>
            </a:r>
            <a:r>
              <a:rPr lang="en-US" sz="2600" dirty="0"/>
              <a:t>recall </a:t>
            </a:r>
            <a:r>
              <a:rPr lang="mk-MK" sz="2600" dirty="0"/>
              <a:t>најдобар резултат има </a:t>
            </a:r>
            <a:r>
              <a:rPr lang="en-US" sz="2600" dirty="0"/>
              <a:t>KNN</a:t>
            </a:r>
            <a:r>
              <a:rPr lang="mk-MK" sz="2600" dirty="0"/>
              <a:t>, но </a:t>
            </a:r>
            <a:r>
              <a:rPr lang="en-US" sz="2600" dirty="0"/>
              <a:t>SVM</a:t>
            </a:r>
            <a:r>
              <a:rPr lang="mk-MK" sz="2600" dirty="0"/>
              <a:t> е веднаш зад него со само 0.5% пониска вредност.</a:t>
            </a:r>
          </a:p>
          <a:p>
            <a:r>
              <a:rPr lang="mk-MK" sz="2600" dirty="0"/>
              <a:t>Резултати: </a:t>
            </a:r>
          </a:p>
          <a:p>
            <a:pPr lvl="1"/>
            <a:r>
              <a:rPr lang="en-US" sz="2200" dirty="0"/>
              <a:t>Accuracy score: 95.85635359116023 </a:t>
            </a:r>
            <a:endParaRPr lang="mk-MK" sz="2200" dirty="0"/>
          </a:p>
          <a:p>
            <a:pPr lvl="1"/>
            <a:r>
              <a:rPr lang="en-US" sz="2200" dirty="0"/>
              <a:t>Precision score: 94.14893617021278 </a:t>
            </a:r>
            <a:endParaRPr lang="mk-MK" sz="2200" dirty="0"/>
          </a:p>
          <a:p>
            <a:pPr lvl="1"/>
            <a:r>
              <a:rPr lang="en-US" sz="2200" dirty="0"/>
              <a:t>Recall score: 97.79005524861878 </a:t>
            </a:r>
            <a:endParaRPr lang="mk-MK" sz="2200" dirty="0"/>
          </a:p>
          <a:p>
            <a:pPr lvl="1"/>
            <a:r>
              <a:rPr lang="en-US" sz="2200" dirty="0"/>
              <a:t>F1 score: 95.9349593495935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914-D474-4E7E-9A92-005485FAC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Ви благодариме на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1734-2980-42FC-B850-88E2390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4D6-9764-4660-BCB1-EEB7606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/>
              <a:t>Собирање на податоци</a:t>
            </a:r>
          </a:p>
          <a:p>
            <a:pPr lvl="1"/>
            <a:r>
              <a:rPr lang="mk-MK" dirty="0"/>
              <a:t>Техника за собирање на податоци од Вебот</a:t>
            </a:r>
            <a:r>
              <a:rPr lang="en-US" dirty="0"/>
              <a:t>,</a:t>
            </a:r>
            <a:r>
              <a:rPr lang="mk-MK" dirty="0"/>
              <a:t> наречена кролање</a:t>
            </a:r>
            <a:r>
              <a:rPr lang="en-US" dirty="0"/>
              <a:t>.</a:t>
            </a:r>
            <a:r>
              <a:rPr lang="mk-MK" dirty="0"/>
              <a:t> Со помош на библиотеката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mk-MK" dirty="0"/>
              <a:t>од </a:t>
            </a:r>
            <a:r>
              <a:rPr lang="en-US" dirty="0"/>
              <a:t>Python</a:t>
            </a:r>
            <a:r>
              <a:rPr lang="mk-MK" dirty="0"/>
              <a:t>.</a:t>
            </a:r>
          </a:p>
          <a:p>
            <a:pPr lvl="1"/>
            <a:endParaRPr lang="mk-MK" dirty="0"/>
          </a:p>
          <a:p>
            <a:r>
              <a:rPr lang="mk-MK" dirty="0"/>
              <a:t>Споредба на податоците</a:t>
            </a:r>
          </a:p>
          <a:p>
            <a:pPr lvl="1"/>
            <a:r>
              <a:rPr lang="mk-MK" dirty="0"/>
              <a:t>Споредба на вредностите на постоечкото множество со новопронајдените податоци.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mk-MK" dirty="0"/>
              <a:t>Интеграција на податоци</a:t>
            </a:r>
          </a:p>
          <a:p>
            <a:pPr lvl="1"/>
            <a:r>
              <a:rPr lang="mk-MK" dirty="0"/>
              <a:t>Интеграција на новопронајдените податоци со веќе постоечките.</a:t>
            </a:r>
          </a:p>
          <a:p>
            <a:pPr lvl="1"/>
            <a:r>
              <a:rPr lang="mk-MK" dirty="0"/>
              <a:t>Готовото податочно множество содржеше 6 генерации на Покемони.</a:t>
            </a:r>
          </a:p>
          <a:p>
            <a:pPr lvl="1"/>
            <a:r>
              <a:rPr lang="mk-MK" dirty="0"/>
              <a:t>Со кролерот, додадени се седмата и осмата генерација на Покемони.</a:t>
            </a:r>
          </a:p>
          <a:p>
            <a:pPr lvl="1"/>
            <a:endParaRPr lang="mk-M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A80E-029E-4E1F-A74E-68C020B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Претпроцесирање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87D8-9F10-422F-A492-7D04281B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Чистење на податоците</a:t>
            </a:r>
          </a:p>
          <a:p>
            <a:pPr lvl="1"/>
            <a:r>
              <a:rPr lang="mk-MK" dirty="0"/>
              <a:t>Средување на податочното множество.</a:t>
            </a:r>
          </a:p>
          <a:p>
            <a:pPr lvl="1"/>
            <a:r>
              <a:rPr lang="mk-MK" dirty="0"/>
              <a:t>Отстранување на ирелевантни и редундантни атрибути.</a:t>
            </a:r>
          </a:p>
          <a:p>
            <a:pPr lvl="1"/>
            <a:r>
              <a:rPr lang="mk-MK" dirty="0"/>
              <a:t>Пополнување на вредностите кои недостасуваат во полето за Тип 2, со нова класа која ја нарековме </a:t>
            </a:r>
            <a:r>
              <a:rPr lang="en-US" dirty="0"/>
              <a:t>‘</a:t>
            </a:r>
            <a:r>
              <a:rPr lang="en-US" dirty="0" err="1"/>
              <a:t>Undef</a:t>
            </a:r>
            <a:r>
              <a:rPr lang="en-US" dirty="0"/>
              <a:t>’.</a:t>
            </a:r>
            <a:endParaRPr lang="mk-MK" dirty="0"/>
          </a:p>
          <a:p>
            <a:pPr lvl="1"/>
            <a:endParaRPr lang="mk-MK" dirty="0"/>
          </a:p>
          <a:p>
            <a:r>
              <a:rPr lang="mk-MK" dirty="0"/>
              <a:t>Трансформација на податоци</a:t>
            </a:r>
          </a:p>
          <a:p>
            <a:pPr lvl="1"/>
            <a:r>
              <a:rPr lang="mk-MK" dirty="0"/>
              <a:t>Енкодирање на атрибутите кои биле со номинални вредности во нумерички.</a:t>
            </a:r>
          </a:p>
          <a:p>
            <a:pPr lvl="1"/>
            <a:r>
              <a:rPr lang="mk-MK" dirty="0"/>
              <a:t>Нормализација на податоци.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11E6-111E-4AED-B6C3-AA00AFD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C0FF998-B951-4D4B-BC7E-333E56CB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1518001"/>
            <a:ext cx="4128118" cy="295017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0B0385-59E7-474C-9F7B-B88728AC6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1518001"/>
            <a:ext cx="7660533" cy="228164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C54AC93-2DB3-44FB-A8FE-402B0BF7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68" y="3938868"/>
            <a:ext cx="7660532" cy="2370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D0234-8F63-4AD6-8537-73E2A7D0B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39936"/>
            <a:ext cx="2886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BF68F-9680-4CEA-A896-B1A8ADF3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99" y="929332"/>
            <a:ext cx="5170852" cy="167156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mk-MK" sz="2800" dirty="0"/>
              <a:t>Хистограми</a:t>
            </a:r>
            <a:br>
              <a:rPr lang="mk-MK" sz="2800" dirty="0"/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B567CD-75F0-4AE5-98B8-F8F55FF9CA30}"/>
              </a:ext>
            </a:extLst>
          </p:cNvPr>
          <p:cNvSpPr txBox="1">
            <a:spLocks/>
          </p:cNvSpPr>
          <p:nvPr/>
        </p:nvSpPr>
        <p:spPr>
          <a:xfrm>
            <a:off x="956199" y="301640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0188C0-1DAD-47F3-A30B-8FE5A6480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5" y="1765114"/>
            <a:ext cx="5358756" cy="5092886"/>
          </a:xfrm>
        </p:spPr>
      </p:pic>
      <p:pic>
        <p:nvPicPr>
          <p:cNvPr id="9" name="Picture 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B2F61E3-6C7F-4B6C-94E7-3FAFA04C0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49" y="1185726"/>
            <a:ext cx="5919096" cy="57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5464-E269-4BCB-B97D-D8F1D8A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3" y="1889399"/>
            <a:ext cx="4541118" cy="11618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Parallel Coordinates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3CA7CBD-C679-4C02-AA4E-CB44C18C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"/>
          <a:stretch/>
        </p:blipFill>
        <p:spPr>
          <a:xfrm>
            <a:off x="5085705" y="10"/>
            <a:ext cx="7182495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DD0690-8797-45F0-878D-9FAB88E13441}"/>
              </a:ext>
            </a:extLst>
          </p:cNvPr>
          <p:cNvSpPr txBox="1">
            <a:spLocks/>
          </p:cNvSpPr>
          <p:nvPr/>
        </p:nvSpPr>
        <p:spPr>
          <a:xfrm>
            <a:off x="658313" y="666085"/>
            <a:ext cx="4348143" cy="1719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8F2B-51E2-4F1C-B7BC-9966822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59" y="1010787"/>
            <a:ext cx="10515600" cy="7762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F255EF-23AC-4BD1-B984-2C529277D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2" y="1787075"/>
            <a:ext cx="9437796" cy="448627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9760B3-788E-4DEB-BA28-A468D8CF5A7B}"/>
              </a:ext>
            </a:extLst>
          </p:cNvPr>
          <p:cNvSpPr txBox="1">
            <a:spLocks/>
          </p:cNvSpPr>
          <p:nvPr/>
        </p:nvSpPr>
        <p:spPr>
          <a:xfrm>
            <a:off x="1184059" y="237097"/>
            <a:ext cx="9823882" cy="1161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k-MK" dirty="0"/>
              <a:t>Анализа и визуелизација на податоци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703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 Предвидување дали даден покемон е легендарен или не со примена на техники за небалансирана класификација</vt:lpstr>
      <vt:lpstr>Запознавање со податочното множество</vt:lpstr>
      <vt:lpstr>Запознавање со податочното множество</vt:lpstr>
      <vt:lpstr>Претпроцесирање на податоци</vt:lpstr>
      <vt:lpstr>Претпроцесирање на податоци</vt:lpstr>
      <vt:lpstr>Анализа и визуелизација на податоци</vt:lpstr>
      <vt:lpstr>Хистограми </vt:lpstr>
      <vt:lpstr>Parallel Coordinates</vt:lpstr>
      <vt:lpstr>Boxplot</vt:lpstr>
      <vt:lpstr>Scatter plots </vt:lpstr>
      <vt:lpstr>Изглед на податочното множество пред да почнеме со класификација</vt:lpstr>
      <vt:lpstr>Класификација</vt:lpstr>
      <vt:lpstr>Класификација без да се земе во предвид дека класата е небалансирана</vt:lpstr>
      <vt:lpstr>PowerPoint Presentation</vt:lpstr>
      <vt:lpstr>Cost sensitive класификација</vt:lpstr>
      <vt:lpstr>Споредба на сите досегашни модели</vt:lpstr>
      <vt:lpstr>Споредба на сите досегашни модели</vt:lpstr>
      <vt:lpstr>SMOTE – Synthetic Minority Oversampling Technique</vt:lpstr>
      <vt:lpstr>3. Класификација после примена на техниката SMOTE</vt:lpstr>
      <vt:lpstr>Logistic Regression Classifiers (споредба)</vt:lpstr>
      <vt:lpstr>Decision Tree Classifier (hyperparameter tuning) </vt:lpstr>
      <vt:lpstr>Decision Tree Classifiers (споредба)</vt:lpstr>
      <vt:lpstr>K-nearest Neighbors Classifier (hyperparameter tuning)</vt:lpstr>
      <vt:lpstr> Support Vector Machine Classifiers (споредба) </vt:lpstr>
      <vt:lpstr>Random Forest Classifiers (споредба)</vt:lpstr>
      <vt:lpstr>AdaBoost with Decision Tree Classifier (hyperparameter tuning)</vt:lpstr>
      <vt:lpstr>AdaBoost with SVC (hyperparameter tuning)</vt:lpstr>
      <vt:lpstr>Споредба на модели </vt:lpstr>
      <vt:lpstr>Споредба на модели </vt:lpstr>
      <vt:lpstr>Заклучок</vt:lpstr>
      <vt:lpstr>Ви благодариме на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Примена на техники за класификација врз податочно множество од Покемони</dc:title>
  <dc:creator>Христина Митрова</dc:creator>
  <cp:lastModifiedBy>Христина Митрова</cp:lastModifiedBy>
  <cp:revision>36</cp:revision>
  <dcterms:created xsi:type="dcterms:W3CDTF">2020-10-12T12:26:38Z</dcterms:created>
  <dcterms:modified xsi:type="dcterms:W3CDTF">2020-10-19T12:55:19Z</dcterms:modified>
</cp:coreProperties>
</file>