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9" r:id="rId4"/>
    <p:sldId id="257" r:id="rId5"/>
    <p:sldId id="261" r:id="rId6"/>
    <p:sldId id="258" r:id="rId7"/>
    <p:sldId id="264" r:id="rId8"/>
    <p:sldId id="267" r:id="rId9"/>
    <p:sldId id="265" r:id="rId10"/>
    <p:sldId id="266" r:id="rId11"/>
    <p:sldId id="299" r:id="rId12"/>
    <p:sldId id="280" r:id="rId13"/>
    <p:sldId id="259" r:id="rId14"/>
    <p:sldId id="282" r:id="rId15"/>
    <p:sldId id="281" r:id="rId16"/>
    <p:sldId id="295" r:id="rId17"/>
    <p:sldId id="296" r:id="rId18"/>
    <p:sldId id="26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7" r:id="rId28"/>
    <p:sldId id="292" r:id="rId29"/>
    <p:sldId id="293" r:id="rId30"/>
    <p:sldId id="294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3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3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635904-FD33-49C9-A635-9F28A97FF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764C1B-7544-4E34-9807-ECEE9258C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9B964B-575F-4024-A2C2-78AECD3B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C62E3C-41B4-4CE6-BE5C-56AA3BB9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A47599-941C-4C83-BF62-4E7AE530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133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8CF89-346E-483F-9655-48ED8233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F43AD2-BE73-4CED-B585-5862F16BF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B4D45A-8BA4-4BBD-BCE1-F2CD58C2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70A093-C880-4AE0-B614-9BB316AB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A18F03-CF6D-491A-A48D-68AA9B29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403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F80513A-65B8-4AB9-896F-955F53B4F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860A08-EAB0-450C-9040-324520A5F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BE6879-9954-448B-A44C-DBB9594D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A5EBE2-82DD-4712-B02E-58797A97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777128-9043-43D4-AFFE-BED550D7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74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3A7D5-C136-4B56-9F33-CC7F9D5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57A446-D848-49CB-9FB2-1408AC63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2764AF-893C-4423-8208-D0A5D1F2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632762-F1A0-4195-9450-B7D4EFFE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2F0F95-A6F8-4632-B49B-27183818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520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D218A-A6F7-4049-96A8-2ECC3B30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A0EA1-6152-4221-87AD-5967CD337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AD2198-5B7D-4044-AED8-F9FAFA05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408B45-7CED-4E1E-93AB-9134158A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456448-4222-44C8-A548-2D400971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8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43D1EE-904A-4B91-9EAC-93ACED4E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D20E8-E6F7-4E13-B719-568F62B17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5B2051-E52E-4E24-8EBA-1642B6D37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AE0F16-66C7-46C0-9AFC-6B049791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45B58E-4AF0-42E5-B073-E4368F2B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79CFCF-EE17-4C80-8308-031E9D5E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503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74B924-2A7E-45EC-B1AE-C28341F2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97C3B9D-25DB-4EDF-A339-8101E68CE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2A89E7-2FFA-4B73-B691-0F19D2448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F1F9A96-0D2C-40B8-B64E-FF88B5EE1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FF4ED7C-0BA6-4D67-8A55-B79204DDD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635D2DB-EAFE-4454-A5B3-8FC4F910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B08EB99-4746-4232-BAF3-504CF251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7458184-C951-44A3-B181-86D2D949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545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458B72-8BCF-4853-AEC1-CF27D348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CC9CE1-EBFB-4377-B060-B1912BA8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9F01C8B-EF25-4D7A-B49C-66CCFEC0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64E285-1463-456F-AFB7-CC22ECBA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252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9E7A870-B548-4384-832C-599E5A40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286743-DB08-45B8-B2F2-547481D4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7E861C-49D4-4C1D-86DF-369EDBB0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611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94AAE-584C-49B2-BA29-0A5E905D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7C840E-5371-4729-BDC0-7262E7530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A7D00EA-DA27-4125-977C-1C0B2C350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0840FA-3F2D-49CE-B803-E6274BA4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9CF06F-751F-4D58-979C-64315EA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04AE98-2D8F-4C2F-8631-24D6DD28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760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261C0-D265-40E3-A6D1-BAD444BE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20E75A-018F-45E7-A456-41290719F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8A6307-3728-40A6-B595-1F192ADF1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D9CC30-2281-4715-B508-131AD3B4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D39176-EA2C-4C3D-ACE7-64B6EF81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4421E5-A551-4609-962E-14A02252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417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55C13F-BD34-4201-A9B3-48DD18FA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774A69-970B-413C-BDB7-59FB22AAA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CD818A-30F1-44C5-9F8D-4D4DFE7AD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E358-2A80-4DE8-80CB-E8C8B133AA98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FB875F-1ECB-433F-9E9F-30F5991D6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B91F2F-953F-4645-ACE4-D510F3C84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856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bcsds/pokemon?fbclid=IwAR0O54UYY21ZPC6OfSRntXW5n435IKNQVtFn-KUlq-v250tHvEC5gn6Xw_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4770AB-0B4F-4B35-BE6E-1921A8200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mk-MK" sz="4400" dirty="0"/>
              <a:t/>
            </a:r>
            <a:br>
              <a:rPr lang="mk-MK" sz="4400" dirty="0"/>
            </a:br>
            <a:r>
              <a:rPr lang="mk-MK" sz="4400" dirty="0"/>
              <a:t>Предвидување дали даден покемон е легендарен или не со примена на техники за небалансирана класификација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4C5182-5007-443E-9B9C-3200C50DF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982" y="3732213"/>
            <a:ext cx="8706035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mk-MK" dirty="0"/>
              <a:t>Членови на тимот</a:t>
            </a:r>
            <a:r>
              <a:rPr lang="en-US" dirty="0"/>
              <a:t>:</a:t>
            </a:r>
          </a:p>
          <a:p>
            <a:pPr algn="l"/>
            <a:r>
              <a:rPr lang="mk-MK" dirty="0"/>
              <a:t>Марија Василева 171086</a:t>
            </a:r>
          </a:p>
          <a:p>
            <a:pPr algn="l"/>
            <a:r>
              <a:rPr lang="mk-MK" dirty="0"/>
              <a:t>Христина Митрова 161086</a:t>
            </a:r>
          </a:p>
          <a:p>
            <a:pPr algn="l"/>
            <a:r>
              <a:rPr lang="mk-MK" dirty="0"/>
              <a:t>Наташа Илиевска 163</a:t>
            </a:r>
            <a:r>
              <a:rPr lang="en-US" dirty="0"/>
              <a:t>032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F8F8E762-B8B3-4626-83AF-241151BC0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5019" y="3922658"/>
            <a:ext cx="2109239" cy="18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762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022BDE4A-8A20-4A69-9C5A-581C82036A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CB4F2D-9616-49F9-A681-9C94E889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02" y="1445722"/>
            <a:ext cx="3757057" cy="566987"/>
          </a:xfrm>
        </p:spPr>
        <p:txBody>
          <a:bodyPr vert="horz" lIns="91440" tIns="45720" rIns="91440" bIns="45720" numCol="1" rtlCol="0" anchor="b"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plots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xmlns="" id="{7DC8DF9D-DFCB-4F37-AB90-71A35B709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45" r="-2" b="-2"/>
          <a:stretch/>
        </p:blipFill>
        <p:spPr>
          <a:xfrm>
            <a:off x="5892567" y="2012709"/>
            <a:ext cx="6105335" cy="40928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739B1B81-11E7-4F27-A93D-71D94F463FA3}"/>
              </a:ext>
            </a:extLst>
          </p:cNvPr>
          <p:cNvSpPr txBox="1">
            <a:spLocks/>
          </p:cNvSpPr>
          <p:nvPr/>
        </p:nvSpPr>
        <p:spPr>
          <a:xfrm>
            <a:off x="949911" y="199984"/>
            <a:ext cx="10365002" cy="116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8F51C7-C151-4599-A13F-2C40C9167B6F}"/>
              </a:ext>
            </a:extLst>
          </p:cNvPr>
          <p:cNvSpPr txBox="1"/>
          <p:nvPr/>
        </p:nvSpPr>
        <p:spPr>
          <a:xfrm>
            <a:off x="6274711" y="1236772"/>
            <a:ext cx="3544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Correlation matrix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xmlns="" id="{6723ED6B-25EB-4389-B71C-4997515638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143" y="1648525"/>
            <a:ext cx="5379465" cy="512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179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Изглед на податочното множество пред да почнеме со класификација</a:t>
            </a:r>
            <a:endParaRPr lang="en-US" dirty="0"/>
          </a:p>
        </p:txBody>
      </p:sp>
      <p:pic>
        <p:nvPicPr>
          <p:cNvPr id="2050" name="Picture 2" descr="C:\Users\Win7\Desktop\pr\Screenshot_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73853" y="1933399"/>
            <a:ext cx="6046662" cy="303547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3479" y="5356927"/>
            <a:ext cx="103335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600" dirty="0" smtClean="0"/>
              <a:t>Го поделивме податочното множество на тренирачко(80%)  и тестирачко(20%)</a:t>
            </a:r>
            <a:endParaRPr lang="en-US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4E0F3-00DB-4549-A00B-3EBFC354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Класификација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65A27E-0271-4866-9869-9506854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k-MK" sz="2600" dirty="0"/>
              <a:t>За секој класификатор ги користевме следните методи за евалуација:</a:t>
            </a:r>
            <a:endParaRPr lang="en-US" sz="2600" dirty="0"/>
          </a:p>
          <a:p>
            <a:r>
              <a:rPr lang="en-US" sz="2600" dirty="0"/>
              <a:t>Classification report </a:t>
            </a:r>
            <a:r>
              <a:rPr lang="mk-MK" sz="2600" dirty="0"/>
              <a:t>кој што ги содржи основните резултати</a:t>
            </a:r>
            <a:r>
              <a:rPr lang="en-US" sz="2600" dirty="0"/>
              <a:t>: accuracy, precision, recall </a:t>
            </a:r>
            <a:r>
              <a:rPr lang="mk-MK" sz="2600" dirty="0"/>
              <a:t>и</a:t>
            </a:r>
            <a:r>
              <a:rPr lang="en-US" sz="2600" dirty="0"/>
              <a:t> f1</a:t>
            </a:r>
            <a:endParaRPr lang="mk-MK" sz="2600" dirty="0"/>
          </a:p>
          <a:p>
            <a:r>
              <a:rPr lang="en-US" sz="2600" dirty="0"/>
              <a:t>Confusion matrix </a:t>
            </a:r>
            <a:r>
              <a:rPr lang="mk-MK" sz="2600" dirty="0"/>
              <a:t>во форма</a:t>
            </a:r>
            <a:r>
              <a:rPr lang="en-US" sz="2600" dirty="0"/>
              <a:t>:</a:t>
            </a:r>
            <a:br>
              <a:rPr lang="en-US" sz="2600" dirty="0"/>
            </a:br>
            <a:r>
              <a:rPr lang="en-US" sz="2600" dirty="0"/>
              <a:t>[[ TN FP ]</a:t>
            </a:r>
            <a:br>
              <a:rPr lang="en-US" sz="2600" dirty="0"/>
            </a:br>
            <a:r>
              <a:rPr lang="en-US" sz="2600" dirty="0"/>
              <a:t>[ FN TP ]]</a:t>
            </a:r>
            <a:endParaRPr lang="mk-MK" sz="2600" dirty="0"/>
          </a:p>
          <a:p>
            <a:r>
              <a:rPr lang="mk-MK" sz="2600" dirty="0"/>
              <a:t>Време</a:t>
            </a:r>
          </a:p>
          <a:p>
            <a:r>
              <a:rPr lang="en-US" sz="2600" dirty="0"/>
              <a:t>ROC </a:t>
            </a:r>
            <a:r>
              <a:rPr lang="mk-MK" sz="2600" dirty="0"/>
              <a:t>крива со</a:t>
            </a:r>
            <a:r>
              <a:rPr lang="en-US" sz="2600" dirty="0"/>
              <a:t> AUC </a:t>
            </a:r>
            <a:r>
              <a:rPr lang="mk-MK" sz="2600" dirty="0"/>
              <a:t>резултат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295175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7340EE-E5BD-40F8-BF64-159E78A0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mk-MK" dirty="0"/>
              <a:t>Класификација без да се земе во предвид дека класата е небалансирана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DA8B80-4DCC-4591-877E-16A9C65FC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mk-MK" sz="2600" dirty="0"/>
              <a:t>Модели:</a:t>
            </a:r>
          </a:p>
          <a:p>
            <a:pPr algn="just"/>
            <a:r>
              <a:rPr lang="en-US" sz="2600" dirty="0"/>
              <a:t>Logistic Regression</a:t>
            </a:r>
            <a:r>
              <a:rPr lang="mk-MK" sz="2600" dirty="0"/>
              <a:t> </a:t>
            </a:r>
            <a:r>
              <a:rPr lang="en-US" sz="2600" dirty="0"/>
              <a:t>Classifier</a:t>
            </a:r>
          </a:p>
          <a:p>
            <a:pPr algn="just"/>
            <a:r>
              <a:rPr lang="en-US" sz="2600" dirty="0"/>
              <a:t>Decision Tree Classifier</a:t>
            </a:r>
          </a:p>
          <a:p>
            <a:pPr algn="just"/>
            <a:r>
              <a:rPr lang="en-US" sz="2600" dirty="0"/>
              <a:t>Support Vector Machine</a:t>
            </a:r>
          </a:p>
          <a:p>
            <a:pPr algn="just"/>
            <a:r>
              <a:rPr lang="en-US" sz="2600" dirty="0"/>
              <a:t>Random Forest Classifier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xmlns="" id="{74D9EACE-F183-4812-B165-4ED13A61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150" y="2194524"/>
            <a:ext cx="6067700" cy="3613539"/>
          </a:xfrm>
          <a:prstGeom prst="rect">
            <a:avLst/>
          </a:prstGeom>
        </p:spPr>
      </p:pic>
      <p:pic>
        <p:nvPicPr>
          <p:cNvPr id="6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xmlns="" id="{E62E73DF-8396-4324-A36E-D631108D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88" y="4293774"/>
            <a:ext cx="3667010" cy="24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387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k-MK" dirty="0"/>
              <a:t>Пр. класификатор – </a:t>
            </a:r>
            <a:r>
              <a:rPr lang="en-US" dirty="0"/>
              <a:t>Logistic Regression</a:t>
            </a:r>
            <a:r>
              <a:rPr lang="mk-MK" dirty="0"/>
              <a:t> </a:t>
            </a:r>
            <a:r>
              <a:rPr lang="en-US" dirty="0"/>
              <a:t>Classifier</a:t>
            </a:r>
            <a:endParaRPr lang="mk-MK" dirty="0"/>
          </a:p>
          <a:p>
            <a:r>
              <a:rPr lang="mk-MK" dirty="0"/>
              <a:t>Резултат </a:t>
            </a:r>
            <a:r>
              <a:rPr lang="mk-MK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BF7F5FFD-9AEC-481C-8D87-C0CD2A540E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7748" y="1593061"/>
            <a:ext cx="3245827" cy="458390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/>
              <a:t>Cost sensitive</a:t>
            </a:r>
            <a:r>
              <a:rPr lang="mk-MK" dirty="0"/>
              <a:t> класификација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>
            <a:noAutofit/>
          </a:bodyPr>
          <a:lstStyle/>
          <a:p>
            <a:pPr>
              <a:buNone/>
            </a:pPr>
            <a:r>
              <a:rPr lang="mk-MK" sz="2600" dirty="0"/>
              <a:t>Модели:</a:t>
            </a:r>
          </a:p>
          <a:p>
            <a:r>
              <a:rPr lang="en-US" sz="2600" dirty="0"/>
              <a:t>Balanced Logistic Regression</a:t>
            </a:r>
            <a:r>
              <a:rPr lang="mk-MK" sz="2600" dirty="0"/>
              <a:t> </a:t>
            </a:r>
            <a:r>
              <a:rPr lang="en-US" sz="2600" dirty="0"/>
              <a:t>Classifier</a:t>
            </a:r>
          </a:p>
          <a:p>
            <a:r>
              <a:rPr lang="en-US" sz="2600" dirty="0"/>
              <a:t>Balanced Decision Tree Classifier</a:t>
            </a:r>
          </a:p>
          <a:p>
            <a:r>
              <a:rPr lang="en-US" sz="2600" dirty="0"/>
              <a:t>Balanced Support Vector Machine</a:t>
            </a:r>
          </a:p>
          <a:p>
            <a:r>
              <a:rPr lang="en-US" sz="2600" dirty="0"/>
              <a:t>Balanced Random Forest Classifier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mk-MK" sz="2600" dirty="0"/>
              <a:t>Пр. класификатор - </a:t>
            </a:r>
            <a:r>
              <a:rPr lang="en-US" sz="2600" dirty="0"/>
              <a:t>Balanced Logistic Regression</a:t>
            </a:r>
            <a:r>
              <a:rPr lang="mk-MK" sz="2600" dirty="0"/>
              <a:t> </a:t>
            </a:r>
            <a:r>
              <a:rPr lang="en-US" sz="2600" dirty="0"/>
              <a:t>Classifier</a:t>
            </a:r>
          </a:p>
          <a:p>
            <a:r>
              <a:rPr lang="mk-MK" sz="2600" dirty="0"/>
              <a:t>Резултат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36EBE899-B9CC-4C50-856B-F51AD14FFC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4361" y="1690689"/>
            <a:ext cx="3447563" cy="447868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58917E-1E3A-4E02-8413-3B48F705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Споредба на сите досегашни модели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xmlns="" id="{47109BB7-0EE5-4D2A-885B-E70618F3D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019" y="1825625"/>
            <a:ext cx="6729961" cy="4351337"/>
          </a:xfrm>
        </p:spPr>
      </p:pic>
    </p:spTree>
    <p:extLst>
      <p:ext uri="{BB962C8B-B14F-4D97-AF65-F5344CB8AC3E}">
        <p14:creationId xmlns:p14="http://schemas.microsoft.com/office/powerpoint/2010/main" xmlns="" val="125907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3C11F-D6C1-498B-A2BE-ECC39F57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Споредба на сите досегашни модели</a:t>
            </a:r>
            <a:endParaRPr lang="en-US" dirty="0"/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xmlns="" id="{EF4BB78D-E74E-4E89-97C5-E140F2366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512" y="1825625"/>
            <a:ext cx="621497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219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C2FFA0-8028-4E55-895F-BAB9FAD9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 – Synthetic Minority Oversampling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FFDAF-462B-4C29-B7B6-2E34DAD2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sz="2600" dirty="0"/>
              <a:t>Во нашиот случај постои небалансираност во бројот на записи со вредност </a:t>
            </a:r>
            <a:r>
              <a:rPr lang="en-US" sz="2600" dirty="0"/>
              <a:t>True</a:t>
            </a:r>
            <a:r>
              <a:rPr lang="mk-MK" sz="2600" dirty="0"/>
              <a:t> за таргет атрибутот </a:t>
            </a:r>
            <a:r>
              <a:rPr lang="en-US" sz="2600" dirty="0"/>
              <a:t>Legendary.</a:t>
            </a:r>
          </a:p>
          <a:p>
            <a:r>
              <a:rPr lang="mk-MK" sz="2600" dirty="0"/>
              <a:t>Со цел да добиеме попрецизни резултати од моделите, потребно е да го избалансираме множеството. Ние</a:t>
            </a:r>
            <a:r>
              <a:rPr lang="en-US" sz="2600" dirty="0"/>
              <a:t> </a:t>
            </a:r>
            <a:r>
              <a:rPr lang="mk-MK" sz="2600" dirty="0"/>
              <a:t>ја користиме техниката </a:t>
            </a:r>
            <a:r>
              <a:rPr lang="en-US" sz="2600" dirty="0"/>
              <a:t>SMOTE</a:t>
            </a:r>
            <a:r>
              <a:rPr lang="mk-MK" sz="2600" dirty="0"/>
              <a:t>, која работи така што прави соодветни комбинации на додавање на дополнителни записи за </a:t>
            </a:r>
            <a:r>
              <a:rPr lang="mk-MK" sz="2600" dirty="0" smtClean="0"/>
              <a:t>минорната класата, </a:t>
            </a:r>
            <a:r>
              <a:rPr lang="mk-MK" sz="2600" dirty="0"/>
              <a:t>во сучајов </a:t>
            </a:r>
            <a:r>
              <a:rPr lang="en-US" sz="2600" dirty="0"/>
              <a:t>True. </a:t>
            </a:r>
            <a:endParaRPr lang="mk-MK" sz="2600" dirty="0"/>
          </a:p>
          <a:p>
            <a:r>
              <a:rPr lang="mk-MK" sz="2600" dirty="0"/>
              <a:t>Важно е да се потенцира дека оваа техника работи така што, записите се соодветно прилагодени и конзистентни со постоечкото множество.</a:t>
            </a:r>
          </a:p>
          <a:p>
            <a:r>
              <a:rPr lang="mk-MK" sz="2600" dirty="0" smtClean="0"/>
              <a:t>Сега имаме вкупно 1806 инстанци, половина од класата </a:t>
            </a:r>
            <a:r>
              <a:rPr lang="en-US" sz="2600" dirty="0" smtClean="0"/>
              <a:t>False </a:t>
            </a:r>
            <a:r>
              <a:rPr lang="mk-MK" sz="2600" dirty="0" smtClean="0"/>
              <a:t>и половина од класата </a:t>
            </a:r>
            <a:r>
              <a:rPr lang="en-US" sz="2600" dirty="0" smtClean="0"/>
              <a:t>True</a:t>
            </a:r>
            <a:r>
              <a:rPr lang="mk-MK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216840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5D219C-D2C5-4C71-88E5-19AD920A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3. Класификација после примена на техниката </a:t>
            </a:r>
            <a:r>
              <a:rPr lang="en-US" dirty="0"/>
              <a:t>SMOTE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k-MK" sz="2600" dirty="0"/>
              <a:t>Модели:</a:t>
            </a:r>
          </a:p>
          <a:p>
            <a:r>
              <a:rPr lang="en-US" sz="2600" dirty="0"/>
              <a:t>Logistic Regression</a:t>
            </a:r>
            <a:r>
              <a:rPr lang="mk-MK" sz="2600" dirty="0"/>
              <a:t> </a:t>
            </a:r>
            <a:r>
              <a:rPr lang="en-US" sz="2600" dirty="0"/>
              <a:t>Classifier</a:t>
            </a:r>
            <a:endParaRPr lang="mk-MK" sz="2600" dirty="0"/>
          </a:p>
          <a:p>
            <a:r>
              <a:rPr lang="en-US" sz="2600" dirty="0"/>
              <a:t>Gaussian Naive </a:t>
            </a:r>
            <a:r>
              <a:rPr lang="en-US" sz="2600" dirty="0" err="1"/>
              <a:t>Bayes</a:t>
            </a:r>
            <a:endParaRPr lang="mk-MK" sz="2600" dirty="0"/>
          </a:p>
          <a:p>
            <a:r>
              <a:rPr lang="en-US" sz="2600" dirty="0"/>
              <a:t>Decision Tree Classifier</a:t>
            </a:r>
            <a:endParaRPr lang="mk-MK" sz="2600" dirty="0"/>
          </a:p>
          <a:p>
            <a:r>
              <a:rPr lang="en-US" sz="2600" dirty="0"/>
              <a:t>K-nearest Neighbors Classifier</a:t>
            </a:r>
          </a:p>
          <a:p>
            <a:r>
              <a:rPr lang="en-US" sz="2600" dirty="0"/>
              <a:t>Support Vector Machine</a:t>
            </a:r>
            <a:endParaRPr lang="mk-MK" sz="2600" dirty="0"/>
          </a:p>
          <a:p>
            <a:r>
              <a:rPr lang="en-US" sz="2600" dirty="0"/>
              <a:t>Artificial Neural 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4452" y="1991126"/>
            <a:ext cx="58008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600" dirty="0"/>
              <a:t>Ансамбл методи: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Bagged Decision </a:t>
            </a:r>
            <a:r>
              <a:rPr lang="en-US" sz="2600" dirty="0" smtClean="0"/>
              <a:t>Trees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Bagged SVC</a:t>
            </a:r>
            <a:endParaRPr lang="mk-MK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Random Forest Classifier</a:t>
            </a:r>
            <a:endParaRPr lang="mk-MK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AdaBoost with Decision Tree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AdaBoost with SVC</a:t>
            </a:r>
            <a:endParaRPr lang="mk-MK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Gradient Boosting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XGBoost</a:t>
            </a:r>
            <a:endParaRPr lang="en-US" sz="2600" dirty="0"/>
          </a:p>
          <a:p>
            <a:pPr>
              <a:buFont typeface="Arial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99693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CFE7E-50C5-4094-A6C4-0BF77524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Запознавање со податочното множество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6EE569-FE44-4AE1-9978-3BD1DD4B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>
                <a:hlinkClick r:id="rId2"/>
              </a:rPr>
              <a:t>Pokemon</a:t>
            </a:r>
            <a:r>
              <a:rPr lang="en-US" dirty="0">
                <a:hlinkClick r:id="rId2"/>
              </a:rPr>
              <a:t> with stats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6D2F50CB-2FAD-4C82-AEE0-27F020DF8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9961254"/>
              </p:ext>
            </p:extLst>
          </p:nvPr>
        </p:nvGraphicFramePr>
        <p:xfrm>
          <a:off x="1234118" y="2401094"/>
          <a:ext cx="97237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882">
                  <a:extLst>
                    <a:ext uri="{9D8B030D-6E8A-4147-A177-3AD203B41FA5}">
                      <a16:colId xmlns:a16="http://schemas.microsoft.com/office/drawing/2014/main" xmlns="" val="3975868571"/>
                    </a:ext>
                  </a:extLst>
                </a:gridCol>
                <a:gridCol w="4861882">
                  <a:extLst>
                    <a:ext uri="{9D8B030D-6E8A-4147-A177-3AD203B41FA5}">
                      <a16:colId xmlns:a16="http://schemas.microsoft.com/office/drawing/2014/main" xmlns="" val="182889786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mk-MK"/>
                        <a:t>АТРИБУТИ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0984418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Defense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1002450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Sp. Atk (Special Attack)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35576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Sp.</a:t>
                      </a:r>
                      <a:r>
                        <a:rPr lang="mk-MK"/>
                        <a:t> </a:t>
                      </a:r>
                      <a:r>
                        <a:rPr lang="en-US"/>
                        <a:t>Def (Special Defense)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0565824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6631199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r>
                        <a:rPr lang="en-US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8198324"/>
                  </a:ext>
                </a:extLst>
              </a:tr>
              <a:tr h="54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HP (hit points)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Legendary -&gt; </a:t>
                      </a:r>
                      <a:r>
                        <a:rPr lang="mk-MK" b="1" dirty="0"/>
                        <a:t>атрибутот по кој ќе ја правиме предикцијата. Можни вредности (</a:t>
                      </a:r>
                      <a:r>
                        <a:rPr lang="en-US" b="1" dirty="0"/>
                        <a:t>True </a:t>
                      </a:r>
                      <a:r>
                        <a:rPr lang="mk-MK" b="1" dirty="0"/>
                        <a:t>и</a:t>
                      </a:r>
                      <a:r>
                        <a:rPr lang="en-US" b="1" dirty="0"/>
                        <a:t> False)</a:t>
                      </a:r>
                      <a:r>
                        <a:rPr lang="mk-MK" b="1" dirty="0"/>
                        <a:t>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4303575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r>
                        <a:rPr lang="en-US"/>
                        <a:t>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828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9140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5254C-3241-4DC5-BE88-F9B406A7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Classifiers (</a:t>
            </a:r>
            <a:r>
              <a:rPr lang="mk-MK" dirty="0"/>
              <a:t>споредба)</a:t>
            </a:r>
            <a:endParaRPr lang="en-US" sz="3600" dirty="0"/>
          </a:p>
        </p:txBody>
      </p:sp>
      <p:pic>
        <p:nvPicPr>
          <p:cNvPr id="5" name="Content Placeholder 4" descr="Shape, polygon&#10;&#10;Description automatically generated">
            <a:extLst>
              <a:ext uri="{FF2B5EF4-FFF2-40B4-BE49-F238E27FC236}">
                <a16:creationId xmlns:a16="http://schemas.microsoft.com/office/drawing/2014/main" xmlns="" id="{4C76DDDC-D920-41FE-AE09-AB1B7B5A3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2711" y="1825625"/>
            <a:ext cx="7306578" cy="4351338"/>
          </a:xfrm>
        </p:spPr>
      </p:pic>
    </p:spTree>
    <p:extLst>
      <p:ext uri="{BB962C8B-B14F-4D97-AF65-F5344CB8AC3E}">
        <p14:creationId xmlns:p14="http://schemas.microsoft.com/office/powerpoint/2010/main" xmlns="" val="3009605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B4A4E9-E78C-4B5E-B885-4EC281F6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Classifier (hyperparameter tuning)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line chart&#10;&#10;Description automatically generated">
            <a:extLst>
              <a:ext uri="{FF2B5EF4-FFF2-40B4-BE49-F238E27FC236}">
                <a16:creationId xmlns:a16="http://schemas.microsoft.com/office/drawing/2014/main" xmlns="" id="{EF14D075-9636-4C7E-AECC-56995F290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467" y="1825625"/>
            <a:ext cx="7157065" cy="4351337"/>
          </a:xfrm>
        </p:spPr>
      </p:pic>
    </p:spTree>
    <p:extLst>
      <p:ext uri="{BB962C8B-B14F-4D97-AF65-F5344CB8AC3E}">
        <p14:creationId xmlns:p14="http://schemas.microsoft.com/office/powerpoint/2010/main" xmlns="" val="1223725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Classifiers</a:t>
            </a:r>
            <a:r>
              <a:rPr lang="mk-MK" dirty="0"/>
              <a:t> (споредба)</a:t>
            </a:r>
            <a:endParaRPr lang="en-US" dirty="0"/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xmlns="" id="{948CF917-C22D-4BF2-A9E2-7E167F0D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710" y="1825625"/>
            <a:ext cx="7306578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DEEFBF-9CE4-4F72-BC1A-D0324EF6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 (hyperparameter tuning)</a:t>
            </a:r>
            <a:endParaRPr lang="en-US" sz="3600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xmlns="" id="{83A92EBE-F00F-4BA7-890B-4E9F0EBA2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0032" y="1744704"/>
            <a:ext cx="5822676" cy="3503138"/>
          </a:xfrm>
        </p:spPr>
      </p:pic>
      <p:pic>
        <p:nvPicPr>
          <p:cNvPr id="1026" name="Picture 2" descr="C:\Users\Win7\Desktop\download (8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6618" y="3240790"/>
            <a:ext cx="5084522" cy="3127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61626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085509-3304-4E52-8EAE-3A435170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Support Vector Machine Classifiers</a:t>
            </a:r>
            <a:r>
              <a:rPr lang="mk-MK" dirty="0"/>
              <a:t> (споредба)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hape, polygon&#10;&#10;Description automatically generated">
            <a:extLst>
              <a:ext uri="{FF2B5EF4-FFF2-40B4-BE49-F238E27FC236}">
                <a16:creationId xmlns:a16="http://schemas.microsoft.com/office/drawing/2014/main" xmlns="" id="{C57E766F-1754-4825-B1A5-D2FA6C4DB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1814" y="1841809"/>
            <a:ext cx="7367721" cy="4351338"/>
          </a:xfrm>
        </p:spPr>
      </p:pic>
    </p:spTree>
    <p:extLst>
      <p:ext uri="{BB962C8B-B14F-4D97-AF65-F5344CB8AC3E}">
        <p14:creationId xmlns:p14="http://schemas.microsoft.com/office/powerpoint/2010/main" xmlns="" val="3949972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789DE5-2F61-4554-94A7-B40677F0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Classifiers</a:t>
            </a:r>
            <a:r>
              <a:rPr lang="mk-MK" dirty="0"/>
              <a:t> (споредба)</a:t>
            </a:r>
            <a:endParaRPr lang="en-US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ED668713-4FC6-43AD-AB9C-720E86AB9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2711" y="1825625"/>
            <a:ext cx="7306578" cy="4351338"/>
          </a:xfrm>
        </p:spPr>
      </p:pic>
    </p:spTree>
    <p:extLst>
      <p:ext uri="{BB962C8B-B14F-4D97-AF65-F5344CB8AC3E}">
        <p14:creationId xmlns:p14="http://schemas.microsoft.com/office/powerpoint/2010/main" xmlns="" val="3315448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31EB82-A09F-421A-A8AF-46ABC6C1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with Decision Tree Classifier (hyperparameter tuning)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xmlns="" id="{E005EF71-811D-4997-B5FF-DBA0890CA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353" y="1825625"/>
            <a:ext cx="7173294" cy="4351337"/>
          </a:xfrm>
        </p:spPr>
      </p:pic>
    </p:spTree>
    <p:extLst>
      <p:ext uri="{BB962C8B-B14F-4D97-AF65-F5344CB8AC3E}">
        <p14:creationId xmlns:p14="http://schemas.microsoft.com/office/powerpoint/2010/main" xmlns="" val="3670079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0EF82-33C0-4A97-B41B-4808F8A0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with SVC (hyperparameter tuning)</a:t>
            </a:r>
          </a:p>
        </p:txBody>
      </p:sp>
      <p:pic>
        <p:nvPicPr>
          <p:cNvPr id="5" name="Content Placeholder 4" descr="A picture containing line chart&#10;&#10;Description automatically generated">
            <a:extLst>
              <a:ext uri="{FF2B5EF4-FFF2-40B4-BE49-F238E27FC236}">
                <a16:creationId xmlns:a16="http://schemas.microsoft.com/office/drawing/2014/main" xmlns="" id="{51773D07-D727-426D-AD4A-29FF4BF45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688" y="1825625"/>
            <a:ext cx="7074624" cy="4351337"/>
          </a:xfrm>
        </p:spPr>
      </p:pic>
    </p:spTree>
    <p:extLst>
      <p:ext uri="{BB962C8B-B14F-4D97-AF65-F5344CB8AC3E}">
        <p14:creationId xmlns:p14="http://schemas.microsoft.com/office/powerpoint/2010/main" xmlns="" val="2215362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0D1824-4644-4FCD-90D4-63C4FC80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mk-MK" dirty="0"/>
              <a:t>Споредба на</a:t>
            </a:r>
            <a:r>
              <a:rPr lang="en-US" dirty="0"/>
              <a:t> </a:t>
            </a:r>
            <a:r>
              <a:rPr lang="mk-MK" dirty="0"/>
              <a:t>модели </a:t>
            </a:r>
            <a:endParaRPr lang="en-US" sz="3600" dirty="0"/>
          </a:p>
        </p:txBody>
      </p:sp>
      <p:pic>
        <p:nvPicPr>
          <p:cNvPr id="2050" name="Picture 2" descr="C:\Users\Win7\Desktop\download (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01851" y="1715646"/>
            <a:ext cx="7188297" cy="4597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04844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Споредба на</a:t>
            </a:r>
            <a:r>
              <a:rPr lang="en-US" dirty="0"/>
              <a:t> </a:t>
            </a:r>
            <a:r>
              <a:rPr lang="mk-MK" dirty="0"/>
              <a:t>модели </a:t>
            </a:r>
            <a:endParaRPr lang="en-US" dirty="0"/>
          </a:p>
        </p:txBody>
      </p:sp>
      <p:pic>
        <p:nvPicPr>
          <p:cNvPr id="3074" name="Picture 2" descr="C:\Users\Win7\Desktop\download (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99327" y="1581046"/>
            <a:ext cx="7635354" cy="4477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A811E-19C1-4A08-B85E-FE3059C3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Запознавање со податочното множество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xmlns="" id="{14183CEC-8E7D-47CA-86F9-1EBEFED53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0287" y="2434431"/>
            <a:ext cx="7591425" cy="3133725"/>
          </a:xfrm>
        </p:spPr>
      </p:pic>
    </p:spTree>
    <p:extLst>
      <p:ext uri="{BB962C8B-B14F-4D97-AF65-F5344CB8AC3E}">
        <p14:creationId xmlns:p14="http://schemas.microsoft.com/office/powerpoint/2010/main" xmlns="" val="3697112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Заклучок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mk-MK" sz="2600" dirty="0"/>
              <a:t>Од претходните графици можеме да заклучиме дека </a:t>
            </a:r>
            <a:r>
              <a:rPr lang="en-US" sz="2600" dirty="0"/>
              <a:t>Support Vector Machine </a:t>
            </a:r>
            <a:r>
              <a:rPr lang="mk-MK" sz="2600" dirty="0"/>
              <a:t>со</a:t>
            </a:r>
            <a:r>
              <a:rPr lang="en-US" sz="2600" dirty="0"/>
              <a:t> RBF kernel </a:t>
            </a:r>
            <a:r>
              <a:rPr lang="mk-MK" sz="2600" dirty="0"/>
              <a:t>е најдобар класификатор</a:t>
            </a:r>
            <a:r>
              <a:rPr lang="mk-MK" sz="2600" dirty="0" smtClean="0"/>
              <a:t>.</a:t>
            </a:r>
            <a:r>
              <a:rPr lang="en-US" sz="2600" dirty="0" smtClean="0"/>
              <a:t>  </a:t>
            </a:r>
            <a:r>
              <a:rPr lang="mk-MK" sz="2600" dirty="0" smtClean="0"/>
              <a:t>Ансамбл методот </a:t>
            </a:r>
            <a:r>
              <a:rPr lang="en-US" sz="2600" dirty="0" smtClean="0"/>
              <a:t>bagging </a:t>
            </a:r>
            <a:r>
              <a:rPr lang="mk-MK" sz="2600" dirty="0" smtClean="0"/>
              <a:t>кој го користи </a:t>
            </a:r>
            <a:r>
              <a:rPr lang="en-US" sz="2600" dirty="0" smtClean="0"/>
              <a:t>SVM </a:t>
            </a:r>
            <a:r>
              <a:rPr lang="mk-MK" sz="2600" dirty="0" smtClean="0"/>
              <a:t>со </a:t>
            </a:r>
            <a:r>
              <a:rPr lang="en-US" sz="2600" dirty="0" smtClean="0"/>
              <a:t>RBF kernel </a:t>
            </a:r>
            <a:r>
              <a:rPr lang="mk-MK" sz="2600" dirty="0" smtClean="0"/>
              <a:t>дава исти резултати.</a:t>
            </a:r>
            <a:endParaRPr lang="mk-MK" sz="2600" dirty="0"/>
          </a:p>
          <a:p>
            <a:r>
              <a:rPr lang="en-US" sz="2600" dirty="0"/>
              <a:t>SVM </a:t>
            </a:r>
            <a:r>
              <a:rPr lang="mk-MK" sz="2600" dirty="0"/>
              <a:t>има најдобри резултати за </a:t>
            </a:r>
            <a:r>
              <a:rPr lang="en-US" sz="2600" dirty="0"/>
              <a:t>accuracy, precision </a:t>
            </a:r>
            <a:r>
              <a:rPr lang="mk-MK" sz="2600" dirty="0"/>
              <a:t>и </a:t>
            </a:r>
            <a:r>
              <a:rPr lang="en-US" sz="2600" dirty="0"/>
              <a:t>f1, </a:t>
            </a:r>
            <a:r>
              <a:rPr lang="mk-MK" sz="2600" dirty="0"/>
              <a:t>а за </a:t>
            </a:r>
            <a:r>
              <a:rPr lang="en-US" sz="2600" dirty="0"/>
              <a:t>recall </a:t>
            </a:r>
            <a:r>
              <a:rPr lang="mk-MK" sz="2600" dirty="0"/>
              <a:t>најдобар резултат има </a:t>
            </a:r>
            <a:r>
              <a:rPr lang="en-US" sz="2600" dirty="0"/>
              <a:t>KNN</a:t>
            </a:r>
            <a:r>
              <a:rPr lang="mk-MK" sz="2600" dirty="0"/>
              <a:t>, но </a:t>
            </a:r>
            <a:r>
              <a:rPr lang="en-US" sz="2600" dirty="0"/>
              <a:t>SVM</a:t>
            </a:r>
            <a:r>
              <a:rPr lang="mk-MK" sz="2600" dirty="0"/>
              <a:t> е веднаш зад него со само 0.5% пониска вредност.</a:t>
            </a:r>
          </a:p>
          <a:p>
            <a:r>
              <a:rPr lang="mk-MK" sz="2600" dirty="0"/>
              <a:t>Резултати: </a:t>
            </a:r>
          </a:p>
          <a:p>
            <a:pPr lvl="1"/>
            <a:r>
              <a:rPr lang="en-US" sz="2200" dirty="0"/>
              <a:t>Accuracy score: 95.85635359116023 </a:t>
            </a:r>
            <a:endParaRPr lang="mk-MK" sz="2200" dirty="0"/>
          </a:p>
          <a:p>
            <a:pPr lvl="1"/>
            <a:r>
              <a:rPr lang="en-US" sz="2200" dirty="0"/>
              <a:t>Precision score: 94.14893617021278 </a:t>
            </a:r>
            <a:endParaRPr lang="mk-MK" sz="2200" dirty="0"/>
          </a:p>
          <a:p>
            <a:pPr lvl="1"/>
            <a:r>
              <a:rPr lang="en-US" sz="2200" dirty="0"/>
              <a:t>Recall score: 97.79005524861878 </a:t>
            </a:r>
            <a:endParaRPr lang="mk-MK" sz="2200" dirty="0"/>
          </a:p>
          <a:p>
            <a:pPr lvl="1"/>
            <a:r>
              <a:rPr lang="en-US" sz="2200" dirty="0"/>
              <a:t>F1 score: 95.9349593495935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D5914-D474-4E7E-9A92-005485FAC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dirty="0"/>
              <a:t>Ви благодариме на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546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CE1734-2980-42FC-B850-88E23903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Претпроцесирање на податоци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D084D6-9764-4660-BCB1-EEB7606C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mk-MK" dirty="0"/>
              <a:t>Собирање на податоци</a:t>
            </a:r>
          </a:p>
          <a:p>
            <a:pPr lvl="1"/>
            <a:r>
              <a:rPr lang="mk-MK" dirty="0"/>
              <a:t>Техника за собирање на податоци од Вебот</a:t>
            </a:r>
            <a:r>
              <a:rPr lang="en-US" dirty="0"/>
              <a:t>,</a:t>
            </a:r>
            <a:r>
              <a:rPr lang="mk-MK" dirty="0"/>
              <a:t> наречена кролање</a:t>
            </a:r>
            <a:r>
              <a:rPr lang="en-US" dirty="0"/>
              <a:t>.</a:t>
            </a:r>
            <a:r>
              <a:rPr lang="mk-MK" dirty="0"/>
              <a:t> Со помош на библиотеката </a:t>
            </a:r>
            <a:r>
              <a:rPr lang="en-US" dirty="0" err="1"/>
              <a:t>Scrapy</a:t>
            </a:r>
            <a:r>
              <a:rPr lang="en-US" dirty="0"/>
              <a:t> </a:t>
            </a:r>
            <a:r>
              <a:rPr lang="mk-MK" dirty="0"/>
              <a:t>од </a:t>
            </a:r>
            <a:r>
              <a:rPr lang="en-US" dirty="0"/>
              <a:t>Python</a:t>
            </a:r>
            <a:r>
              <a:rPr lang="mk-MK" dirty="0"/>
              <a:t>.</a:t>
            </a:r>
          </a:p>
          <a:p>
            <a:pPr lvl="1"/>
            <a:endParaRPr lang="mk-MK" dirty="0"/>
          </a:p>
          <a:p>
            <a:r>
              <a:rPr lang="mk-MK" dirty="0"/>
              <a:t>Споредба на податоците</a:t>
            </a:r>
          </a:p>
          <a:p>
            <a:pPr lvl="1"/>
            <a:r>
              <a:rPr lang="mk-MK" dirty="0"/>
              <a:t>Споредба на вредностите на постоечкото множество со новопронајдените податоци.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mk-MK" dirty="0"/>
              <a:t>Интеграција на податоци</a:t>
            </a:r>
          </a:p>
          <a:p>
            <a:pPr lvl="1"/>
            <a:r>
              <a:rPr lang="mk-MK" dirty="0"/>
              <a:t>Интеграција на новопронајдените податоци со веќе постоечките.</a:t>
            </a:r>
          </a:p>
          <a:p>
            <a:pPr lvl="1"/>
            <a:r>
              <a:rPr lang="mk-MK" dirty="0"/>
              <a:t>Готовото податочно множество содржеше 6 генерации на Покемони.</a:t>
            </a:r>
          </a:p>
          <a:p>
            <a:pPr lvl="1"/>
            <a:r>
              <a:rPr lang="mk-MK" dirty="0"/>
              <a:t>Со кролерот, додадени се седмата и осмата генерација на Покемони.</a:t>
            </a:r>
          </a:p>
          <a:p>
            <a:pPr lvl="1"/>
            <a:endParaRPr lang="mk-MK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29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71A80E-029E-4E1F-A74E-68C020B8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Претпроцесирање на податоци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CD87D8-9F10-422F-A492-7D04281B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Чистење на податоците</a:t>
            </a:r>
          </a:p>
          <a:p>
            <a:pPr lvl="1"/>
            <a:r>
              <a:rPr lang="mk-MK" dirty="0"/>
              <a:t>Средување на податочното множество.</a:t>
            </a:r>
          </a:p>
          <a:p>
            <a:pPr lvl="1"/>
            <a:r>
              <a:rPr lang="mk-MK" dirty="0"/>
              <a:t>Отстранување на ирелевантни и редундантни атрибути.</a:t>
            </a:r>
          </a:p>
          <a:p>
            <a:pPr lvl="1"/>
            <a:r>
              <a:rPr lang="mk-MK" dirty="0"/>
              <a:t>Пополнување на вредностите кои недостасуваат во полето за Тип 2, со нова класа која ја нарековме </a:t>
            </a:r>
            <a:r>
              <a:rPr lang="en-US" dirty="0"/>
              <a:t>‘</a:t>
            </a:r>
            <a:r>
              <a:rPr lang="en-US" dirty="0" err="1"/>
              <a:t>Undef</a:t>
            </a:r>
            <a:r>
              <a:rPr lang="en-US" dirty="0"/>
              <a:t>’.</a:t>
            </a:r>
            <a:endParaRPr lang="mk-MK" dirty="0"/>
          </a:p>
          <a:p>
            <a:pPr lvl="1"/>
            <a:endParaRPr lang="mk-MK" dirty="0"/>
          </a:p>
          <a:p>
            <a:r>
              <a:rPr lang="mk-MK" dirty="0"/>
              <a:t>Трансформација на податоци</a:t>
            </a:r>
          </a:p>
          <a:p>
            <a:pPr lvl="1"/>
            <a:r>
              <a:rPr lang="mk-MK" dirty="0"/>
              <a:t>Енкодирање на атрибутите кои биле со номинални вредности во нумерички.</a:t>
            </a:r>
          </a:p>
          <a:p>
            <a:pPr lvl="1"/>
            <a:r>
              <a:rPr lang="mk-MK" dirty="0"/>
              <a:t>Нормализација на податоци.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87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B11E6-111E-4AED-B6C3-AA00AFD7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xmlns="" id="{5C0FF998-B951-4D4B-BC7E-333E56CB9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32" y="1518001"/>
            <a:ext cx="4128118" cy="2950172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xmlns="" id="{850B0385-59E7-474C-9F7B-B88728AC6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1468" y="1518001"/>
            <a:ext cx="7660533" cy="228164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xmlns="" id="{4C54AC93-2DB3-44FB-A8FE-402B0BF78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1468" y="3938868"/>
            <a:ext cx="7660532" cy="2370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CFD0234-8F63-4AD6-8537-73E2A7D0B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39936"/>
            <a:ext cx="28860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673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60E9A6ED-B880-44EA-8D60-C9D3C82CCB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BF68F-9680-4CEA-A896-B1A8ADF3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99" y="929332"/>
            <a:ext cx="5170852" cy="167156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mk-MK" sz="2800" dirty="0"/>
              <a:t>Хистограми</a:t>
            </a:r>
            <a:br>
              <a:rPr lang="mk-MK" sz="2800" dirty="0"/>
            </a:b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9B567CD-75F0-4AE5-98B8-F8F55FF9CA30}"/>
              </a:ext>
            </a:extLst>
          </p:cNvPr>
          <p:cNvSpPr txBox="1">
            <a:spLocks/>
          </p:cNvSpPr>
          <p:nvPr/>
        </p:nvSpPr>
        <p:spPr>
          <a:xfrm>
            <a:off x="956199" y="301640"/>
            <a:ext cx="9823882" cy="116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xmlns="" id="{9F0188C0-1DAD-47F3-A30B-8FE5A6480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235" y="1765114"/>
            <a:ext cx="5358756" cy="5092886"/>
          </a:xfrm>
        </p:spPr>
      </p:pic>
      <p:pic>
        <p:nvPicPr>
          <p:cNvPr id="9" name="Picture 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xmlns="" id="{DB2F61E3-6C7F-4B6C-94E7-3FAFA04C0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83549" y="1185726"/>
            <a:ext cx="5919096" cy="57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179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xmlns="" id="{026A84AF-6F58-471A-BF1F-10D8C0351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635464-E269-4BCB-B97D-D8F1D8A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13" y="1889399"/>
            <a:ext cx="4541118" cy="116183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Parallel Coordinates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93CA7CBD-C679-4C02-AA4E-CB44C18CB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67"/>
          <a:stretch/>
        </p:blipFill>
        <p:spPr>
          <a:xfrm>
            <a:off x="5085705" y="10"/>
            <a:ext cx="7182495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20DD0690-8797-45F0-878D-9FAB88E13441}"/>
              </a:ext>
            </a:extLst>
          </p:cNvPr>
          <p:cNvSpPr txBox="1">
            <a:spLocks/>
          </p:cNvSpPr>
          <p:nvPr/>
        </p:nvSpPr>
        <p:spPr>
          <a:xfrm>
            <a:off x="658313" y="666085"/>
            <a:ext cx="4348143" cy="1719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06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A8F2B-51E2-4F1C-B7BC-99668223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059" y="1010787"/>
            <a:ext cx="10515600" cy="7762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Boxplot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17F255EF-23AC-4BD1-B984-2C529277D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7102" y="1787075"/>
            <a:ext cx="9437796" cy="448627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989760B3-788E-4DEB-BA28-A468D8CF5A7B}"/>
              </a:ext>
            </a:extLst>
          </p:cNvPr>
          <p:cNvSpPr txBox="1">
            <a:spLocks/>
          </p:cNvSpPr>
          <p:nvPr/>
        </p:nvSpPr>
        <p:spPr>
          <a:xfrm>
            <a:off x="1184059" y="237097"/>
            <a:ext cx="9823882" cy="116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961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644</Words>
  <Application>Microsoft Office PowerPoint</Application>
  <PresentationFormat>Custom</PresentationFormat>
  <Paragraphs>120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 Предвидување дали даден покемон е легендарен или не со примена на техники за небалансирана класификација</vt:lpstr>
      <vt:lpstr>Запознавање со податочното множество</vt:lpstr>
      <vt:lpstr>Запознавање со податочното множество</vt:lpstr>
      <vt:lpstr>Претпроцесирање на податоци</vt:lpstr>
      <vt:lpstr>Претпроцесирање на податоци</vt:lpstr>
      <vt:lpstr>Анализа и визуелизација на податоци</vt:lpstr>
      <vt:lpstr>Хистограми </vt:lpstr>
      <vt:lpstr>Parallel Coordinates</vt:lpstr>
      <vt:lpstr>Boxplot</vt:lpstr>
      <vt:lpstr>Scatter plots </vt:lpstr>
      <vt:lpstr>Изглед на податочното множество пред да почнеме со класификација</vt:lpstr>
      <vt:lpstr>Класификација</vt:lpstr>
      <vt:lpstr>Класификација без да се земе во предвид дека класата е небалансирана</vt:lpstr>
      <vt:lpstr>Slide 14</vt:lpstr>
      <vt:lpstr>Cost sensitive класификација</vt:lpstr>
      <vt:lpstr>Споредба на сите досегашни модели</vt:lpstr>
      <vt:lpstr>Споредба на сите досегашни модели</vt:lpstr>
      <vt:lpstr>SMOTE – Synthetic Minority Oversampling Technique</vt:lpstr>
      <vt:lpstr>3. Класификација после примена на техниката SMOTE</vt:lpstr>
      <vt:lpstr>Logistic Regression Classifiers (споредба)</vt:lpstr>
      <vt:lpstr>Decision Tree Classifier (hyperparameter tuning) </vt:lpstr>
      <vt:lpstr>Decision Tree Classifiers (споредба)</vt:lpstr>
      <vt:lpstr>K-nearest Neighbors Classifier (hyperparameter tuning)</vt:lpstr>
      <vt:lpstr> Support Vector Machine Classifiers (споредба) </vt:lpstr>
      <vt:lpstr>Random Forest Classifiers (споредба)</vt:lpstr>
      <vt:lpstr>AdaBoost with Decision Tree Classifier (hyperparameter tuning)</vt:lpstr>
      <vt:lpstr>AdaBoost with SVC (hyperparameter tuning)</vt:lpstr>
      <vt:lpstr>Споредба на модели </vt:lpstr>
      <vt:lpstr>Споредба на модели </vt:lpstr>
      <vt:lpstr>Заклучок</vt:lpstr>
      <vt:lpstr>Ви благодариме на вниманието!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Примена на техники за класификација врз податочно множество од Покемони</dc:title>
  <dc:creator>Христина Митрова</dc:creator>
  <cp:lastModifiedBy>Win7</cp:lastModifiedBy>
  <cp:revision>32</cp:revision>
  <dcterms:created xsi:type="dcterms:W3CDTF">2020-10-12T12:26:38Z</dcterms:created>
  <dcterms:modified xsi:type="dcterms:W3CDTF">2020-10-18T14:48:35Z</dcterms:modified>
</cp:coreProperties>
</file>