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Hoves" charset="1" panose="02000003020000060003"/>
      <p:regular r:id="rId10"/>
    </p:embeddedFont>
    <p:embeddedFont>
      <p:font typeface="TT Hoves Bold" charset="1" panose="02000003020000060003"/>
      <p:regular r:id="rId11"/>
    </p:embeddedFont>
    <p:embeddedFont>
      <p:font typeface="TT Hoves Italics" charset="1" panose="02000003020000060003"/>
      <p:regular r:id="rId12"/>
    </p:embeddedFont>
    <p:embeddedFont>
      <p:font typeface="TT Hoves Bold Italics" charset="1" panose="02000003020000060003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Italics" charset="1" panose="00000000000000000000"/>
      <p:regular r:id="rId16"/>
    </p:embeddedFont>
    <p:embeddedFont>
      <p:font typeface="Public Sans Bold Italics" charset="1" panose="00000000000000000000"/>
      <p:regular r:id="rId17"/>
    </p:embeddedFont>
    <p:embeddedFont>
      <p:font typeface="Public Sans Thin" charset="1" panose="00000000000000000000"/>
      <p:regular r:id="rId18"/>
    </p:embeddedFont>
    <p:embeddedFont>
      <p:font typeface="Public Sans Thin Italics" charset="1" panose="00000000000000000000"/>
      <p:regular r:id="rId19"/>
    </p:embeddedFont>
    <p:embeddedFont>
      <p:font typeface="Public Sans Medium" charset="1" panose="00000000000000000000"/>
      <p:regular r:id="rId20"/>
    </p:embeddedFont>
    <p:embeddedFont>
      <p:font typeface="Public Sans Medium Italics" charset="1" panose="00000000000000000000"/>
      <p:regular r:id="rId21"/>
    </p:embeddedFont>
    <p:embeddedFont>
      <p:font typeface="Public Sans Heavy" charset="1" panose="00000000000000000000"/>
      <p:regular r:id="rId22"/>
    </p:embeddedFont>
    <p:embeddedFont>
      <p:font typeface="Public Sans Heavy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jpe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142210">
            <a:off x="13955596" y="-2306868"/>
            <a:ext cx="8028719" cy="6671135"/>
          </a:xfrm>
          <a:custGeom>
            <a:avLst/>
            <a:gdLst/>
            <a:ahLst/>
            <a:cxnLst/>
            <a:rect r="r" b="b" t="t" l="l"/>
            <a:pathLst>
              <a:path h="6671135" w="8028719">
                <a:moveTo>
                  <a:pt x="0" y="0"/>
                </a:moveTo>
                <a:lnTo>
                  <a:pt x="8028719" y="0"/>
                </a:lnTo>
                <a:lnTo>
                  <a:pt x="8028719" y="6671136"/>
                </a:lnTo>
                <a:lnTo>
                  <a:pt x="0" y="667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82801" y="3039208"/>
            <a:ext cx="14381689" cy="3162597"/>
            <a:chOff x="0" y="0"/>
            <a:chExt cx="19175586" cy="421679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45046"/>
              <a:ext cx="19175586" cy="2571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600"/>
                </a:lnSpc>
              </a:pPr>
              <a:r>
                <a:rPr lang="en-US" sz="11999">
                  <a:solidFill>
                    <a:srgbClr val="FFFFFF"/>
                  </a:solidFill>
                  <a:latin typeface="Public Sans Bold"/>
                </a:rPr>
                <a:t>Nezavisimi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4537536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Public Sans Bold"/>
                </a:rPr>
                <a:t>TEAM 9040    X     HACK TUES X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588596" y="7449663"/>
            <a:ext cx="8028719" cy="6671135"/>
          </a:xfrm>
          <a:custGeom>
            <a:avLst/>
            <a:gdLst/>
            <a:ahLst/>
            <a:cxnLst/>
            <a:rect r="r" b="b" t="t" l="l"/>
            <a:pathLst>
              <a:path h="6671135" w="8028719">
                <a:moveTo>
                  <a:pt x="0" y="0"/>
                </a:moveTo>
                <a:lnTo>
                  <a:pt x="8028718" y="0"/>
                </a:lnTo>
                <a:lnTo>
                  <a:pt x="8028718" y="6671135"/>
                </a:lnTo>
                <a:lnTo>
                  <a:pt x="0" y="6671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56148" y="8743950"/>
            <a:ext cx="1090315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Public Sans"/>
              </a:rPr>
              <a:t>Who is behind the news you read?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6369" y="1883166"/>
            <a:ext cx="6520668" cy="6520668"/>
          </a:xfrm>
          <a:custGeom>
            <a:avLst/>
            <a:gdLst/>
            <a:ahLst/>
            <a:cxnLst/>
            <a:rect r="r" b="b" t="t" l="l"/>
            <a:pathLst>
              <a:path h="6520668" w="6520668">
                <a:moveTo>
                  <a:pt x="0" y="0"/>
                </a:moveTo>
                <a:lnTo>
                  <a:pt x="6520667" y="0"/>
                </a:lnTo>
                <a:lnTo>
                  <a:pt x="6520667" y="6520668"/>
                </a:lnTo>
                <a:lnTo>
                  <a:pt x="0" y="6520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9811" y="1883166"/>
            <a:ext cx="13708378" cy="6774223"/>
          </a:xfrm>
          <a:custGeom>
            <a:avLst/>
            <a:gdLst/>
            <a:ahLst/>
            <a:cxnLst/>
            <a:rect r="r" b="b" t="t" l="l"/>
            <a:pathLst>
              <a:path h="6774223" w="13708378">
                <a:moveTo>
                  <a:pt x="0" y="0"/>
                </a:moveTo>
                <a:lnTo>
                  <a:pt x="13708378" y="0"/>
                </a:lnTo>
                <a:lnTo>
                  <a:pt x="13708378" y="6774224"/>
                </a:lnTo>
                <a:lnTo>
                  <a:pt x="0" y="6774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0884" y="8972550"/>
            <a:ext cx="1259163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Public Sans"/>
              </a:rPr>
              <a:t>Скрийншот на endpoint-ите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40344" y="3771899"/>
            <a:ext cx="1624542" cy="1780904"/>
          </a:xfrm>
          <a:custGeom>
            <a:avLst/>
            <a:gdLst/>
            <a:ahLst/>
            <a:cxnLst/>
            <a:rect r="r" b="b" t="t" l="l"/>
            <a:pathLst>
              <a:path h="1780904" w="1624542">
                <a:moveTo>
                  <a:pt x="0" y="0"/>
                </a:moveTo>
                <a:lnTo>
                  <a:pt x="1624542" y="0"/>
                </a:lnTo>
                <a:lnTo>
                  <a:pt x="1624542" y="1780904"/>
                </a:lnTo>
                <a:lnTo>
                  <a:pt x="0" y="1780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83662" y="3958527"/>
            <a:ext cx="1541099" cy="1541099"/>
          </a:xfrm>
          <a:custGeom>
            <a:avLst/>
            <a:gdLst/>
            <a:ahLst/>
            <a:cxnLst/>
            <a:rect r="r" b="b" t="t" l="l"/>
            <a:pathLst>
              <a:path h="1541099" w="1541099">
                <a:moveTo>
                  <a:pt x="0" y="0"/>
                </a:moveTo>
                <a:lnTo>
                  <a:pt x="1541099" y="0"/>
                </a:lnTo>
                <a:lnTo>
                  <a:pt x="1541099" y="1541099"/>
                </a:lnTo>
                <a:lnTo>
                  <a:pt x="0" y="1541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26193" y="3771899"/>
            <a:ext cx="1733257" cy="1507180"/>
          </a:xfrm>
          <a:custGeom>
            <a:avLst/>
            <a:gdLst/>
            <a:ahLst/>
            <a:cxnLst/>
            <a:rect r="r" b="b" t="t" l="l"/>
            <a:pathLst>
              <a:path h="1507180" w="1733257">
                <a:moveTo>
                  <a:pt x="0" y="0"/>
                </a:moveTo>
                <a:lnTo>
                  <a:pt x="1733257" y="0"/>
                </a:lnTo>
                <a:lnTo>
                  <a:pt x="1733257" y="1507179"/>
                </a:lnTo>
                <a:lnTo>
                  <a:pt x="0" y="1507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69477" y="5215570"/>
            <a:ext cx="1065074" cy="1112904"/>
          </a:xfrm>
          <a:custGeom>
            <a:avLst/>
            <a:gdLst/>
            <a:ahLst/>
            <a:cxnLst/>
            <a:rect r="r" b="b" t="t" l="l"/>
            <a:pathLst>
              <a:path h="1112904" w="1065074">
                <a:moveTo>
                  <a:pt x="0" y="0"/>
                </a:moveTo>
                <a:lnTo>
                  <a:pt x="1065074" y="0"/>
                </a:lnTo>
                <a:lnTo>
                  <a:pt x="1065074" y="1112903"/>
                </a:lnTo>
                <a:lnTo>
                  <a:pt x="0" y="1112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0358" y="1253840"/>
            <a:ext cx="90846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222A9B"/>
                </a:solidFill>
                <a:latin typeface="Public Sans Bold"/>
              </a:rPr>
              <a:t>Използвани технологии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26193" y="5839783"/>
            <a:ext cx="2769470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React.js 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43434"/>
                </a:solidFill>
                <a:latin typeface="Public Sans Bold"/>
              </a:rPr>
              <a:t>- Frontend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29599" y="5839783"/>
            <a:ext cx="2769470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Python 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43434"/>
                </a:solidFill>
                <a:latin typeface="Public Sans Bold"/>
              </a:rPr>
              <a:t>-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8950" y="6788156"/>
            <a:ext cx="2769470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C# .NET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Selenium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43434"/>
                </a:solidFill>
                <a:latin typeface="Public Sans Bold"/>
              </a:rPr>
              <a:t> - Backend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69690" y="2726262"/>
            <a:ext cx="3324901" cy="3646666"/>
          </a:xfrm>
          <a:custGeom>
            <a:avLst/>
            <a:gdLst/>
            <a:ahLst/>
            <a:cxnLst/>
            <a:rect r="r" b="b" t="t" l="l"/>
            <a:pathLst>
              <a:path h="3646666" w="3324901">
                <a:moveTo>
                  <a:pt x="0" y="0"/>
                </a:moveTo>
                <a:lnTo>
                  <a:pt x="3324901" y="0"/>
                </a:lnTo>
                <a:lnTo>
                  <a:pt x="3324901" y="3646666"/>
                </a:lnTo>
                <a:lnTo>
                  <a:pt x="0" y="3646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81318" y="2726262"/>
            <a:ext cx="3646666" cy="3646666"/>
          </a:xfrm>
          <a:custGeom>
            <a:avLst/>
            <a:gdLst/>
            <a:ahLst/>
            <a:cxnLst/>
            <a:rect r="r" b="b" t="t" l="l"/>
            <a:pathLst>
              <a:path h="3646666" w="3646666">
                <a:moveTo>
                  <a:pt x="0" y="0"/>
                </a:moveTo>
                <a:lnTo>
                  <a:pt x="3646666" y="0"/>
                </a:lnTo>
                <a:lnTo>
                  <a:pt x="3646666" y="3646666"/>
                </a:lnTo>
                <a:lnTo>
                  <a:pt x="0" y="3646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604" t="-108164" r="-41485" b="-2128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67795" y="2726262"/>
            <a:ext cx="3324901" cy="3646666"/>
          </a:xfrm>
          <a:custGeom>
            <a:avLst/>
            <a:gdLst/>
            <a:ahLst/>
            <a:cxnLst/>
            <a:rect r="r" b="b" t="t" l="l"/>
            <a:pathLst>
              <a:path h="3646666" w="3324901">
                <a:moveTo>
                  <a:pt x="0" y="0"/>
                </a:moveTo>
                <a:lnTo>
                  <a:pt x="3324902" y="0"/>
                </a:lnTo>
                <a:lnTo>
                  <a:pt x="3324902" y="3646666"/>
                </a:lnTo>
                <a:lnTo>
                  <a:pt x="0" y="364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0358" y="1253840"/>
            <a:ext cx="90846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222A9B"/>
                </a:solidFill>
                <a:latin typeface="Public Sans Bold"/>
              </a:rPr>
              <a:t>Екип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00935" y="6413333"/>
            <a:ext cx="2769470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Християн Радев ‘23 </a:t>
            </a:r>
            <a:r>
              <a:rPr lang="en-US" sz="2199">
                <a:solidFill>
                  <a:srgbClr val="343434"/>
                </a:solidFill>
                <a:latin typeface="Public Sans Bold"/>
              </a:rPr>
              <a:t> Frontend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90982" y="6413333"/>
            <a:ext cx="3091469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Калоян Георгиев ‘23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43434"/>
                </a:solidFill>
                <a:latin typeface="Public Sans Bold"/>
              </a:rPr>
              <a:t>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81318" y="6413333"/>
            <a:ext cx="3498205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Александър Христов ‘23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43434"/>
                </a:solidFill>
                <a:latin typeface="Public Sans Bold"/>
              </a:rPr>
              <a:t> Backend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89310"/>
            <a:ext cx="90846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222A9B"/>
                </a:solidFill>
                <a:latin typeface="Public Sans Bold"/>
              </a:rPr>
              <a:t>Най-специфични думи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67185" y="5704205"/>
            <a:ext cx="276947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Възраждане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СДВР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е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Костадин</a:t>
            </a:r>
          </a:p>
          <a:p>
            <a:pPr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343434"/>
                </a:solidFill>
                <a:latin typeface="Public Sans"/>
              </a:rPr>
              <a:t>Отряди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704205"/>
            <a:ext cx="276947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1. Нинова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2. Корнелия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3. БСП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4. Сегашния</a:t>
            </a:r>
          </a:p>
          <a:p>
            <a:pPr>
              <a:lnSpc>
                <a:spcPts val="3079"/>
              </a:lnSpc>
            </a:pPr>
            <a:r>
              <a:rPr lang="en-US" sz="2200">
                <a:solidFill>
                  <a:srgbClr val="343434"/>
                </a:solidFill>
                <a:latin typeface="Public Sans"/>
              </a:rPr>
              <a:t>5. Глобална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28244" y="5704205"/>
            <a:ext cx="276947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Увеличим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Възобновяема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Евро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Тунел</a:t>
            </a:r>
          </a:p>
          <a:p>
            <a:pPr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343434"/>
                </a:solidFill>
                <a:latin typeface="Public Sans"/>
              </a:rPr>
              <a:t>Подмяна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1120" y="5704205"/>
            <a:ext cx="276947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Родния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Омразата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 Подкупи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Уважаеми</a:t>
            </a:r>
          </a:p>
          <a:p>
            <a:pPr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343434"/>
                </a:solidFill>
                <a:latin typeface="Public Sans"/>
              </a:rPr>
              <a:t> Дневния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97714" y="5704205"/>
            <a:ext cx="276947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Здравословна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Свързаните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Злоупотреби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Подобрена</a:t>
            </a:r>
          </a:p>
          <a:p>
            <a:pPr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343434"/>
                </a:solidFill>
                <a:latin typeface="Public Sans"/>
              </a:rPr>
              <a:t>Прозрачни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718685"/>
            <a:ext cx="1002578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2A9B"/>
                </a:solidFill>
                <a:latin typeface="Public Sans Bold"/>
              </a:rPr>
              <a:t>БСП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40593" y="4718685"/>
            <a:ext cx="121526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2A9B"/>
                </a:solidFill>
                <a:latin typeface="Public Sans Bold"/>
              </a:rPr>
              <a:t>ДПС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40590" y="4718685"/>
            <a:ext cx="10873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2A9B"/>
                </a:solidFill>
                <a:latin typeface="Public Sans Bold"/>
              </a:rPr>
              <a:t>ГЕРБ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99096" y="4718685"/>
            <a:ext cx="122289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2A9B"/>
                </a:solidFill>
                <a:latin typeface="Public Sans Bold"/>
              </a:rPr>
              <a:t>ПП-ДБ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03114" y="4718685"/>
            <a:ext cx="247699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2A9B"/>
                </a:solidFill>
                <a:latin typeface="Public Sans Bold"/>
              </a:rPr>
              <a:t>Възраждане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65230" y="5704205"/>
            <a:ext cx="2837259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ИТН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Разберете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Безплатна</a:t>
            </a:r>
          </a:p>
          <a:p>
            <a:pPr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Public Sans"/>
              </a:rPr>
              <a:t>Масло</a:t>
            </a:r>
          </a:p>
          <a:p>
            <a:pPr marL="474980" indent="-237490" lvl="1">
              <a:lnSpc>
                <a:spcPts val="3079"/>
              </a:lnSpc>
              <a:buFont typeface="Arial"/>
              <a:buChar char="•"/>
            </a:pPr>
            <a:r>
              <a:rPr lang="en-US" sz="2200">
                <a:solidFill>
                  <a:srgbClr val="343434"/>
                </a:solidFill>
                <a:latin typeface="Public Sans"/>
              </a:rPr>
              <a:t>Димитър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17756" y="4718685"/>
            <a:ext cx="1825776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22A9B"/>
                </a:solidFill>
                <a:latin typeface="Public Sans Bold"/>
              </a:rPr>
              <a:t>ИТН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342928"/>
            <a:ext cx="6319391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Public Sans"/>
              </a:rPr>
              <a:t>От референтите текстове с общо 183338 думи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9885" y="0"/>
            <a:ext cx="5781358" cy="12668315"/>
          </a:xfrm>
          <a:custGeom>
            <a:avLst/>
            <a:gdLst/>
            <a:ahLst/>
            <a:cxnLst/>
            <a:rect r="r" b="b" t="t" l="l"/>
            <a:pathLst>
              <a:path h="12668315" w="5781358">
                <a:moveTo>
                  <a:pt x="0" y="0"/>
                </a:moveTo>
                <a:lnTo>
                  <a:pt x="5781359" y="0"/>
                </a:lnTo>
                <a:lnTo>
                  <a:pt x="5781359" y="12668315"/>
                </a:lnTo>
                <a:lnTo>
                  <a:pt x="0" y="1266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43200" y="3818072"/>
            <a:ext cx="6992364" cy="2650856"/>
            <a:chOff x="0" y="0"/>
            <a:chExt cx="9323152" cy="35344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323152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222A9B"/>
                  </a:solidFill>
                  <a:latin typeface="Public Sans Bold"/>
                </a:rPr>
                <a:t>Благодарим за вниманието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46253"/>
              <a:ext cx="932315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343434"/>
                  </a:solidFill>
                  <a:latin typeface="Public Sans"/>
                </a:rPr>
                <a:t>Въпроси?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93967">
            <a:off x="-1983088" y="-1712334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1"/>
                </a:lnTo>
                <a:lnTo>
                  <a:pt x="0" y="4973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82158" y="2774254"/>
            <a:ext cx="10723685" cy="5341327"/>
            <a:chOff x="0" y="0"/>
            <a:chExt cx="14298246" cy="71217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13669" y="6533548"/>
              <a:ext cx="12470907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14298246" cy="5840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5000">
                  <a:solidFill>
                    <a:srgbClr val="FFFFFF"/>
                  </a:solidFill>
                  <a:latin typeface="Public Sans"/>
                </a:rPr>
                <a:t>Когато нямаме време да сме в течение с всички новини и гледни точки, </a:t>
              </a:r>
              <a:r>
                <a:rPr lang="en-US" sz="5000">
                  <a:solidFill>
                    <a:srgbClr val="FFFFFF"/>
                  </a:solidFill>
                  <a:latin typeface="Public Sans Bold"/>
                </a:rPr>
                <a:t>Независими </a:t>
              </a:r>
              <a:r>
                <a:rPr lang="en-US" sz="5000">
                  <a:solidFill>
                    <a:srgbClr val="FFFFFF"/>
                  </a:solidFill>
                  <a:latin typeface="Public Sans"/>
                </a:rPr>
                <a:t>ни помага да го направим по-сигурно и лесно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75766">
            <a:off x="15970085" y="30742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0" y="0"/>
                </a:lnTo>
                <a:lnTo>
                  <a:pt x="4635830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54693"/>
            <a:ext cx="4971501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The Revolutionized News 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Experience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05700" y="3234582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600" y="0"/>
                </a:lnTo>
                <a:lnTo>
                  <a:pt x="4276600" y="3817836"/>
                </a:lnTo>
                <a:lnTo>
                  <a:pt x="0" y="3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91950" y="4040823"/>
            <a:ext cx="499389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200">
                <a:solidFill>
                  <a:srgbClr val="FFFFFF"/>
                </a:solidFill>
                <a:latin typeface="Public Sans Bold"/>
              </a:rPr>
              <a:t>Независими </a:t>
            </a:r>
            <a:r>
              <a:rPr lang="en-US" sz="2200">
                <a:solidFill>
                  <a:srgbClr val="FFFFFF"/>
                </a:solidFill>
                <a:latin typeface="Public Sans"/>
              </a:rPr>
              <a:t>е платформа за търсене на новини, която работи с различни български източници и оценява вероятността новината да съдържа реторика специфична за някоя от парламентарно представените сили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93967">
            <a:off x="-1644141" y="-1237810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2"/>
                </a:lnTo>
                <a:lnTo>
                  <a:pt x="0" y="497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75766">
            <a:off x="15970085" y="30742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0" y="0"/>
                </a:lnTo>
                <a:lnTo>
                  <a:pt x="4635830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23520" y="847248"/>
            <a:ext cx="12636882" cy="8592504"/>
          </a:xfrm>
          <a:custGeom>
            <a:avLst/>
            <a:gdLst/>
            <a:ahLst/>
            <a:cxnLst/>
            <a:rect r="r" b="b" t="t" l="l"/>
            <a:pathLst>
              <a:path h="8592504" w="12636882">
                <a:moveTo>
                  <a:pt x="0" y="0"/>
                </a:moveTo>
                <a:lnTo>
                  <a:pt x="12636882" y="0"/>
                </a:lnTo>
                <a:lnTo>
                  <a:pt x="12636882" y="8592504"/>
                </a:lnTo>
                <a:lnTo>
                  <a:pt x="0" y="8592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3050" y="6872654"/>
            <a:ext cx="16218719" cy="12149295"/>
          </a:xfrm>
          <a:custGeom>
            <a:avLst/>
            <a:gdLst/>
            <a:ahLst/>
            <a:cxnLst/>
            <a:rect r="r" b="b" t="t" l="l"/>
            <a:pathLst>
              <a:path h="12149295" w="16218719">
                <a:moveTo>
                  <a:pt x="0" y="0"/>
                </a:moveTo>
                <a:lnTo>
                  <a:pt x="16218719" y="0"/>
                </a:lnTo>
                <a:lnTo>
                  <a:pt x="16218719" y="12149295"/>
                </a:lnTo>
                <a:lnTo>
                  <a:pt x="0" y="1214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4593" y="1783022"/>
            <a:ext cx="11728938" cy="424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BoW модел по:</a:t>
            </a:r>
          </a:p>
          <a:p>
            <a:pPr>
              <a:lnSpc>
                <a:spcPts val="7000"/>
              </a:lnSpc>
            </a:pP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ublic Sans"/>
              </a:rPr>
              <a:t>LAVER M, BENOIT K, GARRY J. </a:t>
            </a:r>
            <a:r>
              <a:rPr lang="en-US" sz="3500">
                <a:solidFill>
                  <a:srgbClr val="FFFFFF"/>
                </a:solidFill>
                <a:latin typeface="Public Sans Bold"/>
              </a:rPr>
              <a:t>Extracting Policy Positions from Political Texts Using Words as Data.</a:t>
            </a:r>
            <a:r>
              <a:rPr lang="en-US" sz="3500">
                <a:solidFill>
                  <a:srgbClr val="FFFFFF"/>
                </a:solidFill>
                <a:latin typeface="Public Sans"/>
              </a:rPr>
              <a:t> American Political Science Review. 2003;97(2):311-331. doi:10.1017/S0003055403000698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93967">
            <a:off x="-1983088" y="-1712334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1"/>
                </a:lnTo>
                <a:lnTo>
                  <a:pt x="0" y="4973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27948" y="2774254"/>
            <a:ext cx="10723685" cy="5679782"/>
            <a:chOff x="0" y="0"/>
            <a:chExt cx="14298246" cy="757304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13669" y="5156021"/>
              <a:ext cx="12470907" cy="2417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Public Sans Bold"/>
                </a:rPr>
                <a:t>където Swp е оценка за дума w за партия p, Fwr е относителната честота на w за обучителен текст r, а Arp е тежестта на обучителния текст за дадената партия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14298246" cy="4463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4800">
                  <a:solidFill>
                    <a:srgbClr val="FFFFFF"/>
                  </a:solidFill>
                  <a:latin typeface="Public Sans"/>
                </a:rPr>
                <a:t>Моделът се състои от оценки, които се дават за всяка дума за всяка партия:</a:t>
              </a:r>
            </a:p>
            <a:p>
              <a:pPr algn="just">
                <a:lnSpc>
                  <a:spcPts val="6719"/>
                </a:lnSpc>
              </a:pPr>
              <a:r>
                <a:rPr lang="en-US" sz="4800">
                  <a:solidFill>
                    <a:srgbClr val="FFFFFF"/>
                  </a:solidFill>
                  <a:latin typeface="Public Sans Bold"/>
                </a:rPr>
                <a:t> Swp = ∑r(Fwr/∑rFwr * Arp)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75766">
            <a:off x="15970085" y="30742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0" y="0"/>
                </a:lnTo>
                <a:lnTo>
                  <a:pt x="4635830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6369" y="1883166"/>
            <a:ext cx="6520668" cy="6520668"/>
          </a:xfrm>
          <a:custGeom>
            <a:avLst/>
            <a:gdLst/>
            <a:ahLst/>
            <a:cxnLst/>
            <a:rect r="r" b="b" t="t" l="l"/>
            <a:pathLst>
              <a:path h="6520668" w="6520668">
                <a:moveTo>
                  <a:pt x="0" y="0"/>
                </a:moveTo>
                <a:lnTo>
                  <a:pt x="6520667" y="0"/>
                </a:lnTo>
                <a:lnTo>
                  <a:pt x="6520667" y="6520668"/>
                </a:lnTo>
                <a:lnTo>
                  <a:pt x="0" y="6520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6596" y="1427779"/>
            <a:ext cx="4971615" cy="1918395"/>
          </a:xfrm>
          <a:custGeom>
            <a:avLst/>
            <a:gdLst/>
            <a:ahLst/>
            <a:cxnLst/>
            <a:rect r="r" b="b" t="t" l="l"/>
            <a:pathLst>
              <a:path h="1918395" w="4971615">
                <a:moveTo>
                  <a:pt x="0" y="0"/>
                </a:moveTo>
                <a:lnTo>
                  <a:pt x="4971615" y="0"/>
                </a:lnTo>
                <a:lnTo>
                  <a:pt x="4971615" y="1918395"/>
                </a:lnTo>
                <a:lnTo>
                  <a:pt x="0" y="1918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38032" y="1427779"/>
            <a:ext cx="6921268" cy="1918395"/>
          </a:xfrm>
          <a:custGeom>
            <a:avLst/>
            <a:gdLst/>
            <a:ahLst/>
            <a:cxnLst/>
            <a:rect r="r" b="b" t="t" l="l"/>
            <a:pathLst>
              <a:path h="1918395" w="6921268">
                <a:moveTo>
                  <a:pt x="0" y="0"/>
                </a:moveTo>
                <a:lnTo>
                  <a:pt x="6921268" y="0"/>
                </a:lnTo>
                <a:lnTo>
                  <a:pt x="6921268" y="1918395"/>
                </a:lnTo>
                <a:lnTo>
                  <a:pt x="0" y="19183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596" y="6485439"/>
            <a:ext cx="6484715" cy="1918395"/>
          </a:xfrm>
          <a:custGeom>
            <a:avLst/>
            <a:gdLst/>
            <a:ahLst/>
            <a:cxnLst/>
            <a:rect r="r" b="b" t="t" l="l"/>
            <a:pathLst>
              <a:path h="1918395" w="6484715">
                <a:moveTo>
                  <a:pt x="0" y="0"/>
                </a:moveTo>
                <a:lnTo>
                  <a:pt x="6484715" y="0"/>
                </a:lnTo>
                <a:lnTo>
                  <a:pt x="6484715" y="1918395"/>
                </a:lnTo>
                <a:lnTo>
                  <a:pt x="0" y="1918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43400" y="6587123"/>
            <a:ext cx="7868671" cy="1918395"/>
          </a:xfrm>
          <a:custGeom>
            <a:avLst/>
            <a:gdLst/>
            <a:ahLst/>
            <a:cxnLst/>
            <a:rect r="r" b="b" t="t" l="l"/>
            <a:pathLst>
              <a:path h="1918395" w="7868671">
                <a:moveTo>
                  <a:pt x="0" y="0"/>
                </a:moveTo>
                <a:lnTo>
                  <a:pt x="7868671" y="0"/>
                </a:lnTo>
                <a:lnTo>
                  <a:pt x="7868671" y="1918395"/>
                </a:lnTo>
                <a:lnTo>
                  <a:pt x="0" y="19183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50884" y="4667250"/>
            <a:ext cx="1259163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Public Sans Bold"/>
              </a:rPr>
              <a:t>Важни формули в модела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28140" y="1680570"/>
            <a:ext cx="7033564" cy="654585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7228" y="3682020"/>
            <a:ext cx="5666340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ublic Sans"/>
              </a:rPr>
              <a:t>6 парламентарно представени партии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311047" y="3591533"/>
            <a:ext cx="3948253" cy="2752243"/>
            <a:chOff x="0" y="0"/>
            <a:chExt cx="5264337" cy="36696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526433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Public Sans"/>
                </a:rPr>
                <a:t>Към 15.03.2024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83514"/>
              <a:ext cx="5264337" cy="2586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Public Sans"/>
                </a:rPr>
                <a:t>Моделът ни е трениран с изявления официални позиции, програми и публикации в социалните мрежи на дадените партии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6369" y="1883166"/>
            <a:ext cx="6520668" cy="6520668"/>
          </a:xfrm>
          <a:custGeom>
            <a:avLst/>
            <a:gdLst/>
            <a:ahLst/>
            <a:cxnLst/>
            <a:rect r="r" b="b" t="t" l="l"/>
            <a:pathLst>
              <a:path h="6520668" w="6520668">
                <a:moveTo>
                  <a:pt x="0" y="0"/>
                </a:moveTo>
                <a:lnTo>
                  <a:pt x="6520667" y="0"/>
                </a:lnTo>
                <a:lnTo>
                  <a:pt x="6520667" y="6520668"/>
                </a:lnTo>
                <a:lnTo>
                  <a:pt x="0" y="6520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2514" y="2170496"/>
            <a:ext cx="13708378" cy="5946009"/>
          </a:xfrm>
          <a:custGeom>
            <a:avLst/>
            <a:gdLst/>
            <a:ahLst/>
            <a:cxnLst/>
            <a:rect r="r" b="b" t="t" l="l"/>
            <a:pathLst>
              <a:path h="5946009" w="13708378">
                <a:moveTo>
                  <a:pt x="0" y="0"/>
                </a:moveTo>
                <a:lnTo>
                  <a:pt x="13708377" y="0"/>
                </a:lnTo>
                <a:lnTo>
                  <a:pt x="13708377" y="5946008"/>
                </a:lnTo>
                <a:lnTo>
                  <a:pt x="0" y="5946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0884" y="8972550"/>
            <a:ext cx="1259163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Public Sans"/>
              </a:rPr>
              <a:t>Скрийншот на началната ни страница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DAFczmelnCQ</dc:identifier>
  <dcterms:modified xsi:type="dcterms:W3CDTF">2011-08-01T06:04:30Z</dcterms:modified>
  <cp:revision>1</cp:revision>
  <dc:title>Blue Technology Patterns Technology in the Life of Consumers Technology Presentation</dc:title>
</cp:coreProperties>
</file>