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45"/>
  </p:notesMasterIdLst>
  <p:handoutMasterIdLst>
    <p:handoutMasterId r:id="rId46"/>
  </p:handoutMasterIdLst>
  <p:sldIdLst>
    <p:sldId id="558" r:id="rId3"/>
    <p:sldId id="466" r:id="rId4"/>
    <p:sldId id="548" r:id="rId5"/>
    <p:sldId id="507" r:id="rId6"/>
    <p:sldId id="562" r:id="rId7"/>
    <p:sldId id="501" r:id="rId8"/>
    <p:sldId id="514" r:id="rId9"/>
    <p:sldId id="559" r:id="rId10"/>
    <p:sldId id="506" r:id="rId11"/>
    <p:sldId id="566" r:id="rId12"/>
    <p:sldId id="547" r:id="rId13"/>
    <p:sldId id="526" r:id="rId14"/>
    <p:sldId id="528" r:id="rId15"/>
    <p:sldId id="560" r:id="rId16"/>
    <p:sldId id="571" r:id="rId17"/>
    <p:sldId id="570" r:id="rId18"/>
    <p:sldId id="524" r:id="rId19"/>
    <p:sldId id="525" r:id="rId20"/>
    <p:sldId id="521" r:id="rId21"/>
    <p:sldId id="530" r:id="rId22"/>
    <p:sldId id="531" r:id="rId23"/>
    <p:sldId id="534" r:id="rId24"/>
    <p:sldId id="535" r:id="rId25"/>
    <p:sldId id="536" r:id="rId26"/>
    <p:sldId id="537" r:id="rId27"/>
    <p:sldId id="538" r:id="rId28"/>
    <p:sldId id="540" r:id="rId29"/>
    <p:sldId id="539" r:id="rId30"/>
    <p:sldId id="541" r:id="rId31"/>
    <p:sldId id="561" r:id="rId32"/>
    <p:sldId id="511" r:id="rId33"/>
    <p:sldId id="544" r:id="rId34"/>
    <p:sldId id="573" r:id="rId35"/>
    <p:sldId id="576" r:id="rId36"/>
    <p:sldId id="575" r:id="rId37"/>
    <p:sldId id="579" r:id="rId38"/>
    <p:sldId id="550" r:id="rId39"/>
    <p:sldId id="551" r:id="rId40"/>
    <p:sldId id="584" r:id="rId41"/>
    <p:sldId id="585" r:id="rId42"/>
    <p:sldId id="582" r:id="rId43"/>
    <p:sldId id="583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558"/>
            <p14:sldId id="466"/>
            <p14:sldId id="548"/>
          </p14:sldIdLst>
        </p14:section>
        <p14:section name="Asynchronous Programming" id="{8A63B03A-A79A-49E0-A7D1-879E8FBDDFB7}">
          <p14:sldIdLst>
            <p14:sldId id="507"/>
            <p14:sldId id="562"/>
            <p14:sldId id="501"/>
            <p14:sldId id="514"/>
          </p14:sldIdLst>
        </p14:section>
        <p14:section name="Promises - Concepts" id="{857E2BF5-D7C0-433F-83B0-C6B1BAA22B1E}">
          <p14:sldIdLst>
            <p14:sldId id="559"/>
            <p14:sldId id="506"/>
            <p14:sldId id="566"/>
            <p14:sldId id="547"/>
            <p14:sldId id="526"/>
            <p14:sldId id="528"/>
          </p14:sldIdLst>
        </p14:section>
        <p14:section name="Promises with AJAX" id="{A9C08006-0C07-4343-B335-CD0B3008FFC5}">
          <p14:sldIdLst>
            <p14:sldId id="560"/>
            <p14:sldId id="571"/>
            <p14:sldId id="570"/>
            <p14:sldId id="524"/>
            <p14:sldId id="525"/>
            <p14:sldId id="521"/>
            <p14:sldId id="530"/>
            <p14:sldId id="531"/>
            <p14:sldId id="534"/>
            <p14:sldId id="535"/>
            <p14:sldId id="536"/>
            <p14:sldId id="537"/>
            <p14:sldId id="538"/>
            <p14:sldId id="540"/>
            <p14:sldId id="539"/>
            <p14:sldId id="541"/>
          </p14:sldIdLst>
        </p14:section>
        <p14:section name="Async / Await" id="{E29E1E66-D094-4D42-95EF-D7EEB4C9E91F}">
          <p14:sldIdLst>
            <p14:sldId id="561"/>
            <p14:sldId id="511"/>
            <p14:sldId id="544"/>
            <p14:sldId id="573"/>
            <p14:sldId id="576"/>
            <p14:sldId id="575"/>
            <p14:sldId id="579"/>
          </p14:sldIdLst>
        </p14:section>
        <p14:section name="Conclusion" id="{43BD757C-5017-47D2-98A9-4D861095A3BB}">
          <p14:sldIdLst>
            <p14:sldId id="550"/>
            <p14:sldId id="551"/>
            <p14:sldId id="584"/>
            <p14:sldId id="585"/>
            <p14:sldId id="582"/>
            <p14:sldId id="5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F8DC9E"/>
    <a:srgbClr val="FBEEDC"/>
    <a:srgbClr val="FBEEC9"/>
    <a:srgbClr val="603A14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384" autoAdjust="0"/>
  </p:normalViewPr>
  <p:slideViewPr>
    <p:cSldViewPr>
      <p:cViewPr varScale="1">
        <p:scale>
          <a:sx n="91" d="100"/>
          <a:sy n="91" d="100"/>
        </p:scale>
        <p:origin x="230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7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76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520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871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29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4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8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7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678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3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1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3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786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0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4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455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0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judge.softuni.bg/Contests/1570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249/js-applications-march-201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7.png"/><Relationship Id="rId10" Type="http://schemas.openxmlformats.org/officeDocument/2006/relationships/image" Target="../media/image6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65.png"/><Relationship Id="rId27" Type="http://schemas.openxmlformats.org/officeDocument/2006/relationships/hyperlink" Target="http://smartit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1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5711" y="1226945"/>
            <a:ext cx="11784391" cy="1211458"/>
          </a:xfrm>
        </p:spPr>
        <p:txBody>
          <a:bodyPr>
            <a:noAutofit/>
          </a:bodyPr>
          <a:lstStyle/>
          <a:p>
            <a:r>
              <a:rPr lang="en-US" sz="3600" dirty="0"/>
              <a:t>Promises. </a:t>
            </a:r>
            <a:r>
              <a:rPr lang="en-US" sz="3600" noProof="1"/>
              <a:t>Async</a:t>
            </a:r>
            <a:r>
              <a:rPr lang="en-US" sz="3600" dirty="0"/>
              <a:t> / Await</a:t>
            </a:r>
            <a:r>
              <a:rPr lang="bg-BG" sz="3600" dirty="0"/>
              <a:t>.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684" y="45343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1147" y="5368869"/>
            <a:ext cx="2951518" cy="44453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380412" y="624840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1531" y="4987190"/>
            <a:ext cx="2950749" cy="444793"/>
          </a:xfrm>
        </p:spPr>
        <p:txBody>
          <a:bodyPr/>
          <a:lstStyle/>
          <a:p>
            <a:r>
              <a:rPr lang="en-US" sz="2400" dirty="0" err="1"/>
              <a:t>SoftUni</a:t>
            </a:r>
            <a:r>
              <a:rPr lang="en-US" sz="2400" dirty="0"/>
              <a:t>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43853" y="5984174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1026" name="Picture 2" descr="C:\Users\ko7ebo7e\Desktop\shuff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6612" y="2486106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6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751012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92174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then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250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828249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6413" y="4419600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6412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3838356" y="3236332"/>
            <a:ext cx="1335946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853403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onRejected</a:t>
            </a:r>
          </a:p>
        </p:txBody>
      </p:sp>
      <p:cxnSp>
        <p:nvCxnSpPr>
          <p:cNvPr id="30" name="Straight Connector 29"/>
          <p:cNvCxnSpPr>
            <a:cxnSpLocks/>
            <a:stCxn id="13" idx="0"/>
          </p:cNvCxnSpPr>
          <p:nvPr/>
        </p:nvCxnSpPr>
        <p:spPr>
          <a:xfrm flipV="1">
            <a:off x="4506330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06330" y="1863302"/>
            <a:ext cx="2807282" cy="224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7313612" y="1863302"/>
            <a:ext cx="0" cy="50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 bwMode="auto">
          <a:xfrm>
            <a:off x="679165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853281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then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86888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resolve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686888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reject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087051" y="4419600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087050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 bwMode="auto">
          <a:xfrm>
            <a:off x="8878994" y="3236332"/>
            <a:ext cx="1335946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onFulfilled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8894041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onRejected</a:t>
            </a:r>
          </a:p>
        </p:txBody>
      </p:sp>
      <p:cxnSp>
        <p:nvCxnSpPr>
          <p:cNvPr id="2054" name="Straight Arrow Connector 2053"/>
          <p:cNvCxnSpPr>
            <a:cxnSpLocks/>
            <a:stCxn id="13" idx="3"/>
            <a:endCxn id="43" idx="1"/>
          </p:cNvCxnSpPr>
          <p:nvPr/>
        </p:nvCxnSpPr>
        <p:spPr>
          <a:xfrm flipV="1">
            <a:off x="5520486" y="3400425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1"/>
          </p:cNvCxnSpPr>
          <p:nvPr/>
        </p:nvCxnSpPr>
        <p:spPr>
          <a:xfrm>
            <a:off x="5499795" y="3850342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517157" y="1863302"/>
            <a:ext cx="0" cy="88214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0" name="Straight Arrow Connector 2059"/>
          <p:cNvCxnSpPr/>
          <p:nvPr/>
        </p:nvCxnSpPr>
        <p:spPr>
          <a:xfrm>
            <a:off x="9517157" y="1863302"/>
            <a:ext cx="137785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376571" y="1469827"/>
            <a:ext cx="1066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</a:rPr>
              <a:t>returns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661385" y="1510138"/>
            <a:ext cx="1066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</a:rPr>
              <a:t>returns</a:t>
            </a:r>
          </a:p>
        </p:txBody>
      </p:sp>
      <p:sp>
        <p:nvSpPr>
          <p:cNvPr id="61" name="Rectangle 60"/>
          <p:cNvSpPr/>
          <p:nvPr/>
        </p:nvSpPr>
        <p:spPr>
          <a:xfrm rot="20317056">
            <a:off x="5323583" y="3307760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1" dirty="0">
                <a:ln w="0"/>
              </a:rPr>
              <a:t>r</a:t>
            </a:r>
            <a:r>
              <a:rPr lang="en-US" sz="1500" b="1" cap="none" spc="0" dirty="0">
                <a:ln w="0"/>
              </a:rPr>
              <a:t>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5312550" y="4138260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1" dirty="0">
                <a:ln w="0"/>
              </a:rPr>
              <a:t>throw error</a:t>
            </a:r>
            <a:endParaRPr lang="en-US" sz="1500" b="1" cap="none" spc="0" dirty="0">
              <a:ln w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728185" y="1600200"/>
            <a:ext cx="1066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9856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59" grpId="0"/>
      <p:bldP spid="60" grpId="0"/>
      <p:bldP spid="61" grpId="0"/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Promise.reject</a:t>
            </a:r>
            <a:r>
              <a:rPr lang="en-US" sz="3000" dirty="0">
                <a:latin typeface="Consolas" panose="020B0609020204030204" pitchFamily="49" charset="0"/>
              </a:rPr>
              <a:t>(reason)</a:t>
            </a:r>
          </a:p>
          <a:p>
            <a:pPr marL="990106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Returns an object that is rejected with the given 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000" dirty="0">
                <a:latin typeface="Consolas" panose="020B0609020204030204" pitchFamily="49" charset="0"/>
              </a:rPr>
              <a:t>(value)</a:t>
            </a:r>
          </a:p>
          <a:p>
            <a:pPr marL="990106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Returns an object that is resolved with the given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000" dirty="0">
                <a:latin typeface="Consolas" panose="020B0609020204030204" pitchFamily="49" charset="0"/>
              </a:rPr>
              <a:t>(iterable)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promise that either fulfills when </a:t>
            </a:r>
            <a:r>
              <a:rPr lang="en-US" sz="3200" b="1" dirty="0">
                <a:solidFill>
                  <a:schemeClr val="bg1"/>
                </a:solidFill>
              </a:rPr>
              <a:t>all</a:t>
            </a:r>
            <a:r>
              <a:rPr lang="en-US" sz="3200" dirty="0"/>
              <a:t> of the promises </a:t>
            </a:r>
            <a:r>
              <a:rPr lang="en-US" sz="3200" b="1" dirty="0">
                <a:solidFill>
                  <a:schemeClr val="bg1"/>
                </a:solidFill>
              </a:rPr>
              <a:t>have fulfilled </a:t>
            </a:r>
            <a:r>
              <a:rPr lang="en-US" sz="3200" dirty="0"/>
              <a:t>or rejects as soon as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/>
              <a:t> of    them </a:t>
            </a:r>
            <a:r>
              <a:rPr lang="en-US" sz="3200" b="1" dirty="0">
                <a:solidFill>
                  <a:schemeClr val="bg1"/>
                </a:solidFill>
              </a:rPr>
              <a:t>rejects</a:t>
            </a:r>
          </a:p>
          <a:p>
            <a:pPr marL="990106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532906" lvl="1" indent="0">
              <a:lnSpc>
                <a:spcPct val="100000"/>
              </a:lnSpc>
              <a:buNone/>
            </a:pPr>
            <a:endParaRPr lang="en-US" sz="3000" dirty="0"/>
          </a:p>
          <a:p>
            <a:pPr marL="532906" lvl="1" indent="0">
              <a:lnSpc>
                <a:spcPct val="100000"/>
              </a:lnSpc>
              <a:buNone/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5578" y="2110577"/>
            <a:ext cx="7464834" cy="376369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(function(resolve, reject)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setTimeout(function() {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resolve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('done');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}, 500);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(function(result)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console.log('Then returned: ' + result);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</a:t>
            </a:r>
            <a:r>
              <a:rPr lang="en-US" dirty="0"/>
              <a:t>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2812" y="1232142"/>
            <a:ext cx="7467600" cy="66130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console.log('Before 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75012" y="3722288"/>
            <a:ext cx="3048000" cy="4687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2812" y="6056751"/>
            <a:ext cx="7467600" cy="66130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console.log('After 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622279" y="2963413"/>
            <a:ext cx="3323111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622279" y="3722288"/>
            <a:ext cx="3323111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434158" y="4468244"/>
            <a:ext cx="368005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39439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3212" y="2233186"/>
            <a:ext cx="8534400" cy="33204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(function(resolve, reject)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setTimeout(function() {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reject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('fail');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}, 500);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(function(result) { console.log(result); });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(function(error) { console.log(error); 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</a:t>
            </a:r>
            <a:r>
              <a:rPr lang="en-US" dirty="0"/>
              <a:t>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3212" y="1368942"/>
            <a:ext cx="8534400" cy="66130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console.log('Before 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70212" y="3892388"/>
            <a:ext cx="3073537" cy="41957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3212" y="5768546"/>
            <a:ext cx="8534400" cy="66130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console.log('After 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979338" y="2840204"/>
            <a:ext cx="3019898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979338" y="3515030"/>
            <a:ext cx="3019898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979338" y="4189856"/>
            <a:ext cx="3019898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fail</a:t>
            </a:r>
          </a:p>
        </p:txBody>
      </p:sp>
    </p:spTree>
    <p:extLst>
      <p:ext uri="{BB962C8B-B14F-4D97-AF65-F5344CB8AC3E}">
        <p14:creationId xmlns:p14="http://schemas.microsoft.com/office/powerpoint/2010/main" val="31386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4949" y="4953000"/>
            <a:ext cx="10958928" cy="768084"/>
          </a:xfrm>
        </p:spPr>
        <p:txBody>
          <a:bodyPr/>
          <a:lstStyle/>
          <a:p>
            <a:r>
              <a:rPr lang="en-US" dirty="0"/>
              <a:t>Promises with jQuery AJAX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51" y="521964"/>
            <a:ext cx="3809524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9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3383" y="1821879"/>
            <a:ext cx="9927138" cy="5276048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000" dirty="0"/>
              <a:t>Can register </a:t>
            </a:r>
            <a:r>
              <a:rPr lang="en-US" sz="3000" b="1" dirty="0">
                <a:solidFill>
                  <a:schemeClr val="bg1"/>
                </a:solidFill>
              </a:rPr>
              <a:t>multiple callbacks </a:t>
            </a:r>
            <a:r>
              <a:rPr lang="en-US" sz="3000" dirty="0"/>
              <a:t>into callback queues 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Invoke </a:t>
            </a:r>
            <a:r>
              <a:rPr lang="en-US" sz="3000" b="1" dirty="0">
                <a:solidFill>
                  <a:schemeClr val="bg1"/>
                </a:solidFill>
              </a:rPr>
              <a:t>callback queues</a:t>
            </a:r>
            <a:r>
              <a:rPr lang="en-US" sz="3000" dirty="0"/>
              <a:t> and relay the success or failure         state of a function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Is </a:t>
            </a:r>
            <a:r>
              <a:rPr lang="en-US" sz="3000" b="1" dirty="0" err="1">
                <a:solidFill>
                  <a:schemeClr val="bg1"/>
                </a:solidFill>
              </a:rPr>
              <a:t>thenable</a:t>
            </a:r>
            <a:r>
              <a:rPr lang="en-US" sz="3000" dirty="0"/>
              <a:t> - can be casted to </a:t>
            </a:r>
            <a:r>
              <a:rPr lang="en-US" sz="3000" b="1" dirty="0">
                <a:solidFill>
                  <a:schemeClr val="bg1"/>
                </a:solidFill>
              </a:rPr>
              <a:t>native Promise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Some of the arguments passed to </a:t>
            </a:r>
            <a:r>
              <a:rPr lang="en-US" sz="3000" b="1" dirty="0">
                <a:solidFill>
                  <a:schemeClr val="bg1"/>
                </a:solidFill>
              </a:rPr>
              <a:t>then() </a:t>
            </a:r>
            <a:r>
              <a:rPr lang="en-US" sz="3000" dirty="0"/>
              <a:t>method will be </a:t>
            </a:r>
            <a:r>
              <a:rPr lang="en-US" sz="3000" b="1" dirty="0">
                <a:solidFill>
                  <a:schemeClr val="bg1"/>
                </a:solidFill>
              </a:rPr>
              <a:t>discarded</a:t>
            </a:r>
            <a:r>
              <a:rPr lang="en-US" sz="3000" dirty="0"/>
              <a:t> 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jQuery Promise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6620" y="939225"/>
            <a:ext cx="85118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Deferred object</a:t>
            </a:r>
            <a:r>
              <a:rPr lang="en-US" sz="3200" b="1" dirty="0"/>
              <a:t> </a:t>
            </a:r>
            <a:r>
              <a:rPr lang="en-US" sz="3200" dirty="0"/>
              <a:t>is a </a:t>
            </a:r>
            <a:r>
              <a:rPr lang="en-US" sz="3200" b="1" dirty="0">
                <a:solidFill>
                  <a:schemeClr val="bg1"/>
                </a:solidFill>
              </a:rPr>
              <a:t>chainable</a:t>
            </a:r>
            <a:r>
              <a:rPr lang="en-US" sz="3200" dirty="0"/>
              <a:t> utility object.   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7466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 with AJAX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2457"/>
            <a:ext cx="10670224" cy="498673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GitHub username: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value="nakov" /&gt; &lt;br&gt;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Repo: &lt;input type="text"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value="nakov.io.cin" /&gt;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loadCommits()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"&gt;Load Commits&lt;/button&gt;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AJAX call … 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72" y="3788812"/>
            <a:ext cx="52482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Load GitHub Commits with AJAX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1012" y="1150068"/>
            <a:ext cx="8460424" cy="550687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$("#commits").empty();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url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https://api.github.com/repos/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$("#username").val() +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$("#repo").val() +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(url)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(displayCommits)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(displayError);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(commits) { … }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(err) { … }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201118" y="3733800"/>
            <a:ext cx="3017494" cy="685800"/>
          </a:xfrm>
          <a:prstGeom prst="wedgeRoundRectCallout">
            <a:avLst>
              <a:gd name="adj1" fmla="val -60465"/>
              <a:gd name="adj2" fmla="val -196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jQuery AJAX methods return </a:t>
            </a:r>
            <a:r>
              <a:rPr lang="en-US" b="1" noProof="1">
                <a:solidFill>
                  <a:schemeClr val="bg1"/>
                </a:solidFill>
              </a:rPr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304296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Solution: Load GitHub Commits with AJAX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46212" y="1219200"/>
            <a:ext cx="8993824" cy="46870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(commits)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for (let commit of commits)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").append($("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commit.commit.author.name + ": " +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commit.commit.message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(err)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").append($("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").text("Error: " +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err.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 (' + err.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statusText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')'));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12" y="620389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3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200" dirty="0"/>
              <a:t>Create a </a:t>
            </a:r>
            <a:r>
              <a:rPr lang="en-US" sz="3200" b="1" noProof="1">
                <a:solidFill>
                  <a:schemeClr val="bg1"/>
                </a:solidFill>
              </a:rPr>
              <a:t>Kinvey</a:t>
            </a:r>
            <a:r>
              <a:rPr lang="en-US" sz="3200" b="1" dirty="0">
                <a:solidFill>
                  <a:schemeClr val="bg1"/>
                </a:solidFill>
              </a:rPr>
              <a:t> app </a:t>
            </a:r>
            <a:r>
              <a:rPr lang="en-US" sz="3200" dirty="0"/>
              <a:t>and then add </a:t>
            </a:r>
            <a:r>
              <a:rPr lang="en-US" sz="3200" b="1" dirty="0">
                <a:solidFill>
                  <a:schemeClr val="bg1"/>
                </a:solidFill>
              </a:rPr>
              <a:t>user </a:t>
            </a:r>
            <a:r>
              <a:rPr lang="en-US" sz="3200" dirty="0"/>
              <a:t>"peter" with </a:t>
            </a:r>
            <a:r>
              <a:rPr lang="en-US" sz="3200" b="1" dirty="0">
                <a:solidFill>
                  <a:schemeClr val="bg1"/>
                </a:solidFill>
              </a:rPr>
              <a:t>password</a:t>
            </a:r>
            <a:r>
              <a:rPr lang="en-US" sz="3200" dirty="0"/>
              <a:t> "p"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Create </a:t>
            </a:r>
            <a:r>
              <a:rPr lang="en-US" sz="3000" b="1" dirty="0">
                <a:solidFill>
                  <a:schemeClr val="bg1"/>
                </a:solidFill>
              </a:rPr>
              <a:t>comments</a:t>
            </a:r>
            <a:r>
              <a:rPr lang="en-US" sz="3000" dirty="0"/>
              <a:t> "Com1a" and "Com1b" for "Post1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3000" dirty="0"/>
              <a:t>Create </a:t>
            </a:r>
            <a:r>
              <a:rPr lang="en-US" sz="3000" b="1" dirty="0">
                <a:solidFill>
                  <a:schemeClr val="bg1"/>
                </a:solidFill>
              </a:rPr>
              <a:t>comments</a:t>
            </a:r>
            <a:r>
              <a:rPr lang="en-US" sz="3000" dirty="0"/>
              <a:t> "Com2a", "Com2b" and "Com2c" for "Post2“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Display </a:t>
            </a:r>
            <a:r>
              <a:rPr lang="en-US" sz="3000" b="1" dirty="0">
                <a:solidFill>
                  <a:schemeClr val="bg1"/>
                </a:solidFill>
              </a:rPr>
              <a:t>all posts </a:t>
            </a:r>
            <a:r>
              <a:rPr lang="en-US" sz="3000" dirty="0"/>
              <a:t>and view the </a:t>
            </a:r>
            <a:r>
              <a:rPr lang="en-US" sz="3000" b="1" dirty="0">
                <a:solidFill>
                  <a:schemeClr val="bg1"/>
                </a:solidFill>
              </a:rPr>
              <a:t>selected </a:t>
            </a:r>
            <a:r>
              <a:rPr lang="en-US" sz="3000" dirty="0"/>
              <a:t>post along with its </a:t>
            </a:r>
            <a:r>
              <a:rPr lang="en-US" sz="30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Blog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4267200"/>
            <a:ext cx="3467100" cy="1628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012" y="3638549"/>
            <a:ext cx="2400300" cy="2886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63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400" dirty="0"/>
              <a:t>Asynchronous Programming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400" dirty="0"/>
              <a:t>Promises -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400" dirty="0"/>
              <a:t>Promises with AJAX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400" dirty="0"/>
              <a:t>Using </a:t>
            </a:r>
            <a:r>
              <a:rPr lang="en-US" sz="3400" noProof="1"/>
              <a:t>Async</a:t>
            </a:r>
            <a:r>
              <a:rPr lang="en-US" sz="3400" dirty="0"/>
              <a:t> / </a:t>
            </a:r>
            <a:r>
              <a:rPr lang="en-US" sz="3400" noProof="1"/>
              <a:t>Await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Create First Post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31397" y="1841625"/>
            <a:ext cx="8651468" cy="245373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POST /appdata/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kid_S1htVfcmm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 HTTP/1.1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Host: baas.kinvey.com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Authorization: Basic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cGV0ZXI6cA==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Content-Type: application/json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 "title":"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Post1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 "body":"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 #1 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51012" y="4800600"/>
            <a:ext cx="865146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 "title": "Post3", "body": "Post #3 body",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…,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": "</a:t>
            </a:r>
            <a:r>
              <a:rPr lang="en-US" b="1" dirty="0">
                <a:solidFill>
                  <a:schemeClr val="bg1"/>
                </a:solidFill>
              </a:rPr>
              <a:t>5c9a3e3b13ebac4e57c0451e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43082" y="5852609"/>
            <a:ext cx="3217483" cy="410009"/>
          </a:xfrm>
          <a:prstGeom prst="wedgeRoundRectCallout">
            <a:avLst>
              <a:gd name="adj1" fmla="val -52126"/>
              <a:gd name="adj2" fmla="val -9414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Remember the </a:t>
            </a:r>
            <a:r>
              <a:rPr lang="en-US" b="1" noProof="1">
                <a:solidFill>
                  <a:schemeClr val="bg1"/>
                </a:solidFill>
              </a:rPr>
              <a:t>post _id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13612" y="3048000"/>
            <a:ext cx="2516180" cy="395791"/>
          </a:xfrm>
          <a:prstGeom prst="wedgeRoundRectCallout">
            <a:avLst>
              <a:gd name="adj1" fmla="val -62987"/>
              <a:gd name="adj2" fmla="val -506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Base64(user:pass)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99012" y="1371600"/>
            <a:ext cx="4131883" cy="409852"/>
          </a:xfrm>
          <a:prstGeom prst="wedgeRoundRectCallout">
            <a:avLst>
              <a:gd name="adj1" fmla="val -24388"/>
              <a:gd name="adj2" fmla="val 9637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Insert your Kinvey </a:t>
            </a:r>
            <a:r>
              <a:rPr lang="en-US" b="1" noProof="1">
                <a:solidFill>
                  <a:schemeClr val="bg1"/>
                </a:solidFill>
              </a:rPr>
              <a:t>App ID</a:t>
            </a:r>
            <a:r>
              <a:rPr lang="bg-BG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</a:rPr>
              <a:t>here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5676785" y="4330203"/>
            <a:ext cx="380346" cy="4355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868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Create Comments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211813"/>
            <a:ext cx="10670224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POST /appdata/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kid_S1htVfcmm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 HTTP/1.1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Host: baas.kinvey.com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Authorization: Basic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cGV0ZXI6cA==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Content-Type: application/json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 "text":"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Com1a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 "post_id":"</a:t>
            </a:r>
            <a:r>
              <a:rPr lang="en-US" b="1" dirty="0">
                <a:solidFill>
                  <a:schemeClr val="bg1"/>
                </a:solidFill>
              </a:rPr>
              <a:t>5c9a3e3b13ebac4e57c0451e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3893953"/>
            <a:ext cx="10670224" cy="245373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POST /appdata/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kid_S1htVfcmm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 HTTP/1.1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Host: baas.kinvey.com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Authorization: Basic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cGV0ZXI6cA==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Content-Type: application/json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 "text":"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Com2a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 "post_id":"</a:t>
            </a:r>
            <a:r>
              <a:rPr lang="en-US" b="1" dirty="0">
                <a:solidFill>
                  <a:schemeClr val="bg1"/>
                </a:solidFill>
              </a:rPr>
              <a:t>5c9a3e3b13ebac4e57c0451e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151812" y="2438400"/>
            <a:ext cx="2895600" cy="674449"/>
          </a:xfrm>
          <a:prstGeom prst="wedgeRoundRectCallout">
            <a:avLst>
              <a:gd name="adj1" fmla="val -61486"/>
              <a:gd name="adj2" fmla="val 5516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Use </a:t>
            </a:r>
            <a:r>
              <a:rPr lang="en-US" b="1" noProof="1">
                <a:solidFill>
                  <a:schemeClr val="bg1"/>
                </a:solidFill>
              </a:rPr>
              <a:t>post _id </a:t>
            </a:r>
            <a:r>
              <a:rPr lang="en-US" b="1" noProof="1">
                <a:solidFill>
                  <a:srgbClr val="FFFFFF"/>
                </a:solidFill>
              </a:rPr>
              <a:t>from the previous request</a:t>
            </a:r>
          </a:p>
        </p:txBody>
      </p:sp>
    </p:spTree>
    <p:extLst>
      <p:ext uri="{BB962C8B-B14F-4D97-AF65-F5344CB8AC3E}">
        <p14:creationId xmlns:p14="http://schemas.microsoft.com/office/powerpoint/2010/main" val="1680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HTML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1445125"/>
            <a:ext cx="7620000" cy="46697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jquery-3.1.1.min.js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blog.js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&lt;h1&gt;All Posts&lt;/h1&gt;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btnLoadPosts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"&gt;Load&lt;/button&gt;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&lt;select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"&gt;&lt;/select&gt;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btnViewPost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"&gt;View&lt;/button&gt;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&lt;h1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"&gt;Post Details&lt;/h1&gt;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&lt;h2&gt;Comments&lt;/h2&gt;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"&gt;&lt;/ul&gt;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12" y="2227411"/>
            <a:ext cx="2914650" cy="3105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38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JS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0331" y="1169554"/>
            <a:ext cx="11127424" cy="553648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$(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kinveyAppId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kid_S1htVfcmm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serviceUrl = "https://baas.kinvey.com/appdata/" +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kinveyAppId;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kinveyUsername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kinveyPassword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base64auth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btoa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(kinveyUsername + ":" +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kinveyPassword);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authHeaders = { "Authorization": "Basic " + base64auth };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#btnLoadPosts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").click(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loadPostsClick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#btnViewPost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").click(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viewPostClick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loadPostsClick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viewPostClick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701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Load Posts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58318" y="1600200"/>
            <a:ext cx="6760094" cy="417528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loadPostsClick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loadPostsRequest =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serviceUrl +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headers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authHeaders,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$.ajax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(loadPostsRequest)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(displayPosts)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(displayError);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478" y="2697241"/>
            <a:ext cx="3282898" cy="1981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823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Display Posts as Options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7612" y="1480631"/>
            <a:ext cx="6326824" cy="420689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(posts)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").empty();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of posts)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let option =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&lt;option&gt;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.text(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post.title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.val(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post._id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").append(option);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E2A5D-0AEA-42C9-9D8E-33DB9DDF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294" y="4800600"/>
            <a:ext cx="8401050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043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Handle AJAX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03412" y="1447800"/>
            <a:ext cx="8079424" cy="474358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(err)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errorDiv =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").text("Error: " +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err.status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 ('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err.statusText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')');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$(document.body).prepend(errorDiv);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setTimeout(function()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$(errorDiv).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$(errorDiv).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}, 3000);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376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noProof="1"/>
              <a:t>Kinvey</a:t>
            </a:r>
            <a:r>
              <a:rPr lang="en-US" sz="3200" dirty="0"/>
              <a:t> allows querying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Load Post Comments 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70012" y="1905000"/>
            <a:ext cx="9451024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https://baas.kinvey.com/appdata/</a:t>
            </a:r>
            <a:r>
              <a:rPr lang="en-US" b="1" dirty="0"/>
              <a:t>kid_S1htVfcmm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/comments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post_id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":"</a:t>
            </a:r>
            <a:r>
              <a:rPr lang="en-US" b="1" dirty="0">
                <a:solidFill>
                  <a:schemeClr val="bg1"/>
                </a:solidFill>
              </a:rPr>
              <a:t>5c9a3e3b13ebac4e57c0451e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94CAD3-BEAB-40FB-8B87-3BC8EB5F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49" y="2953192"/>
            <a:ext cx="9305925" cy="3752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333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[View Post] Button Click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51012" y="1342793"/>
            <a:ext cx="8305800" cy="50388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viewPostClick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selectedPostId = $("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").val();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(!selectedPostId) return;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requestPosts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: serviceUrl + "/posts/" + selectedPostId,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headers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: authHeaders });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requestComments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({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: serviceUrl + `/comments/?query={"post_id":"${selectedPostId}"}`,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headers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: authHeaders });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Promise.all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requestPosts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requestComments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(displayPostWithComments)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(displayError);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1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Solution: Blog - Display Post with its Comments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1412" y="1315941"/>
            <a:ext cx="9753600" cy="46820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displayPostWithComments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([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])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#post-title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").text(post.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#post-body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").text(post.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#post-comments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").empty();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for (let comment of comments)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let commentItem =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.text(comment.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#post-comments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.append(commentItem);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804" y="6166363"/>
            <a:ext cx="10556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https://judge.softuni.bg/Contests/1570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2" y="2133207"/>
            <a:ext cx="2381250" cy="290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034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</a:t>
            </a:r>
            <a:r>
              <a:rPr lang="bg-BG" sz="11497" b="1" dirty="0"/>
              <a:t>-</a:t>
            </a:r>
            <a:r>
              <a:rPr lang="en-US" sz="11497" b="1" dirty="0"/>
              <a:t>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98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/ </a:t>
            </a:r>
            <a:r>
              <a:rPr lang="en-US" noProof="1"/>
              <a:t>Await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en-US" dirty="0"/>
              <a:t>Simplified Promises</a:t>
            </a:r>
          </a:p>
        </p:txBody>
      </p:sp>
      <p:pic>
        <p:nvPicPr>
          <p:cNvPr id="7" name="Picture 2" descr="C:\Users\ko7ebo7e\Desktop\shuff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52528" y="1600200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6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5812" y="1787529"/>
            <a:ext cx="10430240" cy="527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 an </a:t>
            </a:r>
            <a:r>
              <a:rPr lang="en-US" b="1" dirty="0">
                <a:solidFill>
                  <a:schemeClr val="bg1"/>
                </a:solidFill>
              </a:rPr>
              <a:t>await</a:t>
            </a:r>
            <a:r>
              <a:rPr lang="en-US" dirty="0"/>
              <a:t> expression that: </a:t>
            </a:r>
          </a:p>
          <a:p>
            <a:pPr lvl="1"/>
            <a:r>
              <a:rPr lang="en-US" dirty="0"/>
              <a:t>Is only valid inside </a:t>
            </a: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Pauses</a:t>
            </a:r>
            <a:r>
              <a:rPr lang="en-US" dirty="0"/>
              <a:t> the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Waits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Promise's resolution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Await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similar to combining </a:t>
            </a:r>
            <a:r>
              <a:rPr lang="en-US" b="1" dirty="0">
                <a:solidFill>
                  <a:schemeClr val="bg1"/>
                </a:solidFill>
              </a:rPr>
              <a:t>generators and                         promises</a:t>
            </a: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2" y="203775"/>
            <a:ext cx="8397308" cy="882654"/>
          </a:xfrm>
        </p:spPr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7612" y="914400"/>
            <a:ext cx="73499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/>
              <a:t>Operate asynchronously via the </a:t>
            </a:r>
            <a:r>
              <a:rPr lang="en-US" sz="3200" b="1" dirty="0">
                <a:solidFill>
                  <a:schemeClr val="bg1"/>
                </a:solidFill>
              </a:rPr>
              <a:t>event loop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93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98612" y="1307133"/>
            <a:ext cx="5133392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resolveAfter2Seconds() {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resolve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=&gt; {  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setTimeout(() =&gt; {    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resolve(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'resolved'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 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}, 2000);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4434295"/>
            <a:ext cx="655320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function asyncCall() {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console.log('calling');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result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await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resolveAfter2Seconds();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console.log(result);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8012" y="2971800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2097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4214" y="1219200"/>
            <a:ext cx="11677896" cy="167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Do not confuse </a:t>
            </a:r>
            <a:r>
              <a:rPr lang="en-US" sz="3000" b="1" dirty="0">
                <a:solidFill>
                  <a:schemeClr val="bg1"/>
                </a:solidFill>
              </a:rPr>
              <a:t>await</a:t>
            </a:r>
            <a:r>
              <a:rPr lang="en-US" sz="3000" dirty="0"/>
              <a:t> with </a:t>
            </a:r>
            <a:r>
              <a:rPr lang="en-US" sz="3000" b="1" dirty="0" err="1">
                <a:solidFill>
                  <a:schemeClr val="bg1"/>
                </a:solidFill>
              </a:rPr>
              <a:t>Promise.then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</a:p>
          <a:p>
            <a:pPr marL="990106" lvl="1" indent="-45720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 dirty="0" err="1">
                <a:solidFill>
                  <a:schemeClr val="bg1"/>
                </a:solidFill>
              </a:rPr>
              <a:t>Promise.then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3200" dirty="0"/>
              <a:t>If a promise resolves normally, then </a:t>
            </a:r>
            <a:r>
              <a:rPr lang="en-US" sz="3200" b="1" dirty="0">
                <a:solidFill>
                  <a:schemeClr val="bg1"/>
                </a:solidFill>
              </a:rPr>
              <a:t>await</a:t>
            </a:r>
            <a:r>
              <a:rPr lang="en-US" sz="3200" dirty="0"/>
              <a:t> promise </a:t>
            </a:r>
            <a:r>
              <a:rPr lang="en-US" sz="3200" b="1" dirty="0">
                <a:solidFill>
                  <a:schemeClr val="bg1"/>
                </a:solidFill>
              </a:rPr>
              <a:t>returns the result</a:t>
            </a:r>
          </a:p>
          <a:p>
            <a:r>
              <a:rPr lang="en-US" sz="3200" dirty="0"/>
              <a:t>In case of a rejection, it </a:t>
            </a:r>
            <a:r>
              <a:rPr lang="en-US" sz="3200" b="1" dirty="0">
                <a:solidFill>
                  <a:schemeClr val="bg1"/>
                </a:solidFill>
              </a:rPr>
              <a:t>throws an error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4212" y="3717944"/>
            <a:ext cx="5219811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800" b="1" dirty="0">
                <a:latin typeface="Consolas" panose="020B0609020204030204" pitchFamily="49" charset="0"/>
              </a:rPr>
              <a:t> function f() {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let response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fetch();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let user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response.json</a:t>
            </a:r>
            <a:r>
              <a:rPr lang="en-US" sz="18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}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latin typeface="Consolas" panose="020B0609020204030204" pitchFamily="49" charset="0"/>
              </a:rPr>
              <a:t> (err)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catches errors both in fetch and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response.json</a:t>
            </a:r>
            <a:endParaRPr lang="en-US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  alert(err);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70624" y="4191000"/>
            <a:ext cx="4724388" cy="188010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800" b="1" dirty="0">
                <a:latin typeface="Consolas" panose="020B0609020204030204" pitchFamily="49" charset="0"/>
              </a:rPr>
              <a:t> function f()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let response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fetch();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f() becomes a rejected promise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f().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1800" b="1" dirty="0">
                <a:latin typeface="Consolas" panose="020B0609020204030204" pitchFamily="49" charset="0"/>
              </a:rPr>
              <a:t>alert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latin typeface="Consolas" panose="020B0609020204030204" pitchFamily="49" charset="0"/>
              </a:rPr>
              <a:t>; 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7818" y="2087350"/>
            <a:ext cx="5564824" cy="271110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function </a:t>
            </a:r>
            <a:r>
              <a:rPr lang="en-US" sz="1800" b="1" dirty="0" err="1">
                <a:latin typeface="Consolas" panose="020B0609020204030204" pitchFamily="49" charset="0"/>
              </a:rPr>
              <a:t>doJob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x,sec</a:t>
            </a:r>
            <a:r>
              <a:rPr lang="en-US" sz="18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return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new Promise</a:t>
            </a:r>
            <a:r>
              <a:rPr lang="en-US" sz="1800" b="1" dirty="0">
                <a:latin typeface="Consolas" panose="020B0609020204030204" pitchFamily="49" charset="0"/>
              </a:rPr>
              <a:t>(resolve =&gt;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console.log('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Start:</a:t>
            </a:r>
            <a:r>
              <a:rPr lang="en-US" sz="1800" b="1" dirty="0">
                <a:latin typeface="Consolas" panose="020B0609020204030204" pitchFamily="49" charset="0"/>
              </a:rPr>
              <a:t> ' +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</a:rPr>
              <a:t>setTimeout</a:t>
            </a:r>
            <a:r>
              <a:rPr lang="en-US" sz="1800" b="1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    console.log('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End:</a:t>
            </a:r>
            <a:r>
              <a:rPr lang="en-US" sz="1800" b="1" dirty="0">
                <a:latin typeface="Consolas" panose="020B0609020204030204" pitchFamily="49" charset="0"/>
              </a:rPr>
              <a:t> ' +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resolve(x)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},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sec *1000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});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865812" y="2087350"/>
            <a:ext cx="6238719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800" b="1" dirty="0">
                <a:latin typeface="Consolas" panose="020B0609020204030204" pitchFamily="49" charset="0"/>
              </a:rPr>
              <a:t> function </a:t>
            </a:r>
            <a:r>
              <a:rPr lang="en-US" sz="1800" b="1" dirty="0" err="1">
                <a:latin typeface="Consolas" panose="020B0609020204030204" pitchFamily="49" charset="0"/>
              </a:rPr>
              <a:t>SerialFlow</a:t>
            </a:r>
            <a:r>
              <a:rPr lang="en-US" sz="18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let result1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doJob</a:t>
            </a:r>
            <a:r>
              <a:rPr lang="en-US" sz="1800" b="1" dirty="0">
                <a:latin typeface="Consolas" panose="020B0609020204030204" pitchFamily="49" charset="0"/>
              </a:rPr>
              <a:t>(1,1);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let result2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doJob</a:t>
            </a:r>
            <a:r>
              <a:rPr lang="en-US" sz="1800" b="1" dirty="0">
                <a:latin typeface="Consolas" panose="020B0609020204030204" pitchFamily="49" charset="0"/>
              </a:rPr>
              <a:t>(2,2);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let result3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doJob</a:t>
            </a:r>
            <a:r>
              <a:rPr lang="en-US" sz="1800" b="1" dirty="0">
                <a:latin typeface="Consolas" panose="020B0609020204030204" pitchFamily="49" charset="0"/>
              </a:rPr>
              <a:t>(3,3);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let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finalResult</a:t>
            </a:r>
            <a:r>
              <a:rPr lang="en-US" sz="1800" b="1" dirty="0">
                <a:latin typeface="Consolas" panose="020B0609020204030204" pitchFamily="49" charset="0"/>
              </a:rPr>
              <a:t> = result1 + result2 + result3;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console.log(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finalResult</a:t>
            </a:r>
            <a:r>
              <a:rPr lang="en-US" sz="1800" b="1" dirty="0">
                <a:latin typeface="Consolas" panose="020B0609020204030204" pitchFamily="49" charset="0"/>
              </a:rPr>
              <a:t>);   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56412" y="4495800"/>
            <a:ext cx="1810685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Start: 1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End: 1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Start: 2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End: 2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Start: 3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End: 3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6</a:t>
            </a:r>
            <a:endParaRPr lang="en-US" sz="1800" b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356" y="1205184"/>
            <a:ext cx="1151950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</a:rPr>
              <a:t>To execute different promise methods </a:t>
            </a:r>
            <a:r>
              <a:rPr lang="en-US" sz="3200" b="1" dirty="0">
                <a:ln w="0"/>
                <a:solidFill>
                  <a:schemeClr val="bg1"/>
                </a:solidFill>
              </a:rPr>
              <a:t>one by one</a:t>
            </a:r>
            <a:r>
              <a:rPr lang="en-US" sz="3200" dirty="0">
                <a:ln w="0"/>
              </a:rPr>
              <a:t>, use </a:t>
            </a:r>
            <a:r>
              <a:rPr lang="en-US" sz="3200" dirty="0" err="1">
                <a:ln w="0"/>
              </a:rPr>
              <a:t>Async</a:t>
            </a:r>
            <a:r>
              <a:rPr lang="en-US" sz="3200" dirty="0">
                <a:ln w="0"/>
              </a:rPr>
              <a:t> /Await</a:t>
            </a:r>
          </a:p>
          <a:p>
            <a:pPr marL="457200" indent="-457200" algn="ctr">
              <a:buFont typeface="Wingdings" panose="05000000000000000000" pitchFamily="2" charset="2"/>
              <a:buChar char="§"/>
            </a:pP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7010" y="1295400"/>
            <a:ext cx="11307459" cy="269571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300" b="1" dirty="0">
                <a:latin typeface="Consolas" panose="020B0609020204030204" pitchFamily="49" charset="0"/>
              </a:rPr>
              <a:t> function </a:t>
            </a:r>
            <a:r>
              <a:rPr lang="en-US" sz="2300" b="1" dirty="0" err="1">
                <a:latin typeface="Consolas" panose="020B0609020204030204" pitchFamily="49" charset="0"/>
              </a:rPr>
              <a:t>ParallelFlow</a:t>
            </a:r>
            <a:r>
              <a:rPr lang="en-US" sz="23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let result1 = </a:t>
            </a:r>
            <a:r>
              <a:rPr lang="en-US" sz="2300" b="1" dirty="0" err="1">
                <a:latin typeface="Consolas" panose="020B0609020204030204" pitchFamily="49" charset="0"/>
              </a:rPr>
              <a:t>doJob</a:t>
            </a:r>
            <a:r>
              <a:rPr lang="en-US" sz="2300" b="1" dirty="0">
                <a:latin typeface="Consolas" panose="020B0609020204030204" pitchFamily="49" charset="0"/>
              </a:rPr>
              <a:t>(1,1);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let result2 = </a:t>
            </a:r>
            <a:r>
              <a:rPr lang="en-US" sz="2300" b="1" dirty="0" err="1">
                <a:latin typeface="Consolas" panose="020B0609020204030204" pitchFamily="49" charset="0"/>
              </a:rPr>
              <a:t>doJob</a:t>
            </a:r>
            <a:r>
              <a:rPr lang="en-US" sz="2300" b="1" dirty="0">
                <a:latin typeface="Consolas" panose="020B0609020204030204" pitchFamily="49" charset="0"/>
              </a:rPr>
              <a:t>(2,2);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let result3 = </a:t>
            </a:r>
            <a:r>
              <a:rPr lang="en-US" sz="2300" b="1" dirty="0" err="1">
                <a:latin typeface="Consolas" panose="020B0609020204030204" pitchFamily="49" charset="0"/>
              </a:rPr>
              <a:t>doJob</a:t>
            </a:r>
            <a:r>
              <a:rPr lang="en-US" sz="2300" b="1" dirty="0">
                <a:latin typeface="Consolas" panose="020B0609020204030204" pitchFamily="49" charset="0"/>
              </a:rPr>
              <a:t>(3,3);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let </a:t>
            </a:r>
            <a:r>
              <a:rPr lang="en-US" sz="2300" b="1" dirty="0" err="1">
                <a:latin typeface="Consolas" panose="020B0609020204030204" pitchFamily="49" charset="0"/>
              </a:rPr>
              <a:t>finalResult</a:t>
            </a:r>
            <a:r>
              <a:rPr lang="en-US" sz="2300" b="1" dirty="0"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300" b="1" dirty="0">
                <a:latin typeface="Consolas" panose="020B0609020204030204" pitchFamily="49" charset="0"/>
              </a:rPr>
              <a:t> result1 +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300" b="1" dirty="0">
                <a:latin typeface="Consolas" panose="020B0609020204030204" pitchFamily="49" charset="0"/>
              </a:rPr>
              <a:t> result2 +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300" b="1" dirty="0">
                <a:latin typeface="Consolas" panose="020B0609020204030204" pitchFamily="49" charset="0"/>
              </a:rPr>
              <a:t> result3;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console.log(</a:t>
            </a:r>
            <a:r>
              <a:rPr lang="en-US" sz="2300" b="1" dirty="0" err="1">
                <a:latin typeface="Consolas" panose="020B0609020204030204" pitchFamily="49" charset="0"/>
              </a:rPr>
              <a:t>finalResult</a:t>
            </a:r>
            <a:r>
              <a:rPr lang="en-US" sz="23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18012" y="4040960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000" b="1" dirty="0"/>
              <a:t>// Expected output:</a:t>
            </a:r>
          </a:p>
          <a:p>
            <a:pPr latinLnBrk="1"/>
            <a:r>
              <a:rPr lang="en-US" sz="2000" b="1" dirty="0"/>
              <a:t>Start: 1</a:t>
            </a:r>
            <a:endParaRPr lang="en-US" sz="2000" b="1" u="sng" dirty="0"/>
          </a:p>
          <a:p>
            <a:pPr latinLnBrk="1"/>
            <a:r>
              <a:rPr lang="en-US" sz="2000" b="1" dirty="0"/>
              <a:t>Start: 2</a:t>
            </a:r>
            <a:endParaRPr lang="en-US" sz="2000" b="1" u="sng" dirty="0"/>
          </a:p>
          <a:p>
            <a:pPr latinLnBrk="1"/>
            <a:r>
              <a:rPr lang="en-US" sz="2000" b="1" dirty="0"/>
              <a:t>Start: 3</a:t>
            </a:r>
            <a:endParaRPr lang="en-US" sz="2000" b="1" u="sng" dirty="0"/>
          </a:p>
          <a:p>
            <a:pPr latinLnBrk="1"/>
            <a:r>
              <a:rPr lang="en-US" sz="2000" b="1" dirty="0"/>
              <a:t>End: 1</a:t>
            </a:r>
            <a:endParaRPr lang="en-US" sz="2000" b="1" u="sng" dirty="0"/>
          </a:p>
          <a:p>
            <a:pPr latinLnBrk="1"/>
            <a:r>
              <a:rPr lang="en-US" sz="2000" b="1" dirty="0"/>
              <a:t>End: 2</a:t>
            </a:r>
            <a:endParaRPr lang="en-US" sz="2000" b="1" u="sng" dirty="0"/>
          </a:p>
          <a:p>
            <a:pPr latinLnBrk="1"/>
            <a:r>
              <a:rPr lang="en-US" sz="2000" b="1" dirty="0"/>
              <a:t>End: 3</a:t>
            </a:r>
            <a:endParaRPr lang="en-US" sz="2000" b="1" u="sng" dirty="0"/>
          </a:p>
          <a:p>
            <a:pPr latinLnBrk="1"/>
            <a:r>
              <a:rPr lang="en-US" sz="20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257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18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2933" y="1766445"/>
            <a:ext cx="8523279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2"/>
                </a:solidFill>
              </a:rPr>
              <a:t>Promises hold </a:t>
            </a:r>
            <a:r>
              <a:rPr lang="en-US" sz="3200" b="1" dirty="0">
                <a:solidFill>
                  <a:schemeClr val="bg1"/>
                </a:solidFill>
              </a:rPr>
              <a:t>operations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solidFill>
                  <a:schemeClr val="bg2"/>
                </a:solidFill>
              </a:rPr>
              <a:t>Can be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>
                <a:solidFill>
                  <a:schemeClr val="bg2"/>
                </a:solidFill>
              </a:rPr>
              <a:t> or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2"/>
                </a:solidFill>
              </a:rPr>
              <a:t>jQuery </a:t>
            </a:r>
            <a:r>
              <a:rPr lang="en-US" sz="3200" b="1" dirty="0">
                <a:solidFill>
                  <a:schemeClr val="bg1"/>
                </a:solidFill>
              </a:rPr>
              <a:t>AJAX</a:t>
            </a:r>
            <a:r>
              <a:rPr lang="en-US" sz="3200" dirty="0">
                <a:solidFill>
                  <a:schemeClr val="bg2"/>
                </a:solidFill>
              </a:rPr>
              <a:t> works with </a:t>
            </a:r>
            <a:r>
              <a:rPr lang="en-US" sz="3200" b="1" dirty="0">
                <a:solidFill>
                  <a:schemeClr val="bg1"/>
                </a:solidFill>
              </a:rPr>
              <a:t>promises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Async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functions contain an </a:t>
            </a:r>
            <a:r>
              <a:rPr lang="en-US" sz="3200" b="1" dirty="0">
                <a:solidFill>
                  <a:schemeClr val="bg1"/>
                </a:solidFill>
              </a:rPr>
              <a:t>await</a:t>
            </a:r>
            <a:r>
              <a:rPr lang="en-US" sz="3200" dirty="0">
                <a:solidFill>
                  <a:schemeClr val="bg2"/>
                </a:solidFill>
              </a:rPr>
              <a:t> expression</a:t>
            </a:r>
          </a:p>
          <a:p>
            <a:pPr lvl="1">
              <a:lnSpc>
                <a:spcPct val="9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It </a:t>
            </a:r>
            <a:r>
              <a:rPr lang="en-US" sz="3200" b="1" dirty="0">
                <a:solidFill>
                  <a:schemeClr val="bg1"/>
                </a:solidFill>
              </a:rPr>
              <a:t>pauses</a:t>
            </a:r>
            <a:r>
              <a:rPr lang="en-US" sz="3200" dirty="0">
                <a:solidFill>
                  <a:schemeClr val="bg2"/>
                </a:solidFill>
              </a:rPr>
              <a:t> the </a:t>
            </a:r>
            <a:r>
              <a:rPr lang="en-US" sz="3200" b="1" dirty="0">
                <a:solidFill>
                  <a:schemeClr val="bg1"/>
                </a:solidFill>
              </a:rPr>
              <a:t>execution</a:t>
            </a:r>
          </a:p>
          <a:p>
            <a:pPr lvl="1">
              <a:lnSpc>
                <a:spcPct val="9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Waits</a:t>
            </a:r>
            <a:r>
              <a:rPr lang="en-US" sz="3200" dirty="0">
                <a:solidFill>
                  <a:schemeClr val="bg2"/>
                </a:solidFill>
              </a:rPr>
              <a:t> for the </a:t>
            </a:r>
            <a:r>
              <a:rPr lang="en-US" sz="3200" b="1" dirty="0">
                <a:solidFill>
                  <a:schemeClr val="bg1"/>
                </a:solidFill>
              </a:rPr>
              <a:t>Promise's resolution</a:t>
            </a:r>
          </a:p>
          <a:p>
            <a:pPr lvl="1">
              <a:lnSpc>
                <a:spcPct val="90000"/>
              </a:lnSpc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https://softuni.bg/trainings/2249/js-applications-march-2019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1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639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95400"/>
            <a:ext cx="2953524" cy="246634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Synchronous vs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5717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1090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-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                     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8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Deals with the needs to run several tasks in </a:t>
            </a:r>
            <a:r>
              <a:rPr lang="en-US" sz="3400" b="1" dirty="0">
                <a:solidFill>
                  <a:schemeClr val="bg1"/>
                </a:solidFill>
              </a:rPr>
              <a:t>parallel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Asynchronous Programming is based on callbacks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There can be </a:t>
            </a:r>
            <a:r>
              <a:rPr lang="en-US" sz="3400" b="1" dirty="0">
                <a:solidFill>
                  <a:schemeClr val="bg1"/>
                </a:solidFill>
              </a:rPr>
              <a:t>asynchronous code</a:t>
            </a:r>
            <a:r>
              <a:rPr lang="en-US" sz="3400" dirty="0"/>
              <a:t>, but it is </a:t>
            </a:r>
            <a:r>
              <a:rPr lang="en-US" sz="3400" b="1" dirty="0">
                <a:solidFill>
                  <a:schemeClr val="bg1"/>
                </a:solidFill>
              </a:rPr>
              <a:t>generally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SG" dirty="0"/>
              <a:t>Handled with:</a:t>
            </a:r>
          </a:p>
          <a:p>
            <a:pPr lvl="1">
              <a:buClr>
                <a:schemeClr val="tx1"/>
              </a:buClr>
            </a:pPr>
            <a:r>
              <a:rPr lang="en-SG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SG" b="1" dirty="0">
                <a:solidFill>
                  <a:schemeClr val="bg1"/>
                </a:solidFill>
              </a:rPr>
              <a:t>Async</a:t>
            </a:r>
            <a:r>
              <a:rPr lang="en-SG" dirty="0"/>
              <a:t> / </a:t>
            </a:r>
            <a:r>
              <a:rPr lang="en-SG" b="1" dirty="0">
                <a:solidFill>
                  <a:schemeClr val="bg1"/>
                </a:solidFill>
              </a:rPr>
              <a:t>Await</a:t>
            </a:r>
            <a:r>
              <a:rPr lang="en-SG" dirty="0"/>
              <a:t> pattern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7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08079" y="2581502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08079" y="5172302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41325" y="3038702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20194" y="349421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54539" y="4029289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40547" y="4494442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3812" y="1600200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0" cap="none" spc="0" dirty="0">
                <a:ln w="0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6165" y="2822434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</a:rPr>
              <a:t>Number of tasks</a:t>
            </a:r>
            <a:endParaRPr lang="en-US" sz="2500" b="0" cap="none" spc="0" dirty="0">
              <a:ln w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25760" y="3389363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29694" y="383433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7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70571" y="434928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10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80230" y="4814440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8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59160" y="5257222"/>
            <a:ext cx="2568366" cy="5693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Total time taken by the tasks:</a:t>
            </a:r>
          </a:p>
          <a:p>
            <a:pPr algn="ctr"/>
            <a:r>
              <a:rPr lang="en-US" sz="1700" dirty="0">
                <a:ln w="0"/>
              </a:rPr>
              <a:t>45 seconds </a:t>
            </a:r>
            <a:endParaRPr lang="en-US" sz="1700" b="0" cap="none" spc="0" dirty="0">
              <a:ln w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60706" y="2488615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60706" y="5122217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60706" y="1595956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dirty="0">
                <a:ln w="0"/>
              </a:rPr>
              <a:t>As</a:t>
            </a:r>
            <a:r>
              <a:rPr lang="en-US" sz="4500" b="0" cap="none" spc="0" dirty="0">
                <a:ln w="0"/>
              </a:rPr>
              <a:t>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2557" y="2729547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</a:rPr>
              <a:t>Number of tasks</a:t>
            </a:r>
            <a:endParaRPr lang="en-US" sz="2500" b="0" cap="none" spc="0" dirty="0">
              <a:ln w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15552" y="5164335"/>
            <a:ext cx="2568366" cy="5693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Total time taken by the tasks:</a:t>
            </a:r>
          </a:p>
          <a:p>
            <a:pPr algn="ctr"/>
            <a:r>
              <a:rPr lang="en-US" sz="1700" dirty="0">
                <a:ln w="0"/>
              </a:rPr>
              <a:t>20 seconds </a:t>
            </a:r>
            <a:endParaRPr lang="en-US" sz="1700" b="0" cap="none" spc="0" dirty="0">
              <a:ln w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697716" y="2910735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21336" y="301468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97768" y="341970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5820" y="3535183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7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97411" y="3911880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32935" y="4065900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10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696142" y="4457488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37403" y="4594743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8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- Example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2412" y="1121144"/>
            <a:ext cx="10469701" cy="5276048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55812" y="2133600"/>
            <a:ext cx="533400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console.log("Hello.");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55809" y="4309752"/>
            <a:ext cx="533400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console.log("Hello again!");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55811" y="2883122"/>
            <a:ext cx="5334002" cy="123377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setTimeout(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console.log("Goodbye!");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2000)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847012" y="25146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847012" y="3170862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847012" y="3882462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4894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9032" y="1675074"/>
            <a:ext cx="1544041" cy="8275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>
                <a:solidFill>
                  <a:schemeClr val="bg2"/>
                </a:solidFill>
              </a:rPr>
              <a:t>.then()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1053" y="2800624"/>
            <a:ext cx="1676400" cy="8275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>
                <a:solidFill>
                  <a:schemeClr val="bg2"/>
                </a:solidFill>
              </a:rPr>
              <a:t>.catch()</a:t>
            </a:r>
          </a:p>
        </p:txBody>
      </p:sp>
    </p:spTree>
    <p:extLst>
      <p:ext uri="{BB962C8B-B14F-4D97-AF65-F5344CB8AC3E}">
        <p14:creationId xmlns:p14="http://schemas.microsoft.com/office/powerpoint/2010/main" val="23352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9612" y="161460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and the result is</a:t>
            </a:r>
            <a:br>
              <a:rPr lang="en-US" sz="3200" dirty="0"/>
            </a:br>
            <a:r>
              <a:rPr lang="en-US" sz="3200" dirty="0"/>
              <a:t>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is failed</a:t>
            </a:r>
            <a:r>
              <a:rPr lang="bg-BG" sz="3200" dirty="0"/>
              <a:t> (</a:t>
            </a:r>
            <a:r>
              <a:rPr lang="en-US" sz="3200" dirty="0"/>
              <a:t>and an error is available)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63981" y="5489872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Promise(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executor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6620" y="797793"/>
            <a:ext cx="8191025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dirty="0"/>
              <a:t>An object holding an asynchronous operation</a:t>
            </a:r>
          </a:p>
        </p:txBody>
      </p:sp>
    </p:spTree>
    <p:extLst>
      <p:ext uri="{BB962C8B-B14F-4D97-AF65-F5344CB8AC3E}">
        <p14:creationId xmlns:p14="http://schemas.microsoft.com/office/powerpoint/2010/main" val="24548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6955</TotalTime>
  <Words>2308</Words>
  <Application>Microsoft Office PowerPoint</Application>
  <PresentationFormat>Custom</PresentationFormat>
  <Paragraphs>458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1_SoftUni3_1</vt:lpstr>
      <vt:lpstr>Asynchronous Programming and Promises</vt:lpstr>
      <vt:lpstr>Table of Contents</vt:lpstr>
      <vt:lpstr>Have a Question?</vt:lpstr>
      <vt:lpstr>PowerPoint Presentation</vt:lpstr>
      <vt:lpstr>Asynchronous Programming</vt:lpstr>
      <vt:lpstr>Asynchronous Programming</vt:lpstr>
      <vt:lpstr>Asynchronous Programming - Example</vt:lpstr>
      <vt:lpstr>PowerPoint Presentation</vt:lpstr>
      <vt:lpstr>What is a Promise?</vt:lpstr>
      <vt:lpstr>What is a Promise?</vt:lpstr>
      <vt:lpstr>Promise Methods</vt:lpstr>
      <vt:lpstr>Promise.then() - Example</vt:lpstr>
      <vt:lpstr>Promise.catch() - Example</vt:lpstr>
      <vt:lpstr>PowerPoint Presentation</vt:lpstr>
      <vt:lpstr>jQuery Promise</vt:lpstr>
      <vt:lpstr>Problem: Load GitHub Commits with AJAX</vt:lpstr>
      <vt:lpstr>Solution: Load GitHub Commits with AJAX</vt:lpstr>
      <vt:lpstr>Solution: Load GitHub Commits with AJAX (2)</vt:lpstr>
      <vt:lpstr>Problem: Blog</vt:lpstr>
      <vt:lpstr>Solution: Blog - Create First Post</vt:lpstr>
      <vt:lpstr>Solution: Blog - Create Comments</vt:lpstr>
      <vt:lpstr>Solution: Blog - HTML Code</vt:lpstr>
      <vt:lpstr>Solution: Blog - JS Code</vt:lpstr>
      <vt:lpstr>Solution: Blog - Load Posts</vt:lpstr>
      <vt:lpstr>Solution: Blog - Display Posts as Options</vt:lpstr>
      <vt:lpstr>Solution: Blog - Handle AJAX Errors</vt:lpstr>
      <vt:lpstr>Solution: Blog - Load Post Comments Query</vt:lpstr>
      <vt:lpstr>Solution: Blog - [View Post] Button Click</vt:lpstr>
      <vt:lpstr>Solution: Blog - Display Post with its Comments</vt:lpstr>
      <vt:lpstr>PowerPoint Presentation</vt:lpstr>
      <vt:lpstr>Async Functions</vt:lpstr>
      <vt:lpstr>Async Functions (2)</vt:lpstr>
      <vt:lpstr>Async Functions (3)</vt:lpstr>
      <vt:lpstr>Sequential Execution</vt:lpstr>
      <vt:lpstr>Concurrent Execution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User</cp:lastModifiedBy>
  <cp:revision>328</cp:revision>
  <dcterms:created xsi:type="dcterms:W3CDTF">2014-01-02T17:00:34Z</dcterms:created>
  <dcterms:modified xsi:type="dcterms:W3CDTF">2019-03-26T15:48:48Z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