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93" r:id="rId7"/>
    <p:sldId id="296" r:id="rId8"/>
    <p:sldId id="261" r:id="rId9"/>
    <p:sldId id="311" r:id="rId10"/>
    <p:sldId id="312" r:id="rId11"/>
    <p:sldId id="313" r:id="rId12"/>
    <p:sldId id="314" r:id="rId13"/>
    <p:sldId id="292" r:id="rId14"/>
    <p:sldId id="294" r:id="rId15"/>
    <p:sldId id="295" r:id="rId16"/>
    <p:sldId id="298" r:id="rId17"/>
    <p:sldId id="299" r:id="rId18"/>
    <p:sldId id="315" r:id="rId19"/>
    <p:sldId id="316" r:id="rId20"/>
    <p:sldId id="301" r:id="rId21"/>
    <p:sldId id="302" r:id="rId22"/>
    <p:sldId id="304" r:id="rId23"/>
    <p:sldId id="305" r:id="rId24"/>
    <p:sldId id="306" r:id="rId25"/>
    <p:sldId id="303" r:id="rId26"/>
    <p:sldId id="317" r:id="rId27"/>
    <p:sldId id="318" r:id="rId28"/>
    <p:sldId id="307" r:id="rId29"/>
    <p:sldId id="300" r:id="rId30"/>
    <p:sldId id="308" r:id="rId31"/>
    <p:sldId id="309" r:id="rId32"/>
    <p:sldId id="310" r:id="rId33"/>
    <p:sldId id="319" r:id="rId34"/>
    <p:sldId id="320" r:id="rId35"/>
    <p:sldId id="285" r:id="rId36"/>
    <p:sldId id="286" r:id="rId37"/>
    <p:sldId id="321" r:id="rId38"/>
    <p:sldId id="322" r:id="rId39"/>
    <p:sldId id="323" r:id="rId40"/>
    <p:sldId id="324" r:id="rId41"/>
    <p:sldId id="32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E6B93C0-A952-40F4-9ACF-D51E536244A6}">
          <p14:sldIdLst>
            <p14:sldId id="256"/>
            <p14:sldId id="257"/>
            <p14:sldId id="258"/>
          </p14:sldIdLst>
        </p14:section>
        <p14:section name="JavaScript Functions" id="{BA23405C-C4A4-4772-83D1-37052ACF4FEE}">
          <p14:sldIdLst>
            <p14:sldId id="259"/>
            <p14:sldId id="260"/>
            <p14:sldId id="293"/>
            <p14:sldId id="296"/>
            <p14:sldId id="261"/>
            <p14:sldId id="311"/>
            <p14:sldId id="312"/>
            <p14:sldId id="313"/>
            <p14:sldId id="314"/>
            <p14:sldId id="292"/>
            <p14:sldId id="294"/>
            <p14:sldId id="295"/>
            <p14:sldId id="298"/>
            <p14:sldId id="299"/>
            <p14:sldId id="315"/>
            <p14:sldId id="316"/>
          </p14:sldIdLst>
        </p14:section>
        <p14:section name="For and While Loops" id="{B8027F88-18D3-47EF-B24C-6E33F529E59F}">
          <p14:sldIdLst>
            <p14:sldId id="301"/>
            <p14:sldId id="302"/>
            <p14:sldId id="304"/>
            <p14:sldId id="305"/>
            <p14:sldId id="306"/>
            <p14:sldId id="303"/>
            <p14:sldId id="317"/>
            <p14:sldId id="318"/>
          </p14:sldIdLst>
        </p14:section>
        <p14:section name="Scope" id="{E766D132-C8FD-406F-A23E-D7F62716273A}">
          <p14:sldIdLst>
            <p14:sldId id="307"/>
            <p14:sldId id="300"/>
            <p14:sldId id="308"/>
            <p14:sldId id="309"/>
            <p14:sldId id="310"/>
            <p14:sldId id="319"/>
            <p14:sldId id="320"/>
          </p14:sldIdLst>
        </p14:section>
        <p14:section name="Live Exercises" id="{359CFE97-C702-4628-987E-935AEA8F8BC2}">
          <p14:sldIdLst>
            <p14:sldId id="285"/>
          </p14:sldIdLst>
        </p14:section>
        <p14:section name="Summary" id="{74EFAF86-2180-4F7F-ACB5-DB62666057F5}">
          <p14:sldIdLst>
            <p14:sldId id="286"/>
            <p14:sldId id="321"/>
            <p14:sldId id="322"/>
            <p14:sldId id="323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55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6FF4A-B712-4E01-BFE7-142DA8FA140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D6E41-6383-4846-9BAE-1E963A43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66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89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362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405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02937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243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4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63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063C25-3F64-4057-8B66-A276773C09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47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3C25-3F64-4057-8B66-A276773C09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0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3C25-3F64-4057-8B66-A276773C09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0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5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23192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C063C25-3F64-4057-8B66-A276773C09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3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3C25-3F64-4057-8B66-A276773C09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1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063C25-3F64-4057-8B66-A276773C09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9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14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C063C25-3F64-4057-8B66-A276773C09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C063C25-3F64-4057-8B66-A276773C09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7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C063C25-3F64-4057-8B66-A276773C09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9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69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2C063C25-3F64-4057-8B66-A276773C09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0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C063C25-3F64-4057-8B66-A276773C09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5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2C063C25-3F64-4057-8B66-A276773C09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266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49#1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49#2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49#3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49#4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script-fundamenta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57.png"/><Relationship Id="rId26" Type="http://schemas.openxmlformats.org/officeDocument/2006/relationships/image" Target="../media/image5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6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3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54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51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55.png"/><Relationship Id="rId22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0.jpeg"/><Relationship Id="rId7" Type="http://schemas.openxmlformats.org/officeDocument/2006/relationships/image" Target="../media/image6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49#0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Functions, </a:t>
            </a:r>
            <a:r>
              <a:rPr lang="en-US" dirty="0" smtClean="0"/>
              <a:t>Loops and Scope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</a:t>
            </a:r>
            <a:r>
              <a:rPr lang="en-US" dirty="0" smtClean="0"/>
              <a:t>Logic Flow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754830"/>
            <a:ext cx="2951518" cy="705377"/>
          </a:xfrm>
        </p:spPr>
        <p:txBody>
          <a:bodyPr/>
          <a:lstStyle/>
          <a:p>
            <a:r>
              <a:rPr lang="en-US" dirty="0"/>
              <a:t>Software University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194983"/>
            <a:ext cx="2951518" cy="642346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http://softuni.bg</a:t>
            </a:r>
            <a:endParaRPr lang="en-US" sz="1800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 smtClean="0"/>
              <a:t>SoftUni</a:t>
            </a:r>
            <a:r>
              <a:rPr lang="de-DE" dirty="0" smtClean="0"/>
              <a:t> Team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02959" y="2066668"/>
            <a:ext cx="3876155" cy="3524469"/>
            <a:chOff x="1650074" y="1845911"/>
            <a:chExt cx="3876155" cy="352446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0074" y="2066575"/>
              <a:ext cx="3038274" cy="252537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5245" y="1845911"/>
              <a:ext cx="559692" cy="44132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655031">
              <a:off x="3702922" y="3547073"/>
              <a:ext cx="1805914" cy="1840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198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Temperature Converter</a:t>
            </a:r>
            <a:endParaRPr lang="bg-BG" dirty="0"/>
          </a:p>
        </p:txBody>
      </p:sp>
      <p:sp>
        <p:nvSpPr>
          <p:cNvPr id="16" name="Текстово поле 8"/>
          <p:cNvSpPr txBox="1"/>
          <p:nvPr/>
        </p:nvSpPr>
        <p:spPr>
          <a:xfrm>
            <a:off x="2163336" y="3241362"/>
            <a:ext cx="8105647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temperatureConverter(degrees, type)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convertedTemperature = 0;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correctType = false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on the next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slide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3239" y="1190018"/>
            <a:ext cx="12219709" cy="184473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Write a JS function to convert Fahrenheit to Celsius. The function will receive two arguments: integer and string (Fahrenheit or Celsius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)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If you receive any other type of input, print on the console: "Error!"</a:t>
            </a:r>
          </a:p>
          <a:p>
            <a:pPr marL="0" indent="0">
              <a:buNone/>
            </a:pPr>
            <a:endParaRPr lang="en-US" sz="3200" dirty="0" smtClean="0">
              <a:latin typeface="+mj-lt"/>
            </a:endParaRPr>
          </a:p>
          <a:p>
            <a:pPr marL="0" indent="0">
              <a:buNone/>
            </a:pPr>
            <a:endParaRPr lang="en-US" sz="3200" dirty="0">
              <a:latin typeface="+mj-lt"/>
            </a:endParaRPr>
          </a:p>
        </p:txBody>
      </p:sp>
      <p:sp>
        <p:nvSpPr>
          <p:cNvPr id="5" name="Правоъгълник 11"/>
          <p:cNvSpPr/>
          <p:nvPr/>
        </p:nvSpPr>
        <p:spPr>
          <a:xfrm>
            <a:off x="1740876" y="6378785"/>
            <a:ext cx="8950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judge.softuni.bg/Contests/Practice/Index/1449#1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0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Temperature </a:t>
            </a:r>
            <a:r>
              <a:rPr lang="en-US" dirty="0" smtClean="0"/>
              <a:t>Converter (2)</a:t>
            </a:r>
            <a:endParaRPr lang="bg-BG" dirty="0"/>
          </a:p>
        </p:txBody>
      </p:sp>
      <p:sp>
        <p:nvSpPr>
          <p:cNvPr id="16" name="Текстово поле 8"/>
          <p:cNvSpPr txBox="1"/>
          <p:nvPr/>
        </p:nvSpPr>
        <p:spPr>
          <a:xfrm>
            <a:off x="296422" y="1558336"/>
            <a:ext cx="11491987" cy="42068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convert()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if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(type.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toLowerCase()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=== "fahrenheit")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	convertedTemperature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(((degrees - 32) * 5) / 9);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correctType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true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if (type.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toLowerCase()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=== "celsius")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convertedTemperature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((degrees * 9) / 5) + 32;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correctType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true;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1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Temperature </a:t>
            </a:r>
            <a:r>
              <a:rPr lang="en-US" dirty="0" smtClean="0"/>
              <a:t>Converter (3)</a:t>
            </a:r>
            <a:endParaRPr lang="bg-BG" dirty="0"/>
          </a:p>
        </p:txBody>
      </p:sp>
      <p:sp>
        <p:nvSpPr>
          <p:cNvPr id="16" name="Текстово поле 8"/>
          <p:cNvSpPr txBox="1"/>
          <p:nvPr/>
        </p:nvSpPr>
        <p:spPr>
          <a:xfrm>
            <a:off x="1128010" y="1349789"/>
            <a:ext cx="10067212" cy="42068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print()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if (correctType)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console.log(Math.round(convertedTemperature));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} else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console.log("Error!");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convert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128010" y="5702050"/>
            <a:ext cx="7018778" cy="442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72000" tIns="36000" rIns="72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temperatureConverter(85, "fahrenheit");</a:t>
            </a:r>
          </a:p>
        </p:txBody>
      </p:sp>
      <p:sp>
        <p:nvSpPr>
          <p:cNvPr id="5" name="Arrow: Right 8"/>
          <p:cNvSpPr/>
          <p:nvPr/>
        </p:nvSpPr>
        <p:spPr>
          <a:xfrm>
            <a:off x="8591158" y="5731168"/>
            <a:ext cx="959075" cy="4192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994603" y="5731168"/>
            <a:ext cx="1200619" cy="442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72000" tIns="36000" rIns="72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29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30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126490" cy="527604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code inside a function is executed when </a:t>
            </a:r>
            <a:r>
              <a:rPr lang="en-US" sz="3200" dirty="0" smtClean="0"/>
              <a:t>the</a:t>
            </a:r>
            <a:br>
              <a:rPr lang="en-US" sz="3200" dirty="0" smtClean="0"/>
            </a:br>
            <a:r>
              <a:rPr lang="en-US" sz="3200" dirty="0" smtClean="0"/>
              <a:t>function </a:t>
            </a:r>
            <a:r>
              <a:rPr lang="en-US" sz="3200" dirty="0" smtClean="0"/>
              <a:t>is </a:t>
            </a:r>
            <a:r>
              <a:rPr lang="en-US" sz="3200" b="1" dirty="0" smtClean="0">
                <a:solidFill>
                  <a:schemeClr val="bg1"/>
                </a:solidFill>
              </a:rPr>
              <a:t>invoked</a:t>
            </a:r>
            <a:r>
              <a:rPr lang="en-US" sz="3200" dirty="0"/>
              <a:t> </a:t>
            </a:r>
            <a:r>
              <a:rPr lang="en-US" sz="3200" dirty="0" smtClean="0"/>
              <a:t>with </a:t>
            </a:r>
            <a:r>
              <a:rPr lang="en-US" sz="3200" b="1" dirty="0" smtClean="0">
                <a:solidFill>
                  <a:schemeClr val="bg1"/>
                </a:solidFill>
              </a:rPr>
              <a:t>()</a:t>
            </a:r>
            <a:r>
              <a:rPr lang="en-US" sz="3200" dirty="0" smtClean="0"/>
              <a:t> operator</a:t>
            </a: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Invocation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05813" y="2304140"/>
            <a:ext cx="6439333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function write(name)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console.log(`I am ${name}`);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('George');		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 am George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05813" y="4437333"/>
            <a:ext cx="643933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('George');	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 am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George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function write(name)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console.log(`I am ${name}`);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Закръглено правоъгълно изнесено означение 7"/>
          <p:cNvSpPr/>
          <p:nvPr/>
        </p:nvSpPr>
        <p:spPr bwMode="auto">
          <a:xfrm>
            <a:off x="8780739" y="2082608"/>
            <a:ext cx="3232356" cy="796610"/>
          </a:xfrm>
          <a:prstGeom prst="wedgeRoundRectCallout">
            <a:avLst>
              <a:gd name="adj1" fmla="val -48368"/>
              <a:gd name="adj2" fmla="val 95300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 smtClean="0">
                <a:solidFill>
                  <a:schemeClr val="bg1"/>
                </a:solidFill>
              </a:rPr>
              <a:t>Invoke</a:t>
            </a:r>
            <a:r>
              <a:rPr lang="en-US" sz="2600" noProof="1" smtClean="0">
                <a:solidFill>
                  <a:schemeClr val="bg2"/>
                </a:solidFill>
              </a:rPr>
              <a:t> the function </a:t>
            </a:r>
            <a:r>
              <a:rPr lang="en-US" sz="2600" b="1" noProof="1" smtClean="0">
                <a:solidFill>
                  <a:schemeClr val="bg1"/>
                </a:solidFill>
              </a:rPr>
              <a:t>after</a:t>
            </a:r>
            <a:r>
              <a:rPr lang="en-US" sz="2600" noProof="1" smtClean="0">
                <a:solidFill>
                  <a:schemeClr val="bg2"/>
                </a:solidFill>
              </a:rPr>
              <a:t> declaration</a:t>
            </a:r>
            <a:endParaRPr lang="en-US" sz="2600" noProof="1">
              <a:solidFill>
                <a:schemeClr val="bg2"/>
              </a:solidFill>
            </a:endParaRPr>
          </a:p>
        </p:txBody>
      </p:sp>
      <p:sp>
        <p:nvSpPr>
          <p:cNvPr id="12" name="Закръглено правоъгълно изнесено означение 7"/>
          <p:cNvSpPr/>
          <p:nvPr/>
        </p:nvSpPr>
        <p:spPr bwMode="auto">
          <a:xfrm>
            <a:off x="8911984" y="4382622"/>
            <a:ext cx="3101111" cy="799951"/>
          </a:xfrm>
          <a:prstGeom prst="wedgeRoundRectCallout">
            <a:avLst>
              <a:gd name="adj1" fmla="val -52934"/>
              <a:gd name="adj2" fmla="val 90250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 smtClean="0">
                <a:solidFill>
                  <a:schemeClr val="bg1"/>
                </a:solidFill>
              </a:rPr>
              <a:t>Invoke</a:t>
            </a:r>
            <a:r>
              <a:rPr lang="en-US" sz="2600" noProof="1" smtClean="0">
                <a:solidFill>
                  <a:schemeClr val="bg2"/>
                </a:solidFill>
              </a:rPr>
              <a:t> the function </a:t>
            </a:r>
            <a:r>
              <a:rPr lang="en-US" sz="2600" b="1" noProof="1" smtClean="0">
                <a:solidFill>
                  <a:schemeClr val="bg1"/>
                </a:solidFill>
              </a:rPr>
              <a:t>before</a:t>
            </a:r>
            <a:r>
              <a:rPr lang="en-US" sz="2600" noProof="1" smtClean="0">
                <a:solidFill>
                  <a:schemeClr val="bg2"/>
                </a:solidFill>
              </a:rPr>
              <a:t> declaration</a:t>
            </a:r>
            <a:endParaRPr lang="en-US" sz="26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47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smtClean="0"/>
              <a:t>Invocation (2)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178054" y="1318933"/>
            <a:ext cx="779140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(count)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i = 1; i &lt;= count; i++)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console.log('+'.repeat(i));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800737" y="1333267"/>
            <a:ext cx="1125052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+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++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+++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++++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10167492" y="1971358"/>
            <a:ext cx="485509" cy="4192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178054" y="3664438"/>
            <a:ext cx="779140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let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f =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 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let x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function() { console.log(++x);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f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f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f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f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0800737" y="3723876"/>
            <a:ext cx="1125052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2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10167491" y="4361967"/>
            <a:ext cx="485509" cy="4192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7095542" y="3121143"/>
            <a:ext cx="3557459" cy="1078940"/>
          </a:xfrm>
          <a:prstGeom prst="wedgeRoundRectCallout">
            <a:avLst>
              <a:gd name="adj1" fmla="val -70003"/>
              <a:gd name="adj2" fmla="val 5696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This is called "</a:t>
            </a:r>
            <a:r>
              <a:rPr lang="en-US" sz="2600" b="1" dirty="0">
                <a:solidFill>
                  <a:schemeClr val="bg1"/>
                </a:solidFill>
              </a:rPr>
              <a:t>closure</a:t>
            </a:r>
            <a:r>
              <a:rPr lang="en-US" sz="2600" dirty="0">
                <a:solidFill>
                  <a:srgbClr val="FFFFFF"/>
                </a:solidFill>
              </a:rPr>
              <a:t>" (a state is closed inside</a:t>
            </a:r>
            <a:r>
              <a:rPr lang="en-US" sz="2600" dirty="0" smtClean="0">
                <a:solidFill>
                  <a:srgbClr val="FFFFFF"/>
                </a:solidFill>
              </a:rPr>
              <a:t>)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Закръглено правоъгълно изнесено означение 7"/>
          <p:cNvSpPr/>
          <p:nvPr/>
        </p:nvSpPr>
        <p:spPr bwMode="auto">
          <a:xfrm>
            <a:off x="7270036" y="804624"/>
            <a:ext cx="3382965" cy="962235"/>
          </a:xfrm>
          <a:prstGeom prst="wedgeRoundRectCallout">
            <a:avLst>
              <a:gd name="adj1" fmla="val -91415"/>
              <a:gd name="adj2" fmla="val 4250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noProof="1">
                <a:solidFill>
                  <a:schemeClr val="bg2"/>
                </a:solidFill>
              </a:rPr>
              <a:t>Anonymous</a:t>
            </a:r>
            <a:r>
              <a:rPr lang="en-US" sz="2600" b="1" noProof="1">
                <a:solidFill>
                  <a:schemeClr val="bg1"/>
                </a:solidFill>
              </a:rPr>
              <a:t> self-invoking </a:t>
            </a:r>
            <a:r>
              <a:rPr lang="en-US" sz="2600" noProof="1">
                <a:solidFill>
                  <a:schemeClr val="bg2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82362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882604"/>
            <a:ext cx="9929724" cy="527604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Return statement </a:t>
            </a:r>
            <a:r>
              <a:rPr lang="en-US" sz="3200" b="1" dirty="0" smtClean="0">
                <a:solidFill>
                  <a:schemeClr val="bg1"/>
                </a:solidFill>
              </a:rPr>
              <a:t>ends</a:t>
            </a:r>
            <a:r>
              <a:rPr lang="en-US" sz="3200" dirty="0" smtClean="0"/>
              <a:t> function execution</a:t>
            </a: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Return</a:t>
            </a:r>
            <a:endParaRPr lang="bg-BG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656196" y="1478973"/>
            <a:ext cx="7661696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getRectArea(width, height)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(width &gt; 0 &amp;&amp; height &gt; 0)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width * height;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console.log(getRectArea(3, 4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));		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console.log(getRectArea(-3, 4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));		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56195" y="4857134"/>
            <a:ext cx="7661697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result = function (a, b)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a % b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console.log(result(10, 3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));			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24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JS variables can hold functions as their values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Holding Functions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62753" y="1903481"/>
            <a:ext cx="9655443" cy="37113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function(x) { return x * x; }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(3));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9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(5));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25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function(x) { return 2 * x; }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(3));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6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(5));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10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undefined;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(3));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TypeError: f is not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 function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186109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Parameters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638813" y="1147408"/>
            <a:ext cx="7283663" cy="50502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function repeatIt(count,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i = 1; i &lt;= count; i++)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  <a:tabLst>
                <a:tab pos="3403600" algn="l"/>
              </a:tabLs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starsFunc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function(i)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console.log("**".repeat(i))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repeatIt(3,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starsFunc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repeatIt(3,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function(x)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console.log(2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 x); </a:t>
            </a:r>
            <a:endParaRPr lang="en-US" sz="2400" b="1" noProof="1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452689" y="3353309"/>
            <a:ext cx="1333193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44000" rIns="144000" bIns="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**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****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******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452689" y="4775459"/>
            <a:ext cx="795656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2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4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8" name="Arrow: Up 8"/>
          <p:cNvSpPr/>
          <p:nvPr/>
        </p:nvSpPr>
        <p:spPr>
          <a:xfrm rot="5400000">
            <a:off x="7361444" y="5041896"/>
            <a:ext cx="381000" cy="607313"/>
          </a:xfrm>
          <a:prstGeom prst="upArrow">
            <a:avLst>
              <a:gd name="adj1" fmla="val 39333"/>
              <a:gd name="adj2" fmla="val 60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Arrow: Up 8"/>
          <p:cNvSpPr/>
          <p:nvPr/>
        </p:nvSpPr>
        <p:spPr>
          <a:xfrm rot="5400000">
            <a:off x="7364009" y="3999338"/>
            <a:ext cx="381000" cy="607313"/>
          </a:xfrm>
          <a:prstGeom prst="upArrow">
            <a:avLst>
              <a:gd name="adj1" fmla="val 39333"/>
              <a:gd name="adj2" fmla="val 60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423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812577" cy="882654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Problem: Count Occurrences of a Given Character</a:t>
            </a:r>
            <a:endParaRPr lang="bg-BG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3239" y="1190018"/>
            <a:ext cx="12219709" cy="1720039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Write a JS function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that takes two parameters as an input – string and character and find each occurrence of the character in the string.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Print 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the console: 'Count of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{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char} is even/odd.'</a:t>
            </a:r>
          </a:p>
          <a:p>
            <a:pPr marL="0" indent="0">
              <a:buNone/>
            </a:pPr>
            <a:endParaRPr lang="en-US" sz="3200" dirty="0" smtClean="0">
              <a:latin typeface="+mj-lt"/>
            </a:endParaRPr>
          </a:p>
          <a:p>
            <a:pPr marL="0" indent="0">
              <a:buNone/>
            </a:pPr>
            <a:endParaRPr lang="en-US" sz="3200" dirty="0">
              <a:latin typeface="+mj-lt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256543" y="2808989"/>
            <a:ext cx="7919234" cy="35697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 countChars(string, char)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let count = 0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function findCharacterCount()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(let i = 0; i &lt; string.length; i++)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if(string[i]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===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char){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count++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} 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Continues on the next </a:t>
            </a:r>
            <a:r>
              <a:rPr lang="en-US" sz="22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slide</a:t>
            </a:r>
            <a:endParaRPr lang="en-US" sz="2200" b="1" noProof="1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Правоъгълник 11"/>
          <p:cNvSpPr/>
          <p:nvPr/>
        </p:nvSpPr>
        <p:spPr>
          <a:xfrm>
            <a:off x="1740876" y="6378785"/>
            <a:ext cx="8950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https://judge.softuni.bg/Contests/Practice/Index/1449#2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9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812577" cy="882654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Problem: Count Occurrences of a Given Character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365675" y="1454128"/>
            <a:ext cx="9298205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function evenOrOddCount()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(count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2 === 0)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console.log(`Count of ${char} is even.`);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}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console.log(`Count of ${char} is odd.`);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findCharacterCount();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evenOrOddCount();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39178" y="5455559"/>
            <a:ext cx="6554354" cy="442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72000" tIns="36000" rIns="72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countChars('Is this real life?', 'f');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7282038" y="5466948"/>
            <a:ext cx="621376" cy="4192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191920" y="5455558"/>
            <a:ext cx="3219043" cy="442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72000" tIns="36000" rIns="72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 of f is odd.</a:t>
            </a:r>
          </a:p>
        </p:txBody>
      </p:sp>
    </p:spTree>
    <p:extLst>
      <p:ext uri="{BB962C8B-B14F-4D97-AF65-F5344CB8AC3E}">
        <p14:creationId xmlns:p14="http://schemas.microsoft.com/office/powerpoint/2010/main" val="209675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JavaScript Functions</a:t>
            </a:r>
          </a:p>
          <a:p>
            <a:pPr marL="933139" lvl="1" indent="-457200">
              <a:lnSpc>
                <a:spcPct val="120000"/>
              </a:lnSpc>
            </a:pPr>
            <a:r>
              <a:rPr lang="en-US" sz="3200" dirty="0" smtClean="0"/>
              <a:t>Syntax, Invocation, Return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For and While Loops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Scope</a:t>
            </a:r>
          </a:p>
          <a:p>
            <a:pPr marL="933139" lvl="1" indent="-457200">
              <a:lnSpc>
                <a:spcPct val="120000"/>
              </a:lnSpc>
            </a:pPr>
            <a:r>
              <a:rPr lang="en-US" sz="3200" dirty="0" smtClean="0"/>
              <a:t>Local variables</a:t>
            </a:r>
          </a:p>
          <a:p>
            <a:pPr marL="933139" lvl="1" indent="-457200">
              <a:lnSpc>
                <a:spcPct val="120000"/>
              </a:lnSpc>
            </a:pPr>
            <a:r>
              <a:rPr lang="en-US" sz="3200" dirty="0" smtClean="0"/>
              <a:t>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73170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Loops in 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For…in, For…of, While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676400"/>
            <a:ext cx="3144734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0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185586" cy="5276048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while</a:t>
            </a:r>
            <a:r>
              <a:rPr lang="en-US" sz="3200" dirty="0"/>
              <a:t> </a:t>
            </a:r>
            <a:r>
              <a:rPr lang="en-US" sz="3200" dirty="0" smtClean="0"/>
              <a:t>loops </a:t>
            </a:r>
            <a:r>
              <a:rPr lang="en-US" sz="3200" dirty="0"/>
              <a:t>work as in C++, C# and Java</a:t>
            </a:r>
          </a:p>
          <a:p>
            <a:r>
              <a:rPr lang="en-US" sz="3200" dirty="0" smtClean="0"/>
              <a:t>For…in loop is used to iterate over the </a:t>
            </a:r>
            <a:r>
              <a:rPr lang="en-US" sz="3200" b="1" dirty="0" smtClean="0">
                <a:solidFill>
                  <a:schemeClr val="bg1"/>
                </a:solidFill>
              </a:rPr>
              <a:t>enumerable</a:t>
            </a:r>
            <a:r>
              <a:rPr lang="en-US" sz="3200" dirty="0" smtClean="0"/>
              <a:t> properties of objects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</a:t>
            </a:r>
            <a:r>
              <a:rPr lang="en-US" dirty="0" smtClean="0"/>
              <a:t>for…in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44210" y="2945924"/>
            <a:ext cx="6434290" cy="250754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solve(arr) {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(const arrElement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arr) {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console.log(arrElement);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solve(['George', 5, null, 54]);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705224" y="3830736"/>
            <a:ext cx="795656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1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2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Arrow: Up 8"/>
          <p:cNvSpPr/>
          <p:nvPr/>
        </p:nvSpPr>
        <p:spPr>
          <a:xfrm rot="5400000">
            <a:off x="9051361" y="4338447"/>
            <a:ext cx="381000" cy="607313"/>
          </a:xfrm>
          <a:prstGeom prst="upArrow">
            <a:avLst>
              <a:gd name="adj1" fmla="val 39333"/>
              <a:gd name="adj2" fmla="val 60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Закръглено правоъгълно изнесено означение 7"/>
          <p:cNvSpPr/>
          <p:nvPr/>
        </p:nvSpPr>
        <p:spPr bwMode="auto">
          <a:xfrm>
            <a:off x="8529154" y="2464802"/>
            <a:ext cx="3382965" cy="962235"/>
          </a:xfrm>
          <a:prstGeom prst="wedgeRoundRectCallout">
            <a:avLst>
              <a:gd name="adj1" fmla="val -89641"/>
              <a:gd name="adj2" fmla="val 5142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</a:rPr>
              <a:t>f</a:t>
            </a:r>
            <a:r>
              <a:rPr lang="en-US" sz="2600" b="1" noProof="1" smtClean="0">
                <a:solidFill>
                  <a:schemeClr val="bg1"/>
                </a:solidFill>
              </a:rPr>
              <a:t>or…in</a:t>
            </a:r>
            <a:r>
              <a:rPr lang="en-US" sz="2600" noProof="1" smtClean="0">
                <a:solidFill>
                  <a:schemeClr val="bg2"/>
                </a:solidFill>
              </a:rPr>
              <a:t> loop iterates over the </a:t>
            </a:r>
            <a:r>
              <a:rPr lang="en-US" sz="2600" b="1" noProof="1" smtClean="0">
                <a:solidFill>
                  <a:schemeClr val="bg1"/>
                </a:solidFill>
              </a:rPr>
              <a:t>indexes</a:t>
            </a:r>
            <a:endParaRPr lang="en-US" sz="2600" b="1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55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</a:t>
            </a:r>
            <a:r>
              <a:rPr lang="en-US" dirty="0" smtClean="0"/>
              <a:t>for…in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79557" y="936767"/>
            <a:ext cx="6434290" cy="250754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solve(str) {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(const character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str) {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console.log(str[character]);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solve('Hello');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0071733" y="1194507"/>
            <a:ext cx="795656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9" name="Arrow: Up 8"/>
          <p:cNvSpPr/>
          <p:nvPr/>
        </p:nvSpPr>
        <p:spPr>
          <a:xfrm rot="5400000">
            <a:off x="9202290" y="1886884"/>
            <a:ext cx="381000" cy="607313"/>
          </a:xfrm>
          <a:prstGeom prst="upArrow">
            <a:avLst>
              <a:gd name="adj1" fmla="val 39333"/>
              <a:gd name="adj2" fmla="val 60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79557" y="3792230"/>
            <a:ext cx="6434290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solve(obj) {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(const objElement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obj) {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console.log(objElement);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solve({name: 'Peter', age: 32, town: 'Sofia'});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rrow: Up 8"/>
          <p:cNvSpPr/>
          <p:nvPr/>
        </p:nvSpPr>
        <p:spPr>
          <a:xfrm rot="5400000">
            <a:off x="9194137" y="4945479"/>
            <a:ext cx="381000" cy="607313"/>
          </a:xfrm>
          <a:prstGeom prst="upArrow">
            <a:avLst>
              <a:gd name="adj1" fmla="val 39333"/>
              <a:gd name="adj2" fmla="val 60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10055427" y="4622434"/>
            <a:ext cx="993226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ame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ge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town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61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09" y="1121144"/>
            <a:ext cx="9846609" cy="527604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For…of loop is used to iterate over the </a:t>
            </a:r>
            <a:r>
              <a:rPr lang="en-US" sz="3200" b="1" dirty="0" err="1" smtClean="0">
                <a:solidFill>
                  <a:schemeClr val="bg1"/>
                </a:solidFill>
              </a:rPr>
              <a:t>iterable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/>
              <a:t>objects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</a:t>
            </a:r>
            <a:r>
              <a:rPr lang="en-US" dirty="0" smtClean="0"/>
              <a:t>for…of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95654" y="2205686"/>
            <a:ext cx="6434290" cy="250754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solve(arr) {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(const arrElement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arr) {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console.log(arrElement);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solve(['George', 5, null, 54]);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0048043" y="2648092"/>
            <a:ext cx="1518369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George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5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null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54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rrow: Up 8"/>
          <p:cNvSpPr/>
          <p:nvPr/>
        </p:nvSpPr>
        <p:spPr>
          <a:xfrm rot="5400000">
            <a:off x="9298492" y="3155803"/>
            <a:ext cx="381000" cy="607313"/>
          </a:xfrm>
          <a:prstGeom prst="upArrow">
            <a:avLst>
              <a:gd name="adj1" fmla="val 39333"/>
              <a:gd name="adj2" fmla="val 60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542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</a:t>
            </a:r>
            <a:r>
              <a:rPr lang="en-US" dirty="0" smtClean="0"/>
              <a:t>for…in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79557" y="936767"/>
            <a:ext cx="6434290" cy="250754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solve(str) {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(const character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str) {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console.log(character);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solve('Hello');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0071731" y="1194507"/>
            <a:ext cx="795656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9" name="Arrow: Up 8"/>
          <p:cNvSpPr/>
          <p:nvPr/>
        </p:nvSpPr>
        <p:spPr>
          <a:xfrm rot="5400000">
            <a:off x="9202289" y="1886884"/>
            <a:ext cx="381000" cy="607313"/>
          </a:xfrm>
          <a:prstGeom prst="upArrow">
            <a:avLst>
              <a:gd name="adj1" fmla="val 39333"/>
              <a:gd name="adj2" fmla="val 60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79557" y="3792230"/>
            <a:ext cx="6434290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solve(obj) {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(const objElement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obj) {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console.log(objElement);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solve({name: 'Peter', age: 32, town: 'Sofia'});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Закръглено правоъгълно изнесено означение 7"/>
          <p:cNvSpPr/>
          <p:nvPr/>
        </p:nvSpPr>
        <p:spPr bwMode="auto">
          <a:xfrm>
            <a:off x="8448647" y="4474079"/>
            <a:ext cx="3382965" cy="962235"/>
          </a:xfrm>
          <a:prstGeom prst="wedgeRoundRectCallout">
            <a:avLst>
              <a:gd name="adj1" fmla="val -88922"/>
              <a:gd name="adj2" fmla="val 6904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</a:rPr>
              <a:t>TypeError: obj is not iterable</a:t>
            </a:r>
          </a:p>
        </p:txBody>
      </p:sp>
    </p:spTree>
    <p:extLst>
      <p:ext uri="{BB962C8B-B14F-4D97-AF65-F5344CB8AC3E}">
        <p14:creationId xmlns:p14="http://schemas.microsoft.com/office/powerpoint/2010/main" val="10836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Loop: while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33398" y="2108328"/>
            <a:ext cx="6808740" cy="208672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count(num) {</a:t>
            </a:r>
          </a:p>
          <a:p>
            <a:pPr marL="457200" indent="-45720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(num &lt; 200) {</a:t>
            </a:r>
          </a:p>
          <a:p>
            <a:pPr marL="457200" indent="-45720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console.log(num *= 2);</a:t>
            </a:r>
          </a:p>
          <a:p>
            <a:pPr marL="457200" indent="-45720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count(5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	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10 20 40 80 160 320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4713" y="983404"/>
            <a:ext cx="1008611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/>
              <a:t>The while </a:t>
            </a:r>
            <a:r>
              <a:rPr lang="bg-BG" sz="3200" dirty="0" smtClean="0"/>
              <a:t>loops </a:t>
            </a:r>
            <a:r>
              <a:rPr lang="bg-BG" sz="3200" dirty="0"/>
              <a:t>through a block of code as long as a specified condition is </a:t>
            </a:r>
            <a:r>
              <a:rPr lang="bg-BG" sz="3200" b="1" dirty="0">
                <a:solidFill>
                  <a:schemeClr val="bg1"/>
                </a:solidFill>
              </a:rPr>
              <a:t>true</a:t>
            </a:r>
            <a:r>
              <a:rPr lang="bg-BG" sz="3200" dirty="0"/>
              <a:t>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33398" y="4286917"/>
            <a:ext cx="680874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count(arr) {</a:t>
            </a:r>
          </a:p>
          <a:p>
            <a:pPr marL="457200" indent="-45720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(arr.length&gt;0) {</a:t>
            </a:r>
          </a:p>
          <a:p>
            <a:pPr marL="457200" indent="-45720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console.log(arr.length);</a:t>
            </a:r>
          </a:p>
          <a:p>
            <a:pPr marL="457200" indent="-45720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arr.length-=1;</a:t>
            </a:r>
          </a:p>
          <a:p>
            <a:pPr marL="457200" indent="-45720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count(['Peter', 45, 0, 58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]);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4 3 2 1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67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812577" cy="88265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Problem: Unique Characters</a:t>
            </a:r>
            <a:endParaRPr lang="bg-BG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3239" y="1190018"/>
            <a:ext cx="12031275" cy="172003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Write a JS function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that takes one string parameter and extract only the unique characters from the string except for whitespaces.</a:t>
            </a:r>
            <a:endParaRPr lang="en-US" sz="3200" dirty="0" smtClean="0">
              <a:latin typeface="+mj-lt"/>
            </a:endParaRPr>
          </a:p>
          <a:p>
            <a:pPr marL="0" indent="0">
              <a:buNone/>
            </a:pPr>
            <a:endParaRPr lang="en-US" sz="3200" dirty="0">
              <a:latin typeface="+mj-lt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59793" y="2418522"/>
            <a:ext cx="11433644" cy="38744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extractUniqueChars(string)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uniqueChars =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"";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findUniqueChars()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for (let i = 0; i &lt; string.length; i++)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isCharWhiteSpace(i);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isCurrentCharUnique(i);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Continues on the next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slide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Правоъгълник 11"/>
          <p:cNvSpPr/>
          <p:nvPr/>
        </p:nvSpPr>
        <p:spPr>
          <a:xfrm>
            <a:off x="2211292" y="6503744"/>
            <a:ext cx="8190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https://judge.softuni.bg/Contests/Practice/Index/1449#3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11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812577" cy="88265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Problem: Unique </a:t>
            </a:r>
            <a:r>
              <a:rPr lang="en-US" dirty="0" smtClean="0"/>
              <a:t>Characters (2)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661889" y="1186086"/>
            <a:ext cx="9051419" cy="4206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isCharWhiteSpace(i)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if (string[i] === " ")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uniqueChars += string[i];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function isCurrentCharUnique(i)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if (uniqueChars.indexOf(string[i]) === -1)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uniqueChars += string[i];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findUniqueChars();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uniqueChars;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06283" y="5486425"/>
            <a:ext cx="9162630" cy="442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72000" tIns="36000" rIns="72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console.log(extractUniqueChars("Doggos are FunnNn"));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461827" y="6221934"/>
            <a:ext cx="3451542" cy="442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72000" tIns="36000" rIns="72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Dogs are FunN</a:t>
            </a:r>
          </a:p>
        </p:txBody>
      </p:sp>
      <p:sp>
        <p:nvSpPr>
          <p:cNvPr id="9" name="Arrow: Right 8"/>
          <p:cNvSpPr/>
          <p:nvPr/>
        </p:nvSpPr>
        <p:spPr>
          <a:xfrm rot="5400000">
            <a:off x="6039581" y="5936644"/>
            <a:ext cx="296032" cy="27454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542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Local and global scope</a:t>
            </a:r>
            <a:endParaRPr lang="en-US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2576621" y="1913466"/>
            <a:ext cx="7038758" cy="1247086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5396" b="1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00" dirty="0" smtClean="0">
                <a:solidFill>
                  <a:schemeClr val="bg2"/>
                </a:solidFill>
              </a:rPr>
              <a:t>Scope</a:t>
            </a:r>
            <a:endParaRPr lang="en-US" sz="6400" dirty="0">
              <a:solidFill>
                <a:schemeClr val="bg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606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183451" cy="5201066"/>
          </a:xfrm>
        </p:spPr>
        <p:txBody>
          <a:bodyPr>
            <a:normAutofit/>
          </a:bodyPr>
          <a:lstStyle/>
          <a:p>
            <a:r>
              <a:rPr lang="en-US" sz="3200" dirty="0"/>
              <a:t>Scope is the </a:t>
            </a:r>
            <a:r>
              <a:rPr lang="en-US" sz="3200" b="1" dirty="0">
                <a:solidFill>
                  <a:schemeClr val="bg1"/>
                </a:solidFill>
              </a:rPr>
              <a:t>visibility</a:t>
            </a:r>
            <a:r>
              <a:rPr lang="en-US" sz="3200" dirty="0"/>
              <a:t> of functions and variables in the different </a:t>
            </a:r>
            <a:r>
              <a:rPr lang="en-US" sz="3200" b="1" dirty="0">
                <a:solidFill>
                  <a:schemeClr val="bg1"/>
                </a:solidFill>
              </a:rPr>
              <a:t>parts </a:t>
            </a:r>
            <a:r>
              <a:rPr lang="en-US" sz="3200" dirty="0" smtClean="0"/>
              <a:t>of </a:t>
            </a:r>
            <a:r>
              <a:rPr lang="en-US" sz="3200" dirty="0"/>
              <a:t>your code during runtime</a:t>
            </a:r>
            <a:r>
              <a:rPr lang="en-US" sz="3200" dirty="0" smtClean="0"/>
              <a:t>.</a:t>
            </a:r>
          </a:p>
          <a:p>
            <a:pPr lvl="1"/>
            <a:r>
              <a:rPr lang="en-US" sz="3200" dirty="0"/>
              <a:t>Global Scope – </a:t>
            </a:r>
            <a:r>
              <a:rPr lang="en-US" sz="3200" b="1" dirty="0">
                <a:solidFill>
                  <a:schemeClr val="bg1"/>
                </a:solidFill>
              </a:rPr>
              <a:t>Global</a:t>
            </a:r>
            <a:r>
              <a:rPr lang="en-US" sz="3200" b="1" dirty="0"/>
              <a:t> </a:t>
            </a:r>
            <a:r>
              <a:rPr lang="en-US" sz="3200" dirty="0"/>
              <a:t>variables can be accessed from </a:t>
            </a:r>
            <a:br>
              <a:rPr lang="en-US" sz="3200" dirty="0"/>
            </a:br>
            <a:r>
              <a:rPr lang="en-US" sz="3200" dirty="0"/>
              <a:t>anywhere in a JavaScript </a:t>
            </a:r>
            <a:r>
              <a:rPr lang="en-US" sz="3200" dirty="0" smtClean="0"/>
              <a:t>function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38983" y="3544331"/>
            <a:ext cx="6486287" cy="317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en-US" sz="2400" b="1" dirty="0">
                <a:latin typeface="Consolas" pitchFamily="49" charset="0"/>
              </a:rPr>
              <a:t> </a:t>
            </a:r>
            <a:r>
              <a:rPr lang="en-US" sz="2400" b="1" dirty="0" smtClean="0">
                <a:latin typeface="Consolas" pitchFamily="49" charset="0"/>
              </a:rPr>
              <a:t>name </a:t>
            </a:r>
            <a:r>
              <a:rPr lang="en-US" sz="2400" b="1" dirty="0">
                <a:latin typeface="Consolas" pitchFamily="49" charset="0"/>
              </a:rPr>
              <a:t>= </a:t>
            </a:r>
            <a:r>
              <a:rPr lang="en-US" sz="2400" b="1" dirty="0" smtClean="0">
                <a:latin typeface="Consolas" pitchFamily="49" charset="0"/>
              </a:rPr>
              <a:t>'Maria</a:t>
            </a:r>
            <a:r>
              <a:rPr lang="en-US" sz="2400" b="1" dirty="0">
                <a:latin typeface="Consolas" pitchFamily="49" charset="0"/>
              </a:rPr>
              <a:t>'</a:t>
            </a:r>
            <a:r>
              <a:rPr lang="en-US" sz="2400" b="1" dirty="0" smtClean="0">
                <a:latin typeface="Consolas" pitchFamily="49" charset="0"/>
              </a:rPr>
              <a:t>;</a:t>
            </a:r>
            <a:r>
              <a:rPr lang="en-US" sz="2400" b="1" dirty="0">
                <a:latin typeface="Consolas" pitchFamily="49" charset="0"/>
              </a:rPr>
              <a:t/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 smtClean="0">
                <a:latin typeface="Consolas" pitchFamily="49" charset="0"/>
              </a:rPr>
              <a:t>	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code here can use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name</a:t>
            </a:r>
            <a:r>
              <a:rPr lang="en-US" sz="2400" b="1" dirty="0">
                <a:latin typeface="Consolas" pitchFamily="49" charset="0"/>
              </a:rPr>
              <a:t/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function myFunction() </a:t>
            </a:r>
            <a:r>
              <a:rPr lang="en-US" sz="2400" b="1" dirty="0" smtClean="0">
                <a:latin typeface="Consolas" pitchFamily="49" charset="0"/>
              </a:rPr>
              <a:t>{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	</a:t>
            </a:r>
            <a:r>
              <a:rPr lang="en-US" sz="2400" b="1" dirty="0" smtClean="0">
                <a:latin typeface="Consolas" pitchFamily="49" charset="0"/>
              </a:rPr>
              <a:t>console.log(name);</a:t>
            </a:r>
            <a:r>
              <a:rPr lang="en-US" sz="2400" b="1" dirty="0">
                <a:latin typeface="Consolas" pitchFamily="49" charset="0"/>
              </a:rPr>
              <a:t/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code here can also use n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ame</a:t>
            </a:r>
            <a:r>
              <a:rPr lang="en-US" sz="2400" b="1" dirty="0">
                <a:latin typeface="Consolas" pitchFamily="49" charset="0"/>
              </a:rPr>
              <a:t>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 smtClean="0">
                <a:latin typeface="Consolas" pitchFamily="49" charset="0"/>
              </a:rPr>
              <a:t>}</a:t>
            </a:r>
          </a:p>
          <a:p>
            <a:pPr lvl="1"/>
            <a:r>
              <a:rPr lang="en-US" sz="2400" b="1" dirty="0" smtClean="0">
                <a:latin typeface="Consolas" pitchFamily="49" charset="0"/>
              </a:rPr>
              <a:t>myFunction();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Maria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console.log(name</a:t>
            </a:r>
            <a:r>
              <a:rPr lang="en-US" sz="2400" b="1" dirty="0" smtClean="0">
                <a:latin typeface="Consolas" pitchFamily="49" charset="0"/>
              </a:rPr>
              <a:t>);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Maria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35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115093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bg-BG" b="1" dirty="0" smtClean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8800" b="1" u="sng" dirty="0" smtClean="0">
                <a:solidFill>
                  <a:schemeClr val="bg1"/>
                </a:solidFill>
              </a:rPr>
              <a:t>sli.do</a:t>
            </a:r>
            <a:r>
              <a:rPr lang="en-US" sz="6000" b="1" smtClean="0"/>
              <a:t/>
            </a:r>
            <a:br>
              <a:rPr lang="en-US" sz="6000" b="1" smtClean="0"/>
            </a:br>
            <a:r>
              <a:rPr lang="en-US" sz="11500" b="1" smtClean="0"/>
              <a:t>#JS-CORE</a:t>
            </a:r>
            <a:endParaRPr lang="en-US" sz="60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2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218699"/>
            <a:ext cx="11818096" cy="53421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Function Scope – </a:t>
            </a:r>
            <a:r>
              <a:rPr lang="en-US" sz="3200" b="1" dirty="0">
                <a:solidFill>
                  <a:schemeClr val="bg1"/>
                </a:solidFill>
              </a:rPr>
              <a:t>Local</a:t>
            </a:r>
            <a:r>
              <a:rPr lang="en-US" sz="3200" dirty="0"/>
              <a:t> variables can only be accessed from </a:t>
            </a:r>
            <a:br>
              <a:rPr lang="en-US" sz="3200" dirty="0"/>
            </a:br>
            <a:r>
              <a:rPr lang="en-US" sz="3200" dirty="0"/>
              <a:t>inside the function where they are </a:t>
            </a:r>
            <a:r>
              <a:rPr lang="en-US" sz="3200" dirty="0" smtClean="0"/>
              <a:t>declared</a:t>
            </a:r>
            <a:endParaRPr lang="bg-BG" sz="3200" dirty="0" smtClean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 smtClean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Block Scope - Variables declared inside a block </a:t>
            </a:r>
            <a:r>
              <a:rPr lang="en-US" sz="3200" b="1" dirty="0">
                <a:solidFill>
                  <a:schemeClr val="bg1"/>
                </a:solidFill>
              </a:rPr>
              <a:t>{}</a:t>
            </a:r>
            <a:r>
              <a:rPr lang="en-US" sz="3200" dirty="0"/>
              <a:t> can not be </a:t>
            </a:r>
            <a:br>
              <a:rPr lang="en-US" sz="3200" dirty="0"/>
            </a:br>
            <a:r>
              <a:rPr lang="en-US" sz="3200" dirty="0"/>
              <a:t>accessed from outside the block</a:t>
            </a:r>
            <a:r>
              <a:rPr lang="en-US" sz="3200" dirty="0" smtClean="0"/>
              <a:t>.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(2)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77106" y="2184181"/>
            <a:ext cx="6527863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b="1" dirty="0" smtClean="0">
                <a:latin typeface="Consolas" pitchFamily="49" charset="0"/>
              </a:rPr>
              <a:t>function</a:t>
            </a:r>
            <a:r>
              <a:rPr lang="en-US" sz="2400" b="1" dirty="0">
                <a:latin typeface="Consolas" pitchFamily="49" charset="0"/>
              </a:rPr>
              <a:t> myFunction()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en-US" sz="2400" b="1" dirty="0">
                <a:latin typeface="Consolas" pitchFamily="49" charset="0"/>
              </a:rPr>
              <a:t> </a:t>
            </a:r>
            <a:r>
              <a:rPr lang="en-US" sz="2400" b="1" dirty="0" smtClean="0">
                <a:latin typeface="Consolas" pitchFamily="49" charset="0"/>
              </a:rPr>
              <a:t>name </a:t>
            </a:r>
            <a:r>
              <a:rPr lang="en-US" sz="2400" b="1" dirty="0">
                <a:latin typeface="Consolas" pitchFamily="49" charset="0"/>
              </a:rPr>
              <a:t>= 'Maria';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only here code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CAN use n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ame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/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 smtClean="0">
                <a:latin typeface="Consolas" pitchFamily="49" charset="0"/>
              </a:rPr>
              <a:t>}</a:t>
            </a:r>
          </a:p>
          <a:p>
            <a:pPr lvl="1"/>
            <a:r>
              <a:rPr lang="en-GB" sz="2400" b="1" dirty="0">
                <a:latin typeface="Consolas" pitchFamily="49" charset="0"/>
              </a:rPr>
              <a:t>console.log(name);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77106" y="5234748"/>
            <a:ext cx="6612974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</a:rPr>
              <a:t> x = 2;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 smtClean="0">
                <a:latin typeface="Consolas" pitchFamily="49" charset="0"/>
              </a:rPr>
              <a:t>}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x can NOT be used here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Закръглено правоъгълно изнесено означение 7"/>
          <p:cNvSpPr/>
          <p:nvPr/>
        </p:nvSpPr>
        <p:spPr bwMode="auto">
          <a:xfrm>
            <a:off x="8004969" y="3056766"/>
            <a:ext cx="3382965" cy="962235"/>
          </a:xfrm>
          <a:prstGeom prst="wedgeRoundRectCallout">
            <a:avLst>
              <a:gd name="adj1" fmla="val -81846"/>
              <a:gd name="adj2" fmla="val 4060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</a:rPr>
              <a:t>ReferenceError: name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233200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 can assign a value to a variable that has </a:t>
            </a:r>
            <a:r>
              <a:rPr lang="en-US" sz="3200" b="1" dirty="0" smtClean="0">
                <a:solidFill>
                  <a:schemeClr val="bg1"/>
                </a:solidFill>
              </a:rPr>
              <a:t>not</a:t>
            </a:r>
            <a:r>
              <a:rPr lang="en-US" sz="3200" dirty="0" smtClean="0"/>
              <a:t> been </a:t>
            </a:r>
            <a:r>
              <a:rPr lang="en-US" sz="3200" b="1" dirty="0" smtClean="0">
                <a:solidFill>
                  <a:schemeClr val="bg1"/>
                </a:solidFill>
              </a:rPr>
              <a:t>declared</a:t>
            </a:r>
            <a:r>
              <a:rPr lang="en-US" sz="3200" dirty="0" smtClean="0"/>
              <a:t> and it automatically become a </a:t>
            </a:r>
            <a:r>
              <a:rPr lang="en-US" sz="3200" b="1" dirty="0" smtClean="0">
                <a:solidFill>
                  <a:schemeClr val="bg1"/>
                </a:solidFill>
              </a:rPr>
              <a:t>Global</a:t>
            </a:r>
            <a:r>
              <a:rPr lang="en-US" sz="3200" dirty="0" smtClean="0"/>
              <a:t> variable</a:t>
            </a: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Automatically </a:t>
            </a:r>
            <a:r>
              <a:rPr lang="en-US" dirty="0" smtClean="0"/>
              <a:t>global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09940" y="3613072"/>
            <a:ext cx="6357075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b="1" dirty="0" smtClean="0">
                <a:latin typeface="Consolas" pitchFamily="49" charset="0"/>
              </a:rPr>
              <a:t>myFunction();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c</a:t>
            </a:r>
            <a:r>
              <a:rPr lang="en-US" sz="2400" b="1" dirty="0" smtClean="0">
                <a:latin typeface="Consolas" pitchFamily="49" charset="0"/>
              </a:rPr>
              <a:t>onsole.log(name);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Maria</a:t>
            </a:r>
          </a:p>
          <a:p>
            <a:pPr lvl="1"/>
            <a:endParaRPr lang="en-US" sz="2400" b="1" dirty="0" smtClean="0">
              <a:latin typeface="Consolas" pitchFamily="49" charset="0"/>
            </a:endParaRPr>
          </a:p>
          <a:p>
            <a:pPr lvl="1"/>
            <a:r>
              <a:rPr lang="en-US" sz="2400" b="1" dirty="0" smtClean="0">
                <a:latin typeface="Consolas" pitchFamily="49" charset="0"/>
              </a:rPr>
              <a:t>function</a:t>
            </a:r>
            <a:r>
              <a:rPr lang="en-US" sz="2400" b="1" dirty="0">
                <a:latin typeface="Consolas" pitchFamily="49" charset="0"/>
              </a:rPr>
              <a:t> myFunction()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US" sz="2400" b="1" dirty="0" smtClean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= 'Maria';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 smtClean="0">
                <a:latin typeface="Consolas" pitchFamily="49" charset="0"/>
              </a:rPr>
              <a:t>}</a:t>
            </a:r>
          </a:p>
        </p:txBody>
      </p:sp>
      <p:sp>
        <p:nvSpPr>
          <p:cNvPr id="5" name="Закръглено правоъгълно изнесено означение 7"/>
          <p:cNvSpPr/>
          <p:nvPr/>
        </p:nvSpPr>
        <p:spPr bwMode="auto">
          <a:xfrm>
            <a:off x="5988477" y="2429820"/>
            <a:ext cx="3189936" cy="1076891"/>
          </a:xfrm>
          <a:prstGeom prst="wedgeRoundRectCallout">
            <a:avLst>
              <a:gd name="adj1" fmla="val -67701"/>
              <a:gd name="adj2" fmla="val 5467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 smtClean="0">
                <a:solidFill>
                  <a:schemeClr val="bg1"/>
                </a:solidFill>
              </a:rPr>
              <a:t>Invoke</a:t>
            </a:r>
            <a:r>
              <a:rPr lang="en-US" sz="2600" noProof="1" smtClean="0">
                <a:solidFill>
                  <a:schemeClr val="bg2"/>
                </a:solidFill>
              </a:rPr>
              <a:t> the function </a:t>
            </a:r>
            <a:r>
              <a:rPr lang="en-US" sz="2600" b="1" noProof="1" smtClean="0">
                <a:solidFill>
                  <a:schemeClr val="bg1"/>
                </a:solidFill>
              </a:rPr>
              <a:t>before</a:t>
            </a:r>
            <a:r>
              <a:rPr lang="en-US" sz="2600" noProof="1" smtClean="0">
                <a:solidFill>
                  <a:schemeClr val="bg2"/>
                </a:solidFill>
              </a:rPr>
              <a:t> declaration</a:t>
            </a:r>
            <a:endParaRPr lang="en-US" sz="26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95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Global variables are </a:t>
            </a:r>
            <a:r>
              <a:rPr lang="en-US" sz="3200" b="1" dirty="0">
                <a:solidFill>
                  <a:schemeClr val="bg1"/>
                </a:solidFill>
              </a:rPr>
              <a:t>not created </a:t>
            </a:r>
            <a:r>
              <a:rPr lang="en-US" sz="3200" dirty="0"/>
              <a:t>automatically in 'Strict Mode'</a:t>
            </a: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Automatically </a:t>
            </a:r>
            <a:r>
              <a:rPr lang="en-US" dirty="0" smtClean="0"/>
              <a:t>global (2)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77109" y="2246937"/>
            <a:ext cx="9535448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b="1" dirty="0">
                <a:latin typeface="Consolas" pitchFamily="49" charset="0"/>
              </a:rPr>
              <a:t>'use strict'</a:t>
            </a:r>
          </a:p>
          <a:p>
            <a:pPr lvl="1"/>
            <a:r>
              <a:rPr lang="en-US" sz="2400" b="1" dirty="0" smtClean="0">
                <a:latin typeface="Consolas" pitchFamily="49" charset="0"/>
              </a:rPr>
              <a:t>myFunction();</a:t>
            </a:r>
          </a:p>
          <a:p>
            <a:pPr lvl="1"/>
            <a:r>
              <a:rPr lang="en-US" sz="2400" b="1" dirty="0" smtClean="0">
                <a:latin typeface="Consolas" pitchFamily="49" charset="0"/>
              </a:rPr>
              <a:t>console.log(name);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ReferenceError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: name is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						   not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defined</a:t>
            </a:r>
            <a:endParaRPr lang="en-US" sz="2400" b="1" dirty="0" smtClean="0">
              <a:latin typeface="Consolas" pitchFamily="49" charset="0"/>
            </a:endParaRPr>
          </a:p>
          <a:p>
            <a:pPr lvl="1"/>
            <a:r>
              <a:rPr lang="en-US" sz="2400" b="1" dirty="0" smtClean="0">
                <a:latin typeface="Consolas" pitchFamily="49" charset="0"/>
              </a:rPr>
              <a:t>function</a:t>
            </a:r>
            <a:r>
              <a:rPr lang="en-US" sz="2400" b="1" dirty="0">
                <a:latin typeface="Consolas" pitchFamily="49" charset="0"/>
              </a:rPr>
              <a:t> myFunction()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US" sz="2400" b="1" dirty="0" smtClean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= 'Maria';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 smtClean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282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812577" cy="882654"/>
          </a:xfrm>
        </p:spPr>
        <p:txBody>
          <a:bodyPr>
            <a:normAutofit/>
          </a:bodyPr>
          <a:lstStyle/>
          <a:p>
            <a:r>
              <a:rPr lang="en-US" dirty="0"/>
              <a:t>Problem: Special </a:t>
            </a:r>
            <a:r>
              <a:rPr lang="en-US" dirty="0" smtClean="0"/>
              <a:t>Words</a:t>
            </a:r>
            <a:endParaRPr lang="bg-BG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3239" y="1190018"/>
            <a:ext cx="11647723" cy="2578418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Write a JS function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that takes five parameters – integer, integer, string, string, string. Iterate from the first element to the second one.</a:t>
            </a:r>
          </a:p>
          <a:p>
            <a:pPr lvl="1"/>
            <a:r>
              <a:rPr lang="en-US" sz="3000" dirty="0" smtClean="0">
                <a:latin typeface="+mj-lt"/>
              </a:rPr>
              <a:t>For numbers which are multiples of both 3 and 5, print all three strings</a:t>
            </a:r>
          </a:p>
          <a:p>
            <a:pPr lvl="1"/>
            <a:r>
              <a:rPr lang="en-US" sz="3000" dirty="0" smtClean="0">
                <a:latin typeface="+mj-lt"/>
              </a:rPr>
              <a:t>For multiples only of 3, print the second string</a:t>
            </a:r>
            <a:endParaRPr lang="bg-BG" sz="3000" dirty="0" smtClean="0">
              <a:latin typeface="+mj-lt"/>
            </a:endParaRPr>
          </a:p>
          <a:p>
            <a:pPr lvl="1"/>
            <a:r>
              <a:rPr lang="en-US" sz="3000" dirty="0" smtClean="0">
                <a:latin typeface="+mj-lt"/>
              </a:rPr>
              <a:t>For multiples only of 5, print the third string</a:t>
            </a:r>
            <a:endParaRPr lang="bg-BG" sz="3000" dirty="0" smtClean="0">
              <a:latin typeface="+mj-lt"/>
            </a:endParaRPr>
          </a:p>
          <a:p>
            <a:pPr lvl="1"/>
            <a:endParaRPr lang="en-US" sz="3000" dirty="0" smtClean="0">
              <a:latin typeface="+mj-lt"/>
            </a:endParaRPr>
          </a:p>
          <a:p>
            <a:pPr lvl="1"/>
            <a:endParaRPr lang="en-US" sz="3000" dirty="0">
              <a:latin typeface="+mj-lt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38743" y="3626445"/>
            <a:ext cx="10724014" cy="28772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specialWords(startNum, endNum, firstWord, secondWord, thirdWord)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for (let i = startNum; i &lt;= endNum; i++)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checkCurrentNumber(i);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Continues on the next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slide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Правоъгълник 11"/>
          <p:cNvSpPr/>
          <p:nvPr/>
        </p:nvSpPr>
        <p:spPr>
          <a:xfrm>
            <a:off x="1951892" y="6503744"/>
            <a:ext cx="8097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https://judge.softuni.bg/Contests/Practice/Index/1449#4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812577" cy="88265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Problem: Special </a:t>
            </a:r>
            <a:r>
              <a:rPr lang="en-US" dirty="0" smtClean="0"/>
              <a:t>Words (2)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5576" y="1190018"/>
            <a:ext cx="11433643" cy="4206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checkCurrentNumber(i)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(i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3 === 0 &amp;&amp; i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5 === 0)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console.log(`${i} ${firstWord}-${secondWord}-${thirdWord}`);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 else if (i % 3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0)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console.log(`${i} ${secondWord}`);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 else if (i % 5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0)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console.log(`${i} ${thirdWord}`);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 else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console.log(i);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5576" y="5401442"/>
            <a:ext cx="6554354" cy="8113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72000" tIns="36000" rIns="72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specialWords(9, 15, "doggo", "pesho", "test");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7054266" y="5618442"/>
            <a:ext cx="959075" cy="4192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247677" y="4105953"/>
            <a:ext cx="3451542" cy="265802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72000" tIns="36000" rIns="72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9 pesho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10 test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11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12 pesho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13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14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15 doggo-pesho-test</a:t>
            </a:r>
          </a:p>
        </p:txBody>
      </p:sp>
    </p:spTree>
    <p:extLst>
      <p:ext uri="{BB962C8B-B14F-4D97-AF65-F5344CB8AC3E}">
        <p14:creationId xmlns:p14="http://schemas.microsoft.com/office/powerpoint/2010/main" val="346185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Live Exercises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612" y="793509"/>
            <a:ext cx="3676207" cy="3676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126" y="714254"/>
            <a:ext cx="3121423" cy="3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9651" y="1624496"/>
            <a:ext cx="8349446" cy="4798782"/>
            <a:chOff x="540767" y="1696736"/>
            <a:chExt cx="3675941" cy="4405146"/>
          </a:xfrm>
        </p:grpSpPr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14655" y="1224286"/>
            <a:ext cx="8630747" cy="5300339"/>
            <a:chOff x="472011" y="1508786"/>
            <a:chExt cx="3799787" cy="4865561"/>
          </a:xfrm>
        </p:grpSpPr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 smtClea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 smtClea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 smtClea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r>
                <a:rPr lang="en-US" sz="2400" dirty="0"/>
                <a:t>Arrow functions ≈ short function syntax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5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6" name="Half Frame 15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16835" y="1398748"/>
            <a:ext cx="8242481" cy="5570537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Function </a:t>
            </a:r>
            <a:r>
              <a:rPr lang="en-US" sz="3200" dirty="0" smtClean="0">
                <a:solidFill>
                  <a:schemeClr val="bg2"/>
                </a:solidFill>
              </a:rPr>
              <a:t>= </a:t>
            </a:r>
            <a:r>
              <a:rPr lang="en-US" sz="3200" dirty="0">
                <a:solidFill>
                  <a:schemeClr val="bg2"/>
                </a:solidFill>
              </a:rPr>
              <a:t>named piece of </a:t>
            </a:r>
            <a:r>
              <a:rPr lang="en-US" sz="3200" dirty="0" smtClean="0">
                <a:solidFill>
                  <a:schemeClr val="bg2"/>
                </a:solidFill>
              </a:rPr>
              <a:t>code</a:t>
            </a:r>
          </a:p>
          <a:p>
            <a:pPr lvl="1">
              <a:lnSpc>
                <a:spcPct val="95000"/>
              </a:lnSpc>
            </a:pPr>
            <a:r>
              <a:rPr lang="en-US" sz="3000" dirty="0" smtClean="0">
                <a:solidFill>
                  <a:schemeClr val="bg2"/>
                </a:solidFill>
              </a:rPr>
              <a:t>Syntax, invocation, return</a:t>
            </a:r>
          </a:p>
          <a:p>
            <a:pPr>
              <a:lnSpc>
                <a:spcPct val="95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</a:pPr>
            <a:endParaRPr lang="en-US" sz="3200" dirty="0" smtClean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3200" dirty="0" smtClean="0">
                <a:solidFill>
                  <a:schemeClr val="bg2"/>
                </a:solidFill>
              </a:rPr>
              <a:t>Loops – for…in, for…of, while</a:t>
            </a:r>
          </a:p>
          <a:p>
            <a:pPr>
              <a:lnSpc>
                <a:spcPct val="95000"/>
              </a:lnSpc>
            </a:pPr>
            <a:r>
              <a:rPr lang="en-US" sz="3200" dirty="0" smtClean="0">
                <a:solidFill>
                  <a:schemeClr val="bg2"/>
                </a:solidFill>
              </a:rPr>
              <a:t>Local and global scope</a:t>
            </a:r>
            <a:endParaRPr lang="en-US" sz="3200" dirty="0">
              <a:solidFill>
                <a:schemeClr val="bg2"/>
              </a:solidFill>
            </a:endParaRPr>
          </a:p>
          <a:p>
            <a:pPr lvl="1">
              <a:lnSpc>
                <a:spcPct val="95000"/>
              </a:lnSpc>
            </a:pPr>
            <a:endParaRPr lang="en-US" sz="3200" dirty="0" smtClean="0">
              <a:solidFill>
                <a:schemeClr val="bg2"/>
              </a:solidFill>
            </a:endParaRPr>
          </a:p>
          <a:p>
            <a:pPr lvl="1">
              <a:lnSpc>
                <a:spcPct val="95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 marL="609219" lvl="1" indent="0">
              <a:lnSpc>
                <a:spcPct val="95000"/>
              </a:lnSpc>
              <a:buNone/>
            </a:pPr>
            <a:endParaRPr lang="en-US" sz="3200" dirty="0" smtClean="0">
              <a:solidFill>
                <a:schemeClr val="bg2"/>
              </a:solidFill>
            </a:endParaRPr>
          </a:p>
          <a:p>
            <a:pPr marL="609219" lvl="1" indent="0">
              <a:lnSpc>
                <a:spcPct val="95000"/>
              </a:lnSpc>
              <a:buNone/>
            </a:pPr>
            <a:endParaRPr lang="en-US" sz="3200" dirty="0">
              <a:solidFill>
                <a:schemeClr val="bg2"/>
              </a:solidFill>
            </a:endParaRPr>
          </a:p>
          <a:p>
            <a:pPr lvl="1">
              <a:lnSpc>
                <a:spcPct val="95000"/>
              </a:lnSpc>
            </a:pPr>
            <a:endParaRPr lang="en-US" dirty="0" smtClean="0">
              <a:solidFill>
                <a:schemeClr val="bg2"/>
              </a:solidFill>
            </a:endParaRPr>
          </a:p>
          <a:p>
            <a:pPr lvl="1">
              <a:lnSpc>
                <a:spcPct val="95000"/>
              </a:lnSpc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797" y="3307952"/>
            <a:ext cx="2883658" cy="3115326"/>
          </a:xfrm>
          <a:prstGeom prst="rect">
            <a:avLst/>
          </a:prstGeom>
        </p:spPr>
      </p:pic>
      <p:sp>
        <p:nvSpPr>
          <p:cNvPr id="17" name="Text Placeholder 5"/>
          <p:cNvSpPr txBox="1">
            <a:spLocks/>
          </p:cNvSpPr>
          <p:nvPr/>
        </p:nvSpPr>
        <p:spPr>
          <a:xfrm>
            <a:off x="1060936" y="2570498"/>
            <a:ext cx="7010400" cy="18207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calcSum(a, b)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let sum = a + b;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sum;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959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https://softuni.bg/courses/javascript-fundamentals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46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7387" y="5566366"/>
            <a:ext cx="61771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30356" y="3505305"/>
            <a:ext cx="2046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700671" y="5566366"/>
            <a:ext cx="342394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8515" y="3505306"/>
            <a:ext cx="262609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1641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4083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9" y="5786529"/>
            <a:ext cx="10961783" cy="499819"/>
          </a:xfrm>
        </p:spPr>
        <p:txBody>
          <a:bodyPr/>
          <a:lstStyle/>
          <a:p>
            <a:r>
              <a:rPr lang="en-US" dirty="0" smtClean="0"/>
              <a:t>Syntax, Invocation, Return, Functions as values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919" y="1544403"/>
            <a:ext cx="4666161" cy="229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6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1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43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 smtClean="0"/>
              <a:t>Why Functions?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 smtClean="0"/>
              <a:t>You can </a:t>
            </a:r>
            <a:r>
              <a:rPr lang="en-US" sz="3200" b="1" dirty="0" smtClean="0">
                <a:solidFill>
                  <a:schemeClr val="bg1"/>
                </a:solidFill>
              </a:rPr>
              <a:t>reuse</a:t>
            </a:r>
            <a:r>
              <a:rPr lang="en-US" sz="3200" dirty="0" smtClean="0"/>
              <a:t> code, define </a:t>
            </a:r>
            <a:r>
              <a:rPr lang="en-US" sz="3200" b="1" dirty="0" smtClean="0">
                <a:solidFill>
                  <a:schemeClr val="bg1"/>
                </a:solidFill>
              </a:rPr>
              <a:t>once</a:t>
            </a:r>
            <a:r>
              <a:rPr lang="en-US" sz="3200" dirty="0" smtClean="0"/>
              <a:t>, use </a:t>
            </a:r>
            <a:r>
              <a:rPr lang="en-US" sz="3200" b="1" dirty="0" smtClean="0">
                <a:solidFill>
                  <a:schemeClr val="bg1"/>
                </a:solidFill>
              </a:rPr>
              <a:t>many times</a:t>
            </a:r>
            <a:r>
              <a:rPr lang="en-US" sz="3200" dirty="0" smtClean="0"/>
              <a:t>.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Function</a:t>
            </a:r>
            <a:r>
              <a:rPr lang="en-US" sz="3200" dirty="0" smtClean="0"/>
              <a:t> = block of </a:t>
            </a:r>
            <a:r>
              <a:rPr lang="en-US" sz="3200" dirty="0"/>
              <a:t>code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Can take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  <a:r>
              <a:rPr lang="en-US" sz="3200" dirty="0"/>
              <a:t> and return </a:t>
            </a:r>
            <a:r>
              <a:rPr lang="en-US" sz="3200" b="1" dirty="0">
                <a:solidFill>
                  <a:schemeClr val="bg1"/>
                </a:solidFill>
              </a:rPr>
              <a:t>result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JS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69382" y="4566913"/>
            <a:ext cx="5911554" cy="1436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printStars(count)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console.log("*".repeat(count));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69382" y="6003818"/>
            <a:ext cx="5911553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printStars(10);</a:t>
            </a:r>
          </a:p>
        </p:txBody>
      </p:sp>
      <p:sp>
        <p:nvSpPr>
          <p:cNvPr id="4" name="Закръглено правоъгълно изнесено означение 7"/>
          <p:cNvSpPr/>
          <p:nvPr/>
        </p:nvSpPr>
        <p:spPr bwMode="auto">
          <a:xfrm>
            <a:off x="2953784" y="3652147"/>
            <a:ext cx="2542920" cy="732943"/>
          </a:xfrm>
          <a:prstGeom prst="wedgeRoundRectCallout">
            <a:avLst>
              <a:gd name="adj1" fmla="val -16883"/>
              <a:gd name="adj2" fmla="val 88145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Function </a:t>
            </a:r>
            <a:r>
              <a:rPr lang="en-US" sz="2600" dirty="0">
                <a:solidFill>
                  <a:schemeClr val="bg2"/>
                </a:solidFill>
              </a:rPr>
              <a:t>name</a:t>
            </a:r>
            <a:r>
              <a:rPr lang="en-US" sz="2600" dirty="0">
                <a:solidFill>
                  <a:srgbClr val="FFFFFF"/>
                </a:solidFill>
              </a:rPr>
              <a:t>: use </a:t>
            </a:r>
            <a:r>
              <a:rPr lang="en-US" sz="2600" b="1" noProof="1">
                <a:solidFill>
                  <a:schemeClr val="bg1"/>
                </a:solidFill>
              </a:rPr>
              <a:t>camelCase</a:t>
            </a:r>
          </a:p>
        </p:txBody>
      </p:sp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5944664" y="3614589"/>
            <a:ext cx="3278849" cy="814584"/>
          </a:xfrm>
          <a:prstGeom prst="wedgeRoundRectCallout">
            <a:avLst>
              <a:gd name="adj1" fmla="val -50206"/>
              <a:gd name="adj2" fmla="val 8888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Function </a:t>
            </a:r>
            <a:r>
              <a:rPr lang="en-US" sz="2600" b="1" dirty="0">
                <a:solidFill>
                  <a:schemeClr val="bg1"/>
                </a:solidFill>
              </a:rPr>
              <a:t>parameters</a:t>
            </a:r>
            <a:r>
              <a:rPr lang="en-US" sz="2600" dirty="0">
                <a:solidFill>
                  <a:srgbClr val="FFFFFF"/>
                </a:solidFill>
              </a:rPr>
              <a:t>: use </a:t>
            </a:r>
            <a:r>
              <a:rPr lang="en-US" sz="2600" b="1" noProof="1">
                <a:solidFill>
                  <a:schemeClr val="bg1"/>
                </a:solidFill>
              </a:rPr>
              <a:t>camelCase</a:t>
            </a: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7780935" y="4748168"/>
            <a:ext cx="2604231" cy="892573"/>
          </a:xfrm>
          <a:prstGeom prst="wedgeRoundRectCallout">
            <a:avLst>
              <a:gd name="adj1" fmla="val -83498"/>
              <a:gd name="adj2" fmla="val -386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</a:t>
            </a:r>
            <a:r>
              <a:rPr lang="en-US" sz="2600" b="1" dirty="0">
                <a:solidFill>
                  <a:schemeClr val="bg1"/>
                </a:solidFill>
              </a:rPr>
              <a:t>{</a:t>
            </a:r>
            <a:r>
              <a:rPr lang="en-US" sz="2600" dirty="0">
                <a:solidFill>
                  <a:srgbClr val="FFFFFF"/>
                </a:solidFill>
              </a:rPr>
              <a:t> stays at the same line</a:t>
            </a:r>
            <a:endParaRPr lang="en-US" sz="2600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5145093" y="5838713"/>
            <a:ext cx="3386992" cy="576022"/>
          </a:xfrm>
          <a:prstGeom prst="wedgeRoundRectCallout">
            <a:avLst>
              <a:gd name="adj1" fmla="val -65287"/>
              <a:gd name="adj2" fmla="val 3333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Invoke</a:t>
            </a:r>
            <a:r>
              <a:rPr lang="en-US" sz="2600" dirty="0">
                <a:solidFill>
                  <a:srgbClr val="FFFFFF"/>
                </a:solidFill>
              </a:rPr>
              <a:t> the function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82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JS (2)</a:t>
            </a:r>
            <a:endParaRPr lang="bg-BG" dirty="0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sz="quarter" idx="10"/>
          </p:nvPr>
        </p:nvSpPr>
        <p:spPr>
          <a:xfrm>
            <a:off x="1358802" y="1229700"/>
            <a:ext cx="5041998" cy="1584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function sum (a, b)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console.log(a + b);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sum (5, 6);		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11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67477" y="2957526"/>
            <a:ext cx="5041999" cy="15477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3398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defTabSz="1218438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 defTabSz="1218438" latinLnBrk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 defTabSz="1218438" latinLnBrk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 defTabSz="1218438" latinLnBrk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 defTabSz="1218438" latinLnBrk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function sum (</a:t>
            </a:r>
            <a:r>
              <a:rPr lang="en-US" noProof="1" smtClean="0"/>
              <a:t>a, </a:t>
            </a:r>
            <a:r>
              <a:rPr lang="en-US" noProof="1"/>
              <a:t>b = 3) </a:t>
            </a:r>
            <a:r>
              <a:rPr lang="en-US" noProof="1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noProof="1"/>
              <a:t>  console.log(a + b);</a:t>
            </a:r>
          </a:p>
          <a:p>
            <a:pPr lvl="1"/>
            <a:r>
              <a:rPr lang="en-US" noProof="1">
                <a:solidFill>
                  <a:schemeClr val="bg1"/>
                </a:solidFill>
              </a:rPr>
              <a:t>}</a:t>
            </a:r>
          </a:p>
          <a:p>
            <a:pPr lvl="1"/>
            <a:r>
              <a:rPr lang="en-US" noProof="1"/>
              <a:t>sum </a:t>
            </a:r>
            <a:r>
              <a:rPr lang="en-US" noProof="1" smtClean="0"/>
              <a:t>(11);		</a:t>
            </a:r>
            <a:r>
              <a:rPr lang="en-US" i="1" noProof="1" smtClean="0">
                <a:solidFill>
                  <a:schemeClr val="accent2"/>
                </a:solidFill>
              </a:rPr>
              <a:t>// 14</a:t>
            </a:r>
            <a:endParaRPr lang="en-US" i="1" noProof="1">
              <a:solidFill>
                <a:schemeClr val="accent2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358801" y="4658101"/>
            <a:ext cx="5042000" cy="1880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456915"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3398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defTabSz="1218438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 defTabSz="1218438" latinLnBrk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 defTabSz="1218438" latinLnBrk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 defTabSz="1218438" latinLnBrk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 defTabSz="1218438" latinLnBrk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function sum (a, b) </a:t>
            </a:r>
            <a:r>
              <a:rPr lang="en-US" noProof="1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return</a:t>
            </a:r>
            <a:r>
              <a:rPr lang="en-US" noProof="1"/>
              <a:t> a + b;</a:t>
            </a:r>
          </a:p>
          <a:p>
            <a:pPr lvl="1"/>
            <a:r>
              <a:rPr lang="en-US" noProof="1">
                <a:solidFill>
                  <a:schemeClr val="bg1"/>
                </a:solidFill>
              </a:rPr>
              <a:t>}</a:t>
            </a:r>
          </a:p>
          <a:p>
            <a:pPr lvl="1"/>
            <a:r>
              <a:rPr lang="en-US" noProof="1"/>
              <a:t>let c = sum (</a:t>
            </a:r>
            <a:r>
              <a:rPr lang="en-US" noProof="1" smtClean="0"/>
              <a:t>5.8, 3);</a:t>
            </a:r>
            <a:endParaRPr lang="en-US" noProof="1"/>
          </a:p>
          <a:p>
            <a:pPr lvl="1"/>
            <a:r>
              <a:rPr lang="en-US" noProof="1"/>
              <a:t>console.log (c</a:t>
            </a:r>
            <a:r>
              <a:rPr lang="en-US" noProof="1" smtClean="0"/>
              <a:t>);	</a:t>
            </a:r>
            <a:r>
              <a:rPr lang="en-US" i="1" noProof="1" smtClean="0">
                <a:solidFill>
                  <a:schemeClr val="accent2"/>
                </a:solidFill>
              </a:rPr>
              <a:t>// </a:t>
            </a:r>
            <a:r>
              <a:rPr lang="en-US" i="1" noProof="1" smtClean="0">
                <a:solidFill>
                  <a:schemeClr val="accent2"/>
                </a:solidFill>
              </a:rPr>
              <a:t>8.8</a:t>
            </a:r>
            <a:endParaRPr lang="en-US" noProof="1"/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6582574" y="4902143"/>
            <a:ext cx="3488184" cy="806680"/>
          </a:xfrm>
          <a:prstGeom prst="wedgeRoundRectCallout">
            <a:avLst>
              <a:gd name="adj1" fmla="val -90923"/>
              <a:gd name="adj2" fmla="val -1023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 smtClean="0">
                <a:solidFill>
                  <a:schemeClr val="bg1"/>
                </a:solidFill>
              </a:rPr>
              <a:t>Return</a:t>
            </a:r>
            <a:r>
              <a:rPr lang="en-US" sz="2600" dirty="0" smtClean="0">
                <a:solidFill>
                  <a:srgbClr val="FFFFFF"/>
                </a:solidFill>
              </a:rPr>
              <a:t> ends function execution </a:t>
            </a:r>
            <a:endParaRPr lang="en-US" sz="2600" b="1" noProof="1">
              <a:solidFill>
                <a:schemeClr val="bg1"/>
              </a:solidFill>
            </a:endParaRPr>
          </a:p>
        </p:txBody>
      </p:sp>
      <p:sp>
        <p:nvSpPr>
          <p:cNvPr id="10" name="Закръглено правоъгълно изнесено означение 7"/>
          <p:cNvSpPr/>
          <p:nvPr/>
        </p:nvSpPr>
        <p:spPr bwMode="auto">
          <a:xfrm>
            <a:off x="7620190" y="3439358"/>
            <a:ext cx="3216685" cy="823724"/>
          </a:xfrm>
          <a:prstGeom prst="wedgeRoundRectCallout">
            <a:avLst>
              <a:gd name="adj1" fmla="val -84319"/>
              <a:gd name="adj2" fmla="val -5650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 smtClean="0">
                <a:solidFill>
                  <a:schemeClr val="bg1"/>
                </a:solidFill>
              </a:rPr>
              <a:t>Default</a:t>
            </a:r>
            <a:r>
              <a:rPr lang="en-US" sz="2600" dirty="0" smtClean="0">
                <a:solidFill>
                  <a:srgbClr val="FFFFFF"/>
                </a:solidFill>
              </a:rPr>
              <a:t> function parameters</a:t>
            </a:r>
            <a:endParaRPr lang="en-US" sz="2600" b="1" noProof="1">
              <a:solidFill>
                <a:schemeClr val="bg1"/>
              </a:solidFill>
            </a:endParaRPr>
          </a:p>
        </p:txBody>
      </p:sp>
      <p:sp>
        <p:nvSpPr>
          <p:cNvPr id="11" name="Закръглено правоъгълно изнесено означение 7"/>
          <p:cNvSpPr/>
          <p:nvPr/>
        </p:nvSpPr>
        <p:spPr bwMode="auto">
          <a:xfrm>
            <a:off x="5635343" y="1330394"/>
            <a:ext cx="4061109" cy="770255"/>
          </a:xfrm>
          <a:prstGeom prst="wedgeRoundRectCallout">
            <a:avLst>
              <a:gd name="adj1" fmla="val -77402"/>
              <a:gd name="adj2" fmla="val 7548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 smtClean="0">
                <a:solidFill>
                  <a:schemeClr val="bg1"/>
                </a:solidFill>
              </a:rPr>
              <a:t>Invoke</a:t>
            </a:r>
            <a:r>
              <a:rPr lang="en-US" sz="2600" noProof="1" smtClean="0">
                <a:solidFill>
                  <a:schemeClr val="bg2"/>
                </a:solidFill>
              </a:rPr>
              <a:t> the function with different parameters value</a:t>
            </a:r>
            <a:endParaRPr lang="en-US" sz="26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72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Declaration, Expression, Arrow</a:t>
            </a:r>
            <a:endParaRPr lang="bg-BG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80518" y="1327803"/>
            <a:ext cx="5220035" cy="1584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3398" b="1" kern="12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walk()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console.log('walking');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walk();		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walking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Закръглено правоъгълно изнесено означение 7"/>
          <p:cNvSpPr/>
          <p:nvPr/>
        </p:nvSpPr>
        <p:spPr bwMode="auto">
          <a:xfrm>
            <a:off x="8134277" y="1303585"/>
            <a:ext cx="3124344" cy="732943"/>
          </a:xfrm>
          <a:prstGeom prst="wedgeRoundRectCallout">
            <a:avLst>
              <a:gd name="adj1" fmla="val -77402"/>
              <a:gd name="adj2" fmla="val 7548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noProof="1" smtClean="0">
                <a:solidFill>
                  <a:schemeClr val="bg2"/>
                </a:solidFill>
              </a:rPr>
              <a:t>Function </a:t>
            </a:r>
            <a:r>
              <a:rPr lang="en-US" sz="2600" b="1" noProof="1" smtClean="0">
                <a:solidFill>
                  <a:schemeClr val="bg1"/>
                </a:solidFill>
              </a:rPr>
              <a:t>Declaration</a:t>
            </a:r>
            <a:endParaRPr lang="en-US" sz="2600" b="1" noProof="1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80519" y="3109664"/>
            <a:ext cx="5220034" cy="1584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3398" b="1" kern="12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 solve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 function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walk()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console.log('walking');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solve();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walking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8134276" y="3109664"/>
            <a:ext cx="3124345" cy="732943"/>
          </a:xfrm>
          <a:prstGeom prst="wedgeRoundRectCallout">
            <a:avLst>
              <a:gd name="adj1" fmla="val -77402"/>
              <a:gd name="adj2" fmla="val 7548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noProof="1" smtClean="0">
                <a:solidFill>
                  <a:schemeClr val="bg2"/>
                </a:solidFill>
              </a:rPr>
              <a:t>Function </a:t>
            </a:r>
            <a:r>
              <a:rPr lang="en-US" sz="2600" b="1" noProof="1" smtClean="0">
                <a:solidFill>
                  <a:schemeClr val="bg1"/>
                </a:solidFill>
              </a:rPr>
              <a:t>Expression</a:t>
            </a:r>
            <a:endParaRPr lang="en-US" sz="2600" b="1" noProof="1">
              <a:solidFill>
                <a:schemeClr val="bg1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80518" y="5031659"/>
            <a:ext cx="5220035" cy="1584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3398" b="1" kern="12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let solve =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 =&gt;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console.log('walking');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solve();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walking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8028258" y="5031659"/>
            <a:ext cx="3230363" cy="732943"/>
          </a:xfrm>
          <a:prstGeom prst="wedgeRoundRectCallout">
            <a:avLst>
              <a:gd name="adj1" fmla="val -77402"/>
              <a:gd name="adj2" fmla="val 7548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 smtClean="0">
                <a:solidFill>
                  <a:schemeClr val="bg1"/>
                </a:solidFill>
              </a:rPr>
              <a:t>Arrow </a:t>
            </a:r>
            <a:r>
              <a:rPr lang="en-US" sz="2600" noProof="1" smtClean="0">
                <a:solidFill>
                  <a:schemeClr val="bg2"/>
                </a:solidFill>
              </a:rPr>
              <a:t>function</a:t>
            </a:r>
            <a:endParaRPr lang="en-US" sz="26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21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58253" cy="5201066"/>
          </a:xfrm>
        </p:spPr>
        <p:txBody>
          <a:bodyPr/>
          <a:lstStyle/>
          <a:p>
            <a:r>
              <a:rPr lang="en-US" sz="3200" dirty="0"/>
              <a:t>Write a JS function to </a:t>
            </a:r>
            <a:r>
              <a:rPr lang="en-US" sz="3200" dirty="0" smtClean="0"/>
              <a:t>create multiplication table based on the numbers you have received. If the first number is bigger than the second one, print </a:t>
            </a:r>
            <a:r>
              <a:rPr lang="en-US" sz="3200" dirty="0"/>
              <a:t>"Try with other numbers</a:t>
            </a:r>
            <a:r>
              <a:rPr lang="en-US" sz="3200" dirty="0" smtClean="0"/>
              <a:t>.</a:t>
            </a:r>
            <a:r>
              <a:rPr lang="en-US" sz="3200" dirty="0"/>
              <a:t> "</a:t>
            </a:r>
            <a:r>
              <a:rPr lang="en-US" sz="3200" dirty="0" smtClean="0"/>
              <a:t>.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Multiplication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16" name="Текстово поле 8"/>
          <p:cNvSpPr txBox="1"/>
          <p:nvPr/>
        </p:nvSpPr>
        <p:spPr>
          <a:xfrm>
            <a:off x="510596" y="3062677"/>
            <a:ext cx="11238059" cy="3320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multiplicationTable(numberToBeMultiplied, multiplier)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findWrongInput()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(numberToBeMultiplied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multiplier){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console.log("Try with other numbers.");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on the next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slide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авоъгълник 11"/>
          <p:cNvSpPr/>
          <p:nvPr/>
        </p:nvSpPr>
        <p:spPr>
          <a:xfrm>
            <a:off x="1740876" y="6457913"/>
            <a:ext cx="8950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https://judge.softuni.bg/Contests/Practice/Index/1449#0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2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</a:t>
            </a:r>
            <a:r>
              <a:rPr lang="en-US" dirty="0" smtClean="0"/>
              <a:t>Table (2)</a:t>
            </a:r>
            <a:endParaRPr lang="bg-BG" dirty="0"/>
          </a:p>
        </p:txBody>
      </p:sp>
      <p:sp>
        <p:nvSpPr>
          <p:cNvPr id="4" name="Текстово поле 8"/>
          <p:cNvSpPr txBox="1">
            <a:spLocks noGrp="1"/>
          </p:cNvSpPr>
          <p:nvPr>
            <p:ph type="body" sz="quarter" idx="10"/>
          </p:nvPr>
        </p:nvSpPr>
        <p:spPr>
          <a:xfrm>
            <a:off x="190403" y="1353689"/>
            <a:ext cx="11818096" cy="41752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printTable()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i = numberToBeMultiplied; i &lt;= multiplier; i++)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let result = multiplier * i;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console.log(`${i} * ${multiplier} = ${result}`);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findWrongInput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printTable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0403" y="5612842"/>
            <a:ext cx="5024602" cy="442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72000" tIns="36000" rIns="72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multiplicationTable(8, 3)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83897" y="5612842"/>
            <a:ext cx="5024602" cy="442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72000" tIns="36000" rIns="72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Try with other numbers.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5603871" y="5689629"/>
            <a:ext cx="991159" cy="4192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640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758</TotalTime>
  <Words>1988</Words>
  <Application>Microsoft Office PowerPoint</Application>
  <PresentationFormat>Widescreen</PresentationFormat>
  <Paragraphs>448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Functions and Logic Flow</vt:lpstr>
      <vt:lpstr>Table of Contents</vt:lpstr>
      <vt:lpstr>Have a Question?</vt:lpstr>
      <vt:lpstr>PowerPoint Presentation</vt:lpstr>
      <vt:lpstr>Functions in JS</vt:lpstr>
      <vt:lpstr>Functions in JS (2)</vt:lpstr>
      <vt:lpstr>Function Declaration, Expression, Arrow</vt:lpstr>
      <vt:lpstr>Problem: Multiplication Table</vt:lpstr>
      <vt:lpstr>Problem: Multiplication Table (2)</vt:lpstr>
      <vt:lpstr>Problem: Temperature Converter</vt:lpstr>
      <vt:lpstr>Problem: Temperature Converter (2)</vt:lpstr>
      <vt:lpstr>Problem: Temperature Converter (3)</vt:lpstr>
      <vt:lpstr>Function Invocation</vt:lpstr>
      <vt:lpstr>Function Invocation (2)</vt:lpstr>
      <vt:lpstr>Function Return</vt:lpstr>
      <vt:lpstr>Variables Holding Functions</vt:lpstr>
      <vt:lpstr>Functions as Parameters</vt:lpstr>
      <vt:lpstr>Problem: Count Occurrences of a Given Character</vt:lpstr>
      <vt:lpstr>Problem: Count Occurrences of a Given Character</vt:lpstr>
      <vt:lpstr>PowerPoint Presentation</vt:lpstr>
      <vt:lpstr>Loops: for…in</vt:lpstr>
      <vt:lpstr>Loops: for…in</vt:lpstr>
      <vt:lpstr>Loops: for…of</vt:lpstr>
      <vt:lpstr>Loops: for…in</vt:lpstr>
      <vt:lpstr>Loop: while</vt:lpstr>
      <vt:lpstr>Problem: Unique Characters</vt:lpstr>
      <vt:lpstr>Problem: Unique Characters (2)</vt:lpstr>
      <vt:lpstr>PowerPoint Presentation</vt:lpstr>
      <vt:lpstr>Scope</vt:lpstr>
      <vt:lpstr>Scope (2)</vt:lpstr>
      <vt:lpstr>Automatically global</vt:lpstr>
      <vt:lpstr>Automatically global (2)</vt:lpstr>
      <vt:lpstr>Problem: Special Words</vt:lpstr>
      <vt:lpstr>Problem: Special Words (2)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Fundamentals - Functions and Arrow Functions</dc:title>
  <dc:creator>Tanya Staneva</dc:creator>
  <cp:keywords>JS Fundamentals, Software University, SoftUni, programming, coding, software development, education, training, course</cp:keywords>
  <cp:lastModifiedBy>miro LLL</cp:lastModifiedBy>
  <cp:revision>141</cp:revision>
  <dcterms:created xsi:type="dcterms:W3CDTF">2018-09-06T10:34:45Z</dcterms:created>
  <dcterms:modified xsi:type="dcterms:W3CDTF">2019-01-22T12:40:13Z</dcterms:modified>
  <cp:category>programming;computer programming;software development;web development</cp:category>
</cp:coreProperties>
</file>