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9"/>
  </p:notesMasterIdLst>
  <p:handoutMasterIdLst>
    <p:handoutMasterId r:id="rId40"/>
  </p:handoutMasterIdLst>
  <p:sldIdLst>
    <p:sldId id="643" r:id="rId3"/>
    <p:sldId id="466" r:id="rId4"/>
    <p:sldId id="547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7" r:id="rId16"/>
    <p:sldId id="638" r:id="rId17"/>
    <p:sldId id="639" r:id="rId18"/>
    <p:sldId id="640" r:id="rId19"/>
    <p:sldId id="633" r:id="rId20"/>
    <p:sldId id="634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35" r:id="rId30"/>
    <p:sldId id="636" r:id="rId31"/>
    <p:sldId id="601" r:id="rId32"/>
    <p:sldId id="549" r:id="rId33"/>
    <p:sldId id="596" r:id="rId34"/>
    <p:sldId id="613" r:id="rId35"/>
    <p:sldId id="558" r:id="rId36"/>
    <p:sldId id="599" r:id="rId37"/>
    <p:sldId id="60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643"/>
            <p14:sldId id="466"/>
            <p14:sldId id="547"/>
          </p14:sldIdLst>
        </p14:section>
        <p14:section name="Streams" id="{EFA417E5-B386-43C4-93B8-19B708783C8B}">
          <p14:sldIdLst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Pub/Sub Pattern" id="{7E77F78A-EE07-4BCC-BA5C-BAA065B766FC}">
          <p14:sldIdLst>
            <p14:sldId id="637"/>
            <p14:sldId id="638"/>
            <p14:sldId id="639"/>
            <p14:sldId id="640"/>
          </p14:sldIdLst>
        </p14:section>
        <p14:section name="Events" id="{5861D16B-EEA1-44D6-83D9-8AECFA47598B}">
          <p14:sldIdLst>
            <p14:sldId id="633"/>
            <p14:sldId id="634"/>
          </p14:sldIdLst>
        </p14:section>
        <p14:section name="Node.js FS Module" id="{FB486001-2859-48E4-8E76-F934A1B6A190}">
          <p14:sldIdLst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</p14:sldIdLst>
        </p14:section>
        <p14:section name="Debugging" id="{22BEAEAE-AE96-47DD-8E54-B78AA6873878}">
          <p14:sldIdLst>
            <p14:sldId id="635"/>
            <p14:sldId id="636"/>
          </p14:sldIdLst>
        </p14:section>
        <p14:section name="Conclusion" id="{8FBD8AD9-4FBB-4D4B-8026-071DED166040}">
          <p14:sldIdLst>
            <p14:sldId id="601"/>
            <p14:sldId id="549"/>
            <p14:sldId id="596"/>
            <p14:sldId id="613"/>
            <p14:sldId id="558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8" autoAdjust="0"/>
    <p:restoredTop sz="95283" autoAdjust="0"/>
  </p:normalViewPr>
  <p:slideViewPr>
    <p:cSldViewPr>
      <p:cViewPr varScale="1">
        <p:scale>
          <a:sx n="83" d="100"/>
          <a:sy n="83" d="100"/>
        </p:scale>
        <p:origin x="542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5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89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  <p:sldLayoutId id="2147483696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6546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99612" y="6274311"/>
            <a:ext cx="17641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6" y="1768314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2976740"/>
            <a:ext cx="8908289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server = require('http').</a:t>
            </a:r>
            <a:r>
              <a:rPr lang="en-US" sz="2400" dirty="0" err="1">
                <a:solidFill>
                  <a:schemeClr val="tx2"/>
                </a:solidFill>
              </a:rPr>
              <a:t>createServer</a:t>
            </a:r>
            <a:r>
              <a:rPr lang="en-US" sz="24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server.on</a:t>
            </a:r>
            <a:r>
              <a:rPr lang="en-US" sz="2400" dirty="0">
                <a:solidFill>
                  <a:schemeClr val="tx2"/>
                </a:solidFill>
              </a:rPr>
              <a:t>('request', (</a:t>
            </a:r>
            <a:r>
              <a:rPr lang="en-US" sz="2400" dirty="0" err="1">
                <a:solidFill>
                  <a:schemeClr val="tx2"/>
                </a:solidFill>
              </a:rPr>
              <a:t>req</a:t>
            </a:r>
            <a:r>
              <a:rPr lang="en-US" sz="24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src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createReadStream</a:t>
            </a:r>
            <a:r>
              <a:rPr lang="en-US" sz="24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src.</a:t>
            </a:r>
            <a:r>
              <a:rPr lang="en-US" sz="2400" dirty="0" err="1">
                <a:solidFill>
                  <a:schemeClr val="bg1"/>
                </a:solidFill>
              </a:rPr>
              <a:t>pipe</a:t>
            </a:r>
            <a:r>
              <a:rPr lang="en-US" sz="24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server.listen</a:t>
            </a:r>
            <a:r>
              <a:rPr lang="en-US" sz="2400" dirty="0">
                <a:solidFill>
                  <a:schemeClr val="tx2"/>
                </a:solidFill>
              </a:rPr>
              <a:t>(5000);</a:t>
            </a:r>
          </a:p>
        </p:txBody>
      </p:sp>
    </p:spTree>
    <p:extLst>
      <p:ext uri="{BB962C8B-B14F-4D97-AF65-F5344CB8AC3E}">
        <p14:creationId xmlns:p14="http://schemas.microsoft.com/office/powerpoint/2010/main" val="1417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</a:p>
          <a:p>
            <a:pPr marL="76130" indent="0" algn="ctr">
              <a:buClr>
                <a:schemeClr val="tx1"/>
              </a:buClr>
              <a:buNone/>
            </a:pPr>
            <a:r>
              <a:rPr lang="en-US" sz="2100" dirty="0">
                <a:hlinkClick r:id="rId2"/>
              </a:rPr>
              <a:t>http://codewinds.com/blog/2013-08-20-nodejs-transform-streams.html</a:t>
            </a:r>
            <a:r>
              <a:rPr lang="en-US" sz="21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082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Transforms with </a:t>
            </a:r>
            <a:r>
              <a:rPr lang="en-US" dirty="0" err="1"/>
              <a:t>Gzip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9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89212" y="18288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83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formidable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upload files</a:t>
            </a:r>
          </a:p>
          <a:p>
            <a:pPr>
              <a:spcBef>
                <a:spcPts val="32400"/>
              </a:spcBef>
            </a:pPr>
            <a:r>
              <a:rPr lang="en-US" dirty="0"/>
              <a:t>Do not forget the </a:t>
            </a:r>
            <a:r>
              <a:rPr lang="en-US" b="1" dirty="0" err="1">
                <a:solidFill>
                  <a:schemeClr val="bg1"/>
                </a:solidFill>
              </a:rPr>
              <a:t>enctype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503612" y="1676400"/>
            <a:ext cx="6731964" cy="39216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form = new </a:t>
            </a:r>
            <a:r>
              <a:rPr lang="en-US" sz="2200" dirty="0" err="1">
                <a:solidFill>
                  <a:srgbClr val="FFA000"/>
                </a:solidFill>
              </a:rPr>
              <a:t>formidable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IncomingForm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form.</a:t>
            </a:r>
            <a:r>
              <a:rPr lang="en-US" sz="2200" dirty="0" err="1">
                <a:solidFill>
                  <a:srgbClr val="FFA000"/>
                </a:solidFill>
              </a:rPr>
              <a:t>parse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(err, fields, files)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(err)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console.log(err);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return;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console.log(fields);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console.log(files);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97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Publish-Subscribe Pattern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Messaging pattern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819404" cy="2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</p:spTree>
    <p:extLst>
      <p:ext uri="{BB962C8B-B14F-4D97-AF65-F5344CB8AC3E}">
        <p14:creationId xmlns:p14="http://schemas.microsoft.com/office/powerpoint/2010/main" val="24100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"):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8058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48870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48870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8212" y="4724400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1183" y="3771786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28451" y="4411698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4069" y="619092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28451" y="55442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0371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1183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1183" y="5381298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0439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2963" y="5381298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Eliminate Polling</a:t>
            </a:r>
          </a:p>
          <a:p>
            <a:pPr lvl="1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r>
              <a:rPr lang="en-US" dirty="0"/>
              <a:t>Dynamic Targeting</a:t>
            </a:r>
          </a:p>
          <a:p>
            <a:pPr lvl="1"/>
            <a:r>
              <a:rPr lang="en-US" dirty="0"/>
              <a:t>Makes discovery of services easier, more natural and </a:t>
            </a:r>
            <a:r>
              <a:rPr lang="en-US" b="1" dirty="0">
                <a:solidFill>
                  <a:schemeClr val="bg1"/>
                </a:solidFill>
              </a:rPr>
              <a:t>less error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prone</a:t>
            </a:r>
          </a:p>
          <a:p>
            <a:r>
              <a:rPr lang="en-US" dirty="0"/>
              <a:t>Decouple and Scale Independently</a:t>
            </a:r>
          </a:p>
          <a:p>
            <a:pPr lvl="1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/>
              <a:t>Simplify Communication</a:t>
            </a:r>
          </a:p>
          <a:p>
            <a:pPr lvl="1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Emit Your Data</a:t>
            </a:r>
          </a:p>
        </p:txBody>
      </p:sp>
      <p:sp>
        <p:nvSpPr>
          <p:cNvPr id="4" name="Rectangle: Rounded Corners 13"/>
          <p:cNvSpPr/>
          <p:nvPr/>
        </p:nvSpPr>
        <p:spPr>
          <a:xfrm>
            <a:off x="5376001" y="1444941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6812" y="2534510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0412" y="2564634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7613" y="1808130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0958" y="1808131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4751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2112" y="3346907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0727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7614" y="319816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7614" y="31981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FS Module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71" y="1447800"/>
            <a:ext cx="2387283" cy="23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00531" y="4890577"/>
            <a:ext cx="927722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2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96121" y="1860846"/>
            <a:ext cx="45845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00531" y="3828334"/>
            <a:ext cx="927722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6" name="Закръглено правоъгълно изнесено означение 7"/>
          <p:cNvSpPr/>
          <p:nvPr/>
        </p:nvSpPr>
        <p:spPr bwMode="auto">
          <a:xfrm>
            <a:off x="5637212" y="3311365"/>
            <a:ext cx="5616275" cy="448099"/>
          </a:xfrm>
          <a:prstGeom prst="wedgeRoundRectCallout">
            <a:avLst>
              <a:gd name="adj1" fmla="val -51753"/>
              <a:gd name="adj2" fmla="val 463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/>
            <a:r>
              <a:rPr lang="en-US" sz="2799" kern="0" dirty="0">
                <a:solidFill>
                  <a:srgbClr val="FFFFFF"/>
                </a:solidFill>
              </a:rPr>
              <a:t>This operation </a:t>
            </a:r>
            <a:r>
              <a:rPr lang="en-US" sz="2799" b="1" kern="0" dirty="0">
                <a:solidFill>
                  <a:schemeClr val="bg1"/>
                </a:solidFill>
              </a:rPr>
              <a:t>blocks</a:t>
            </a:r>
            <a:r>
              <a:rPr lang="bg-BG" sz="2799" b="1" kern="0" dirty="0">
                <a:solidFill>
                  <a:schemeClr val="bg1"/>
                </a:solidFill>
              </a:rPr>
              <a:t> </a:t>
            </a:r>
            <a:r>
              <a:rPr lang="en-US" sz="2799" kern="0" dirty="0">
                <a:solidFill>
                  <a:srgbClr val="FFFFFF"/>
                </a:solidFill>
              </a:rPr>
              <a:t>the event loop</a:t>
            </a:r>
          </a:p>
        </p:txBody>
      </p:sp>
      <p:sp>
        <p:nvSpPr>
          <p:cNvPr id="17" name="Закръглено правоъгълно изнесено означение 7"/>
          <p:cNvSpPr/>
          <p:nvPr/>
        </p:nvSpPr>
        <p:spPr bwMode="auto">
          <a:xfrm>
            <a:off x="6856412" y="5986324"/>
            <a:ext cx="3581400" cy="448099"/>
          </a:xfrm>
          <a:prstGeom prst="wedgeRoundRectCallout">
            <a:avLst>
              <a:gd name="adj1" fmla="val -34473"/>
              <a:gd name="adj2" fmla="val -6911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14400"/>
            <a:r>
              <a:rPr lang="en-US" sz="2799" kern="0" dirty="0">
                <a:solidFill>
                  <a:srgbClr val="FFFFFF"/>
                </a:solidFill>
              </a:rPr>
              <a:t>Asynchronous </a:t>
            </a:r>
            <a:r>
              <a:rPr lang="en-US" sz="2799" b="1" kern="0" dirty="0">
                <a:solidFill>
                  <a:schemeClr val="bg1"/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326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20660" y="3023377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1850516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4282" y="5071495"/>
            <a:ext cx="4884448" cy="955835"/>
          </a:xfrm>
          <a:prstGeom prst="wedgeRoundRectCallout">
            <a:avLst>
              <a:gd name="adj1" fmla="val -52888"/>
              <a:gd name="adj2" fmla="val 269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7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1838903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13012" y="281940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295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37287" y="1908233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537287" y="2895600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85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6812" y="1752600"/>
            <a:ext cx="7098048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let filePath = './data.txt';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6812" y="3326865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writeFileSync</a:t>
            </a:r>
            <a:r>
              <a:rPr lang="en-US" sz="2400">
                <a:solidFill>
                  <a:schemeClr val="tx2"/>
                </a:solidFill>
              </a:rPr>
              <a:t>(filePath,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32915" y="4088599"/>
            <a:ext cx="709804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18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208212" y="1918284"/>
            <a:ext cx="709804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208212" y="2776873"/>
            <a:ext cx="709804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</a:t>
            </a:r>
            <a:r>
              <a:rPr lang="en-US" sz="240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25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spcBef>
                <a:spcPts val="33590"/>
              </a:spcBef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8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2009851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0612" y="2895600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75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Inspectors And Watchers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838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Webstorm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84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102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Streams, Buffers and Chunks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115000"/>
            <a:ext cx="3541149" cy="1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3122612" y="1905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</p:spTree>
    <p:extLst>
      <p:ext uri="{BB962C8B-B14F-4D97-AF65-F5344CB8AC3E}">
        <p14:creationId xmlns:p14="http://schemas.microsoft.com/office/powerpoint/2010/main" val="79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750A47-8CCD-40A7-8315-88D5CE36A7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65412" y="1905000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</p:spTree>
    <p:extLst>
      <p:ext uri="{BB962C8B-B14F-4D97-AF65-F5344CB8AC3E}">
        <p14:creationId xmlns:p14="http://schemas.microsoft.com/office/powerpoint/2010/main" val="543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5298</TotalTime>
  <Words>1443</Words>
  <Application>Microsoft Office PowerPoint</Application>
  <PresentationFormat>Custom</PresentationFormat>
  <Paragraphs>329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Streams and Utilities</vt:lpstr>
      <vt:lpstr>Table of Contents</vt:lpstr>
      <vt:lpstr>Have a Question?</vt:lpstr>
      <vt:lpstr>PowerPoint Presentation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File Upload</vt:lpstr>
      <vt:lpstr>PowerPoint Presentation</vt:lpstr>
      <vt:lpstr>What is Pub/Sub?</vt:lpstr>
      <vt:lpstr>Pub/Sub Example</vt:lpstr>
      <vt:lpstr>Advantages</vt:lpstr>
      <vt:lpstr>PowerPoint Presentation</vt:lpstr>
      <vt:lpstr>Events</vt:lpstr>
      <vt:lpstr>PowerPoint Presentation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PowerPoint Presentation</vt:lpstr>
      <vt:lpstr>Debugging &amp; Watching in Node.js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 Foundation</dc:creator>
  <cp:keywords>Node.js, ExpressJS, Software University, SoftUni, programming, coding, software development, education, training, course</cp:keywords>
  <dc:description>Node.js &amp; Express.js Fundamentals Course @ SoftUni - https://softuni.bg/courses/express-js-fundamentals</dc:description>
  <cp:lastModifiedBy>Hristomir Asenov</cp:lastModifiedBy>
  <cp:revision>240</cp:revision>
  <dcterms:created xsi:type="dcterms:W3CDTF">2014-01-02T17:00:34Z</dcterms:created>
  <dcterms:modified xsi:type="dcterms:W3CDTF">2019-09-17T13:08:35Z</dcterms:modified>
  <cp:category>programming, education, software engineering, software development 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