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notesSlides/_rels/notesSlide6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6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33.png" ContentType="image/png"/>
  <Override PartName="/ppt/media/image32.jpeg" ContentType="image/jpeg"/>
  <Override PartName="/ppt/media/image31.png" ContentType="image/png"/>
  <Override PartName="/ppt/media/image30.png" ContentType="image/png"/>
  <Override PartName="/ppt/media/image27.jpeg" ContentType="image/jpeg"/>
  <Override PartName="/ppt/media/image26.wmf" ContentType="image/x-wmf"/>
  <Override PartName="/ppt/media/image25.wmf" ContentType="image/x-wmf"/>
  <Override PartName="/ppt/media/image24.jpeg" ContentType="image/jpeg"/>
  <Override PartName="/ppt/media/image10.png" ContentType="image/png"/>
  <Override PartName="/ppt/media/image9.jpeg" ContentType="image/jpeg"/>
  <Override PartName="/ppt/media/image2.png" ContentType="image/png"/>
  <Override PartName="/ppt/media/image29.jpeg" ContentType="image/jpeg"/>
  <Override PartName="/ppt/media/image7.png" ContentType="image/png"/>
  <Override PartName="/ppt/media/image22.png" ContentType="image/png"/>
  <Override PartName="/ppt/media/image16.png" ContentType="image/png"/>
  <Override PartName="/ppt/media/image1.jpeg" ContentType="image/jpeg"/>
  <Override PartName="/ppt/media/image3.jpeg" ContentType="image/jpeg"/>
  <Override PartName="/ppt/media/image18.jpeg" ContentType="image/jpeg"/>
  <Override PartName="/ppt/media/image4.png" ContentType="image/png"/>
  <Override PartName="/ppt/media/image11.jpeg" ContentType="image/jpeg"/>
  <Override PartName="/ppt/media/image21.jpeg" ContentType="image/jpeg"/>
  <Override PartName="/ppt/media/image5.jpeg" ContentType="image/jpeg"/>
  <Override PartName="/ppt/media/image28.jpeg" ContentType="image/jpeg"/>
  <Override PartName="/ppt/media/image12.png" ContentType="image/png"/>
  <Override PartName="/ppt/media/image13.png" ContentType="image/png"/>
  <Override PartName="/ppt/media/image6.png" ContentType="image/png"/>
  <Override PartName="/ppt/media/image14.jpeg" ContentType="image/jpeg"/>
  <Override PartName="/ppt/media/image20.png" ContentType="image/png"/>
  <Override PartName="/ppt/media/image15.png" ContentType="image/png"/>
  <Override PartName="/ppt/media/image17.png" ContentType="image/png"/>
  <Override PartName="/ppt/media/image19.png" ContentType="image/png"/>
  <Override PartName="/ppt/media/image8.png" ContentType="image/png"/>
  <Override PartName="/ppt/media/image23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_rels/item1.xml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Click to move the slide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0A7BAE2-362D-481C-B425-FD877213D8E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.xml"/><Relationship Id="rId4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.xml"/><Relationship Id="rId4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8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79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4653C49-D4DA-4A72-8D53-9501095DFE6B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2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83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2F572DB-FC72-4E2C-877D-CA80A3044CE3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0" y="0"/>
            <a:ext cx="2971440" cy="25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*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Times New Roman"/>
              </a:rPr>
              <a:t>(c) 2007 National Academy for Software Development - http://academy.devbg.org. All rights reserved. Unauthorized copying or re-distribution is strictly prohibited.*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86" name="TextShape 3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4F17990-2A6B-4BCA-B50F-B6107B11E772}" type="slidenum">
              <a:rPr b="0" lang="en-US" sz="1000" spc="-1" strike="noStrike">
                <a:latin typeface="Times New Roman"/>
              </a:rPr>
              <a:t>&lt;number&gt;</a:t>
            </a:fld>
            <a:r>
              <a:rPr b="0" lang="en-US" sz="1000" spc="-1" strike="noStrike">
                <a:latin typeface="Times New Roman"/>
              </a:rPr>
              <a:t>##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88" name="PlaceHolder 5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18176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17308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19044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18176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17308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88640" y="40320"/>
            <a:ext cx="9577080" cy="5149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18176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17308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19044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18176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17308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188640" y="40320"/>
            <a:ext cx="9577080" cy="5149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18176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17308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19044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18176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17308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88640" y="40320"/>
            <a:ext cx="9577080" cy="5149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366440" y="314280"/>
            <a:ext cx="7382160" cy="19998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r">
              <a:lnSpc>
                <a:spcPct val="90000"/>
              </a:lnSpc>
            </a:pPr>
            <a:r>
              <a:rPr b="1" lang="en-US" sz="5400" spc="-1" strike="noStrike">
                <a:solidFill>
                  <a:srgbClr val="f6d18e"/>
                </a:solidFill>
                <a:latin typeface="Calibri"/>
              </a:rPr>
              <a:t>Presentation Title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60320" y="639360"/>
            <a:ext cx="3187080" cy="4049640"/>
          </a:xfrm>
          <a:prstGeom prst="rect">
            <a:avLst/>
          </a:prstGeom>
        </p:spPr>
        <p:txBody>
          <a:bodyPr lIns="36000" rIns="36000" tIns="36000" bIns="36000" anchor="b">
            <a:spAutoFit/>
          </a:bodyPr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ee792a"/>
                </a:solidFill>
                <a:latin typeface="Calibri"/>
              </a:rPr>
              <a:t>Author Name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366440" y="4191120"/>
            <a:ext cx="7382160" cy="190476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Insert a Picture Here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760320" y="2831040"/>
            <a:ext cx="3187080" cy="4049640"/>
          </a:xfrm>
          <a:prstGeom prst="rect">
            <a:avLst/>
          </a:prstGeom>
        </p:spPr>
        <p:txBody>
          <a:bodyPr lIns="36000" rIns="36000" tIns="36000" bIns="36000" anchor="ctr">
            <a:spAutoFit/>
          </a:bodyPr>
          <a:p>
            <a:pPr>
              <a:lnSpc>
                <a:spcPct val="105000"/>
              </a:lnSpc>
            </a:pPr>
            <a:r>
              <a:rPr b="1" lang="en-US" sz="2300" spc="-1" strike="noStrike">
                <a:solidFill>
                  <a:srgbClr val="f4b36c"/>
                </a:solidFill>
                <a:latin typeface="Calibri"/>
              </a:rPr>
              <a:t>Position</a:t>
            </a:r>
            <a:endParaRPr b="0" lang="en-US" sz="23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760320" y="3184560"/>
            <a:ext cx="3187080" cy="4049640"/>
          </a:xfrm>
          <a:prstGeom prst="rect">
            <a:avLst/>
          </a:prstGeom>
        </p:spPr>
        <p:txBody>
          <a:bodyPr lIns="36000" rIns="36000" tIns="36000" bIns="36000" anchor="ctr">
            <a:spAutoFit/>
          </a:bodyPr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f9daab"/>
                </a:solidFill>
                <a:latin typeface="Calibri"/>
              </a:rPr>
              <a:t>Web Site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760320" y="3551400"/>
            <a:ext cx="3187080" cy="4049640"/>
          </a:xfrm>
          <a:prstGeom prst="rect">
            <a:avLst/>
          </a:prstGeom>
        </p:spPr>
        <p:txBody>
          <a:bodyPr lIns="36000" rIns="36000" tIns="36000" bIns="36000" anchor="ctr">
            <a:spAutoFit/>
          </a:bodyPr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27a44"/>
                </a:solidFill>
                <a:latin typeface="Calibri"/>
              </a:rPr>
              <a:t>Company Name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760320" y="3876480"/>
            <a:ext cx="3187080" cy="4049640"/>
          </a:xfrm>
          <a:prstGeom prst="rect">
            <a:avLst/>
          </a:prstGeom>
        </p:spPr>
        <p:txBody>
          <a:bodyPr lIns="36000" rIns="36000" tIns="36000" bIns="36000" anchor="ctr">
            <a:spAutoFit/>
          </a:bodyPr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f27a44"/>
                </a:solidFill>
                <a:latin typeface="Calibri"/>
              </a:rPr>
              <a:t>Company Web Site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7" name="Picture 9" descr=""/>
          <p:cNvPicPr/>
          <p:nvPr/>
        </p:nvPicPr>
        <p:blipFill>
          <a:blip r:embed="rId3"/>
          <a:stretch/>
        </p:blipFill>
        <p:spPr>
          <a:xfrm>
            <a:off x="678600" y="2496240"/>
            <a:ext cx="2211840" cy="5515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dt"/>
          </p:nvPr>
        </p:nvSpPr>
        <p:spPr>
          <a:xfrm>
            <a:off x="188640" y="6525000"/>
            <a:ext cx="1223640" cy="19620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fld id="{5E5CE9F5-3B6E-4000-9501-9FE80303C62C}" type="datetime1">
              <a:rPr b="0" lang="en-US" sz="1000" spc="-1" strike="noStrike">
                <a:solidFill>
                  <a:srgbClr val="ffffff"/>
                </a:solidFill>
                <a:latin typeface="Calibri"/>
              </a:rPr>
              <a:t>09/05/2019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ftr"/>
          </p:nvPr>
        </p:nvSpPr>
        <p:spPr>
          <a:xfrm>
            <a:off x="1414440" y="6525000"/>
            <a:ext cx="10150200" cy="19620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/>
          </p:nvPr>
        </p:nvSpPr>
        <p:spPr>
          <a:xfrm>
            <a:off x="11566440" y="6525000"/>
            <a:ext cx="428400" cy="19620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37D8860-5514-487A-BEAF-9CF21C756386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First Level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3" marL="121896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d9411"/>
              </a:buClr>
              <a:buSzPct val="8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4" marL="15238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28d10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Fifth Level`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49" name="Picture 7" descr=""/>
          <p:cNvPicPr/>
          <p:nvPr/>
        </p:nvPicPr>
        <p:blipFill>
          <a:blip r:embed="rId3"/>
          <a:stretch/>
        </p:blipFill>
        <p:spPr>
          <a:xfrm>
            <a:off x="9783000" y="319680"/>
            <a:ext cx="2211840" cy="5515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36000" rIns="36000" tIns="36000" bIns="36000" anchor="b">
            <a:sp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Click to Edit Section Title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912960" y="5754960"/>
            <a:ext cx="10362960" cy="4049640"/>
          </a:xfrm>
          <a:prstGeom prst="rect">
            <a:avLst/>
          </a:prstGeom>
        </p:spPr>
        <p:txBody>
          <a:bodyPr lIns="36000" rIns="36000" tIns="36000" bIns="36000">
            <a:sp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Click to Edit Section Subtitle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88" name="Picture 4" descr=""/>
          <p:cNvPicPr/>
          <p:nvPr/>
        </p:nvPicPr>
        <p:blipFill>
          <a:blip r:embed="rId3"/>
          <a:stretch/>
        </p:blipFill>
        <p:spPr>
          <a:xfrm>
            <a:off x="9783000" y="319680"/>
            <a:ext cx="2211840" cy="5515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503520" y="609480"/>
            <a:ext cx="7991640" cy="160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r">
              <a:lnSpc>
                <a:spcPct val="90000"/>
              </a:lnSpc>
            </a:pPr>
            <a:r>
              <a:rPr b="1" lang="en-US" sz="5400" spc="-1" strike="noStrike">
                <a:solidFill>
                  <a:srgbClr val="f6d18e"/>
                </a:solidFill>
                <a:latin typeface="Calibri"/>
              </a:rPr>
              <a:t>Methodology of</a:t>
            </a:r>
            <a:br/>
            <a:r>
              <a:rPr b="1" lang="en-US" sz="5400" spc="-1" strike="noStrike">
                <a:solidFill>
                  <a:srgbClr val="f6d18e"/>
                </a:solidFill>
                <a:latin typeface="Calibri"/>
              </a:rPr>
              <a:t>Problem Solving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503520" y="2316960"/>
            <a:ext cx="7991640" cy="137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Efficiently Solving Computer Programming Problems 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760320" y="4601160"/>
            <a:ext cx="3187080" cy="5248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>
            <a:noAutofit/>
          </a:bodyPr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ee792a"/>
                </a:solidFill>
                <a:latin typeface="Calibri"/>
              </a:rPr>
              <a:t>SoftUni Team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4" name="TextShape 4"/>
          <p:cNvSpPr txBox="1"/>
          <p:nvPr/>
        </p:nvSpPr>
        <p:spPr>
          <a:xfrm>
            <a:off x="760320" y="5070960"/>
            <a:ext cx="3187080" cy="4438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300" spc="-1" strike="noStrike">
                <a:solidFill>
                  <a:srgbClr val="f4b36c"/>
                </a:solidFill>
                <a:latin typeface="Calibri"/>
              </a:rPr>
              <a:t>Technical Trainers</a:t>
            </a:r>
            <a:endParaRPr b="0" lang="en-US" sz="23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5" name="TextShape 5"/>
          <p:cNvSpPr txBox="1"/>
          <p:nvPr/>
        </p:nvSpPr>
        <p:spPr>
          <a:xfrm>
            <a:off x="760320" y="5576040"/>
            <a:ext cx="3187080" cy="3632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f9daab"/>
                </a:solidFill>
                <a:latin typeface="Calibri"/>
              </a:rPr>
              <a:t>Software University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6" name="TextShape 6"/>
          <p:cNvSpPr txBox="1"/>
          <p:nvPr/>
        </p:nvSpPr>
        <p:spPr>
          <a:xfrm>
            <a:off x="760320" y="5917320"/>
            <a:ext cx="3187080" cy="3308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18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http://softuni.bg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821880" y="3310200"/>
            <a:ext cx="2175120" cy="760680"/>
          </a:xfrm>
          <a:prstGeom prst="roundRect">
            <a:avLst>
              <a:gd name="adj" fmla="val 3940"/>
            </a:avLst>
          </a:prstGeom>
          <a:blipFill rotWithShape="0">
            <a:blip r:embed="rId2"/>
            <a:stretch>
              <a:fillRect/>
            </a:stretch>
          </a:blipFill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Picture 18" descr=""/>
          <p:cNvPicPr/>
          <p:nvPr/>
        </p:nvPicPr>
        <p:blipFill>
          <a:blip r:embed="rId3"/>
          <a:stretch/>
        </p:blipFill>
        <p:spPr>
          <a:xfrm flipH="1">
            <a:off x="3884760" y="3897720"/>
            <a:ext cx="2133360" cy="2341080"/>
          </a:xfrm>
          <a:prstGeom prst="rect">
            <a:avLst/>
          </a:prstGeom>
          <a:ln>
            <a:noFill/>
          </a:ln>
        </p:spPr>
      </p:pic>
      <p:sp>
        <p:nvSpPr>
          <p:cNvPr id="139" name="CustomShape 8"/>
          <p:cNvSpPr/>
          <p:nvPr/>
        </p:nvSpPr>
        <p:spPr>
          <a:xfrm rot="576000">
            <a:off x="5328360" y="3776040"/>
            <a:ext cx="1656000" cy="7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85000"/>
              </a:lnSpc>
            </a:pPr>
            <a:r>
              <a:rPr b="1" lang="en-US" sz="2400" spc="49" strike="noStrike">
                <a:solidFill>
                  <a:srgbClr val="fefefd"/>
                </a:solidFill>
                <a:latin typeface="Calibri"/>
              </a:rPr>
              <a:t>Problem</a:t>
            </a:r>
            <a:br/>
            <a:r>
              <a:rPr b="1" lang="en-US" sz="2400" spc="49" strike="noStrike">
                <a:solidFill>
                  <a:srgbClr val="fefefd"/>
                </a:solidFill>
                <a:latin typeface="Calibri"/>
              </a:rPr>
              <a:t>Solving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0" name="CustomShape 9"/>
          <p:cNvSpPr/>
          <p:nvPr/>
        </p:nvSpPr>
        <p:spPr>
          <a:xfrm>
            <a:off x="7618320" y="4185000"/>
            <a:ext cx="3809520" cy="2009160"/>
          </a:xfrm>
          <a:prstGeom prst="roundRect">
            <a:avLst>
              <a:gd name="adj" fmla="val 4965"/>
            </a:avLst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5A9E01F3-54DC-459F-AEC6-43413F4D0520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83000"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Consider the "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Cards Shuffle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" problem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We can sketch it to start thinking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Some ideas immediately come, e.g.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Split the deck into two parts and swap them a multiple times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Swap 2 random cards a random number of times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Swap each card with a random card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Paper and Pen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2913840" y="2609280"/>
            <a:ext cx="6357240" cy="1352880"/>
          </a:xfrm>
          <a:prstGeom prst="roundRect">
            <a:avLst>
              <a:gd name="adj" fmla="val 2953"/>
            </a:avLst>
          </a:prstGeom>
          <a:blipFill rotWithShape="0">
            <a:blip r:embed="rId1"/>
            <a:stretch>
              <a:fillRect/>
            </a:stretch>
          </a:blipFill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912960" y="4825080"/>
            <a:ext cx="1036296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Invent Ideas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912960" y="5681880"/>
            <a:ext cx="1036296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Think-up, Invent Ideas and Check Them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960720" y="1320120"/>
            <a:ext cx="4266720" cy="3200040"/>
          </a:xfrm>
          <a:prstGeom prst="roundRect">
            <a:avLst>
              <a:gd name="adj" fmla="val 4221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EC85D728-22CE-40CA-BA09-B65179FB11E2}" type="slidenum">
              <a:rPr b="0" lang="en-US" sz="9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First take an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example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of the problem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3cd60"/>
                </a:solidFill>
                <a:latin typeface="Calibri"/>
              </a:rPr>
              <a:t>Sketch it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on the sheet of paper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Next try to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invent some idea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that works for your example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Check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if your idea will work for other examples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Try to find a case that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</a:rPr>
              <a:t>breaks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your idea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Try challenging examples and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</a:rPr>
              <a:t>unusual cases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If you find your idea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incorrect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, try to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fix it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Or just invent a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</a:rPr>
              <a:t>new idea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3be60"/>
                </a:solidFill>
                <a:latin typeface="Calibri"/>
              </a:rPr>
              <a:t>Think Up, Invent and Try Ideas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60DB5615-32FA-4431-BD70-669450BF302F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94000"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Consider the "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cards shuffle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" problem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Idea #1: random number of times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split the deck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into left and right part and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swap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them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How to represent the cards?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How to chose a random split point?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How to perform the exchange?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Idea #2: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swap each card with a random card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How many times to repeat this?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Is this fast enough?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Invent and Try Ideas – Example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3" dur="indefinite" restart="never" nodeType="tmRoot">
          <p:childTnLst>
            <p:seq>
              <p:cTn id="154" dur="indefinite" nodeType="mainSeq">
                <p:childTnLst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3BB5971-C85B-4D1A-8B67-B32C7590A282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13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Idea #3: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swap 2 random cards a random number of times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How to choose two random cards?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How many times to repeat this?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Idea #4: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choose a random card and insert it in front of the deck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How to choose random card?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How many times to repeat this?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Idea #5: do you have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another idea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?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Invent and Try Ideas – Example (2)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3" dur="indefinite" restart="never" nodeType="tmRoot">
          <p:childTnLst>
            <p:seq>
              <p:cTn id="184" dur="indefinite" nodeType="mainSeq">
                <p:childTnLst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912960" y="4891680"/>
            <a:ext cx="1036296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Divide and Conquer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912960" y="5770080"/>
            <a:ext cx="10362960" cy="6303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3600" spc="199" strike="noStrike">
                <a:solidFill>
                  <a:srgbClr val="f0a22e"/>
                </a:solidFill>
                <a:latin typeface="Calibri"/>
              </a:rPr>
              <a:t>Decompose Problems into Manageable Pieces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3427560" y="1143000"/>
            <a:ext cx="5333760" cy="3332160"/>
          </a:xfrm>
          <a:prstGeom prst="roundRect">
            <a:avLst>
              <a:gd name="adj" fmla="val 3798"/>
            </a:avLst>
          </a:prstGeom>
          <a:blipFill rotWithShape="0">
            <a:blip r:embed="rId1"/>
            <a:stretch>
              <a:fillRect/>
            </a:stretch>
          </a:blipFill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189EE099-5A02-4C13-A437-DBDDA6948BE0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Work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decomposition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is natural in engineering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It happens every day in the industry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Projects are decomposed into subprojects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Complex problems could be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decomposed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into several smaller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sub-problems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Technique known as "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Divide and Conquer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"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Small problems could easily be solved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Smaller sub-problems could be further decomposed as well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Decompose the Problem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9" dur="indefinite" restart="never" nodeType="tmRoot">
          <p:childTnLst>
            <p:seq>
              <p:cTn id="210" dur="indefinite" nodeType="mainSeq">
                <p:childTnLst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3E14D66-11B8-46A1-80C7-BEFF61EE8917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16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Let's try idea #1: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Split the deck into left and right part and swap them (many times)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Divide and conquer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Sub-problem #1 (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single exchange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) – split the deck into two random parts and exchange them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Sub-problem #2 – choosing a random split point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Sub-problem #3 – combining single exchanges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How many times to perform "single exchange"?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Divide and Conquer – Example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9" dur="indefinite" restart="never" nodeType="tmRoot">
          <p:childTnLst>
            <p:seq>
              <p:cTn id="230" dur="indefinite" nodeType="mainSeq">
                <p:childTnLst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98C5EC9-3B38-4967-92F5-B75C0EB7B90A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17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Split the deck into two parts at random split point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And exchange these 2 parts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We visualize this by paper and pen: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Sub-Problem #1 (Single Exchange)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3502800" y="3352680"/>
            <a:ext cx="5179680" cy="3102480"/>
          </a:xfrm>
          <a:prstGeom prst="roundRect">
            <a:avLst>
              <a:gd name="adj" fmla="val 3889"/>
            </a:avLst>
          </a:prstGeom>
          <a:blipFill rotWithShape="0">
            <a:blip r:embed="rId1"/>
            <a:stretch>
              <a:fillRect/>
            </a:stretch>
          </a:blipFill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9" dur="indefinite" restart="never" nodeType="tmRoot">
          <p:childTnLst>
            <p:seq>
              <p:cTn id="250" dur="indefinite" nodeType="mainSeq">
                <p:childTnLst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089B55A5-FE9E-4A80-AA65-58ED3A634590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17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Choosing a random split point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Need to understand the concept of pseudo-random numbers and how to use it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In Internet lots of examples are available, some of them incorrect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The class </a:t>
            </a: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System.Random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can do the job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Important detail is that the </a:t>
            </a: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Random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class should be instantiated only once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Not at each random number generation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Sub-Problem #1 (Single Exchange)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3" dur="indefinite" restart="never" nodeType="tmRoot">
          <p:childTnLst>
            <p:seq>
              <p:cTn id="264" dur="indefinite" nodeType="mainSeq">
                <p:childTnLst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A8C4CE06-F0C1-4290-AABA-F029EBC34788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43" name="Section Zoom 3" descr=""/>
          <p:cNvPicPr/>
          <p:nvPr/>
        </p:nvPicPr>
        <p:blipFill>
          <a:blip r:embed="rId1"/>
          <a:stretch/>
        </p:blipFill>
        <p:spPr>
          <a:xfrm>
            <a:off x="3960720" y="2057400"/>
            <a:ext cx="4799880" cy="270036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C861698C-B9E3-4734-98A4-F90CF95E3258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17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Combining a sequence of single exchanges to solve the initial problem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How many times to perform single exchanges to reliably randomize the deck?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N times (where N is the number of the cards) seems enough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We have an algorithm: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N times split at random position and exchange the left and right parts of the deck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Sub-Problem #1 (Single Exchange)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5" dur="indefinite" restart="never" nodeType="tmRoot">
          <p:childTnLst>
            <p:seq>
              <p:cTn id="276" dur="indefinite" nodeType="mainSeq">
                <p:childTnLst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 flipH="1">
            <a:off x="3579120" y="1080720"/>
            <a:ext cx="5028840" cy="3440520"/>
          </a:xfrm>
          <a:prstGeom prst="roundRect">
            <a:avLst>
              <a:gd name="adj" fmla="val 1481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TextShape 2"/>
          <p:cNvSpPr txBox="1"/>
          <p:nvPr/>
        </p:nvSpPr>
        <p:spPr>
          <a:xfrm>
            <a:off x="912960" y="4876920"/>
            <a:ext cx="1036296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Check-up Your Ideas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912960" y="5754960"/>
            <a:ext cx="1036296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Don't go Ahead before Checking Your Ideas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9D87F0A4-E06D-4720-A64E-82D524811704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Check-up your ideas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with examples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It is better to find a problem before the idea is implemented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When the code is written, changing your ideas radically costs a lot of time and effort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Carefully select examples for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check-up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Examples should be simple enough to be checked by hand in a minute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Examples should be complex enough to cover the most general case, not just an isolated case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Check-up Your Ideas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3" dur="indefinite" restart="never" nodeType="tmRoot">
          <p:childTnLst>
            <p:seq>
              <p:cTn id="294" dur="indefinite" nodeType="mainSeq">
                <p:childTnLst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630FCEB0-76B1-46A8-B149-AEB24DBEB0BB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86000"/>
          </a:bodyPr>
          <a:p>
            <a:pPr marL="304920" indent="-30456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Let's check the idea: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After 3 random splits and swaps we obtain the start position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Seems like a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</a:rPr>
              <a:t>serious problem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!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Check-up Your Ideas – Example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3424320" y="1876320"/>
            <a:ext cx="5336640" cy="3188160"/>
          </a:xfrm>
          <a:prstGeom prst="roundRect">
            <a:avLst>
              <a:gd name="adj" fmla="val 838"/>
            </a:avLst>
          </a:prstGeom>
          <a:blipFill rotWithShape="0">
            <a:blip r:embed="rId1"/>
            <a:stretch>
              <a:fillRect/>
            </a:stretch>
          </a:blipFill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5" dur="indefinite" restart="never" nodeType="tmRoot">
          <p:childTnLst>
            <p:seq>
              <p:cTn id="316" dur="indefinite" nodeType="mainSeq">
                <p:childTnLst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562802DA-3F21-4D32-970E-72ECDDC96112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23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What to do when you find your idea is not working in all cases?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Try to fix your idea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Sometimes a small change could fix the problem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Invent new idea and carefully check it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Iterate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Usually your first idea is not the best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Invent ideas, check them, try various cases, find problems, fix them, invent better ideas, etc.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0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Invent New Idea If Needed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3" dur="indefinite" restart="never" nodeType="tmRoot">
          <p:childTnLst>
            <p:seq>
              <p:cTn id="324" dur="indefinite" nodeType="mainSeq">
                <p:childTnLst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AB1FAC56-7CE6-42FE-8ADA-2652F4E9C163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Invent a few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new ideas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New idea #1 – multiple times select 2 random cards and exchange them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New idea #2 – multiple times select a random card and exchange it with the first card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New idea #3 – multiple times select a random card and move it to an external list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Let's check the new idea #2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Is it correct?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Invent New Ideas – Example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7" dur="indefinite" restart="never" nodeType="tmRoot">
          <p:childTnLst>
            <p:seq>
              <p:cTn id="348" dur="indefinite" nodeType="mainSeq">
                <p:childTnLst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4049132-83C3-44CF-98B1-BE352D4C0ABE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Check-up the New Idea – Example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3351240" y="1295280"/>
            <a:ext cx="5105160" cy="5058360"/>
          </a:xfrm>
          <a:prstGeom prst="roundRect">
            <a:avLst>
              <a:gd name="adj" fmla="val 1149"/>
            </a:avLst>
          </a:prstGeom>
          <a:blipFill rotWithShape="0">
            <a:blip r:embed="rId1"/>
            <a:stretch>
              <a:fillRect/>
            </a:stretch>
          </a:blip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4"/>
          <p:cNvSpPr/>
          <p:nvPr/>
        </p:nvSpPr>
        <p:spPr>
          <a:xfrm>
            <a:off x="8609040" y="5043960"/>
            <a:ext cx="2133360" cy="914040"/>
          </a:xfrm>
          <a:prstGeom prst="wedgeRoundRectCallout">
            <a:avLst>
              <a:gd name="adj1" fmla="val -76301"/>
              <a:gd name="adj2" fmla="val 37067"/>
              <a:gd name="adj3" fmla="val 16667"/>
            </a:avLst>
          </a:prstGeom>
          <a:solidFill>
            <a:srgbClr val="663606">
              <a:alpha val="95000"/>
            </a:srgbClr>
          </a:solidFill>
          <a:ln w="19080">
            <a:solidFill>
              <a:srgbClr val="f8d4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The result seems correct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7" dur="indefinite" restart="never" nodeType="tmRoot">
          <p:childTnLst>
            <p:seq>
              <p:cTn id="368" dur="indefinite" nodeType="mainSeq">
                <p:childTnLst>
                  <p:par>
                    <p:cTn id="369" fill="hold">
                      <p:stCondLst>
                        <p:cond delay="0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732120" y="952560"/>
            <a:ext cx="4723920" cy="3543120"/>
          </a:xfrm>
          <a:prstGeom prst="roundRect">
            <a:avLst>
              <a:gd name="adj" fmla="val 2624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TextShape 2"/>
          <p:cNvSpPr txBox="1"/>
          <p:nvPr/>
        </p:nvSpPr>
        <p:spPr>
          <a:xfrm>
            <a:off x="912960" y="4876920"/>
            <a:ext cx="1036296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Think about Data Structures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912960" y="5754960"/>
            <a:ext cx="1036296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Select Data Structures that Will Work Well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D3335F9-44B5-4B73-A1C3-DF1BFDD80552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Choose appropriate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data structures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before you start coding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Think how to represent input data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Think how to represent intermediate program states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Think how to represent the requested output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You could find that your idea cannot be implemented efficiently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Or implementation will be very complex or inefficient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 fontScale="94000"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Choosing Appropriate Data Structures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3" dur="indefinite" restart="never" nodeType="tmRoot">
          <p:childTnLst>
            <p:seq>
              <p:cTn id="374" dur="indefinite" nodeType="mainSeq">
                <p:childTnLst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9E5641C0-319F-463F-B94C-6245CC275685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How to represent a single card?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The best idea is to create a structure / class 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Card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1" lang="en-US" sz="3000" spc="-1" strike="noStrike">
                <a:solidFill>
                  <a:srgbClr val="f3cd60"/>
                </a:solidFill>
                <a:latin typeface="Consolas"/>
              </a:rPr>
              <a:t>Face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 – could be string, int or enumeration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1" lang="en-US" sz="3000" spc="-1" strike="noStrike">
                <a:solidFill>
                  <a:srgbClr val="f3cd60"/>
                </a:solidFill>
                <a:latin typeface="Consolas"/>
              </a:rPr>
              <a:t>Suit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 – enumeration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How to represent a deck of cards?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Array – 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Card[]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Indexed list – 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List&lt;Card&gt;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Set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/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Dictionary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/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Queue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/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Stack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– not a fit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 fontScale="94000"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Choose Appropriate Data Structures – Example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3" dur="indefinite" restart="never" nodeType="tmRoot">
          <p:childTnLst>
            <p:seq>
              <p:cTn id="394" dur="indefinite" nodeType="mainSeq">
                <p:childTnLst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912960" y="4651200"/>
            <a:ext cx="1036296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Problems Solving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912960" y="5529240"/>
            <a:ext cx="1036296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From Chaotic to Methodological Approach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6856560" y="1374480"/>
            <a:ext cx="2971440" cy="2853720"/>
          </a:xfrm>
          <a:prstGeom prst="roundRect">
            <a:avLst>
              <a:gd name="adj" fmla="val 6062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4"/>
          <p:cNvSpPr/>
          <p:nvPr/>
        </p:nvSpPr>
        <p:spPr>
          <a:xfrm flipH="1">
            <a:off x="2436120" y="1374480"/>
            <a:ext cx="2984040" cy="2857320"/>
          </a:xfrm>
          <a:prstGeom prst="roundRect">
            <a:avLst>
              <a:gd name="adj" fmla="val 4016"/>
            </a:avLst>
          </a:prstGeom>
          <a:blipFill rotWithShape="0">
            <a:blip r:embed="rId2"/>
            <a:stretch>
              <a:fillRect/>
            </a:stretch>
          </a:blip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Picture 8" descr=""/>
          <p:cNvPicPr/>
          <p:nvPr/>
        </p:nvPicPr>
        <p:blipFill>
          <a:blip r:embed="rId3"/>
          <a:stretch/>
        </p:blipFill>
        <p:spPr>
          <a:xfrm>
            <a:off x="5713560" y="2517480"/>
            <a:ext cx="854640" cy="59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912960" y="4876920"/>
            <a:ext cx="1036296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Efficiency and Performance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912960" y="5754960"/>
            <a:ext cx="1036296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Is Your Algorithm Fast Enough?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3017520" y="457200"/>
            <a:ext cx="5818680" cy="3475080"/>
          </a:xfrm>
          <a:prstGeom prst="roundRect">
            <a:avLst>
              <a:gd name="adj" fmla="val 2953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10FFCED3-52CE-4E3C-B4D9-D36A18397891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Think about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efficiency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before writing the first line of code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Estimate the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running time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(asymptotic complexity)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Check the requirements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Will your algorithm be fast enough to conform with them?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You don't want to implement your algorithm and find that it is slow when testing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You will lose time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Think About the Efficiency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9" dur="indefinite" restart="never" nodeType="tmRoot">
          <p:childTnLst>
            <p:seq>
              <p:cTn id="420" dur="indefinite" nodeType="mainSeq">
                <p:childTnLst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7475A12-B181-4317-86AB-0378F99545BD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Best solution is sometimes just not needed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Read carefully your problem statement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Sometimes ugly solutions could work for your requirements and it will cost you less time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Example: if you need to sort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n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numbers, any algorithm will work well for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n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∈ [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0..500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]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Implement complex algorithms only when the problem really needs them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Efficiency is not Always Required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7" dur="indefinite" restart="never" nodeType="tmRoot">
          <p:childTnLst>
            <p:seq>
              <p:cTn id="438" dur="indefinite" nodeType="mainSeq">
                <p:childTnLst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5C019DD-E3C9-468B-974D-0CC5541C3F8F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How many cards do we have?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In a typical deck we have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52 cards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No matter how fast the algorithm is – it will work fast enough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If we have N cards, we perform N swaps </a:t>
            </a:r>
            <a:r>
              <a:rPr b="0" lang="en-US" sz="3200" spc="-1" strike="noStrike">
                <a:solidFill>
                  <a:srgbClr val="ffffff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the expected running time is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O(N)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O(N)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will work fast for millions of cards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Conclusion: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efficiency is not an issue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in this problem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Efficiency – Example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5" dur="indefinite" restart="never" nodeType="tmRoot">
          <p:childTnLst>
            <p:seq>
              <p:cTn id="456" dur="indefinite" nodeType="mainSeq">
                <p:childTnLst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912960" y="4849560"/>
            <a:ext cx="1036296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Implementation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912960" y="5706000"/>
            <a:ext cx="1036296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Coding and Testing Step-by-Step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1" name="CustomShape 3"/>
          <p:cNvSpPr/>
          <p:nvPr/>
        </p:nvSpPr>
        <p:spPr>
          <a:xfrm flipH="1">
            <a:off x="3682080" y="1219320"/>
            <a:ext cx="4822920" cy="3282480"/>
          </a:xfrm>
          <a:prstGeom prst="roundRect">
            <a:avLst>
              <a:gd name="adj" fmla="val 3761"/>
            </a:avLst>
          </a:prstGeom>
          <a:blipFill rotWithShape="0">
            <a:blip r:embed="rId1"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  <a:alpha val="50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48D92CBA-8E20-4606-A0C4-29279BE65362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94000"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Never start coding before you find a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correct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idea that will meet the requirements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What shall you write before you have a correct idea?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Checklist to follow before start of coding: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Ensure you understand the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requirements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well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Ensure you have come up a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good idea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Ensure your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idea is correct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Ensure you know what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data structures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to use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Ensure the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performance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will be sufficient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4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Start Coding: Check List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7" dur="indefinite" restart="never" nodeType="tmRoot">
          <p:childTnLst>
            <p:seq>
              <p:cTn id="478" dur="indefinite" nodeType="mainSeq">
                <p:childTnLst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6555873-3859-4315-B37C-E470C45BAF98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97000"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Checklist before you start coding: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Ensure you understand the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requirements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well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Yes, shuffle a given deck of cards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Ensure you have come up with a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correct idea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Yes, the idea seems correct and is tested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Ensure you know what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data structures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to use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Class </a:t>
            </a:r>
            <a:r>
              <a:rPr b="1" lang="en-US" sz="3000" spc="-1" strike="noStrike">
                <a:solidFill>
                  <a:srgbClr val="f3cd60"/>
                </a:solidFill>
                <a:latin typeface="Consolas"/>
              </a:rPr>
              <a:t>Card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, enumeration </a:t>
            </a:r>
            <a:r>
              <a:rPr b="1" lang="en-US" sz="3000" spc="-1" strike="noStrike">
                <a:solidFill>
                  <a:srgbClr val="f3cd60"/>
                </a:solidFill>
                <a:latin typeface="Consolas"/>
              </a:rPr>
              <a:t>Suit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 and </a:t>
            </a:r>
            <a:r>
              <a:rPr b="1" lang="en-US" sz="3000" spc="-1" strike="noStrike">
                <a:solidFill>
                  <a:srgbClr val="f3cd60"/>
                </a:solidFill>
                <a:latin typeface="Consolas"/>
              </a:rPr>
              <a:t>List&lt;Card&gt;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Ensure the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performance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will be sufficient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Linear running time </a:t>
            </a:r>
            <a:r>
              <a:rPr b="0" lang="en-US" sz="3000" spc="-1" strike="noStrike">
                <a:solidFill>
                  <a:srgbClr val="ffffff"/>
                </a:solidFill>
                <a:latin typeface="Wingdings"/>
              </a:rPr>
              <a:t>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 good performance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Coding Check List – Example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03" dur="indefinite" restart="never" nodeType="tmRoot">
          <p:childTnLst>
            <p:seq>
              <p:cTn id="504" dur="indefinite" nodeType="mainSeq">
                <p:childTnLst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E9B3EF2-6CD4-4071-A75F-7F4BD66756B2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"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Step-by-step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" approach is always better than "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build all, then test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"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Implement a piece of your program and test it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Then implement another piece of the program and test it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Finally put together all pieces and test it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Small increments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(steps) reveal errors early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"Big bang" integration takes more time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 fontScale="94000"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Implement your Algorithm Step-by-Step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9" dur="indefinite" restart="never" nodeType="tmRoot">
          <p:childTnLst>
            <p:seq>
              <p:cTn id="530" dur="indefinite" nodeType="mainSeq">
                <p:childTnLst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FEE5F0C5-6E16-417E-B686-08E605F0DB61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Step #1 – Class Card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760320" y="1219320"/>
            <a:ext cx="10667520" cy="50871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class Card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public string Face { get; set; 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public Suit Suit { get; set; 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public override string ToString()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string card = "(" + this.Face + " " + this.Suit +")";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return card;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} 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enum Suit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Club, Diamond, Heart, Spade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49" dur="indefinite" restart="never" nodeType="tmRoot">
          <p:childTnLst>
            <p:seq>
              <p:cTn id="550" dur="indefinite" nodeType="mainSeq">
                <p:childTnLst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6EB21AAC-6881-4E2F-A1AB-3E63D34C35D1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Testing the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class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Card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to get feedback as early as possible: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The result is as expected: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Step #1 – Test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836640" y="2057400"/>
            <a:ext cx="10511280" cy="270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static void Main()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Card card = new Card() { Face="A", Suit=Suit.Club };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Console.WriteLine(card);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836640" y="5486400"/>
            <a:ext cx="10511280" cy="4863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(A Club)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68E80BC4-945C-4D52-932E-62A2DD34C45E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70000"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Consider you are at a computer programming exam or contest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You have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5 problems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to solve in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6 hours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First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read carefully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all problems and try to estimate how complex each of them is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Read the requirements, don't invent them!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Start solving the easiest /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fastest to solve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problem first!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Leave the most complex / slow to solve problem last!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Approach the next problem when the previous is well tested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Read and Analyze the Problems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32FF882-1D32-493B-9332-E2A0A2239EAC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Step #2 – Create and Print a Deck of Cards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1065240" y="1084680"/>
            <a:ext cx="10058040" cy="5970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5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static void Main()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var cards = new List&lt;Card&gt;();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cards.Add(new Card() { Face = "7", Suit = Suit.Heart });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cards.Add(new Card() { Face = "A", Suit = Suit.Spade });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cards.Add(new Card() { Face = "10", Suit = Suit.Diamond });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cards.Add(new Card() { Face = "2", Suit = Suit.Club });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cards.Add(new Card() { Face = "6", Suit = Suit.Diamond });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cards.Add(new Card() { Face = "J", Suit = Suit.Club });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PrintCards(cards);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static void PrintCards(List&lt;Card&gt; cards)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foreach (Card card in cards) Console.Write(card);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Console.WriteLine();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	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	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4259B151-3350-4F4E-BF14-A5490B095A02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Testing the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deck of cards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seems to be working correctly: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Step #2 – Test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681120" y="1981080"/>
            <a:ext cx="10823040" cy="749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599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(7 Heart)(A Spade)(10 Diamond)(2 Club)(6 Diamond)(J Club)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76" name="CustomShape 5"/>
          <p:cNvSpPr/>
          <p:nvPr/>
        </p:nvSpPr>
        <p:spPr>
          <a:xfrm>
            <a:off x="4223160" y="3276720"/>
            <a:ext cx="3657240" cy="2925720"/>
          </a:xfrm>
          <a:prstGeom prst="roundRect">
            <a:avLst>
              <a:gd name="adj" fmla="val 4458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09CCDA1-107F-4C42-81ED-EE367C8D7BC6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Step #3 – Single Exchange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988920" y="1371600"/>
            <a:ext cx="10210320" cy="4782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static void PerformSingleExchange(List&lt;Card&gt; cards)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Random rand = new Random();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int randomIndex = rand.Next(1, cards.Count - 1);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Card firstCard = cards[1];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Card randomCard = cards[randomIndex];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cards[1] = randomCard;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cards[randomIndex] = firstCard;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3A3DDF69-EB48-4333-936A-86ACE0B1965D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To test the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single exchange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we use the following code: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The result is unexpected: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Step #3 – Test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824040" y="1931760"/>
            <a:ext cx="10451880" cy="3242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fbeedc"/>
                </a:solidFill>
                <a:latin typeface="Consolas"/>
              </a:rPr>
              <a:t>static void Main()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fbeedc"/>
                </a:solidFill>
                <a:latin typeface="Consolas"/>
              </a:rPr>
              <a:t>{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300" spc="-1" strike="noStrike">
                <a:solidFill>
                  <a:srgbClr val="fbeedc"/>
                </a:solidFill>
                <a:latin typeface="Consolas"/>
              </a:rPr>
              <a:t>List&lt;Card&gt; cards = new List&lt;Card&gt;();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300" spc="-1" strike="noStrike">
                <a:solidFill>
                  <a:srgbClr val="fbeedc"/>
                </a:solidFill>
                <a:latin typeface="Consolas"/>
              </a:rPr>
              <a:t>cards.Add(new Card() { Face = "2", Suit = Suit.Club });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300" spc="-1" strike="noStrike">
                <a:solidFill>
                  <a:srgbClr val="fbeedc"/>
                </a:solidFill>
                <a:latin typeface="Consolas"/>
              </a:rPr>
              <a:t>cards.Add(new Card() { Face = "3", Suit = Suit.Heart });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300" spc="-1" strike="noStrike">
                <a:solidFill>
                  <a:srgbClr val="fbeedc"/>
                </a:solidFill>
                <a:latin typeface="Consolas"/>
              </a:rPr>
              <a:t>cards.Add(new Card() { Face = "4", Suit = Suit.Spade });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300" spc="-1" strike="noStrike">
                <a:solidFill>
                  <a:srgbClr val="fbeedc"/>
                </a:solidFill>
                <a:latin typeface="Consolas"/>
              </a:rPr>
              <a:t>PerformSingleExchange(cards);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300" spc="-1" strike="noStrike">
                <a:solidFill>
                  <a:srgbClr val="fbeedc"/>
                </a:solidFill>
                <a:latin typeface="Consolas"/>
              </a:rPr>
              <a:t>PrintCards(cards);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284" name="CustomShape 5"/>
          <p:cNvSpPr/>
          <p:nvPr/>
        </p:nvSpPr>
        <p:spPr>
          <a:xfrm>
            <a:off x="824040" y="6015240"/>
            <a:ext cx="10451880" cy="440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fbeedc"/>
                </a:solidFill>
                <a:latin typeface="Consolas"/>
              </a:rPr>
              <a:t>(2 Club)(3 Heart)(4 Spade)</a:t>
            </a:r>
            <a:endParaRPr b="0" lang="en-US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3960720" y="3049560"/>
            <a:ext cx="1218960" cy="399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"/>
          <p:cNvSpPr/>
          <p:nvPr/>
        </p:nvSpPr>
        <p:spPr>
          <a:xfrm>
            <a:off x="1800360" y="3645720"/>
            <a:ext cx="1142640" cy="399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TextShape 3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BCC58E3-215B-45D6-8234-A2913B85A593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88" name="TextShape 4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The first element of the list is at index </a:t>
            </a: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0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, not </a:t>
            </a: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1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The result is again incorrect (3 times the same):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9" name="TextShape 5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Step #3 – Fix Bug and Test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0" name="CustomShape 6"/>
          <p:cNvSpPr/>
          <p:nvPr/>
        </p:nvSpPr>
        <p:spPr>
          <a:xfrm>
            <a:off x="1535040" y="1830240"/>
            <a:ext cx="9054720" cy="2805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static void PerformSingleExchange(List&lt;Card&gt; cards)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Random rand = new Random();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int randomIndex = rand.Next(1, cards.Count - 1);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Card firstCard = cards[0];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Card randomCard = cards[randomIndex];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cards[0] = randomCard;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cards[randomIndex] = firstCard;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CustomShape 7"/>
          <p:cNvSpPr/>
          <p:nvPr/>
        </p:nvSpPr>
        <p:spPr>
          <a:xfrm>
            <a:off x="1565280" y="5409720"/>
            <a:ext cx="9054720" cy="995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(3 Heart)(2 Club)(4 Spade)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(3 Heart)(2 Club)(4 Spade)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(3 Heart)(2 Club)(4 Spade)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6654600" y="2710800"/>
            <a:ext cx="1572840" cy="399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TextShape 2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C31820FA-B41E-4E39-8C87-0E9171A42521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Random.Next()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has exclusive end range: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The result now seems correct: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5" name="TextShape 4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Step #3 – Fix Again and Test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2220840" y="1752480"/>
            <a:ext cx="7683120" cy="29545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0000"/>
              </a:lnSpc>
            </a:pPr>
            <a:r>
              <a:rPr b="1" lang="en-US" sz="1900" spc="-1" strike="noStrike">
                <a:solidFill>
                  <a:srgbClr val="fbeedc"/>
                </a:solidFill>
                <a:latin typeface="Consolas"/>
              </a:rPr>
              <a:t>static void PerformSingleExchange(List&lt;Card&gt; cards)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900" spc="-1" strike="noStrike">
                <a:solidFill>
                  <a:srgbClr val="fbeedc"/>
                </a:solidFill>
                <a:latin typeface="Consolas"/>
              </a:rPr>
              <a:t>{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9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1900" spc="-1" strike="noStrike">
                <a:solidFill>
                  <a:srgbClr val="fbeedc"/>
                </a:solidFill>
                <a:latin typeface="Consolas"/>
              </a:rPr>
              <a:t>Random rand = new Random();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9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1900" spc="-1" strike="noStrike">
                <a:solidFill>
                  <a:srgbClr val="fbeedc"/>
                </a:solidFill>
                <a:latin typeface="Consolas"/>
              </a:rPr>
              <a:t>int randomIndex = rand.Next(1, cards.Count);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9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1900" spc="-1" strike="noStrike">
                <a:solidFill>
                  <a:srgbClr val="fbeedc"/>
                </a:solidFill>
                <a:latin typeface="Consolas"/>
              </a:rPr>
              <a:t>Card firstCard = cards[0];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9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1900" spc="-1" strike="noStrike">
                <a:solidFill>
                  <a:srgbClr val="fbeedc"/>
                </a:solidFill>
                <a:latin typeface="Consolas"/>
              </a:rPr>
              <a:t>Card randomCard = cards[randomIndex];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9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1900" spc="-1" strike="noStrike">
                <a:solidFill>
                  <a:srgbClr val="fbeedc"/>
                </a:solidFill>
                <a:latin typeface="Consolas"/>
              </a:rPr>
              <a:t>cards[0] = randomCard;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9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1900" spc="-1" strike="noStrike">
                <a:solidFill>
                  <a:srgbClr val="fbeedc"/>
                </a:solidFill>
                <a:latin typeface="Consolas"/>
              </a:rPr>
              <a:t>cards[randomIndex] = firstCard;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19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297" name="CustomShape 6"/>
          <p:cNvSpPr/>
          <p:nvPr/>
        </p:nvSpPr>
        <p:spPr>
          <a:xfrm>
            <a:off x="2208240" y="5461200"/>
            <a:ext cx="7683120" cy="1005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</a:rPr>
              <a:t>(3 Heart)(2 Club)(4 Spade)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</a:rPr>
              <a:t>(4 Spade)(3 Heart)(2 Club)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</a:rPr>
              <a:t>(4 Spade)(3 Heart)(2 Club)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C0A5DBD-0478-4DFF-A924-D11138C1B06E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Shuffle the entire deck of cards: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1800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The result is surprisingly incorrect: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0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Step #4 – Shuffle the Deck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620640" y="1981080"/>
            <a:ext cx="10883520" cy="2436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static void ShuffleCards(List&lt;Card&gt; cards)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for (int i = 1; i &lt;= cards.Count; i++)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PerformSingleExchange(cards);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2" name="CustomShape 5"/>
          <p:cNvSpPr/>
          <p:nvPr/>
        </p:nvSpPr>
        <p:spPr>
          <a:xfrm>
            <a:off x="620640" y="5486400"/>
            <a:ext cx="10883520" cy="150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52" strike="noStrike">
                <a:solidFill>
                  <a:srgbClr val="fbeedc"/>
                </a:solidFill>
                <a:latin typeface="Consolas"/>
              </a:rPr>
              <a:t>Initial deck: (7 Heart)(A Spade)(10 Diamond)(2 Club)(6 Diamond)(J Club)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200" spc="-52" strike="noStrike">
                <a:solidFill>
                  <a:srgbClr val="fbeedc"/>
                </a:solidFill>
                <a:latin typeface="Consolas"/>
              </a:rPr>
              <a:t>After shuffle: (7 Heart)(A Spade)(10 Diamond)(2 Club)(6 Diamond)(J Club)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3CDADE77-955A-4014-81FF-CC5DF925E795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When we step through the code with the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debugger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, the result seems correct: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Without the debugger the result is wrong!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5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Step #4 – Strange Bug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595440" y="2475720"/>
            <a:ext cx="10909080" cy="1698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1" lang="en-US" sz="2200" spc="-52" strike="noStrike">
                <a:solidFill>
                  <a:srgbClr val="fbeedc"/>
                </a:solidFill>
                <a:latin typeface="Consolas"/>
              </a:rPr>
              <a:t>Initial deck:  (7 Heart)(A Spade)(10 Diamond)(2 Club)(6 Diamond)(J Club)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200" spc="-52" strike="noStrike">
                <a:solidFill>
                  <a:srgbClr val="fbeedc"/>
                </a:solidFill>
                <a:latin typeface="Consolas"/>
              </a:rPr>
              <a:t>After shuffle: (10 Diamond)(7 Heart)(A Spade)(J Club)(2 Club)(6 Diamond)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7" name="CustomShape 5"/>
          <p:cNvSpPr/>
          <p:nvPr/>
        </p:nvSpPr>
        <p:spPr>
          <a:xfrm>
            <a:off x="2925720" y="3683160"/>
            <a:ext cx="6108480" cy="2233080"/>
          </a:xfrm>
          <a:prstGeom prst="roundRect">
            <a:avLst>
              <a:gd name="adj" fmla="val 2259"/>
            </a:avLst>
          </a:prstGeom>
          <a:blipFill rotWithShape="0">
            <a:blip r:embed="rId1"/>
            <a:stretch>
              <a:fillRect/>
            </a:stretch>
          </a:blipFill>
          <a:ln w="9360">
            <a:solidFill>
              <a:schemeClr val="accent4">
                <a:lumMod val="20000"/>
                <a:lumOff val="8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3490200" y="1999080"/>
            <a:ext cx="5042160" cy="399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TextShape 2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CFB1BAF3-1B37-46D6-AAED-F344FD61EE72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10" name="TextShape 3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Random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should be instantiated only once: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The result finally is correct with and without the debugger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1" name="TextShape 4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Step #4 – Fix Again and Test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2" name="CustomShape 5"/>
          <p:cNvSpPr/>
          <p:nvPr/>
        </p:nvSpPr>
        <p:spPr>
          <a:xfrm>
            <a:off x="773280" y="1950840"/>
            <a:ext cx="10578600" cy="36543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private static Random rand = new Random();</a:t>
            </a:r>
            <a:endParaRPr b="0" lang="en-US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static void PerformSingleExchange(List&lt;Card&gt; cards)</a:t>
            </a:r>
            <a:endParaRPr b="0" lang="en-US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{</a:t>
            </a:r>
            <a:endParaRPr b="0" lang="en-US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int randomIndex = rand.Next(1, cards.Count);</a:t>
            </a:r>
            <a:endParaRPr b="0" lang="en-US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Card firstCard = cards[0];</a:t>
            </a:r>
            <a:endParaRPr b="0" lang="en-US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Card randomCard = cards[randomIndex];</a:t>
            </a:r>
            <a:endParaRPr b="0" lang="en-US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cards[0] = randomCard;</a:t>
            </a:r>
            <a:endParaRPr b="0" lang="en-US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cards[randomIndex] = firstCard;</a:t>
            </a:r>
            <a:endParaRPr b="0" lang="en-US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912960" y="4849560"/>
            <a:ext cx="1036296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Testing the Code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912960" y="5678640"/>
            <a:ext cx="1036296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Thoroughly Test Your Solution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3351240" y="939600"/>
            <a:ext cx="5486040" cy="3645000"/>
          </a:xfrm>
          <a:prstGeom prst="roundRect">
            <a:avLst>
              <a:gd name="adj" fmla="val 706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39F373B9-168E-418B-B13F-B8FC32A9DD51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4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88000"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500" spc="-1" strike="noStrike">
                <a:solidFill>
                  <a:srgbClr val="ffffff"/>
                </a:solidFill>
                <a:latin typeface="Calibri"/>
              </a:rPr>
              <a:t>Example: we are given 3 problems:</a:t>
            </a:r>
            <a:endParaRPr b="0" lang="en-US" sz="35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Cards Shuffle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Shuffle a deck of 52 cards in random order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Zig-Zag Matrix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Find the max-sum zig-zag path in a matrix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Start from the first column, go up, then down,</a:t>
            </a:r>
            <a:br/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then again up, them again down, …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Blocks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Generate all blocks </a:t>
            </a:r>
            <a:r>
              <a:rPr b="0" lang="en-US" sz="3000" spc="-1" strike="noStrike">
                <a:solidFill>
                  <a:srgbClr val="f3cd60"/>
                </a:solidFill>
                <a:latin typeface="Calibri"/>
              </a:rPr>
              <a:t>2 x 2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 holding</a:t>
            </a:r>
            <a:br/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4 of the first </a:t>
            </a:r>
            <a:r>
              <a:rPr b="0" lang="en-US" sz="3000" spc="-1" strike="noStrike">
                <a:solidFill>
                  <a:srgbClr val="f3cd60"/>
                </a:solidFill>
                <a:latin typeface="Calibri"/>
              </a:rPr>
              <a:t>n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 Latin letters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Analyzing the Problems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A4B67E6-8654-44E2-B20C-7394024B007D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88000"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Wise software engineers say that: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Inventing a good idea and implementing it is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half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of the solution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Testing is the second half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of the solution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Always test thoroughly your solution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Invest in testing!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One 90-100% solved problem could be better than 2 or 3 partially solved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Testing an existing problem takes less time than solving another problem from scratch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8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Thoroughly Test your Solution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9" dur="indefinite" restart="never" nodeType="tmRoot">
          <p:childTnLst>
            <p:seq>
              <p:cTn id="580" dur="indefinite" nodeType="mainSeq">
                <p:childTnLst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0DAEF99A-3525-4913-BE37-ACA4CBF292B2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Testing could not certify absence of defects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It just reduces the defects’ rates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Well tested solutions are more likely to be correct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Start testing with a good representative of the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general case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Not a small isolated case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A typical case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Large enough test case, but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Small enough to be easily checkable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How to Test?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03" dur="indefinite" restart="never" nodeType="tmRoot">
          <p:childTnLst>
            <p:seq>
              <p:cTn id="604" dur="indefinite" nodeType="mainSeq">
                <p:childTnLst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4F9D0F41-3BE7-485B-875B-6B965FB107C4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Test the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border cases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E.g. if 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n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∈ [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..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500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] </a:t>
            </a:r>
            <a:r>
              <a:rPr b="0" lang="en-US" sz="3200" spc="-1" strike="noStrike">
                <a:solidFill>
                  <a:srgbClr val="ffffff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try 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n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n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n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n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499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onsolas"/>
              </a:rPr>
              <a:t>n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500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If a bug is found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Repeat all tests after fixing it to avoid regressions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Run a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performance test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How to be sure that your algorithm is fast enough to meet the requirements?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Use copy-pasting to generate large test data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4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How to Test? (2)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27" dur="indefinite" restart="never" nodeType="tmRoot">
          <p:childTnLst>
            <p:seq>
              <p:cTn id="628" dur="indefinite" nodeType="mainSeq">
                <p:childTnLst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4F1137E-3100-4340-B719-A01EF781ECA2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Read carefully the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problem statement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Does your solution print exactly what is expected?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Does your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output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follow the requested format?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Did you remove your debug printouts?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Be sure to solve the requested problem, not the problem you think is requested!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Example: "Write a program to print the number of permutations of n elements" means to print a single number, not a set of permutations!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7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Read the Problem Statement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43" dur="indefinite" restart="never" nodeType="tmRoot">
          <p:childTnLst>
            <p:seq>
              <p:cTn id="644" dur="indefinite" nodeType="mainSeq">
                <p:childTnLst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0A0D502-46A5-4522-B88D-DCACA4B18CD2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Test with full deck of 52 cards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Serious error found </a:t>
            </a:r>
            <a:r>
              <a:rPr b="0" lang="en-US" sz="3200" spc="-1" strike="noStrike">
                <a:solidFill>
                  <a:srgbClr val="ffffff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change the algorithm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Change the algorithm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Exchange the first card with a random card </a:t>
            </a:r>
            <a:r>
              <a:rPr b="0" lang="en-US" sz="3200" spc="-1" strike="noStrike">
                <a:solidFill>
                  <a:srgbClr val="ffffff"/>
                </a:solidFill>
                <a:latin typeface="Wingdings"/>
              </a:rPr>
              <a:t>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exchange cards 0, 1, …, N-1 with a random card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Test whether the new algorithm works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Test with 1 card, 2 cards, 0 cards, 52 cards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Performance test with 52 000 cards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0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Testing – Example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65" dur="indefinite" restart="never" nodeType="tmRoot">
          <p:childTnLst>
            <p:seq>
              <p:cTn id="666" dur="indefinite" nodeType="mainSeq">
                <p:childTnLst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AA586E83-985B-47B9-B25E-650970824020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Test with 52 Cards – Example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558720" y="1044000"/>
            <a:ext cx="11007360" cy="54529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static void TestShuffle52Cards()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List&lt;Card&gt; cards = new List&lt;Card&gt;();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string[] allFaces = new string[] { "2", "3", "4", "5",</a:t>
            </a:r>
            <a:br/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    "6", "7", "8", "9", "10", "J", "Q", "K", "A" };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Suit[] allSuits = new Suit[] {</a:t>
            </a:r>
            <a:br/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    Suit.Club, Suit.Diamond, Suit.Heart, Suit.Spade };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foreach (var face in allFaces)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  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foreach (var suit in allSuits)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  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{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     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Card card = new Card() { Face = face, Suit = suit };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     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cards.Add(card);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  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ShuffleCards(cards);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PrintCards(cards);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5BE01D2-2982-4875-BED7-A24DB058E2EA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91000"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The result is surprising: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Half of the cards keep their initial positions!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Serious problem: the randomization algorithm is not reliable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6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Test with 52 Cards – Example (2)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7" name="CustomShape 4"/>
          <p:cNvSpPr/>
          <p:nvPr/>
        </p:nvSpPr>
        <p:spPr>
          <a:xfrm>
            <a:off x="773280" y="1919880"/>
            <a:ext cx="10578600" cy="35564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300" spc="-1" strike="noStrike">
                <a:solidFill>
                  <a:srgbClr val="8cf4f2"/>
                </a:solidFill>
                <a:latin typeface="Consolas"/>
              </a:rPr>
              <a:t>(4 Diamond)</a:t>
            </a:r>
            <a:r>
              <a:rPr b="1" lang="en-US" sz="2300" spc="-1" strike="noStrike">
                <a:solidFill>
                  <a:srgbClr val="f3cd60"/>
                </a:solidFill>
                <a:latin typeface="Consolas"/>
              </a:rPr>
              <a:t>(2 Diamond)</a:t>
            </a:r>
            <a:r>
              <a:rPr b="1" lang="en-US" sz="2300" spc="-1" strike="noStrike">
                <a:solidFill>
                  <a:srgbClr val="8cf4f2"/>
                </a:solidFill>
                <a:latin typeface="Consolas"/>
              </a:rPr>
              <a:t>(6 Heart)</a:t>
            </a:r>
            <a:r>
              <a:rPr b="1" lang="en-US" sz="2300" spc="-1" strike="noStrike">
                <a:solidFill>
                  <a:srgbClr val="f3cd60"/>
                </a:solidFill>
                <a:latin typeface="Consolas"/>
              </a:rPr>
              <a:t>(2 Spade)</a:t>
            </a:r>
            <a:r>
              <a:rPr b="1" lang="en-US" sz="2300" spc="-1" strike="noStrike">
                <a:solidFill>
                  <a:srgbClr val="8cf4f2"/>
                </a:solidFill>
                <a:latin typeface="Consolas"/>
              </a:rPr>
              <a:t>(A Spade)(7 Spade)</a:t>
            </a:r>
            <a:r>
              <a:rPr b="1" lang="en-US" sz="2300" spc="-1" strike="noStrike">
                <a:solidFill>
                  <a:srgbClr val="f3cd60"/>
                </a:solidFill>
                <a:latin typeface="Consolas"/>
              </a:rPr>
              <a:t>(3 Diamond)(3 Spade)(4 Spade)(4 Heart)</a:t>
            </a:r>
            <a:r>
              <a:rPr b="1" lang="en-US" sz="2300" spc="-1" strike="noStrike">
                <a:solidFill>
                  <a:srgbClr val="8cf4f2"/>
                </a:solidFill>
                <a:latin typeface="Consolas"/>
              </a:rPr>
              <a:t>(6 Club)(K Heart)</a:t>
            </a:r>
            <a:r>
              <a:rPr b="1" lang="en-US" sz="2300" spc="-1" strike="noStrike">
                <a:solidFill>
                  <a:srgbClr val="f3cd60"/>
                </a:solidFill>
                <a:latin typeface="Consolas"/>
              </a:rPr>
              <a:t>(5 Club)(5 Diamond)(5 Heart)</a:t>
            </a:r>
            <a:r>
              <a:rPr b="1" lang="en-US" sz="2300" spc="-1" strike="noStrike">
                <a:solidFill>
                  <a:srgbClr val="8cf4f2"/>
                </a:solidFill>
                <a:latin typeface="Consolas"/>
              </a:rPr>
              <a:t>(A Heart)(9 Club)(10 Club)(A Club)</a:t>
            </a:r>
            <a:r>
              <a:rPr b="1" lang="en-US" sz="2300" spc="-1" strike="noStrike">
                <a:solidFill>
                  <a:srgbClr val="f3cd60"/>
                </a:solidFill>
                <a:latin typeface="Consolas"/>
              </a:rPr>
              <a:t>(6 Spade)(7 Club)(7 Diamond)</a:t>
            </a:r>
            <a:r>
              <a:rPr b="1" lang="en-US" sz="2300" spc="-1" strike="noStrike">
                <a:solidFill>
                  <a:srgbClr val="8cf4f2"/>
                </a:solidFill>
                <a:latin typeface="Consolas"/>
              </a:rPr>
              <a:t>(3 Club)(9 Heart)</a:t>
            </a:r>
            <a:r>
              <a:rPr b="1" lang="en-US" sz="2300" spc="-1" strike="noStrike">
                <a:solidFill>
                  <a:srgbClr val="f3cd60"/>
                </a:solidFill>
                <a:latin typeface="Consolas"/>
              </a:rPr>
              <a:t>(8 Club)</a:t>
            </a:r>
            <a:r>
              <a:rPr b="1" lang="en-US" sz="2300" spc="-1" strike="noStrike">
                <a:solidFill>
                  <a:srgbClr val="8cf4f2"/>
                </a:solidFill>
                <a:latin typeface="Consolas"/>
              </a:rPr>
              <a:t>(3 Heart)</a:t>
            </a:r>
            <a:r>
              <a:rPr b="1" lang="en-US" sz="2300" spc="-1" strike="noStrike">
                <a:solidFill>
                  <a:srgbClr val="f3cd60"/>
                </a:solidFill>
                <a:latin typeface="Consolas"/>
              </a:rPr>
              <a:t>(9 Spade)</a:t>
            </a:r>
            <a:r>
              <a:rPr b="1" lang="en-US" sz="2300" spc="-1" strike="noStrike">
                <a:solidFill>
                  <a:srgbClr val="8cf4f2"/>
                </a:solidFill>
                <a:latin typeface="Consolas"/>
              </a:rPr>
              <a:t>(4 Club)(8 Heart)</a:t>
            </a:r>
            <a:r>
              <a:rPr b="1" lang="en-US" sz="2300" spc="-1" strike="noStrike">
                <a:solidFill>
                  <a:srgbClr val="f3cd60"/>
                </a:solidFill>
                <a:latin typeface="Consolas"/>
              </a:rPr>
              <a:t>(9 Diamond)</a:t>
            </a:r>
            <a:r>
              <a:rPr b="1" lang="en-US" sz="2300" spc="-1" strike="noStrike">
                <a:solidFill>
                  <a:srgbClr val="8cf4f2"/>
                </a:solidFill>
                <a:latin typeface="Consolas"/>
              </a:rPr>
              <a:t>(5 Spade)(8 Diamond)(J Heart)</a:t>
            </a:r>
            <a:r>
              <a:rPr b="1" lang="en-US" sz="2300" spc="-1" strike="noStrike">
                <a:solidFill>
                  <a:srgbClr val="f3cd60"/>
                </a:solidFill>
                <a:latin typeface="Consolas"/>
              </a:rPr>
              <a:t>(10 Diamond)(10 Heart)(10 Spade)</a:t>
            </a:r>
            <a:r>
              <a:rPr b="1" lang="en-US" sz="2300" spc="-1" strike="noStrike">
                <a:solidFill>
                  <a:srgbClr val="8cf4f2"/>
                </a:solidFill>
                <a:latin typeface="Consolas"/>
              </a:rPr>
              <a:t>(Q Heart)(2 Club)</a:t>
            </a:r>
            <a:r>
              <a:rPr b="1" lang="en-US" sz="2300" spc="-1" strike="noStrike">
                <a:solidFill>
                  <a:srgbClr val="f3cd60"/>
                </a:solidFill>
                <a:latin typeface="Consolas"/>
              </a:rPr>
              <a:t>(J Club)(J Spade)(Q Club)</a:t>
            </a:r>
            <a:r>
              <a:rPr b="1" lang="en-US" sz="2300" spc="-1" strike="noStrike">
                <a:solidFill>
                  <a:srgbClr val="8cf4f2"/>
                </a:solidFill>
                <a:latin typeface="Consolas"/>
              </a:rPr>
              <a:t>(7 Heart)(2 Heart)(Q Spade)</a:t>
            </a:r>
            <a:r>
              <a:rPr b="1" lang="en-US" sz="2300" spc="-1" strike="noStrike">
                <a:solidFill>
                  <a:srgbClr val="f3cd60"/>
                </a:solidFill>
                <a:latin typeface="Consolas"/>
              </a:rPr>
              <a:t>(K Club)</a:t>
            </a:r>
            <a:r>
              <a:rPr b="1" lang="en-US" sz="2300" spc="-1" strike="noStrike">
                <a:solidFill>
                  <a:srgbClr val="8cf4f2"/>
                </a:solidFill>
                <a:latin typeface="Consolas"/>
              </a:rPr>
              <a:t>(J Diamond)(6 Diamond)</a:t>
            </a:r>
            <a:r>
              <a:rPr b="1" lang="en-US" sz="2300" spc="-1" strike="noStrike">
                <a:solidFill>
                  <a:srgbClr val="f3cd60"/>
                </a:solidFill>
                <a:latin typeface="Consolas"/>
              </a:rPr>
              <a:t>(K Spade)</a:t>
            </a:r>
            <a:r>
              <a:rPr b="1" lang="en-US" sz="2300" spc="-1" strike="noStrike">
                <a:solidFill>
                  <a:srgbClr val="8cf4f2"/>
                </a:solidFill>
                <a:latin typeface="Consolas"/>
              </a:rPr>
              <a:t>(8 Spade)</a:t>
            </a:r>
            <a:r>
              <a:rPr b="1" lang="en-US" sz="2300" spc="-1" strike="noStrike">
                <a:solidFill>
                  <a:srgbClr val="f3cd60"/>
                </a:solidFill>
                <a:latin typeface="Consolas"/>
              </a:rPr>
              <a:t>(A Diamond)</a:t>
            </a:r>
            <a:r>
              <a:rPr b="1" lang="en-US" sz="2300" spc="-1" strike="noStrike">
                <a:solidFill>
                  <a:srgbClr val="8cf4f2"/>
                </a:solidFill>
                <a:latin typeface="Consolas"/>
              </a:rPr>
              <a:t>(Q Diamond)(K Diamond)</a:t>
            </a:r>
            <a:endParaRPr b="0" lang="en-US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A8733C23-182E-4BE2-8B3B-84C5D707FE9B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39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New idea that slightly changes the algorithm: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Exchange the first card with a random card </a:t>
            </a:r>
            <a:r>
              <a:rPr b="0" lang="en-US" sz="2800" spc="-1" strike="noStrike">
                <a:solidFill>
                  <a:srgbClr val="ffffff"/>
                </a:solidFill>
                <a:latin typeface="Wingdings"/>
              </a:rPr>
              <a:t></a:t>
            </a:r>
            <a:br/>
            <a:r>
              <a:rPr b="0" lang="en-US" sz="2800" spc="-1" strike="noStrike">
                <a:solidFill>
                  <a:srgbClr val="f3cd60"/>
                </a:solidFill>
                <a:latin typeface="Calibri"/>
              </a:rPr>
              <a:t>exchange cards 0, 1, …, N-1 with a random card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0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Fixing the Algorithm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1" name="CustomShape 4"/>
          <p:cNvSpPr/>
          <p:nvPr/>
        </p:nvSpPr>
        <p:spPr>
          <a:xfrm>
            <a:off x="1290600" y="2971800"/>
            <a:ext cx="9604080" cy="34495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static void PerformSingleExchange(List&lt;Card&gt; cards, int index)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int randomIndex = rand.Next(1, cards.Count);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Card firstCard = cards[index];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cards[index] = cards[randomIndex];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cards[randomIndex] = firstCard;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static void ShuffleCards(List&lt;Card&gt; cards)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for (int i = 0; i &lt; cards.Count; i++)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PerformSingleExchange(cards, i);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0A0B0FCE-C39E-4BFD-B84A-52784F7CEA05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The result now seems correct: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Cards are completely randomized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4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Test with 52 Cards (Again)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773280" y="1981080"/>
            <a:ext cx="10578600" cy="41108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(9 Heart)(5 Club)(3 Club)(7 Spade)(6 Club)(5 Spade)(6 Heart) (4 Club)(10 Club)(3 Spade)(K Diamond)(10 Heart)(8 Club)(A Club)(J Diamond)(K Spade)(9 Spade)(7 Club)(10 Diamond)(9 Diamond)(8 Heart)(6 Diamond)(8 Spade)(5 Diamond)(4 Heart)  (10 Spade)(J Club)(Q Spade)(9 Club)(J Heart)(K Club)(2 Heart) (7 Heart)(A Heart)(3 Diamond)(K Heart)(A Spade)(8 Diamond)(4 Spade)(3 Heart)(5 Heart)(Q Heart)(4 Diamond)(2 Spade)(A Diamond)(2 Diamond)(J Spade)(7 Diamond)(Q Diamond)(2 Club)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(6 Spade)(Q Club)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4BBCD5DE-E44A-445B-ADAD-914D263C15AD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Create a method to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test with 1 card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: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We found a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bug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: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8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Test with 1 Card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1001880" y="1854720"/>
            <a:ext cx="10121400" cy="2891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fbeedc"/>
                </a:solidFill>
                <a:latin typeface="Consolas"/>
              </a:rPr>
              <a:t>static void TestShuffleOneCard()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fbeedc"/>
                </a:solidFill>
                <a:latin typeface="Consolas"/>
              </a:rPr>
              <a:t>{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300" spc="-1" strike="noStrike">
                <a:solidFill>
                  <a:srgbClr val="fbeedc"/>
                </a:solidFill>
                <a:latin typeface="Consolas"/>
              </a:rPr>
              <a:t>List&lt;Card&gt; cards = new List&lt;Card&gt;();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300" spc="-1" strike="noStrike">
                <a:solidFill>
                  <a:srgbClr val="fbeedc"/>
                </a:solidFill>
                <a:latin typeface="Consolas"/>
              </a:rPr>
              <a:t>cards.Add(new Card() { Face = "A", Suit = Suit.Club });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300" spc="-1" strike="noStrike">
                <a:solidFill>
                  <a:srgbClr val="fbeedc"/>
                </a:solidFill>
                <a:latin typeface="Consolas"/>
              </a:rPr>
              <a:t>CardsShuffle.ShuffleCards(cards);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300" spc="-1" strike="noStrike">
                <a:solidFill>
                  <a:srgbClr val="fbeedc"/>
                </a:solidFill>
                <a:latin typeface="Consolas"/>
              </a:rPr>
              <a:t>CardsShuffle.PrintCards(cards);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350" name="CustomShape 5"/>
          <p:cNvSpPr/>
          <p:nvPr/>
        </p:nvSpPr>
        <p:spPr>
          <a:xfrm>
            <a:off x="1001880" y="5276520"/>
            <a:ext cx="10121400" cy="1141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fbeedc"/>
                </a:solidFill>
                <a:latin typeface="Consolas"/>
              </a:rPr>
              <a:t>Unhandled Exception: System.ArgumentOutOfRangeException: Index was out of range. Must be non-negative and less than the size of the collection. Parameter name: index …</a:t>
            </a:r>
            <a:endParaRPr b="0" lang="en-US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3A5058D9-BD22-45AD-B62E-E0C8381C5CC5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5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82000"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Read carefully the problem descriptions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Think a bit about their possible solutions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Order the problems from the easiest to the most complex: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Cards Shuffle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Trivial – randomize the elements of array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Blocks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Generate variations, rotate and check for duplicates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Zig-Zag Matrix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Needs summing, sorting and text file processing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Analyzing the Problems (2)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7EE3234-6321-44B9-9433-A4C592F53575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Isolate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1 card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as a special case: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Test shows that the problem is fixed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3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Test with 1 Card – Bug Fixing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4" name="CustomShape 4"/>
          <p:cNvSpPr/>
          <p:nvPr/>
        </p:nvSpPr>
        <p:spPr>
          <a:xfrm>
            <a:off x="1001880" y="1896120"/>
            <a:ext cx="10121400" cy="3747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static void ShuffleCards(List&lt;Card&gt; cards)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if (cards.Count &gt; 1)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for (int i = 0; i &lt; cards.Count; i++)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  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PerformSingleExchange(cards, i);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5754DA1-0983-4BE2-96D0-3BA5B44DF239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56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73000"/>
          </a:bodyPr>
          <a:p>
            <a:pPr marL="304920" indent="-30456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Create a method to test with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2 cards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20000"/>
              </a:lnSpc>
              <a:spcBef>
                <a:spcPts val="1800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Bug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: sequential executions get the same result: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The problem: the first and the second cards always exchange each other exactly once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7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Test with 2 Cards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985680" y="1815840"/>
            <a:ext cx="10213560" cy="25297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</a:rPr>
              <a:t>static void TestShuffleTwoCards()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</a:rPr>
              <a:t>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</a:rPr>
              <a:t>List&lt;Card&gt; cards = new List&lt;Card&gt;();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</a:rPr>
              <a:t>cards.Add(new Card() { Face = "A", Suit = Suit.Club });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</a:rPr>
              <a:t>cards.Add(new Card() { Face = "3", Suit = Suit.Diamond });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</a:rPr>
              <a:t>CardsShuffle.ShuffleCards(cards);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</a:rPr>
              <a:t>CardsShuffle.PrintCards(cards);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985680" y="5162400"/>
            <a:ext cx="10213560" cy="3952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</a:rPr>
              <a:t>(3 Diamond)(A Club)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3A3CCEC9-345E-4A1E-B239-DE151B53B276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We allow each card to be exchanged with any other random card,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including itself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Test shows that the problem is fixed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2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Test with 2 Cards – Bug Fixing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3" name="CustomShape 4"/>
          <p:cNvSpPr/>
          <p:nvPr/>
        </p:nvSpPr>
        <p:spPr>
          <a:xfrm>
            <a:off x="757080" y="2569320"/>
            <a:ext cx="10670760" cy="3381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static void PerformSingleExchange(List&lt;Card&gt; cards, int index)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int randomIndex = rand.Next(0, cards.Count);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Card firstCard = cards[index];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Card randomCard = cards[randomIndex];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cards[index] = randomCard;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cards[randomIndex] = firstCard;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4" name="CustomShape 5"/>
          <p:cNvSpPr/>
          <p:nvPr/>
        </p:nvSpPr>
        <p:spPr>
          <a:xfrm>
            <a:off x="5710320" y="3331440"/>
            <a:ext cx="585360" cy="399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06A605A-F007-4E4F-ADC6-84412C582779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Testing with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0 cards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(empty list) generates an empty list </a:t>
            </a:r>
            <a:r>
              <a:rPr b="0" lang="en-US" sz="3400" spc="-1" strike="noStrike">
                <a:solidFill>
                  <a:srgbClr val="ffffff"/>
                </a:solidFill>
                <a:latin typeface="Wingdings"/>
              </a:rPr>
              <a:t>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correct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result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Seems like the cards shuffle algorithm works correctly after the last few fixes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Needs a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regression test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Assure the new changes do not break all previously working cases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Test with full deck of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52 cards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; with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1 card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; with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2 cards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; with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0 cards </a:t>
            </a:r>
            <a:r>
              <a:rPr b="0" lang="en-US" sz="3200" spc="-1" strike="noStrike">
                <a:solidFill>
                  <a:srgbClr val="ffffff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everything works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7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Test with 0 Cards; Regression Tests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83" dur="indefinite" restart="never" nodeType="tmRoot">
          <p:childTnLst>
            <p:seq>
              <p:cTn id="684" dur="indefinite" nodeType="mainSeq">
                <p:childTnLst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5048A9AE-42DE-4BE3-9C6E-0AF3E11F27D7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Finally we need a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performance test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with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52 000 cards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0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Performance Test – 52 000 Cards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1" name="CustomShape 4"/>
          <p:cNvSpPr/>
          <p:nvPr/>
        </p:nvSpPr>
        <p:spPr>
          <a:xfrm>
            <a:off x="985680" y="1907280"/>
            <a:ext cx="10213560" cy="44474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static void TestShuffle52000Cards()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var cards = new List&lt;Card&gt;();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string[] allFaces = new string[] {"2", "3", "4", "5",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"6", "7", "8", "9", "10", "J", "Q", "K", "A"};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Suit[] allSuits = new Suit[] { </a:t>
            </a:r>
            <a:br/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  Suit.Club, Suit.Diamond, Suit.Heart, Suit.Spade};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for (int i = 0; i &lt; 1000; i++)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foreach (string face in allFaces)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  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foreach (Suit suit in allSuits)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    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cards.Add(new Card() { Face = face, Suit = suit });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ShuffleCards(cards);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PrintCards(cards);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45B1AAFD-DAC0-426D-9CC7-FCA02A9CE802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88000"/>
          </a:bodyPr>
          <a:p>
            <a:pPr marL="304920" indent="-304560">
              <a:lnSpc>
                <a:spcPct val="100000"/>
              </a:lnSpc>
              <a:spcBef>
                <a:spcPts val="499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Problem solving needs methodology: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793800" indent="-445680">
              <a:lnSpc>
                <a:spcPct val="100000"/>
              </a:lnSpc>
              <a:spcBef>
                <a:spcPts val="499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Understanding and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analyzing problems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793800" indent="-445680">
              <a:lnSpc>
                <a:spcPct val="100000"/>
              </a:lnSpc>
              <a:spcBef>
                <a:spcPts val="499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Using a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sheet of paper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and a pen for sketching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793800" indent="-445680">
              <a:lnSpc>
                <a:spcPct val="100000"/>
              </a:lnSpc>
              <a:spcBef>
                <a:spcPts val="499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Thinking up, inventing and trying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ideas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793800" indent="-445680">
              <a:lnSpc>
                <a:spcPct val="100000"/>
              </a:lnSpc>
              <a:spcBef>
                <a:spcPts val="499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Decomposing problems into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sub-problems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793800" indent="-445680">
              <a:lnSpc>
                <a:spcPct val="100000"/>
              </a:lnSpc>
              <a:spcBef>
                <a:spcPts val="499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Selecting appropriate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data structures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793800" indent="-445680">
              <a:lnSpc>
                <a:spcPct val="100000"/>
              </a:lnSpc>
              <a:spcBef>
                <a:spcPts val="499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Thinking about the efficiency and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performance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793800" indent="-445680">
              <a:lnSpc>
                <a:spcPct val="100000"/>
              </a:lnSpc>
              <a:spcBef>
                <a:spcPts val="499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Implementing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step-by-step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793800" indent="-445680">
              <a:lnSpc>
                <a:spcPct val="100000"/>
              </a:lnSpc>
              <a:spcBef>
                <a:spcPts val="499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Testing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the nominal case, border cases and efficiency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4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Summary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75" name="Picture 2" descr=""/>
          <p:cNvPicPr/>
          <p:nvPr/>
        </p:nvPicPr>
        <p:blipFill>
          <a:blip r:embed="rId1"/>
          <a:stretch/>
        </p:blipFill>
        <p:spPr>
          <a:xfrm>
            <a:off x="9235440" y="2926080"/>
            <a:ext cx="3081960" cy="228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9" dur="indefinite" restart="never" nodeType="tmRoot">
          <p:childTnLst>
            <p:seq>
              <p:cTn id="700" dur="indefinite" nodeType="mainSeq">
                <p:childTnLst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912960" y="4885920"/>
            <a:ext cx="1036296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Using a Paper and a Pen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912960" y="5754960"/>
            <a:ext cx="1036296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Visualizing and Sketching your Ideas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896000" y="1143000"/>
            <a:ext cx="2396520" cy="3342600"/>
          </a:xfrm>
          <a:prstGeom prst="roundRect">
            <a:avLst>
              <a:gd name="adj" fmla="val 3982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  <a:scene3d>
            <a:camera prst="orthographicFront"/>
            <a:lightRig dir="t" rig="threePt"/>
          </a:scene3d>
          <a:sp3d/>
        </p:spPr>
        <p:style>
          <a:lnRef idx="0"/>
          <a:fillRef idx="0"/>
          <a:effectRef idx="0"/>
          <a:fontRef idx="minor"/>
        </p:style>
      </p:sp>
      <p:grpSp>
        <p:nvGrpSpPr>
          <p:cNvPr id="161" name="Group 4"/>
          <p:cNvGrpSpPr/>
          <p:nvPr/>
        </p:nvGrpSpPr>
        <p:grpSpPr>
          <a:xfrm>
            <a:off x="836640" y="1143000"/>
            <a:ext cx="3352320" cy="3352320"/>
            <a:chOff x="836640" y="1143000"/>
            <a:chExt cx="3352320" cy="3352320"/>
          </a:xfrm>
        </p:grpSpPr>
        <p:pic>
          <p:nvPicPr>
            <p:cNvPr id="162" name="Picture 4" descr=""/>
            <p:cNvPicPr/>
            <p:nvPr/>
          </p:nvPicPr>
          <p:blipFill>
            <a:blip r:embed="rId2"/>
            <a:stretch/>
          </p:blipFill>
          <p:spPr>
            <a:xfrm>
              <a:off x="836640" y="1143000"/>
              <a:ext cx="3352320" cy="3352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3" name="Picture 2" descr=""/>
            <p:cNvPicPr/>
            <p:nvPr/>
          </p:nvPicPr>
          <p:blipFill>
            <a:blip r:embed="rId3"/>
            <a:stretch/>
          </p:blipFill>
          <p:spPr>
            <a:xfrm>
              <a:off x="2326320" y="2115000"/>
              <a:ext cx="1531800" cy="1769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4" name="CustomShape 5"/>
          <p:cNvSpPr/>
          <p:nvPr/>
        </p:nvSpPr>
        <p:spPr>
          <a:xfrm>
            <a:off x="8307000" y="1405080"/>
            <a:ext cx="2054160" cy="2883240"/>
          </a:xfrm>
          <a:prstGeom prst="roundRect">
            <a:avLst>
              <a:gd name="adj" fmla="val 1613"/>
            </a:avLst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EE93010E-946B-4037-8B3D-C15F1AA9CDD8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Never start solving a problem without a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sheet of paper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+ a pen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You need to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sketch your ideas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Paper and pen is the best visualization tool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Allows your brain to think efficiently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Paper works faster than keyboard / screen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Other visualization tools could also work well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Use a Sheet of Paper and a Pen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8913960" y="2514600"/>
            <a:ext cx="2477880" cy="2309760"/>
          </a:xfrm>
          <a:prstGeom prst="roundRect">
            <a:avLst>
              <a:gd name="adj" fmla="val 4744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6413B1EA-9BEF-4DCE-9569-CF5E347CABCC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5180040" y="1151280"/>
            <a:ext cx="6437160" cy="54716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Squared paper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works best for algorithmic problems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Easy to draw a table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Easy to draw a coordinate system with objects at it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Easy to calculate distances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Easy to sketch a problem and solution idea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Prefer Squared Paper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750960" y="1151280"/>
            <a:ext cx="4050720" cy="5281920"/>
          </a:xfrm>
          <a:prstGeom prst="roundRect">
            <a:avLst>
              <a:gd name="adj" fmla="val 2782"/>
            </a:avLst>
          </a:prstGeom>
          <a:blipFill rotWithShape="0">
            <a:blip r:embed="rId1"/>
            <a:stretch>
              <a:fillRect l="0" t="32457" r="0" b="30112"/>
            </a:stretch>
          </a:blipFill>
          <a:ln>
            <a:noFill/>
          </a:ln>
          <a:effectLst>
            <a:softEdge rad="63500"/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LibreOffice/6.2.6.2$Linux_X86_64 LibreOffice_project/20$Build-2</Application>
  <Words>4299</Words>
  <Paragraphs>643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2014-01-02T17:00:34Z</dcterms:created>
  <dc:creator/>
  <dc:description>Software University Foundation - http://softuni.org</dc:description>
  <cp:keywords>algorithms graphs dynamic programming combinatorics recursion sorting searching greedy SoftUni Software University programming software development software engineering course</cp:keywords>
  <dc:language>en-US</dc:language>
  <cp:lastModifiedBy/>
  <dcterms:modified xsi:type="dcterms:W3CDTF">2019-09-05T19:45:55Z</dcterms:modified>
  <cp:revision>2</cp:revision>
  <dc:subject>Software Development Course</dc:subject>
  <dc:title>Methodology of Problem Solving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65</vt:i4>
  </property>
  <property fmtid="{D5CDD505-2E9C-101B-9397-08002B2CF9AE}" pid="12" name="_TemplateID">
    <vt:lpwstr>TC027879909991</vt:lpwstr>
  </property>
  <property fmtid="{D5CDD505-2E9C-101B-9397-08002B2CF9AE}" pid="13" name="category">
    <vt:lpwstr>Algorithms, Programming, SoftUni, Software University, Programming, Software Development, Software Engineering, Course</vt:lpwstr>
  </property>
</Properties>
</file>