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5.jpeg" ContentType="image/jpeg"/>
  <Override PartName="/ppt/media/image4.png" ContentType="image/png"/>
  <Override PartName="/ppt/media/image6.png" ContentType="image/png"/>
  <Override PartName="/ppt/media/image1.jpeg" ContentType="image/jpeg"/>
  <Override PartName="/ppt/media/image11.png" ContentType="image/png"/>
  <Override PartName="/ppt/media/image3.jpeg" ContentType="image/jpe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AE76713-0330-4E28-897B-1DC3CD588E8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8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52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B0129C-1C65-4F98-916D-66A65719949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56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4AE0954-2026-4566-BEDC-E43DA10CDF0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AE1BA8-6196-48D9-B912-1F607C8D98E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3"/>
          <a:stretch/>
        </p:blipFill>
        <p:spPr>
          <a:xfrm>
            <a:off x="678600" y="249624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480" cy="5511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56160" y="457200"/>
            <a:ext cx="783900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64000"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Advanced Graph Algorithms II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56160" y="1545480"/>
            <a:ext cx="7839000" cy="19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Strongly Connected Components, Bi-Connectivity, Max Flow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320" y="4677120"/>
            <a:ext cx="318672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60320" y="5146920"/>
            <a:ext cx="318672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Technical Trainers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760320" y="5652360"/>
            <a:ext cx="3186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760320" y="5993280"/>
            <a:ext cx="31867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21880" y="3310200"/>
            <a:ext cx="2174760" cy="760320"/>
          </a:xfrm>
          <a:prstGeom prst="roundRect">
            <a:avLst>
              <a:gd name="adj" fmla="val 3940"/>
            </a:avLst>
          </a:prstGeom>
          <a:blipFill rotWithShape="0">
            <a:blip r:embed="rId2"/>
            <a:stretch>
              <a:fillRect/>
            </a:stretch>
          </a:blip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18" descr=""/>
          <p:cNvPicPr/>
          <p:nvPr/>
        </p:nvPicPr>
        <p:blipFill>
          <a:blip r:embed="rId3"/>
          <a:stretch/>
        </p:blipFill>
        <p:spPr>
          <a:xfrm flipH="1">
            <a:off x="3656520" y="3949200"/>
            <a:ext cx="2133000" cy="2340720"/>
          </a:xfrm>
          <a:prstGeom prst="rect">
            <a:avLst/>
          </a:prstGeom>
          <a:ln>
            <a:noFill/>
          </a:ln>
        </p:spPr>
      </p:pic>
      <p:sp>
        <p:nvSpPr>
          <p:cNvPr id="131" name="CustomShape 8"/>
          <p:cNvSpPr/>
          <p:nvPr/>
        </p:nvSpPr>
        <p:spPr>
          <a:xfrm rot="817200">
            <a:off x="4341960" y="3783240"/>
            <a:ext cx="33055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Advanced</a:t>
            </a:r>
            <a:br/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Graph Algorithms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694640" y="3872160"/>
            <a:ext cx="3776400" cy="2375280"/>
          </a:xfrm>
          <a:prstGeom prst="roundRect">
            <a:avLst>
              <a:gd name="adj" fmla="val 2353"/>
            </a:avLst>
          </a:prstGeom>
          <a:blipFill rotWithShape="0">
            <a:blip r:embed="rId4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B239CF7-F87F-44F4-9ACE-09F031D4DC10}" type="slidenum">
              <a:rPr b="0" lang="en-US" sz="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 straightforward algorithm –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O(n * (m + n))</a:t>
            </a:r>
            <a:endParaRPr b="0" lang="en-US" sz="28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Remove each node and check whether the graph stays connected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Check for graph connectivity by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DFS traversal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</a:rPr>
              <a:t>Articulation Points – The Slow Algorithm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1000080" y="2660040"/>
            <a:ext cx="10199160" cy="1933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foreach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v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∈ graph nodes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temporary remove v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check for connectivity with DFS(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u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), where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u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≠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v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if the graph is not connected, print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v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restore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v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back in the graph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88113F5-74BD-4588-9BC4-E62EA56D988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61000"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The fast (linear) algorithm for finding articulation points is based on DFS traversal with some computations (Hopcroft, Tarjan, 1973)</a:t>
            </a:r>
            <a:endParaRPr b="0" lang="en-US" sz="35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Run a DFS while maintaining the following information:</a:t>
            </a:r>
            <a:endParaRPr b="0" lang="en-US" sz="35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depth(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of each vertex in the DFS tree (once it gets visited)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For each vertex 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the lowest depth of neighbors of all descendants of 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in the DFS tree, called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lowpoint(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A non-root vertex </a:t>
            </a:r>
            <a:r>
              <a:rPr b="0" i="1" lang="en-US" sz="35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 is an articulation point if there is a child </a:t>
            </a:r>
            <a:r>
              <a:rPr b="0" i="1" lang="en-US" sz="3500" spc="-1" strike="noStrike">
                <a:solidFill>
                  <a:srgbClr val="f3cd60"/>
                </a:solidFill>
                <a:latin typeface="Calibri"/>
              </a:rPr>
              <a:t>y</a:t>
            </a: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 of </a:t>
            </a:r>
            <a:r>
              <a:rPr b="0" i="1" lang="en-US" sz="35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 such that </a:t>
            </a:r>
            <a:r>
              <a:rPr b="0" lang="en-US" sz="3500" spc="-1" strike="noStrike">
                <a:solidFill>
                  <a:srgbClr val="f3cd60"/>
                </a:solidFill>
                <a:latin typeface="Calibri"/>
              </a:rPr>
              <a:t>lowpoint(</a:t>
            </a:r>
            <a:r>
              <a:rPr b="0" i="1" lang="en-US" sz="3500" spc="-1" strike="noStrike">
                <a:solidFill>
                  <a:srgbClr val="f3cd60"/>
                </a:solidFill>
                <a:latin typeface="Calibri"/>
              </a:rPr>
              <a:t>y</a:t>
            </a:r>
            <a:r>
              <a:rPr b="0" lang="en-US" sz="3500" spc="-1" strike="noStrike">
                <a:solidFill>
                  <a:srgbClr val="f3cd60"/>
                </a:solidFill>
                <a:latin typeface="Calibri"/>
              </a:rPr>
              <a:t>) ≥ depth(</a:t>
            </a:r>
            <a:r>
              <a:rPr b="0" i="1" lang="en-US" sz="35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500" spc="-1" strike="noStrike">
                <a:solidFill>
                  <a:srgbClr val="f3cd60"/>
                </a:solidFill>
                <a:latin typeface="Calibri"/>
              </a:rPr>
              <a:t>)</a:t>
            </a:r>
            <a:endParaRPr b="0" lang="en-US" sz="35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Articulation Points – The Fast Algorithm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A88A6DD-B1BC-44A6-A3E3-699D5872DEE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Articulation Points – Fast Algorithm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79440" y="990720"/>
            <a:ext cx="11411640" cy="5821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FindArticulationPoints(node, 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visited[node] =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depth[node] = 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lowpoint[node] = 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childCount =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isArticulation =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for each childNode in childNodes[node]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if not visited[childNode]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parent[childNode] =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FindArticulationPoints(childNode, d + 1)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childCount = childCount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if lowpoint[childNode] &gt;= depth[node]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isArticulation =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lowpoint[node] = Min(lowpoint[node], lowpoint[childNode])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else if childNode &lt;&gt; parent[node]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lowpoint[node] = Min(lowpoint[node], depth[childNode])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if (parent[node]&lt;&gt;null and isArticulation) or (parent[node]==null and childCount &gt;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  <a:ea typeface="DejaVu Sans"/>
              </a:rPr>
              <a:t>print node as articulation 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7764480" y="1107720"/>
            <a:ext cx="4298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O(N + M)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912960" y="4599360"/>
            <a:ext cx="10362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Finding the Articulation Points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912960" y="5526360"/>
            <a:ext cx="103626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Lab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86" name="Group 3"/>
          <p:cNvGrpSpPr/>
          <p:nvPr/>
        </p:nvGrpSpPr>
        <p:grpSpPr>
          <a:xfrm>
            <a:off x="2662200" y="1752480"/>
            <a:ext cx="6863400" cy="2309400"/>
            <a:chOff x="2662200" y="1752480"/>
            <a:chExt cx="6863400" cy="2309400"/>
          </a:xfrm>
        </p:grpSpPr>
        <p:sp>
          <p:nvSpPr>
            <p:cNvPr id="387" name="CustomShape 4"/>
            <p:cNvSpPr/>
            <p:nvPr/>
          </p:nvSpPr>
          <p:spPr>
            <a:xfrm flipH="1" flipV="1">
              <a:off x="4338000" y="2887200"/>
              <a:ext cx="840240" cy="57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5"/>
            <p:cNvSpPr/>
            <p:nvPr/>
          </p:nvSpPr>
          <p:spPr>
            <a:xfrm flipV="1">
              <a:off x="7231680" y="2225880"/>
              <a:ext cx="664560" cy="36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6"/>
            <p:cNvSpPr/>
            <p:nvPr/>
          </p:nvSpPr>
          <p:spPr>
            <a:xfrm flipH="1" flipV="1">
              <a:off x="6364080" y="2227680"/>
              <a:ext cx="47124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7"/>
            <p:cNvSpPr/>
            <p:nvPr/>
          </p:nvSpPr>
          <p:spPr>
            <a:xfrm flipV="1">
              <a:off x="5737680" y="2792160"/>
              <a:ext cx="1016640" cy="151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8"/>
            <p:cNvSpPr/>
            <p:nvPr/>
          </p:nvSpPr>
          <p:spPr>
            <a:xfrm flipH="1">
              <a:off x="5655240" y="2228400"/>
              <a:ext cx="29196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9"/>
            <p:cNvSpPr/>
            <p:nvPr/>
          </p:nvSpPr>
          <p:spPr>
            <a:xfrm flipH="1" flipV="1">
              <a:off x="4861440" y="2227680"/>
              <a:ext cx="3985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10"/>
            <p:cNvSpPr/>
            <p:nvPr/>
          </p:nvSpPr>
          <p:spPr>
            <a:xfrm>
              <a:off x="7231680" y="2990160"/>
              <a:ext cx="801360" cy="36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11"/>
            <p:cNvSpPr/>
            <p:nvPr/>
          </p:nvSpPr>
          <p:spPr>
            <a:xfrm flipH="1">
              <a:off x="4861440" y="3142800"/>
              <a:ext cx="398520" cy="421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12"/>
            <p:cNvSpPr/>
            <p:nvPr/>
          </p:nvSpPr>
          <p:spPr>
            <a:xfrm flipH="1" flipV="1">
              <a:off x="7033680" y="3071160"/>
              <a:ext cx="216000" cy="42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13"/>
            <p:cNvSpPr/>
            <p:nvPr/>
          </p:nvSpPr>
          <p:spPr>
            <a:xfrm>
              <a:off x="7805880" y="1752480"/>
              <a:ext cx="61920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97" name="CustomShape 14"/>
            <p:cNvSpPr/>
            <p:nvPr/>
          </p:nvSpPr>
          <p:spPr>
            <a:xfrm>
              <a:off x="5862600" y="175356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98" name="CustomShape 15"/>
            <p:cNvSpPr/>
            <p:nvPr/>
          </p:nvSpPr>
          <p:spPr>
            <a:xfrm>
              <a:off x="4359960" y="34837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99" name="CustomShape 16"/>
            <p:cNvSpPr/>
            <p:nvPr/>
          </p:nvSpPr>
          <p:spPr>
            <a:xfrm>
              <a:off x="6957000" y="35017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0" name="CustomShape 17"/>
            <p:cNvSpPr/>
            <p:nvPr/>
          </p:nvSpPr>
          <p:spPr>
            <a:xfrm flipV="1">
              <a:off x="4044600" y="2227680"/>
              <a:ext cx="401040" cy="380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18"/>
            <p:cNvSpPr/>
            <p:nvPr/>
          </p:nvSpPr>
          <p:spPr>
            <a:xfrm>
              <a:off x="4359960" y="175356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2" name="CustomShape 19"/>
            <p:cNvSpPr/>
            <p:nvPr/>
          </p:nvSpPr>
          <p:spPr>
            <a:xfrm flipH="1" flipV="1">
              <a:off x="8115480" y="2307960"/>
              <a:ext cx="124920" cy="96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20"/>
            <p:cNvSpPr/>
            <p:nvPr/>
          </p:nvSpPr>
          <p:spPr>
            <a:xfrm>
              <a:off x="4044600" y="3165840"/>
              <a:ext cx="40104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21"/>
            <p:cNvSpPr/>
            <p:nvPr/>
          </p:nvSpPr>
          <p:spPr>
            <a:xfrm>
              <a:off x="2662200" y="260964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5" name="CustomShape 22"/>
            <p:cNvSpPr/>
            <p:nvPr/>
          </p:nvSpPr>
          <p:spPr>
            <a:xfrm>
              <a:off x="3250800" y="2887920"/>
              <a:ext cx="498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23"/>
            <p:cNvSpPr/>
            <p:nvPr/>
          </p:nvSpPr>
          <p:spPr>
            <a:xfrm>
              <a:off x="8938080" y="243936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7" name="CustomShape 24"/>
            <p:cNvSpPr/>
            <p:nvPr/>
          </p:nvSpPr>
          <p:spPr>
            <a:xfrm flipH="1">
              <a:off x="8449200" y="2914200"/>
              <a:ext cx="573840" cy="44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25"/>
            <p:cNvSpPr/>
            <p:nvPr/>
          </p:nvSpPr>
          <p:spPr>
            <a:xfrm>
              <a:off x="7947720" y="3276720"/>
              <a:ext cx="58752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409" name="CustomShape 26"/>
            <p:cNvSpPr/>
            <p:nvPr/>
          </p:nvSpPr>
          <p:spPr>
            <a:xfrm>
              <a:off x="5803560" y="3506400"/>
              <a:ext cx="61920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10" name="CustomShape 27"/>
            <p:cNvSpPr/>
            <p:nvPr/>
          </p:nvSpPr>
          <p:spPr>
            <a:xfrm flipV="1">
              <a:off x="6332760" y="2989440"/>
              <a:ext cx="503640" cy="59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28"/>
            <p:cNvSpPr/>
            <p:nvPr/>
          </p:nvSpPr>
          <p:spPr>
            <a:xfrm>
              <a:off x="6755400" y="2515680"/>
              <a:ext cx="55728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412" name="CustomShape 29"/>
            <p:cNvSpPr/>
            <p:nvPr/>
          </p:nvSpPr>
          <p:spPr>
            <a:xfrm flipV="1">
              <a:off x="6423480" y="3778920"/>
              <a:ext cx="532800" cy="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30"/>
            <p:cNvSpPr/>
            <p:nvPr/>
          </p:nvSpPr>
          <p:spPr>
            <a:xfrm>
              <a:off x="3750480" y="2609640"/>
              <a:ext cx="58752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414" name="CustomShape 31"/>
            <p:cNvSpPr/>
            <p:nvPr/>
          </p:nvSpPr>
          <p:spPr>
            <a:xfrm>
              <a:off x="5179680" y="2667960"/>
              <a:ext cx="55728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912960" y="4876920"/>
            <a:ext cx="10362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Max Flow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912960" y="5754960"/>
            <a:ext cx="103626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Finding the Maximum Network Flow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17" name="Group 3"/>
          <p:cNvGrpSpPr/>
          <p:nvPr/>
        </p:nvGrpSpPr>
        <p:grpSpPr>
          <a:xfrm>
            <a:off x="1403280" y="1531080"/>
            <a:ext cx="9355680" cy="2811600"/>
            <a:chOff x="1403280" y="1531080"/>
            <a:chExt cx="9355680" cy="2811600"/>
          </a:xfrm>
        </p:grpSpPr>
        <p:sp>
          <p:nvSpPr>
            <p:cNvPr id="418" name="CustomShape 4"/>
            <p:cNvSpPr/>
            <p:nvPr/>
          </p:nvSpPr>
          <p:spPr>
            <a:xfrm flipV="1">
              <a:off x="6750360" y="2306880"/>
              <a:ext cx="835560" cy="46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5"/>
            <p:cNvSpPr/>
            <p:nvPr/>
          </p:nvSpPr>
          <p:spPr>
            <a:xfrm>
              <a:off x="5736600" y="1891440"/>
              <a:ext cx="174060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6"/>
            <p:cNvSpPr/>
            <p:nvPr/>
          </p:nvSpPr>
          <p:spPr>
            <a:xfrm flipH="1" flipV="1">
              <a:off x="5633280" y="2125440"/>
              <a:ext cx="602280" cy="64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7"/>
            <p:cNvSpPr/>
            <p:nvPr/>
          </p:nvSpPr>
          <p:spPr>
            <a:xfrm>
              <a:off x="4834800" y="2983320"/>
              <a:ext cx="129492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8"/>
            <p:cNvSpPr/>
            <p:nvPr/>
          </p:nvSpPr>
          <p:spPr>
            <a:xfrm flipH="1">
              <a:off x="4736520" y="2126160"/>
              <a:ext cx="398880" cy="62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9"/>
            <p:cNvSpPr/>
            <p:nvPr/>
          </p:nvSpPr>
          <p:spPr>
            <a:xfrm flipV="1">
              <a:off x="3474360" y="1890000"/>
              <a:ext cx="155916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0"/>
            <p:cNvSpPr/>
            <p:nvPr/>
          </p:nvSpPr>
          <p:spPr>
            <a:xfrm flipH="1" flipV="1">
              <a:off x="3370680" y="2307600"/>
              <a:ext cx="893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1"/>
            <p:cNvSpPr/>
            <p:nvPr/>
          </p:nvSpPr>
          <p:spPr>
            <a:xfrm>
              <a:off x="6750360" y="3245400"/>
              <a:ext cx="785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12"/>
            <p:cNvSpPr/>
            <p:nvPr/>
          </p:nvSpPr>
          <p:spPr>
            <a:xfrm flipH="1" flipV="1">
              <a:off x="3742200" y="3978000"/>
              <a:ext cx="1488600" cy="3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13"/>
            <p:cNvSpPr/>
            <p:nvPr/>
          </p:nvSpPr>
          <p:spPr>
            <a:xfrm flipH="1">
              <a:off x="3639240" y="3218040"/>
              <a:ext cx="62532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4"/>
            <p:cNvSpPr/>
            <p:nvPr/>
          </p:nvSpPr>
          <p:spPr>
            <a:xfrm flipV="1">
              <a:off x="5832000" y="3244680"/>
              <a:ext cx="404280" cy="53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15"/>
            <p:cNvSpPr/>
            <p:nvPr/>
          </p:nvSpPr>
          <p:spPr>
            <a:xfrm>
              <a:off x="6130800" y="2678400"/>
              <a:ext cx="7250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0" name="CustomShape 16"/>
            <p:cNvSpPr/>
            <p:nvPr/>
          </p:nvSpPr>
          <p:spPr>
            <a:xfrm>
              <a:off x="7477920" y="174132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1" name="CustomShape 17"/>
            <p:cNvSpPr/>
            <p:nvPr/>
          </p:nvSpPr>
          <p:spPr>
            <a:xfrm>
              <a:off x="5034240" y="15595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2" name="CustomShape 18"/>
            <p:cNvSpPr/>
            <p:nvPr/>
          </p:nvSpPr>
          <p:spPr>
            <a:xfrm>
              <a:off x="4168440" y="2651400"/>
              <a:ext cx="6656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3" name="CustomShape 19"/>
            <p:cNvSpPr/>
            <p:nvPr/>
          </p:nvSpPr>
          <p:spPr>
            <a:xfrm>
              <a:off x="3040560" y="36468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4" name="CustomShape 20"/>
            <p:cNvSpPr/>
            <p:nvPr/>
          </p:nvSpPr>
          <p:spPr>
            <a:xfrm>
              <a:off x="5232240" y="367956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5" name="CustomShape 21"/>
            <p:cNvSpPr/>
            <p:nvPr/>
          </p:nvSpPr>
          <p:spPr>
            <a:xfrm>
              <a:off x="7434000" y="358848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6" name="CustomShape 22"/>
            <p:cNvSpPr/>
            <p:nvPr/>
          </p:nvSpPr>
          <p:spPr>
            <a:xfrm flipV="1">
              <a:off x="2364480" y="2307600"/>
              <a:ext cx="50940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23"/>
            <p:cNvSpPr/>
            <p:nvPr/>
          </p:nvSpPr>
          <p:spPr>
            <a:xfrm>
              <a:off x="2771640" y="17413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8" name="CustomShape 24"/>
            <p:cNvSpPr/>
            <p:nvPr/>
          </p:nvSpPr>
          <p:spPr>
            <a:xfrm>
              <a:off x="1764720" y="270684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39" name="CustomShape 25"/>
            <p:cNvSpPr/>
            <p:nvPr/>
          </p:nvSpPr>
          <p:spPr>
            <a:xfrm flipV="1">
              <a:off x="7785360" y="2404800"/>
              <a:ext cx="62280" cy="118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26"/>
            <p:cNvSpPr/>
            <p:nvPr/>
          </p:nvSpPr>
          <p:spPr>
            <a:xfrm flipH="1">
              <a:off x="5934240" y="3920400"/>
              <a:ext cx="14983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27"/>
            <p:cNvSpPr/>
            <p:nvPr/>
          </p:nvSpPr>
          <p:spPr>
            <a:xfrm>
              <a:off x="2364480" y="3273480"/>
              <a:ext cx="778320" cy="46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8"/>
            <p:cNvSpPr/>
            <p:nvPr/>
          </p:nvSpPr>
          <p:spPr>
            <a:xfrm>
              <a:off x="2143080" y="212976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43" name="CustomShape 29"/>
            <p:cNvSpPr/>
            <p:nvPr/>
          </p:nvSpPr>
          <p:spPr>
            <a:xfrm>
              <a:off x="2661120" y="307800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44" name="CustomShape 30"/>
            <p:cNvSpPr/>
            <p:nvPr/>
          </p:nvSpPr>
          <p:spPr>
            <a:xfrm>
              <a:off x="3945600" y="153108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45" name="CustomShape 31"/>
            <p:cNvSpPr/>
            <p:nvPr/>
          </p:nvSpPr>
          <p:spPr>
            <a:xfrm>
              <a:off x="3773520" y="2142360"/>
              <a:ext cx="3733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46" name="CustomShape 32"/>
            <p:cNvSpPr/>
            <p:nvPr/>
          </p:nvSpPr>
          <p:spPr>
            <a:xfrm>
              <a:off x="5126400" y="258984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47" name="CustomShape 33"/>
            <p:cNvSpPr/>
            <p:nvPr/>
          </p:nvSpPr>
          <p:spPr>
            <a:xfrm>
              <a:off x="6373080" y="153108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48" name="CustomShape 34"/>
            <p:cNvSpPr/>
            <p:nvPr/>
          </p:nvSpPr>
          <p:spPr>
            <a:xfrm>
              <a:off x="6808680" y="2158560"/>
              <a:ext cx="3733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49" name="CustomShape 35"/>
            <p:cNvSpPr/>
            <p:nvPr/>
          </p:nvSpPr>
          <p:spPr>
            <a:xfrm>
              <a:off x="7779960" y="276660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0" name="CustomShape 36"/>
            <p:cNvSpPr/>
            <p:nvPr/>
          </p:nvSpPr>
          <p:spPr>
            <a:xfrm>
              <a:off x="6984720" y="304452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1" name="CustomShape 37"/>
            <p:cNvSpPr/>
            <p:nvPr/>
          </p:nvSpPr>
          <p:spPr>
            <a:xfrm>
              <a:off x="4327920" y="354636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2" name="CustomShape 38"/>
            <p:cNvSpPr/>
            <p:nvPr/>
          </p:nvSpPr>
          <p:spPr>
            <a:xfrm>
              <a:off x="6368400" y="354996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3" name="CustomShape 39"/>
            <p:cNvSpPr/>
            <p:nvPr/>
          </p:nvSpPr>
          <p:spPr>
            <a:xfrm>
              <a:off x="5662800" y="3169080"/>
              <a:ext cx="3733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4" name="CustomShape 40"/>
            <p:cNvSpPr/>
            <p:nvPr/>
          </p:nvSpPr>
          <p:spPr>
            <a:xfrm>
              <a:off x="3630960" y="3045600"/>
              <a:ext cx="3733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5" name="CustomShape 41"/>
            <p:cNvSpPr/>
            <p:nvPr/>
          </p:nvSpPr>
          <p:spPr>
            <a:xfrm>
              <a:off x="4592160" y="2070360"/>
              <a:ext cx="3733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6" name="CustomShape 42"/>
            <p:cNvSpPr/>
            <p:nvPr/>
          </p:nvSpPr>
          <p:spPr>
            <a:xfrm>
              <a:off x="5857920" y="208764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7" name="CustomShape 43"/>
            <p:cNvSpPr/>
            <p:nvPr/>
          </p:nvSpPr>
          <p:spPr>
            <a:xfrm>
              <a:off x="8771040" y="258084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58" name="CustomShape 44"/>
            <p:cNvSpPr/>
            <p:nvPr/>
          </p:nvSpPr>
          <p:spPr>
            <a:xfrm flipH="1" flipV="1">
              <a:off x="8109360" y="2307600"/>
              <a:ext cx="768960" cy="36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45"/>
            <p:cNvSpPr/>
            <p:nvPr/>
          </p:nvSpPr>
          <p:spPr>
            <a:xfrm flipH="1">
              <a:off x="8033040" y="3147840"/>
              <a:ext cx="845280" cy="53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46"/>
            <p:cNvSpPr/>
            <p:nvPr/>
          </p:nvSpPr>
          <p:spPr>
            <a:xfrm>
              <a:off x="8355240" y="206244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1" name="CustomShape 47"/>
            <p:cNvSpPr/>
            <p:nvPr/>
          </p:nvSpPr>
          <p:spPr>
            <a:xfrm>
              <a:off x="8435520" y="3323880"/>
              <a:ext cx="566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2" name="CustomShape 48"/>
            <p:cNvSpPr/>
            <p:nvPr/>
          </p:nvSpPr>
          <p:spPr>
            <a:xfrm>
              <a:off x="1403280" y="2457360"/>
              <a:ext cx="42192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63" name="CustomShape 49"/>
            <p:cNvSpPr/>
            <p:nvPr/>
          </p:nvSpPr>
          <p:spPr>
            <a:xfrm>
              <a:off x="10008000" y="183240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64" name="CustomShape 50"/>
            <p:cNvSpPr/>
            <p:nvPr/>
          </p:nvSpPr>
          <p:spPr>
            <a:xfrm>
              <a:off x="10008000" y="338076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65" name="CustomShape 51"/>
            <p:cNvSpPr/>
            <p:nvPr/>
          </p:nvSpPr>
          <p:spPr>
            <a:xfrm>
              <a:off x="10378440" y="2496600"/>
              <a:ext cx="360" cy="883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52"/>
            <p:cNvSpPr/>
            <p:nvPr/>
          </p:nvSpPr>
          <p:spPr>
            <a:xfrm>
              <a:off x="10385640" y="2714040"/>
              <a:ext cx="3733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7" name="CustomShape 53"/>
            <p:cNvSpPr/>
            <p:nvPr/>
          </p:nvSpPr>
          <p:spPr>
            <a:xfrm>
              <a:off x="9369720" y="2182680"/>
              <a:ext cx="37476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t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A1CF6E4-8BFB-44EB-9015-C800ED13E7E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91000"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Weighted directed / undirected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graph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With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capacities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assigned to the edges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c(u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v)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Goal: compute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maximum flow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from node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to node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t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Each edge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{u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v}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holds certain flow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flow(u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v)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flow(u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v) ≤ c(u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v)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For each node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input flow == output flow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Max flow ==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sum(flow(s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v))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==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sum(flow(u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t))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Total output flow from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== total input from to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Max Flow Problem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DFAAF19-4A09-42E6-A72A-44CD42DCF65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56000"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Ford-Fulkerson can be summarized in the following steps:</a:t>
            </a:r>
            <a:endParaRPr b="0" lang="en-US" sz="34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Start from zero flow: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flow(u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v)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for each edge</a:t>
            </a:r>
            <a:endParaRPr b="0" lang="en-US" sz="32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While possible:</a:t>
            </a:r>
            <a:endParaRPr b="0" lang="en-US" sz="3200" spc="-1" strike="noStrike">
              <a:latin typeface="Arial"/>
            </a:endParaRPr>
          </a:p>
          <a:p>
            <a:pPr lvl="2" marL="91440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Find 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augmenting path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p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such that</a:t>
            </a:r>
            <a:endParaRPr b="0" lang="en-US" sz="3000" spc="-1" strike="noStrike">
              <a:latin typeface="Arial"/>
            </a:endParaRPr>
          </a:p>
          <a:p>
            <a:pPr lvl="3" marL="121896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is a valid path from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to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for each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edge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{u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v}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∈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c(u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v) &gt; 0</a:t>
            </a:r>
            <a:endParaRPr b="0" lang="en-US" sz="2800" spc="-1" strike="noStrike">
              <a:latin typeface="Arial"/>
            </a:endParaRPr>
          </a:p>
          <a:p>
            <a:pPr lvl="3" marL="121896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flow(p)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for the augmenting path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in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s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 t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is the minimum capacity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of each edge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{u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v}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 the path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s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t</a:t>
            </a:r>
            <a:endParaRPr b="0" lang="en-US" sz="2800" spc="-1" strike="noStrike">
              <a:latin typeface="Arial"/>
            </a:endParaRPr>
          </a:p>
          <a:p>
            <a:pPr lvl="3" marL="121896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Modify the capacities of the edges in the path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 p:</a:t>
            </a:r>
            <a:endParaRPr b="0" lang="en-US" sz="2800" spc="-1" strike="noStrike">
              <a:latin typeface="Arial"/>
            </a:endParaRPr>
          </a:p>
          <a:p>
            <a:pPr lvl="4" marL="15238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For each edge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{u 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 v}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∈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p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c(u 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 v) = c(u 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 v) - flow(p)</a:t>
            </a:r>
            <a:endParaRPr b="0" lang="en-US" sz="2600" spc="-1" strike="noStrike">
              <a:latin typeface="Arial"/>
            </a:endParaRPr>
          </a:p>
          <a:p>
            <a:pPr lvl="4" marL="15238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For each edge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{u 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 v}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∈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</a:rPr>
              <a:t>p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c(v 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 u) = c(v 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</a:rPr>
              <a:t> u) + flow(p)</a:t>
            </a:r>
            <a:endParaRPr b="0" lang="en-US" sz="2600" spc="-1" strike="noStrike">
              <a:latin typeface="Arial"/>
            </a:endParaRPr>
          </a:p>
          <a:p>
            <a:pPr lvl="2" marL="91440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Add 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flow(p)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to the maximum flow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Ford-Fulkerson Max-Flow Algorithm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E947C0D-D991-4368-AB1E-A12D1780976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190440" y="1151280"/>
            <a:ext cx="11804040" cy="56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55000"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we use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Breadth-first Search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to Find the augmenting path we get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Edmonds-Karp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algorithm</a:t>
            </a:r>
            <a:endParaRPr b="0" lang="en-US" sz="34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Start from zero flow: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flow(u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v)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for each edge</a:t>
            </a:r>
            <a:endParaRPr b="0" lang="en-US" sz="32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While possible:</a:t>
            </a:r>
            <a:endParaRPr b="0" lang="en-US" sz="3200" spc="-1" strike="noStrike">
              <a:latin typeface="Arial"/>
            </a:endParaRPr>
          </a:p>
          <a:p>
            <a:pPr lvl="2" marL="91440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Find an 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augmenting path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p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from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 s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to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t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using BFS such that:</a:t>
            </a:r>
            <a:endParaRPr b="0" lang="en-US" sz="3000" spc="-1" strike="noStrike">
              <a:latin typeface="Arial"/>
            </a:endParaRPr>
          </a:p>
          <a:p>
            <a:pPr lvl="3" marL="121896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For each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{u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v}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∈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c(u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v) &gt; 0</a:t>
            </a:r>
            <a:endParaRPr b="0" lang="en-US" sz="2800" spc="-1" strike="noStrike">
              <a:latin typeface="Arial"/>
            </a:endParaRPr>
          </a:p>
          <a:p>
            <a:pPr lvl="2" marL="91440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Keep track of the parent for each visited vertex</a:t>
            </a:r>
            <a:endParaRPr b="0" lang="en-US" sz="3000" spc="-1" strike="noStrike">
              <a:latin typeface="Arial"/>
            </a:endParaRPr>
          </a:p>
          <a:p>
            <a:pPr lvl="2" marL="91440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Reconstruct the path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p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using the parents</a:t>
            </a:r>
            <a:endParaRPr b="0" lang="en-US" sz="3000" spc="-1" strike="noStrike">
              <a:latin typeface="Arial"/>
            </a:endParaRPr>
          </a:p>
          <a:p>
            <a:pPr lvl="3" marL="121896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Set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flow(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)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as the smallest capacity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 the path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p</a:t>
            </a:r>
            <a:endParaRPr b="0" lang="en-US" sz="2800" spc="-1" strike="noStrike">
              <a:latin typeface="Arial"/>
            </a:endParaRPr>
          </a:p>
          <a:p>
            <a:pPr lvl="3" marL="121896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Modify the capacities of the edges in the path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</a:rPr>
              <a:t> p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as in Ford-Fulkerson:</a:t>
            </a:r>
            <a:endParaRPr b="0" lang="en-US" sz="2800" spc="-1" strike="noStrike">
              <a:latin typeface="Arial"/>
            </a:endParaRPr>
          </a:p>
          <a:p>
            <a:pPr lvl="2" marL="91440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Add 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flow(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p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)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to the maximum flow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Edmonds-Karp Max Flow Algorithm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11482DA-40C5-4C3D-9F50-B559E7A5167E}" type="slidenum">
              <a:rPr b="0" lang="en-US" sz="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Start from empty flows through all edges</a:t>
            </a:r>
            <a:endParaRPr b="0" lang="en-US" sz="28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Find an augmenting path: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6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4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1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 9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(increment 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17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</a:rPr>
              <a:t>Edmonds-Karp – Step #1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480" name="Group 4"/>
          <p:cNvGrpSpPr/>
          <p:nvPr/>
        </p:nvGrpSpPr>
        <p:grpSpPr>
          <a:xfrm>
            <a:off x="1637640" y="3124080"/>
            <a:ext cx="8442720" cy="2838240"/>
            <a:chOff x="1637640" y="3124080"/>
            <a:chExt cx="8442720" cy="2838240"/>
          </a:xfrm>
        </p:grpSpPr>
        <p:sp>
          <p:nvSpPr>
            <p:cNvPr id="481" name="CustomShape 5"/>
            <p:cNvSpPr/>
            <p:nvPr/>
          </p:nvSpPr>
          <p:spPr>
            <a:xfrm flipV="1">
              <a:off x="7025760" y="3927600"/>
              <a:ext cx="835560" cy="46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6"/>
            <p:cNvSpPr/>
            <p:nvPr/>
          </p:nvSpPr>
          <p:spPr>
            <a:xfrm>
              <a:off x="6012000" y="3511440"/>
              <a:ext cx="174060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7"/>
            <p:cNvSpPr/>
            <p:nvPr/>
          </p:nvSpPr>
          <p:spPr>
            <a:xfrm flipH="1" flipV="1">
              <a:off x="5908680" y="3745440"/>
              <a:ext cx="602280" cy="64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8"/>
            <p:cNvSpPr/>
            <p:nvPr/>
          </p:nvSpPr>
          <p:spPr>
            <a:xfrm>
              <a:off x="5110200" y="4603320"/>
              <a:ext cx="129492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9"/>
            <p:cNvSpPr/>
            <p:nvPr/>
          </p:nvSpPr>
          <p:spPr>
            <a:xfrm flipH="1">
              <a:off x="5011920" y="3746160"/>
              <a:ext cx="398880" cy="62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10"/>
            <p:cNvSpPr/>
            <p:nvPr/>
          </p:nvSpPr>
          <p:spPr>
            <a:xfrm flipV="1">
              <a:off x="3749760" y="3510000"/>
              <a:ext cx="155916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11"/>
            <p:cNvSpPr/>
            <p:nvPr/>
          </p:nvSpPr>
          <p:spPr>
            <a:xfrm flipH="1" flipV="1">
              <a:off x="3646080" y="3927600"/>
              <a:ext cx="893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12"/>
            <p:cNvSpPr/>
            <p:nvPr/>
          </p:nvSpPr>
          <p:spPr>
            <a:xfrm>
              <a:off x="7025760" y="4865040"/>
              <a:ext cx="785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13"/>
            <p:cNvSpPr/>
            <p:nvPr/>
          </p:nvSpPr>
          <p:spPr>
            <a:xfrm flipH="1" flipV="1">
              <a:off x="4017600" y="5598000"/>
              <a:ext cx="1488600" cy="3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14"/>
            <p:cNvSpPr/>
            <p:nvPr/>
          </p:nvSpPr>
          <p:spPr>
            <a:xfrm flipH="1">
              <a:off x="3914640" y="4838040"/>
              <a:ext cx="62532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15"/>
            <p:cNvSpPr/>
            <p:nvPr/>
          </p:nvSpPr>
          <p:spPr>
            <a:xfrm flipV="1">
              <a:off x="6107400" y="4864320"/>
              <a:ext cx="404280" cy="53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16"/>
            <p:cNvSpPr/>
            <p:nvPr/>
          </p:nvSpPr>
          <p:spPr>
            <a:xfrm>
              <a:off x="6406200" y="4298400"/>
              <a:ext cx="7250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93" name="CustomShape 17"/>
            <p:cNvSpPr/>
            <p:nvPr/>
          </p:nvSpPr>
          <p:spPr>
            <a:xfrm>
              <a:off x="7753320" y="336132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94" name="CustomShape 18"/>
            <p:cNvSpPr/>
            <p:nvPr/>
          </p:nvSpPr>
          <p:spPr>
            <a:xfrm>
              <a:off x="5309640" y="31795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95" name="CustomShape 19"/>
            <p:cNvSpPr/>
            <p:nvPr/>
          </p:nvSpPr>
          <p:spPr>
            <a:xfrm>
              <a:off x="4443840" y="4271400"/>
              <a:ext cx="6656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96" name="CustomShape 20"/>
            <p:cNvSpPr/>
            <p:nvPr/>
          </p:nvSpPr>
          <p:spPr>
            <a:xfrm>
              <a:off x="3315960" y="52668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97" name="CustomShape 21"/>
            <p:cNvSpPr/>
            <p:nvPr/>
          </p:nvSpPr>
          <p:spPr>
            <a:xfrm>
              <a:off x="5507640" y="52992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98" name="CustomShape 22"/>
            <p:cNvSpPr/>
            <p:nvPr/>
          </p:nvSpPr>
          <p:spPr>
            <a:xfrm>
              <a:off x="7709400" y="520848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99" name="CustomShape 23"/>
            <p:cNvSpPr/>
            <p:nvPr/>
          </p:nvSpPr>
          <p:spPr>
            <a:xfrm flipV="1">
              <a:off x="2639880" y="3927600"/>
              <a:ext cx="50940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24"/>
            <p:cNvSpPr/>
            <p:nvPr/>
          </p:nvSpPr>
          <p:spPr>
            <a:xfrm>
              <a:off x="3047040" y="33613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01" name="CustomShape 25"/>
            <p:cNvSpPr/>
            <p:nvPr/>
          </p:nvSpPr>
          <p:spPr>
            <a:xfrm>
              <a:off x="2040120" y="432684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02" name="CustomShape 26"/>
            <p:cNvSpPr/>
            <p:nvPr/>
          </p:nvSpPr>
          <p:spPr>
            <a:xfrm flipV="1">
              <a:off x="8060760" y="4024800"/>
              <a:ext cx="62280" cy="118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27"/>
            <p:cNvSpPr/>
            <p:nvPr/>
          </p:nvSpPr>
          <p:spPr>
            <a:xfrm flipH="1">
              <a:off x="6209640" y="5540400"/>
              <a:ext cx="14983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28"/>
            <p:cNvSpPr/>
            <p:nvPr/>
          </p:nvSpPr>
          <p:spPr>
            <a:xfrm>
              <a:off x="2639880" y="4893480"/>
              <a:ext cx="778320" cy="46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29"/>
            <p:cNvSpPr/>
            <p:nvPr/>
          </p:nvSpPr>
          <p:spPr>
            <a:xfrm>
              <a:off x="2246040" y="38091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06" name="CustomShape 30"/>
            <p:cNvSpPr/>
            <p:nvPr/>
          </p:nvSpPr>
          <p:spPr>
            <a:xfrm>
              <a:off x="2821680" y="47253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07" name="CustomShape 31"/>
            <p:cNvSpPr/>
            <p:nvPr/>
          </p:nvSpPr>
          <p:spPr>
            <a:xfrm>
              <a:off x="4165920" y="31503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08" name="CustomShape 32"/>
            <p:cNvSpPr/>
            <p:nvPr/>
          </p:nvSpPr>
          <p:spPr>
            <a:xfrm>
              <a:off x="3953160" y="37350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09" name="CustomShape 33"/>
            <p:cNvSpPr/>
            <p:nvPr/>
          </p:nvSpPr>
          <p:spPr>
            <a:xfrm>
              <a:off x="5397480" y="42098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0" name="CustomShape 34"/>
            <p:cNvSpPr/>
            <p:nvPr/>
          </p:nvSpPr>
          <p:spPr>
            <a:xfrm>
              <a:off x="6528240" y="312408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1" name="CustomShape 35"/>
            <p:cNvSpPr/>
            <p:nvPr/>
          </p:nvSpPr>
          <p:spPr>
            <a:xfrm>
              <a:off x="6969240" y="38196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2" name="CustomShape 36"/>
            <p:cNvSpPr/>
            <p:nvPr/>
          </p:nvSpPr>
          <p:spPr>
            <a:xfrm>
              <a:off x="8093880" y="43592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3" name="CustomShape 37"/>
            <p:cNvSpPr/>
            <p:nvPr/>
          </p:nvSpPr>
          <p:spPr>
            <a:xfrm>
              <a:off x="7192440" y="466452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4" name="CustomShape 38"/>
            <p:cNvSpPr/>
            <p:nvPr/>
          </p:nvSpPr>
          <p:spPr>
            <a:xfrm>
              <a:off x="4470840" y="52070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5" name="CustomShape 39"/>
            <p:cNvSpPr/>
            <p:nvPr/>
          </p:nvSpPr>
          <p:spPr>
            <a:xfrm>
              <a:off x="6641280" y="51699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6" name="CustomShape 40"/>
            <p:cNvSpPr/>
            <p:nvPr/>
          </p:nvSpPr>
          <p:spPr>
            <a:xfrm>
              <a:off x="5781960" y="48268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7" name="CustomShape 41"/>
            <p:cNvSpPr/>
            <p:nvPr/>
          </p:nvSpPr>
          <p:spPr>
            <a:xfrm>
              <a:off x="3765600" y="47098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8" name="CustomShape 42"/>
            <p:cNvSpPr/>
            <p:nvPr/>
          </p:nvSpPr>
          <p:spPr>
            <a:xfrm>
              <a:off x="4715280" y="36900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9" name="CustomShape 43"/>
            <p:cNvSpPr/>
            <p:nvPr/>
          </p:nvSpPr>
          <p:spPr>
            <a:xfrm>
              <a:off x="6130800" y="37076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20" name="CustomShape 44"/>
            <p:cNvSpPr/>
            <p:nvPr/>
          </p:nvSpPr>
          <p:spPr>
            <a:xfrm>
              <a:off x="9046440" y="420084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21" name="CustomShape 45"/>
            <p:cNvSpPr/>
            <p:nvPr/>
          </p:nvSpPr>
          <p:spPr>
            <a:xfrm flipH="1" flipV="1">
              <a:off x="8384760" y="3927600"/>
              <a:ext cx="768960" cy="36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46"/>
            <p:cNvSpPr/>
            <p:nvPr/>
          </p:nvSpPr>
          <p:spPr>
            <a:xfrm flipH="1">
              <a:off x="8308440" y="4767840"/>
              <a:ext cx="845280" cy="53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47"/>
            <p:cNvSpPr/>
            <p:nvPr/>
          </p:nvSpPr>
          <p:spPr>
            <a:xfrm>
              <a:off x="8564040" y="370980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24" name="CustomShape 48"/>
            <p:cNvSpPr/>
            <p:nvPr/>
          </p:nvSpPr>
          <p:spPr>
            <a:xfrm>
              <a:off x="8599320" y="50349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25" name="CustomShape 49"/>
            <p:cNvSpPr/>
            <p:nvPr/>
          </p:nvSpPr>
          <p:spPr>
            <a:xfrm>
              <a:off x="1637640" y="4077360"/>
              <a:ext cx="42192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26" name="CustomShape 50"/>
            <p:cNvSpPr/>
            <p:nvPr/>
          </p:nvSpPr>
          <p:spPr>
            <a:xfrm>
              <a:off x="9705600" y="3803400"/>
              <a:ext cx="37476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t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527" name="CustomShape 51"/>
          <p:cNvSpPr/>
          <p:nvPr/>
        </p:nvSpPr>
        <p:spPr>
          <a:xfrm>
            <a:off x="8385120" y="1261800"/>
            <a:ext cx="3258000" cy="394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O(VE</a:t>
            </a:r>
            <a:r>
              <a:rPr b="0" lang="en-US" sz="2000" spc="-1" strike="noStrike" baseline="30000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18E5444-3E1E-4393-A65A-C83BBE38A88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Augment the flow through the path: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6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4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1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9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(increment 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17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Current max flow 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17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Edmonds-Karp – Step #2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31" name="Group 4"/>
          <p:cNvGrpSpPr/>
          <p:nvPr/>
        </p:nvGrpSpPr>
        <p:grpSpPr>
          <a:xfrm>
            <a:off x="1713960" y="3352680"/>
            <a:ext cx="8442720" cy="2838240"/>
            <a:chOff x="1713960" y="3352680"/>
            <a:chExt cx="8442720" cy="2838240"/>
          </a:xfrm>
        </p:grpSpPr>
        <p:sp>
          <p:nvSpPr>
            <p:cNvPr id="532" name="CustomShape 5"/>
            <p:cNvSpPr/>
            <p:nvPr/>
          </p:nvSpPr>
          <p:spPr>
            <a:xfrm flipV="1">
              <a:off x="7101720" y="4156200"/>
              <a:ext cx="835560" cy="46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6088320" y="3740040"/>
              <a:ext cx="174060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7"/>
            <p:cNvSpPr/>
            <p:nvPr/>
          </p:nvSpPr>
          <p:spPr>
            <a:xfrm flipH="1" flipV="1">
              <a:off x="5984640" y="3974040"/>
              <a:ext cx="602280" cy="64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5186520" y="4831920"/>
              <a:ext cx="129492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9"/>
            <p:cNvSpPr/>
            <p:nvPr/>
          </p:nvSpPr>
          <p:spPr>
            <a:xfrm flipH="1">
              <a:off x="5088240" y="3974760"/>
              <a:ext cx="398880" cy="62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0"/>
            <p:cNvSpPr/>
            <p:nvPr/>
          </p:nvSpPr>
          <p:spPr>
            <a:xfrm flipV="1">
              <a:off x="3825720" y="3738600"/>
              <a:ext cx="155916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1"/>
            <p:cNvSpPr/>
            <p:nvPr/>
          </p:nvSpPr>
          <p:spPr>
            <a:xfrm flipH="1" flipV="1">
              <a:off x="3722400" y="4156200"/>
              <a:ext cx="893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101720" y="5093640"/>
              <a:ext cx="785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3"/>
            <p:cNvSpPr/>
            <p:nvPr/>
          </p:nvSpPr>
          <p:spPr>
            <a:xfrm flipH="1" flipV="1">
              <a:off x="4093920" y="5826600"/>
              <a:ext cx="1488600" cy="3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4"/>
            <p:cNvSpPr/>
            <p:nvPr/>
          </p:nvSpPr>
          <p:spPr>
            <a:xfrm flipH="1">
              <a:off x="3990960" y="5066640"/>
              <a:ext cx="62532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5"/>
            <p:cNvSpPr/>
            <p:nvPr/>
          </p:nvSpPr>
          <p:spPr>
            <a:xfrm flipV="1">
              <a:off x="6183720" y="5092920"/>
              <a:ext cx="404280" cy="53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6482160" y="4527000"/>
              <a:ext cx="7250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44" name="CustomShape 17"/>
            <p:cNvSpPr/>
            <p:nvPr/>
          </p:nvSpPr>
          <p:spPr>
            <a:xfrm>
              <a:off x="7829640" y="358992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45" name="CustomShape 18"/>
            <p:cNvSpPr/>
            <p:nvPr/>
          </p:nvSpPr>
          <p:spPr>
            <a:xfrm>
              <a:off x="5385960" y="34081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46" name="CustomShape 19"/>
            <p:cNvSpPr/>
            <p:nvPr/>
          </p:nvSpPr>
          <p:spPr>
            <a:xfrm>
              <a:off x="4520160" y="4500000"/>
              <a:ext cx="6656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47" name="CustomShape 20"/>
            <p:cNvSpPr/>
            <p:nvPr/>
          </p:nvSpPr>
          <p:spPr>
            <a:xfrm>
              <a:off x="3391920" y="54954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48" name="CustomShape 21"/>
            <p:cNvSpPr/>
            <p:nvPr/>
          </p:nvSpPr>
          <p:spPr>
            <a:xfrm>
              <a:off x="5583960" y="55278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49" name="CustomShape 22"/>
            <p:cNvSpPr/>
            <p:nvPr/>
          </p:nvSpPr>
          <p:spPr>
            <a:xfrm>
              <a:off x="7785720" y="543708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50" name="CustomShape 23"/>
            <p:cNvSpPr/>
            <p:nvPr/>
          </p:nvSpPr>
          <p:spPr>
            <a:xfrm flipV="1">
              <a:off x="2715840" y="4156200"/>
              <a:ext cx="50940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3123360" y="35899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52" name="CustomShape 25"/>
            <p:cNvSpPr/>
            <p:nvPr/>
          </p:nvSpPr>
          <p:spPr>
            <a:xfrm>
              <a:off x="2116440" y="455544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53" name="CustomShape 26"/>
            <p:cNvSpPr/>
            <p:nvPr/>
          </p:nvSpPr>
          <p:spPr>
            <a:xfrm flipV="1">
              <a:off x="8137080" y="4253400"/>
              <a:ext cx="62280" cy="118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27"/>
            <p:cNvSpPr/>
            <p:nvPr/>
          </p:nvSpPr>
          <p:spPr>
            <a:xfrm flipH="1">
              <a:off x="6285600" y="5769000"/>
              <a:ext cx="14983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28"/>
            <p:cNvSpPr/>
            <p:nvPr/>
          </p:nvSpPr>
          <p:spPr>
            <a:xfrm>
              <a:off x="2715840" y="5122080"/>
              <a:ext cx="778320" cy="46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9"/>
            <p:cNvSpPr/>
            <p:nvPr/>
          </p:nvSpPr>
          <p:spPr>
            <a:xfrm>
              <a:off x="2306520" y="403776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17/30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57" name="CustomShape 30"/>
            <p:cNvSpPr/>
            <p:nvPr/>
          </p:nvSpPr>
          <p:spPr>
            <a:xfrm>
              <a:off x="2898000" y="49539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58" name="CustomShape 31"/>
            <p:cNvSpPr/>
            <p:nvPr/>
          </p:nvSpPr>
          <p:spPr>
            <a:xfrm>
              <a:off x="4226400" y="337896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59" name="CustomShape 32"/>
            <p:cNvSpPr/>
            <p:nvPr/>
          </p:nvSpPr>
          <p:spPr>
            <a:xfrm>
              <a:off x="4029480" y="39636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0" name="CustomShape 33"/>
            <p:cNvSpPr/>
            <p:nvPr/>
          </p:nvSpPr>
          <p:spPr>
            <a:xfrm>
              <a:off x="5473800" y="44384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1" name="CustomShape 34"/>
            <p:cNvSpPr/>
            <p:nvPr/>
          </p:nvSpPr>
          <p:spPr>
            <a:xfrm>
              <a:off x="6588720" y="335268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2" name="CustomShape 35"/>
            <p:cNvSpPr/>
            <p:nvPr/>
          </p:nvSpPr>
          <p:spPr>
            <a:xfrm>
              <a:off x="7045200" y="40482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3" name="CustomShape 36"/>
            <p:cNvSpPr/>
            <p:nvPr/>
          </p:nvSpPr>
          <p:spPr>
            <a:xfrm>
              <a:off x="8169840" y="45878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4" name="CustomShape 37"/>
            <p:cNvSpPr/>
            <p:nvPr/>
          </p:nvSpPr>
          <p:spPr>
            <a:xfrm>
              <a:off x="7268760" y="489312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5" name="CustomShape 38"/>
            <p:cNvSpPr/>
            <p:nvPr/>
          </p:nvSpPr>
          <p:spPr>
            <a:xfrm>
              <a:off x="4547160" y="54356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6" name="CustomShape 39"/>
            <p:cNvSpPr/>
            <p:nvPr/>
          </p:nvSpPr>
          <p:spPr>
            <a:xfrm>
              <a:off x="6717600" y="53985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7" name="CustomShape 40"/>
            <p:cNvSpPr/>
            <p:nvPr/>
          </p:nvSpPr>
          <p:spPr>
            <a:xfrm>
              <a:off x="5858280" y="50554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8" name="CustomShape 41"/>
            <p:cNvSpPr/>
            <p:nvPr/>
          </p:nvSpPr>
          <p:spPr>
            <a:xfrm>
              <a:off x="3841920" y="49384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9" name="CustomShape 42"/>
            <p:cNvSpPr/>
            <p:nvPr/>
          </p:nvSpPr>
          <p:spPr>
            <a:xfrm>
              <a:off x="4791600" y="39186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70" name="CustomShape 43"/>
            <p:cNvSpPr/>
            <p:nvPr/>
          </p:nvSpPr>
          <p:spPr>
            <a:xfrm>
              <a:off x="6207120" y="39362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71" name="CustomShape 44"/>
            <p:cNvSpPr/>
            <p:nvPr/>
          </p:nvSpPr>
          <p:spPr>
            <a:xfrm>
              <a:off x="9122760" y="442944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72" name="CustomShape 45"/>
            <p:cNvSpPr/>
            <p:nvPr/>
          </p:nvSpPr>
          <p:spPr>
            <a:xfrm flipH="1" flipV="1">
              <a:off x="8460720" y="4156200"/>
              <a:ext cx="768960" cy="36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46"/>
            <p:cNvSpPr/>
            <p:nvPr/>
          </p:nvSpPr>
          <p:spPr>
            <a:xfrm flipH="1">
              <a:off x="8384760" y="4996440"/>
              <a:ext cx="845280" cy="53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47"/>
            <p:cNvSpPr/>
            <p:nvPr/>
          </p:nvSpPr>
          <p:spPr>
            <a:xfrm>
              <a:off x="8624520" y="393840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75" name="CustomShape 48"/>
            <p:cNvSpPr/>
            <p:nvPr/>
          </p:nvSpPr>
          <p:spPr>
            <a:xfrm>
              <a:off x="8675640" y="52635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76" name="CustomShape 49"/>
            <p:cNvSpPr/>
            <p:nvPr/>
          </p:nvSpPr>
          <p:spPr>
            <a:xfrm>
              <a:off x="1713960" y="4305960"/>
              <a:ext cx="42192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77" name="CustomShape 50"/>
            <p:cNvSpPr/>
            <p:nvPr/>
          </p:nvSpPr>
          <p:spPr>
            <a:xfrm>
              <a:off x="9781920" y="4032000"/>
              <a:ext cx="37476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t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173F11C-9756-4472-95E3-8A85B590991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5" name="Section Zoom 5" descr=""/>
          <p:cNvPicPr/>
          <p:nvPr/>
        </p:nvPicPr>
        <p:blipFill>
          <a:blip r:embed="rId1"/>
          <a:stretch/>
        </p:blipFill>
        <p:spPr>
          <a:xfrm>
            <a:off x="1154520" y="1295280"/>
            <a:ext cx="4081680" cy="229608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pic>
        <p:nvPicPr>
          <p:cNvPr id="136" name="Section Zoom 7" descr=""/>
          <p:cNvPicPr/>
          <p:nvPr/>
        </p:nvPicPr>
        <p:blipFill>
          <a:blip r:embed="rId2"/>
          <a:stretch/>
        </p:blipFill>
        <p:spPr>
          <a:xfrm>
            <a:off x="6475320" y="1295280"/>
            <a:ext cx="4081680" cy="229608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pic>
        <p:nvPicPr>
          <p:cNvPr id="137" name="Section Zoom 10" descr=""/>
          <p:cNvPicPr/>
          <p:nvPr/>
        </p:nvPicPr>
        <p:blipFill>
          <a:blip r:embed="rId3"/>
          <a:stretch/>
        </p:blipFill>
        <p:spPr>
          <a:xfrm>
            <a:off x="3960720" y="4038480"/>
            <a:ext cx="4081680" cy="229608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3A68A0B-1799-4161-882F-21636E10F99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Find an augmenting path: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6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5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4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1 </a:t>
            </a:r>
            <a:r>
              <a:rPr b="0" lang="en-US" sz="34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9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(increment 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3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Edmonds-Karp – Step #3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81" name="Group 4"/>
          <p:cNvGrpSpPr/>
          <p:nvPr/>
        </p:nvGrpSpPr>
        <p:grpSpPr>
          <a:xfrm>
            <a:off x="1713960" y="3048120"/>
            <a:ext cx="8442720" cy="2838240"/>
            <a:chOff x="1713960" y="3048120"/>
            <a:chExt cx="8442720" cy="2838240"/>
          </a:xfrm>
        </p:grpSpPr>
        <p:sp>
          <p:nvSpPr>
            <p:cNvPr id="582" name="CustomShape 5"/>
            <p:cNvSpPr/>
            <p:nvPr/>
          </p:nvSpPr>
          <p:spPr>
            <a:xfrm flipV="1">
              <a:off x="7101720" y="3851280"/>
              <a:ext cx="835560" cy="46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6"/>
            <p:cNvSpPr/>
            <p:nvPr/>
          </p:nvSpPr>
          <p:spPr>
            <a:xfrm>
              <a:off x="6088320" y="3435120"/>
              <a:ext cx="174060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7"/>
            <p:cNvSpPr/>
            <p:nvPr/>
          </p:nvSpPr>
          <p:spPr>
            <a:xfrm flipH="1" flipV="1">
              <a:off x="5984640" y="3669480"/>
              <a:ext cx="602280" cy="64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8"/>
            <p:cNvSpPr/>
            <p:nvPr/>
          </p:nvSpPr>
          <p:spPr>
            <a:xfrm>
              <a:off x="5186520" y="4527000"/>
              <a:ext cx="129492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9"/>
            <p:cNvSpPr/>
            <p:nvPr/>
          </p:nvSpPr>
          <p:spPr>
            <a:xfrm flipH="1">
              <a:off x="5088240" y="3670200"/>
              <a:ext cx="398880" cy="62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0"/>
            <p:cNvSpPr/>
            <p:nvPr/>
          </p:nvSpPr>
          <p:spPr>
            <a:xfrm flipV="1">
              <a:off x="3825720" y="3433680"/>
              <a:ext cx="155916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1"/>
            <p:cNvSpPr/>
            <p:nvPr/>
          </p:nvSpPr>
          <p:spPr>
            <a:xfrm flipH="1" flipV="1">
              <a:off x="3722400" y="3851280"/>
              <a:ext cx="893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2"/>
            <p:cNvSpPr/>
            <p:nvPr/>
          </p:nvSpPr>
          <p:spPr>
            <a:xfrm>
              <a:off x="7101720" y="4789080"/>
              <a:ext cx="785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3"/>
            <p:cNvSpPr/>
            <p:nvPr/>
          </p:nvSpPr>
          <p:spPr>
            <a:xfrm flipH="1" flipV="1">
              <a:off x="4093920" y="5521680"/>
              <a:ext cx="1488600" cy="3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4"/>
            <p:cNvSpPr/>
            <p:nvPr/>
          </p:nvSpPr>
          <p:spPr>
            <a:xfrm flipH="1">
              <a:off x="3990960" y="4762080"/>
              <a:ext cx="62532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5"/>
            <p:cNvSpPr/>
            <p:nvPr/>
          </p:nvSpPr>
          <p:spPr>
            <a:xfrm flipV="1">
              <a:off x="6183720" y="4788360"/>
              <a:ext cx="404280" cy="53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6"/>
            <p:cNvSpPr/>
            <p:nvPr/>
          </p:nvSpPr>
          <p:spPr>
            <a:xfrm>
              <a:off x="6482160" y="4222080"/>
              <a:ext cx="7250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94" name="CustomShape 17"/>
            <p:cNvSpPr/>
            <p:nvPr/>
          </p:nvSpPr>
          <p:spPr>
            <a:xfrm>
              <a:off x="7829640" y="328536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95" name="CustomShape 18"/>
            <p:cNvSpPr/>
            <p:nvPr/>
          </p:nvSpPr>
          <p:spPr>
            <a:xfrm>
              <a:off x="5385960" y="31032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96" name="CustomShape 19"/>
            <p:cNvSpPr/>
            <p:nvPr/>
          </p:nvSpPr>
          <p:spPr>
            <a:xfrm>
              <a:off x="4520160" y="4195080"/>
              <a:ext cx="6656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97" name="CustomShape 20"/>
            <p:cNvSpPr/>
            <p:nvPr/>
          </p:nvSpPr>
          <p:spPr>
            <a:xfrm>
              <a:off x="3391920" y="519048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98" name="CustomShape 21"/>
            <p:cNvSpPr/>
            <p:nvPr/>
          </p:nvSpPr>
          <p:spPr>
            <a:xfrm>
              <a:off x="5583960" y="522324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99" name="CustomShape 22"/>
            <p:cNvSpPr/>
            <p:nvPr/>
          </p:nvSpPr>
          <p:spPr>
            <a:xfrm>
              <a:off x="7785720" y="513216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00" name="CustomShape 23"/>
            <p:cNvSpPr/>
            <p:nvPr/>
          </p:nvSpPr>
          <p:spPr>
            <a:xfrm flipV="1">
              <a:off x="2715840" y="3851280"/>
              <a:ext cx="50940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24"/>
            <p:cNvSpPr/>
            <p:nvPr/>
          </p:nvSpPr>
          <p:spPr>
            <a:xfrm>
              <a:off x="3123360" y="328536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02" name="CustomShape 25"/>
            <p:cNvSpPr/>
            <p:nvPr/>
          </p:nvSpPr>
          <p:spPr>
            <a:xfrm>
              <a:off x="2116440" y="42505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03" name="CustomShape 26"/>
            <p:cNvSpPr/>
            <p:nvPr/>
          </p:nvSpPr>
          <p:spPr>
            <a:xfrm flipV="1">
              <a:off x="8137080" y="3948480"/>
              <a:ext cx="62280" cy="118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27"/>
            <p:cNvSpPr/>
            <p:nvPr/>
          </p:nvSpPr>
          <p:spPr>
            <a:xfrm flipH="1">
              <a:off x="6285600" y="5464080"/>
              <a:ext cx="14983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28"/>
            <p:cNvSpPr/>
            <p:nvPr/>
          </p:nvSpPr>
          <p:spPr>
            <a:xfrm>
              <a:off x="2715840" y="4817520"/>
              <a:ext cx="778320" cy="46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9"/>
            <p:cNvSpPr/>
            <p:nvPr/>
          </p:nvSpPr>
          <p:spPr>
            <a:xfrm>
              <a:off x="2306520" y="373284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17/30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07" name="CustomShape 30"/>
            <p:cNvSpPr/>
            <p:nvPr/>
          </p:nvSpPr>
          <p:spPr>
            <a:xfrm>
              <a:off x="2898000" y="46490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08" name="CustomShape 31"/>
            <p:cNvSpPr/>
            <p:nvPr/>
          </p:nvSpPr>
          <p:spPr>
            <a:xfrm>
              <a:off x="4226400" y="307440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09" name="CustomShape 32"/>
            <p:cNvSpPr/>
            <p:nvPr/>
          </p:nvSpPr>
          <p:spPr>
            <a:xfrm>
              <a:off x="4029480" y="36586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0" name="CustomShape 33"/>
            <p:cNvSpPr/>
            <p:nvPr/>
          </p:nvSpPr>
          <p:spPr>
            <a:xfrm>
              <a:off x="5473800" y="413352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1" name="CustomShape 34"/>
            <p:cNvSpPr/>
            <p:nvPr/>
          </p:nvSpPr>
          <p:spPr>
            <a:xfrm>
              <a:off x="6588720" y="304812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2" name="CustomShape 35"/>
            <p:cNvSpPr/>
            <p:nvPr/>
          </p:nvSpPr>
          <p:spPr>
            <a:xfrm>
              <a:off x="7045200" y="37432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3" name="CustomShape 36"/>
            <p:cNvSpPr/>
            <p:nvPr/>
          </p:nvSpPr>
          <p:spPr>
            <a:xfrm>
              <a:off x="8169840" y="428328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4" name="CustomShape 37"/>
            <p:cNvSpPr/>
            <p:nvPr/>
          </p:nvSpPr>
          <p:spPr>
            <a:xfrm>
              <a:off x="7268760" y="458820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5" name="CustomShape 38"/>
            <p:cNvSpPr/>
            <p:nvPr/>
          </p:nvSpPr>
          <p:spPr>
            <a:xfrm>
              <a:off x="4547160" y="513108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6" name="CustomShape 39"/>
            <p:cNvSpPr/>
            <p:nvPr/>
          </p:nvSpPr>
          <p:spPr>
            <a:xfrm>
              <a:off x="6717600" y="50936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7" name="CustomShape 40"/>
            <p:cNvSpPr/>
            <p:nvPr/>
          </p:nvSpPr>
          <p:spPr>
            <a:xfrm>
              <a:off x="5858280" y="475056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8" name="CustomShape 41"/>
            <p:cNvSpPr/>
            <p:nvPr/>
          </p:nvSpPr>
          <p:spPr>
            <a:xfrm>
              <a:off x="3841920" y="463356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19" name="CustomShape 42"/>
            <p:cNvSpPr/>
            <p:nvPr/>
          </p:nvSpPr>
          <p:spPr>
            <a:xfrm>
              <a:off x="4791600" y="361404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20" name="CustomShape 43"/>
            <p:cNvSpPr/>
            <p:nvPr/>
          </p:nvSpPr>
          <p:spPr>
            <a:xfrm>
              <a:off x="6207120" y="363168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21" name="CustomShape 44"/>
            <p:cNvSpPr/>
            <p:nvPr/>
          </p:nvSpPr>
          <p:spPr>
            <a:xfrm>
              <a:off x="9122760" y="412488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22" name="CustomShape 45"/>
            <p:cNvSpPr/>
            <p:nvPr/>
          </p:nvSpPr>
          <p:spPr>
            <a:xfrm flipH="1" flipV="1">
              <a:off x="8460720" y="3851280"/>
              <a:ext cx="768960" cy="36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46"/>
            <p:cNvSpPr/>
            <p:nvPr/>
          </p:nvSpPr>
          <p:spPr>
            <a:xfrm flipH="1">
              <a:off x="8384760" y="4691520"/>
              <a:ext cx="845280" cy="53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47"/>
            <p:cNvSpPr/>
            <p:nvPr/>
          </p:nvSpPr>
          <p:spPr>
            <a:xfrm>
              <a:off x="8624520" y="363348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25" name="CustomShape 48"/>
            <p:cNvSpPr/>
            <p:nvPr/>
          </p:nvSpPr>
          <p:spPr>
            <a:xfrm>
              <a:off x="8675640" y="49586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26" name="CustomShape 49"/>
            <p:cNvSpPr/>
            <p:nvPr/>
          </p:nvSpPr>
          <p:spPr>
            <a:xfrm>
              <a:off x="1713960" y="4001040"/>
              <a:ext cx="42192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27" name="CustomShape 50"/>
            <p:cNvSpPr/>
            <p:nvPr/>
          </p:nvSpPr>
          <p:spPr>
            <a:xfrm>
              <a:off x="9781920" y="3727080"/>
              <a:ext cx="37476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t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84E850F-1FAB-4DAF-8BDE-D457F419CC2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629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Augment the flow through the path: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6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5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4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1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(increment 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Current max flow 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Edmonds-Karp – Step #4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31" name="Group 4"/>
          <p:cNvGrpSpPr/>
          <p:nvPr/>
        </p:nvGrpSpPr>
        <p:grpSpPr>
          <a:xfrm>
            <a:off x="1561680" y="3276720"/>
            <a:ext cx="8442720" cy="2838240"/>
            <a:chOff x="1561680" y="3276720"/>
            <a:chExt cx="8442720" cy="2838240"/>
          </a:xfrm>
        </p:grpSpPr>
        <p:sp>
          <p:nvSpPr>
            <p:cNvPr id="632" name="CustomShape 5"/>
            <p:cNvSpPr/>
            <p:nvPr/>
          </p:nvSpPr>
          <p:spPr>
            <a:xfrm flipV="1">
              <a:off x="6949440" y="4079880"/>
              <a:ext cx="835560" cy="46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6"/>
            <p:cNvSpPr/>
            <p:nvPr/>
          </p:nvSpPr>
          <p:spPr>
            <a:xfrm>
              <a:off x="5936040" y="3663720"/>
              <a:ext cx="174060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7"/>
            <p:cNvSpPr/>
            <p:nvPr/>
          </p:nvSpPr>
          <p:spPr>
            <a:xfrm flipH="1" flipV="1">
              <a:off x="5832360" y="3898080"/>
              <a:ext cx="602280" cy="64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8"/>
            <p:cNvSpPr/>
            <p:nvPr/>
          </p:nvSpPr>
          <p:spPr>
            <a:xfrm>
              <a:off x="5034240" y="4755600"/>
              <a:ext cx="129492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9"/>
            <p:cNvSpPr/>
            <p:nvPr/>
          </p:nvSpPr>
          <p:spPr>
            <a:xfrm flipH="1">
              <a:off x="4935960" y="3898800"/>
              <a:ext cx="398880" cy="62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10"/>
            <p:cNvSpPr/>
            <p:nvPr/>
          </p:nvSpPr>
          <p:spPr>
            <a:xfrm flipV="1">
              <a:off x="3673440" y="3662280"/>
              <a:ext cx="155916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11"/>
            <p:cNvSpPr/>
            <p:nvPr/>
          </p:nvSpPr>
          <p:spPr>
            <a:xfrm flipH="1" flipV="1">
              <a:off x="3569760" y="4079880"/>
              <a:ext cx="893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12"/>
            <p:cNvSpPr/>
            <p:nvPr/>
          </p:nvSpPr>
          <p:spPr>
            <a:xfrm>
              <a:off x="6949440" y="5017680"/>
              <a:ext cx="785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13"/>
            <p:cNvSpPr/>
            <p:nvPr/>
          </p:nvSpPr>
          <p:spPr>
            <a:xfrm flipH="1" flipV="1">
              <a:off x="3941640" y="5750280"/>
              <a:ext cx="1488600" cy="3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14"/>
            <p:cNvSpPr/>
            <p:nvPr/>
          </p:nvSpPr>
          <p:spPr>
            <a:xfrm flipH="1">
              <a:off x="3838680" y="4990680"/>
              <a:ext cx="62532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15"/>
            <p:cNvSpPr/>
            <p:nvPr/>
          </p:nvSpPr>
          <p:spPr>
            <a:xfrm flipV="1">
              <a:off x="6031080" y="5016960"/>
              <a:ext cx="404280" cy="53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16"/>
            <p:cNvSpPr/>
            <p:nvPr/>
          </p:nvSpPr>
          <p:spPr>
            <a:xfrm>
              <a:off x="6329880" y="4450680"/>
              <a:ext cx="7250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44" name="CustomShape 17"/>
            <p:cNvSpPr/>
            <p:nvPr/>
          </p:nvSpPr>
          <p:spPr>
            <a:xfrm>
              <a:off x="7677360" y="351396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45" name="CustomShape 18"/>
            <p:cNvSpPr/>
            <p:nvPr/>
          </p:nvSpPr>
          <p:spPr>
            <a:xfrm>
              <a:off x="5233320" y="33318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46" name="CustomShape 19"/>
            <p:cNvSpPr/>
            <p:nvPr/>
          </p:nvSpPr>
          <p:spPr>
            <a:xfrm>
              <a:off x="4367880" y="4423680"/>
              <a:ext cx="6656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47" name="CustomShape 20"/>
            <p:cNvSpPr/>
            <p:nvPr/>
          </p:nvSpPr>
          <p:spPr>
            <a:xfrm>
              <a:off x="3239640" y="541908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48" name="CustomShape 21"/>
            <p:cNvSpPr/>
            <p:nvPr/>
          </p:nvSpPr>
          <p:spPr>
            <a:xfrm>
              <a:off x="5431680" y="545184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49" name="CustomShape 22"/>
            <p:cNvSpPr/>
            <p:nvPr/>
          </p:nvSpPr>
          <p:spPr>
            <a:xfrm>
              <a:off x="7633080" y="536076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50" name="CustomShape 23"/>
            <p:cNvSpPr/>
            <p:nvPr/>
          </p:nvSpPr>
          <p:spPr>
            <a:xfrm flipV="1">
              <a:off x="2563560" y="4079880"/>
              <a:ext cx="50940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4"/>
            <p:cNvSpPr/>
            <p:nvPr/>
          </p:nvSpPr>
          <p:spPr>
            <a:xfrm>
              <a:off x="2971080" y="351396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52" name="CustomShape 25"/>
            <p:cNvSpPr/>
            <p:nvPr/>
          </p:nvSpPr>
          <p:spPr>
            <a:xfrm>
              <a:off x="1963800" y="44791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53" name="CustomShape 26"/>
            <p:cNvSpPr/>
            <p:nvPr/>
          </p:nvSpPr>
          <p:spPr>
            <a:xfrm flipV="1">
              <a:off x="7984440" y="4177080"/>
              <a:ext cx="62280" cy="118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27"/>
            <p:cNvSpPr/>
            <p:nvPr/>
          </p:nvSpPr>
          <p:spPr>
            <a:xfrm flipH="1">
              <a:off x="6133320" y="5692680"/>
              <a:ext cx="14983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28"/>
            <p:cNvSpPr/>
            <p:nvPr/>
          </p:nvSpPr>
          <p:spPr>
            <a:xfrm>
              <a:off x="2563560" y="5046120"/>
              <a:ext cx="778320" cy="46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29"/>
            <p:cNvSpPr/>
            <p:nvPr/>
          </p:nvSpPr>
          <p:spPr>
            <a:xfrm>
              <a:off x="2153880" y="396144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20/30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57" name="CustomShape 30"/>
            <p:cNvSpPr/>
            <p:nvPr/>
          </p:nvSpPr>
          <p:spPr>
            <a:xfrm>
              <a:off x="2745720" y="48776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58" name="CustomShape 31"/>
            <p:cNvSpPr/>
            <p:nvPr/>
          </p:nvSpPr>
          <p:spPr>
            <a:xfrm>
              <a:off x="4074120" y="330300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59" name="CustomShape 32"/>
            <p:cNvSpPr/>
            <p:nvPr/>
          </p:nvSpPr>
          <p:spPr>
            <a:xfrm>
              <a:off x="3877200" y="38872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0" name="CustomShape 33"/>
            <p:cNvSpPr/>
            <p:nvPr/>
          </p:nvSpPr>
          <p:spPr>
            <a:xfrm>
              <a:off x="5321160" y="436212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1" name="CustomShape 34"/>
            <p:cNvSpPr/>
            <p:nvPr/>
          </p:nvSpPr>
          <p:spPr>
            <a:xfrm>
              <a:off x="6436080" y="327672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2" name="CustomShape 35"/>
            <p:cNvSpPr/>
            <p:nvPr/>
          </p:nvSpPr>
          <p:spPr>
            <a:xfrm>
              <a:off x="6892920" y="39718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3" name="CustomShape 36"/>
            <p:cNvSpPr/>
            <p:nvPr/>
          </p:nvSpPr>
          <p:spPr>
            <a:xfrm>
              <a:off x="8017560" y="451188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4" name="CustomShape 37"/>
            <p:cNvSpPr/>
            <p:nvPr/>
          </p:nvSpPr>
          <p:spPr>
            <a:xfrm>
              <a:off x="7116120" y="481680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5" name="CustomShape 38"/>
            <p:cNvSpPr/>
            <p:nvPr/>
          </p:nvSpPr>
          <p:spPr>
            <a:xfrm>
              <a:off x="4394520" y="535968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6" name="CustomShape 39"/>
            <p:cNvSpPr/>
            <p:nvPr/>
          </p:nvSpPr>
          <p:spPr>
            <a:xfrm>
              <a:off x="6564960" y="53222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7" name="CustomShape 40"/>
            <p:cNvSpPr/>
            <p:nvPr/>
          </p:nvSpPr>
          <p:spPr>
            <a:xfrm>
              <a:off x="5706000" y="497916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8" name="CustomShape 41"/>
            <p:cNvSpPr/>
            <p:nvPr/>
          </p:nvSpPr>
          <p:spPr>
            <a:xfrm>
              <a:off x="3689640" y="486216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69" name="CustomShape 42"/>
            <p:cNvSpPr/>
            <p:nvPr/>
          </p:nvSpPr>
          <p:spPr>
            <a:xfrm>
              <a:off x="4638960" y="384264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3/5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70" name="CustomShape 43"/>
            <p:cNvSpPr/>
            <p:nvPr/>
          </p:nvSpPr>
          <p:spPr>
            <a:xfrm>
              <a:off x="6054840" y="386028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71" name="CustomShape 44"/>
            <p:cNvSpPr/>
            <p:nvPr/>
          </p:nvSpPr>
          <p:spPr>
            <a:xfrm>
              <a:off x="8970480" y="435348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72" name="CustomShape 45"/>
            <p:cNvSpPr/>
            <p:nvPr/>
          </p:nvSpPr>
          <p:spPr>
            <a:xfrm flipH="1" flipV="1">
              <a:off x="8308440" y="4079880"/>
              <a:ext cx="768960" cy="36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46"/>
            <p:cNvSpPr/>
            <p:nvPr/>
          </p:nvSpPr>
          <p:spPr>
            <a:xfrm flipH="1">
              <a:off x="8232120" y="4920120"/>
              <a:ext cx="845280" cy="53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47"/>
            <p:cNvSpPr/>
            <p:nvPr/>
          </p:nvSpPr>
          <p:spPr>
            <a:xfrm>
              <a:off x="8471880" y="386208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20/25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75" name="CustomShape 48"/>
            <p:cNvSpPr/>
            <p:nvPr/>
          </p:nvSpPr>
          <p:spPr>
            <a:xfrm>
              <a:off x="8523000" y="51872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76" name="CustomShape 49"/>
            <p:cNvSpPr/>
            <p:nvPr/>
          </p:nvSpPr>
          <p:spPr>
            <a:xfrm>
              <a:off x="1561680" y="4229640"/>
              <a:ext cx="42192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77" name="CustomShape 50"/>
            <p:cNvSpPr/>
            <p:nvPr/>
          </p:nvSpPr>
          <p:spPr>
            <a:xfrm>
              <a:off x="9629640" y="3955680"/>
              <a:ext cx="37476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t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912960" y="4952880"/>
            <a:ext cx="10362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Edmonds-Karp Algorithm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912960" y="5754960"/>
            <a:ext cx="103626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Lab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80" name="Group 3"/>
          <p:cNvGrpSpPr/>
          <p:nvPr/>
        </p:nvGrpSpPr>
        <p:grpSpPr>
          <a:xfrm>
            <a:off x="1866240" y="1523880"/>
            <a:ext cx="8442720" cy="2838240"/>
            <a:chOff x="1866240" y="1523880"/>
            <a:chExt cx="8442720" cy="2838240"/>
          </a:xfrm>
        </p:grpSpPr>
        <p:sp>
          <p:nvSpPr>
            <p:cNvPr id="681" name="CustomShape 4"/>
            <p:cNvSpPr/>
            <p:nvPr/>
          </p:nvSpPr>
          <p:spPr>
            <a:xfrm flipV="1">
              <a:off x="7254360" y="2326680"/>
              <a:ext cx="835560" cy="46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5"/>
            <p:cNvSpPr/>
            <p:nvPr/>
          </p:nvSpPr>
          <p:spPr>
            <a:xfrm>
              <a:off x="6240600" y="1911240"/>
              <a:ext cx="174060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6"/>
            <p:cNvSpPr/>
            <p:nvPr/>
          </p:nvSpPr>
          <p:spPr>
            <a:xfrm flipH="1" flipV="1">
              <a:off x="6137280" y="2145240"/>
              <a:ext cx="602280" cy="64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7"/>
            <p:cNvSpPr/>
            <p:nvPr/>
          </p:nvSpPr>
          <p:spPr>
            <a:xfrm>
              <a:off x="5338800" y="3003120"/>
              <a:ext cx="129492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8"/>
            <p:cNvSpPr/>
            <p:nvPr/>
          </p:nvSpPr>
          <p:spPr>
            <a:xfrm flipH="1">
              <a:off x="5240520" y="2145960"/>
              <a:ext cx="398880" cy="62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9"/>
            <p:cNvSpPr/>
            <p:nvPr/>
          </p:nvSpPr>
          <p:spPr>
            <a:xfrm flipV="1">
              <a:off x="3978360" y="1909800"/>
              <a:ext cx="155916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0"/>
            <p:cNvSpPr/>
            <p:nvPr/>
          </p:nvSpPr>
          <p:spPr>
            <a:xfrm flipH="1" flipV="1">
              <a:off x="3874680" y="2327400"/>
              <a:ext cx="893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1"/>
            <p:cNvSpPr/>
            <p:nvPr/>
          </p:nvSpPr>
          <p:spPr>
            <a:xfrm>
              <a:off x="7254360" y="3264840"/>
              <a:ext cx="78588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2"/>
            <p:cNvSpPr/>
            <p:nvPr/>
          </p:nvSpPr>
          <p:spPr>
            <a:xfrm flipH="1" flipV="1">
              <a:off x="4246200" y="3997800"/>
              <a:ext cx="1488600" cy="3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3"/>
            <p:cNvSpPr/>
            <p:nvPr/>
          </p:nvSpPr>
          <p:spPr>
            <a:xfrm flipH="1">
              <a:off x="4143240" y="3237840"/>
              <a:ext cx="62532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4"/>
            <p:cNvSpPr/>
            <p:nvPr/>
          </p:nvSpPr>
          <p:spPr>
            <a:xfrm flipV="1">
              <a:off x="6336000" y="3264120"/>
              <a:ext cx="404280" cy="53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5"/>
            <p:cNvSpPr/>
            <p:nvPr/>
          </p:nvSpPr>
          <p:spPr>
            <a:xfrm>
              <a:off x="6634800" y="2698200"/>
              <a:ext cx="7250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93" name="CustomShape 16"/>
            <p:cNvSpPr/>
            <p:nvPr/>
          </p:nvSpPr>
          <p:spPr>
            <a:xfrm>
              <a:off x="7981920" y="176112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94" name="CustomShape 17"/>
            <p:cNvSpPr/>
            <p:nvPr/>
          </p:nvSpPr>
          <p:spPr>
            <a:xfrm>
              <a:off x="5538240" y="15793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95" name="CustomShape 18"/>
            <p:cNvSpPr/>
            <p:nvPr/>
          </p:nvSpPr>
          <p:spPr>
            <a:xfrm>
              <a:off x="4672440" y="2671200"/>
              <a:ext cx="66564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96" name="CustomShape 19"/>
            <p:cNvSpPr/>
            <p:nvPr/>
          </p:nvSpPr>
          <p:spPr>
            <a:xfrm>
              <a:off x="3544560" y="36666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97" name="CustomShape 20"/>
            <p:cNvSpPr/>
            <p:nvPr/>
          </p:nvSpPr>
          <p:spPr>
            <a:xfrm>
              <a:off x="5736240" y="369900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98" name="CustomShape 21"/>
            <p:cNvSpPr/>
            <p:nvPr/>
          </p:nvSpPr>
          <p:spPr>
            <a:xfrm>
              <a:off x="7938000" y="360828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699" name="CustomShape 22"/>
            <p:cNvSpPr/>
            <p:nvPr/>
          </p:nvSpPr>
          <p:spPr>
            <a:xfrm flipV="1">
              <a:off x="2868480" y="2327400"/>
              <a:ext cx="509400" cy="49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23"/>
            <p:cNvSpPr/>
            <p:nvPr/>
          </p:nvSpPr>
          <p:spPr>
            <a:xfrm>
              <a:off x="3275640" y="176112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701" name="CustomShape 24"/>
            <p:cNvSpPr/>
            <p:nvPr/>
          </p:nvSpPr>
          <p:spPr>
            <a:xfrm>
              <a:off x="2268720" y="2726640"/>
              <a:ext cx="7020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702" name="CustomShape 25"/>
            <p:cNvSpPr/>
            <p:nvPr/>
          </p:nvSpPr>
          <p:spPr>
            <a:xfrm flipV="1">
              <a:off x="8289360" y="2424600"/>
              <a:ext cx="62280" cy="118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6"/>
            <p:cNvSpPr/>
            <p:nvPr/>
          </p:nvSpPr>
          <p:spPr>
            <a:xfrm flipH="1">
              <a:off x="6438240" y="3940200"/>
              <a:ext cx="14983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27"/>
            <p:cNvSpPr/>
            <p:nvPr/>
          </p:nvSpPr>
          <p:spPr>
            <a:xfrm>
              <a:off x="2868480" y="3293280"/>
              <a:ext cx="778320" cy="46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28"/>
            <p:cNvSpPr/>
            <p:nvPr/>
          </p:nvSpPr>
          <p:spPr>
            <a:xfrm>
              <a:off x="2458800" y="220896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20/30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06" name="CustomShape 29"/>
            <p:cNvSpPr/>
            <p:nvPr/>
          </p:nvSpPr>
          <p:spPr>
            <a:xfrm>
              <a:off x="3050280" y="31251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07" name="CustomShape 30"/>
            <p:cNvSpPr/>
            <p:nvPr/>
          </p:nvSpPr>
          <p:spPr>
            <a:xfrm>
              <a:off x="4378680" y="155016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17/17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08" name="CustomShape 31"/>
            <p:cNvSpPr/>
            <p:nvPr/>
          </p:nvSpPr>
          <p:spPr>
            <a:xfrm>
              <a:off x="4181760" y="21348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09" name="CustomShape 32"/>
            <p:cNvSpPr/>
            <p:nvPr/>
          </p:nvSpPr>
          <p:spPr>
            <a:xfrm>
              <a:off x="5626080" y="26096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0" name="CustomShape 33"/>
            <p:cNvSpPr/>
            <p:nvPr/>
          </p:nvSpPr>
          <p:spPr>
            <a:xfrm>
              <a:off x="6741000" y="152388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1" name="CustomShape 34"/>
            <p:cNvSpPr/>
            <p:nvPr/>
          </p:nvSpPr>
          <p:spPr>
            <a:xfrm>
              <a:off x="7197480" y="22194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2" name="CustomShape 35"/>
            <p:cNvSpPr/>
            <p:nvPr/>
          </p:nvSpPr>
          <p:spPr>
            <a:xfrm>
              <a:off x="8322480" y="27590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3" name="CustomShape 36"/>
            <p:cNvSpPr/>
            <p:nvPr/>
          </p:nvSpPr>
          <p:spPr>
            <a:xfrm>
              <a:off x="7421040" y="306432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4" name="CustomShape 37"/>
            <p:cNvSpPr/>
            <p:nvPr/>
          </p:nvSpPr>
          <p:spPr>
            <a:xfrm>
              <a:off x="4699440" y="36068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5" name="CustomShape 38"/>
            <p:cNvSpPr/>
            <p:nvPr/>
          </p:nvSpPr>
          <p:spPr>
            <a:xfrm>
              <a:off x="6869880" y="35697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6" name="CustomShape 39"/>
            <p:cNvSpPr/>
            <p:nvPr/>
          </p:nvSpPr>
          <p:spPr>
            <a:xfrm>
              <a:off x="6010560" y="32266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7" name="CustomShape 40"/>
            <p:cNvSpPr/>
            <p:nvPr/>
          </p:nvSpPr>
          <p:spPr>
            <a:xfrm>
              <a:off x="3994200" y="310968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8" name="CustomShape 41"/>
            <p:cNvSpPr/>
            <p:nvPr/>
          </p:nvSpPr>
          <p:spPr>
            <a:xfrm>
              <a:off x="4943880" y="2089800"/>
              <a:ext cx="5882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3/5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9" name="CustomShape 42"/>
            <p:cNvSpPr/>
            <p:nvPr/>
          </p:nvSpPr>
          <p:spPr>
            <a:xfrm>
              <a:off x="6359400" y="210744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20" name="CustomShape 43"/>
            <p:cNvSpPr/>
            <p:nvPr/>
          </p:nvSpPr>
          <p:spPr>
            <a:xfrm>
              <a:off x="9275040" y="2600640"/>
              <a:ext cx="739800" cy="66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721" name="CustomShape 44"/>
            <p:cNvSpPr/>
            <p:nvPr/>
          </p:nvSpPr>
          <p:spPr>
            <a:xfrm flipH="1" flipV="1">
              <a:off x="8613360" y="2327400"/>
              <a:ext cx="768960" cy="36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45"/>
            <p:cNvSpPr/>
            <p:nvPr/>
          </p:nvSpPr>
          <p:spPr>
            <a:xfrm flipH="1">
              <a:off x="8537040" y="3167640"/>
              <a:ext cx="845280" cy="53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46"/>
            <p:cNvSpPr/>
            <p:nvPr/>
          </p:nvSpPr>
          <p:spPr>
            <a:xfrm>
              <a:off x="8776800" y="2109600"/>
              <a:ext cx="911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20/25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24" name="CustomShape 47"/>
            <p:cNvSpPr/>
            <p:nvPr/>
          </p:nvSpPr>
          <p:spPr>
            <a:xfrm>
              <a:off x="8827920" y="3434760"/>
              <a:ext cx="749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0/23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25" name="CustomShape 48"/>
            <p:cNvSpPr/>
            <p:nvPr/>
          </p:nvSpPr>
          <p:spPr>
            <a:xfrm>
              <a:off x="1866240" y="2477160"/>
              <a:ext cx="42192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726" name="CustomShape 49"/>
            <p:cNvSpPr/>
            <p:nvPr/>
          </p:nvSpPr>
          <p:spPr>
            <a:xfrm>
              <a:off x="9934200" y="2203200"/>
              <a:ext cx="37476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t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6BC5437-5264-4679-A87C-AE692A24EC3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28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73000"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Level Graph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G</a:t>
            </a:r>
            <a:r>
              <a:rPr b="0" lang="en-US" sz="3400" spc="-1" strike="noStrike" baseline="-25000">
                <a:solidFill>
                  <a:srgbClr val="f3cd60"/>
                </a:solidFill>
                <a:latin typeface="Calibri"/>
              </a:rPr>
              <a:t>L</a:t>
            </a:r>
            <a:r>
              <a:rPr b="0" lang="en-US" sz="3400" spc="-1" strike="noStrike" baseline="-25000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 tree built by using BFS from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source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Each node in the tree is assigned a value representing its distance from the start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distance is the number of edges from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source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Blocking flow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Combination of all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augmenting paths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that can be built on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G</a:t>
            </a:r>
            <a:r>
              <a:rPr b="0" lang="en-US" sz="3200" spc="-1" strike="noStrike" baseline="-25000">
                <a:solidFill>
                  <a:srgbClr val="f3cd60"/>
                </a:solidFill>
                <a:latin typeface="Calibri"/>
              </a:rPr>
              <a:t>L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Since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G</a:t>
            </a:r>
            <a:r>
              <a:rPr b="0" lang="en-US" sz="3200" spc="-1" strike="noStrike" baseline="-25000">
                <a:solidFill>
                  <a:srgbClr val="f3cd6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is created using BFS, any path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p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from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→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 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is going to have the least amount of edges possible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9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Terminology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C35E4F6-36B7-4342-87F5-B31EAC47235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Dinitz can be summarized in the following steps:</a:t>
            </a:r>
            <a:endParaRPr b="0" lang="en-US" sz="34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Start from zero max flow: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f3cd60"/>
                </a:solidFill>
                <a:latin typeface="Consolas"/>
              </a:rPr>
              <a:t>0</a:t>
            </a:r>
            <a:endParaRPr b="0" lang="en-US" sz="32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Construct the level Graph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G</a:t>
            </a:r>
            <a:r>
              <a:rPr b="1" lang="en-US" sz="3200" spc="-1" strike="noStrike" baseline="-25000">
                <a:solidFill>
                  <a:srgbClr val="f3cd60"/>
                </a:solidFill>
                <a:latin typeface="Calibri"/>
              </a:rPr>
              <a:t>L</a:t>
            </a:r>
            <a:r>
              <a:rPr b="0" lang="en-US" sz="3200" spc="-1" strike="noStrike" baseline="-25000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using BFS</a:t>
            </a:r>
            <a:endParaRPr b="0" lang="en-US" sz="3200" spc="-1" strike="noStrike">
              <a:latin typeface="Arial"/>
            </a:endParaRPr>
          </a:p>
          <a:p>
            <a:pPr lvl="2" marL="91440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If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t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is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 unreachable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 G</a:t>
            </a:r>
            <a:r>
              <a:rPr b="1" lang="en-US" sz="3000" spc="-1" strike="noStrike" baseline="-25000">
                <a:solidFill>
                  <a:srgbClr val="f3cd60"/>
                </a:solidFill>
                <a:latin typeface="Calibri"/>
              </a:rPr>
              <a:t>L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return the max flow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</a:rPr>
              <a:t>m</a:t>
            </a:r>
            <a:endParaRPr b="0" lang="en-US" sz="30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Find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blocking flow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f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0" lang="en-US" sz="3200" spc="-1" strike="noStrike" baseline="-25000">
                <a:solidFill>
                  <a:srgbClr val="ffffff"/>
                </a:solidFill>
                <a:latin typeface="Calibri"/>
              </a:rPr>
              <a:t>L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using DFS</a:t>
            </a:r>
            <a:endParaRPr b="0" lang="en-US" sz="3200" spc="-1" strike="noStrike">
              <a:latin typeface="Arial"/>
            </a:endParaRPr>
          </a:p>
          <a:p>
            <a:pPr lvl="1" marL="892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Add flow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to the max flow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Dinic/Dinitz Max-Flow Algorithm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871C69F-890C-4166-9346-84E5D22C011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Dinitz Algorithm Pseudocode – 1/3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5" name="CustomShape 3"/>
          <p:cNvSpPr/>
          <p:nvPr/>
        </p:nvSpPr>
        <p:spPr>
          <a:xfrm>
            <a:off x="379440" y="990720"/>
            <a:ext cx="11411640" cy="5631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private static int[]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childCounter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Track blocked edges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private static int[]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Distances in the Level Graph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private static List&lt;int&gt;[]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edges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adjacency 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private static int[][]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capacities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private static int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endNode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static int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Dinic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(int source, int destination)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int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result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while (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(source, destination))      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While we can find a path from source to sink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for (int i = 0; i &lt; childCounter.Length; i++)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childCounter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[i] = 0;          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Reset blocked edges on each Level Graph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int delta;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do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delta =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Dfs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(source, int.MaxValue);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Each delta is the flow from an augmenting path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result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+= delta;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while (delta != 0);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return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result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6" name="CustomShape 4"/>
          <p:cNvSpPr/>
          <p:nvPr/>
        </p:nvSpPr>
        <p:spPr>
          <a:xfrm>
            <a:off x="7842960" y="1107720"/>
            <a:ext cx="386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O(V</a:t>
            </a:r>
            <a:r>
              <a:rPr b="0" lang="en-US" sz="2400" spc="-1" strike="noStrike" baseline="30000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091ECDB-A88B-4C0B-9B3D-C4C3F73EB5F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Dinitz Algorithm Pseudocode – 2/3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379440" y="990720"/>
            <a:ext cx="11411640" cy="541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static bool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(int src, int dest)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for (int i = 0; i &lt; bfsDist.Length; i++)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[i] = -1;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Reset distances in Level Graph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[src]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Queue&lt;int&gt; queue = new Queue&lt;int&gt;();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queue.Enqueue(src);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while (queue.Count &gt; 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int currentNode = queue.Dequeue();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for (int i = 0; i &lt;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edges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[currentNode].Count; i++)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int child = edges[currentNode][i];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if (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[child] &lt; 0 &amp;&amp;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capacities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[currentNode][child] &gt; 0)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If node has not been visited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[child] =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[currentNode] + 1;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queue.Enqueue(child);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return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[dest] &gt;= 0;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If there is a path to the sink return true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0" name="CustomShape 4"/>
          <p:cNvSpPr/>
          <p:nvPr/>
        </p:nvSpPr>
        <p:spPr>
          <a:xfrm>
            <a:off x="7842960" y="1107720"/>
            <a:ext cx="386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O(V</a:t>
            </a:r>
            <a:r>
              <a:rPr b="0" lang="en-US" sz="2400" spc="-1" strike="noStrike" baseline="30000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51E8C4D-BA21-4DF9-81F6-103EB122982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42" name="CustomShape 2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Dinitz Algorithm Pseudocode – 3/3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3" name="CustomShape 3"/>
          <p:cNvSpPr/>
          <p:nvPr/>
        </p:nvSpPr>
        <p:spPr>
          <a:xfrm>
            <a:off x="379440" y="990720"/>
            <a:ext cx="11411640" cy="4991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static int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Dfs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(int source, int flow)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if (source == endNode)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If we reach the sink return the flow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return flow;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for (int i =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childCounter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[source]; i &lt; edges[source].Count; i++,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childCounter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[source]++)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int child = edges[source][i];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if (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capacities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[source][child] &lt;= 0) continue;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 // If the edge has no more room skip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if (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[child] ==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bfsDist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[source] + 1)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Only check vertexes following the Level Graph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int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augmentationPathFlow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=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Dfs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(child, Math.Min(flow, capacities[source][child]));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if (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augmentationPathFlow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&gt; 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capacities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[source][child] -=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augmentationPathFlow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Fix capacities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capacities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[child][source] +=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augmentationPathFlow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return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augmentationPathFlow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return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0</a:t>
            </a: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;          </a:t>
            </a:r>
            <a:r>
              <a:rPr b="1" lang="en-US" sz="1400" spc="-1" strike="noStrike">
                <a:solidFill>
                  <a:srgbClr val="f3cd60"/>
                </a:solidFill>
                <a:latin typeface="Consolas"/>
                <a:ea typeface="DejaVu Sans"/>
              </a:rPr>
              <a:t>// If no path is found return 0 – path is blocked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4" name="CustomShape 4"/>
          <p:cNvSpPr/>
          <p:nvPr/>
        </p:nvSpPr>
        <p:spPr>
          <a:xfrm>
            <a:off x="7842960" y="1107720"/>
            <a:ext cx="386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O(V</a:t>
            </a:r>
            <a:r>
              <a:rPr b="0" lang="en-US" sz="2400" spc="-1" strike="noStrike" baseline="30000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4551182-0E46-4CE5-BA24-59067A93050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514440" indent="-51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Strongly-connected components</a:t>
            </a:r>
            <a:endParaRPr b="0" lang="en-US" sz="3400" spc="-1" strike="noStrike">
              <a:latin typeface="Arial"/>
            </a:endParaRPr>
          </a:p>
          <a:p>
            <a:pPr lvl="1" marL="608040" indent="-334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Use DFS + reverse DFS algorithm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Articulation points </a:t>
            </a:r>
            <a:r>
              <a:rPr b="0" lang="en-US" sz="34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use modified DFS</a:t>
            </a:r>
            <a:endParaRPr b="0" lang="en-US" sz="34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Maximum flow:</a:t>
            </a:r>
            <a:endParaRPr b="0" lang="en-US" sz="3400" spc="-1" strike="noStrike">
              <a:latin typeface="Arial"/>
            </a:endParaRPr>
          </a:p>
          <a:p>
            <a:pPr lvl="1" marL="819000" indent="-51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Ford-Fulkerson</a:t>
            </a:r>
            <a:endParaRPr b="0" lang="en-US" sz="3200" spc="-1" strike="noStrike">
              <a:latin typeface="Arial"/>
            </a:endParaRPr>
          </a:p>
          <a:p>
            <a:pPr lvl="1" marL="819000" indent="-51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Edmonds-Karp</a:t>
            </a:r>
            <a:endParaRPr b="0" lang="en-US" sz="3200" spc="-1" strike="noStrike">
              <a:latin typeface="Arial"/>
            </a:endParaRPr>
          </a:p>
          <a:p>
            <a:pPr lvl="1" marL="819000" indent="-51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Dinitz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47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48" name="Picture 2" descr=""/>
          <p:cNvPicPr/>
          <p:nvPr/>
        </p:nvPicPr>
        <p:blipFill>
          <a:blip r:embed="rId1"/>
          <a:stretch/>
        </p:blipFill>
        <p:spPr>
          <a:xfrm>
            <a:off x="7984080" y="3195000"/>
            <a:ext cx="3581640" cy="26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12960" y="4735800"/>
            <a:ext cx="10362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Strongly-Connected Components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12960" y="5681880"/>
            <a:ext cx="103626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The DFS-Based Algorithm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1370160" y="1258200"/>
            <a:ext cx="9447840" cy="3145320"/>
            <a:chOff x="1370160" y="1258200"/>
            <a:chExt cx="9447840" cy="3145320"/>
          </a:xfrm>
        </p:grpSpPr>
        <p:sp>
          <p:nvSpPr>
            <p:cNvPr id="141" name="CustomShape 4"/>
            <p:cNvSpPr/>
            <p:nvPr/>
          </p:nvSpPr>
          <p:spPr>
            <a:xfrm>
              <a:off x="7054920" y="3315600"/>
              <a:ext cx="1076400" cy="1072080"/>
            </a:xfrm>
            <a:custGeom>
              <a:avLst/>
              <a:gdLst/>
              <a:ahLst/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5665680" y="3283920"/>
              <a:ext cx="1195560" cy="1103760"/>
            </a:xfrm>
            <a:custGeom>
              <a:avLst/>
              <a:gdLst/>
              <a:ahLst/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6"/>
            <p:cNvSpPr/>
            <p:nvPr/>
          </p:nvSpPr>
          <p:spPr>
            <a:xfrm>
              <a:off x="8089920" y="1268280"/>
              <a:ext cx="1598040" cy="1365840"/>
            </a:xfrm>
            <a:custGeom>
              <a:avLst/>
              <a:gdLst/>
              <a:ahLst/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7"/>
            <p:cNvSpPr/>
            <p:nvPr/>
          </p:nvSpPr>
          <p:spPr>
            <a:xfrm>
              <a:off x="3166920" y="1258200"/>
              <a:ext cx="4739760" cy="3145320"/>
            </a:xfrm>
            <a:custGeom>
              <a:avLst/>
              <a:gdLst/>
              <a:ahLst/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8"/>
            <p:cNvSpPr/>
            <p:nvPr/>
          </p:nvSpPr>
          <p:spPr>
            <a:xfrm>
              <a:off x="8228520" y="2390040"/>
              <a:ext cx="2589480" cy="1524960"/>
            </a:xfrm>
            <a:custGeom>
              <a:avLst/>
              <a:gdLst/>
              <a:ahLst/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2162160" y="1290600"/>
              <a:ext cx="1156320" cy="1051200"/>
            </a:xfrm>
            <a:custGeom>
              <a:avLst/>
              <a:gdLst/>
              <a:ahLst/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0"/>
            <p:cNvSpPr/>
            <p:nvPr/>
          </p:nvSpPr>
          <p:spPr>
            <a:xfrm>
              <a:off x="1370160" y="2256840"/>
              <a:ext cx="1945800" cy="2130120"/>
            </a:xfrm>
            <a:custGeom>
              <a:avLst/>
              <a:gdLst/>
              <a:ahLst/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1"/>
            <p:cNvSpPr/>
            <p:nvPr/>
          </p:nvSpPr>
          <p:spPr>
            <a:xfrm flipH="1" flipV="1">
              <a:off x="4060440" y="2817000"/>
              <a:ext cx="990720" cy="6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2"/>
            <p:cNvSpPr/>
            <p:nvPr/>
          </p:nvSpPr>
          <p:spPr>
            <a:xfrm flipV="1">
              <a:off x="7561080" y="2068560"/>
              <a:ext cx="724320" cy="18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3"/>
            <p:cNvSpPr/>
            <p:nvPr/>
          </p:nvSpPr>
          <p:spPr>
            <a:xfrm flipH="1" flipV="1">
              <a:off x="6448680" y="2064960"/>
              <a:ext cx="645840" cy="19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4"/>
            <p:cNvSpPr/>
            <p:nvPr/>
          </p:nvSpPr>
          <p:spPr>
            <a:xfrm flipV="1">
              <a:off x="5710320" y="2489400"/>
              <a:ext cx="1288800" cy="39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5"/>
            <p:cNvSpPr/>
            <p:nvPr/>
          </p:nvSpPr>
          <p:spPr>
            <a:xfrm flipH="1">
              <a:off x="5613120" y="2065680"/>
              <a:ext cx="344520" cy="58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6"/>
            <p:cNvSpPr/>
            <p:nvPr/>
          </p:nvSpPr>
          <p:spPr>
            <a:xfrm flipH="1" flipV="1">
              <a:off x="4645080" y="2048760"/>
              <a:ext cx="502200" cy="60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7561080" y="2724480"/>
              <a:ext cx="979560" cy="41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8"/>
            <p:cNvSpPr/>
            <p:nvPr/>
          </p:nvSpPr>
          <p:spPr>
            <a:xfrm flipH="1">
              <a:off x="4628880" y="3120840"/>
              <a:ext cx="518400" cy="469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9"/>
            <p:cNvSpPr/>
            <p:nvPr/>
          </p:nvSpPr>
          <p:spPr>
            <a:xfrm flipH="1" flipV="1">
              <a:off x="7327800" y="2820600"/>
              <a:ext cx="251280" cy="69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8286120" y="1739520"/>
              <a:ext cx="73008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8" name="CustomShape 21"/>
            <p:cNvSpPr/>
            <p:nvPr/>
          </p:nvSpPr>
          <p:spPr>
            <a:xfrm>
              <a:off x="5857560" y="15012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9" name="CustomShape 22"/>
            <p:cNvSpPr/>
            <p:nvPr/>
          </p:nvSpPr>
          <p:spPr>
            <a:xfrm>
              <a:off x="4037760" y="34938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0" name="CustomShape 23"/>
            <p:cNvSpPr/>
            <p:nvPr/>
          </p:nvSpPr>
          <p:spPr>
            <a:xfrm>
              <a:off x="7233840" y="351972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1" name="CustomShape 24"/>
            <p:cNvSpPr/>
            <p:nvPr/>
          </p:nvSpPr>
          <p:spPr>
            <a:xfrm flipV="1">
              <a:off x="3714120" y="2048760"/>
              <a:ext cx="440640" cy="43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5"/>
            <p:cNvSpPr/>
            <p:nvPr/>
          </p:nvSpPr>
          <p:spPr>
            <a:xfrm>
              <a:off x="4053960" y="14850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3" name="CustomShape 26"/>
            <p:cNvSpPr/>
            <p:nvPr/>
          </p:nvSpPr>
          <p:spPr>
            <a:xfrm flipH="1" flipV="1">
              <a:off x="8651160" y="2400120"/>
              <a:ext cx="134280" cy="64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27"/>
            <p:cNvSpPr/>
            <p:nvPr/>
          </p:nvSpPr>
          <p:spPr>
            <a:xfrm>
              <a:off x="3714120" y="3148560"/>
              <a:ext cx="424440" cy="44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8"/>
            <p:cNvSpPr/>
            <p:nvPr/>
          </p:nvSpPr>
          <p:spPr>
            <a:xfrm>
              <a:off x="2349000" y="146088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6" name="CustomShape 29"/>
            <p:cNvSpPr/>
            <p:nvPr/>
          </p:nvSpPr>
          <p:spPr>
            <a:xfrm>
              <a:off x="2940840" y="2025360"/>
              <a:ext cx="527400" cy="558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30"/>
            <p:cNvSpPr/>
            <p:nvPr/>
          </p:nvSpPr>
          <p:spPr>
            <a:xfrm>
              <a:off x="9876600" y="256212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8" name="CustomShape 31"/>
            <p:cNvSpPr/>
            <p:nvPr/>
          </p:nvSpPr>
          <p:spPr>
            <a:xfrm rot="5400000">
              <a:off x="9433440" y="2827080"/>
              <a:ext cx="245520" cy="84420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2"/>
            <p:cNvSpPr/>
            <p:nvPr/>
          </p:nvSpPr>
          <p:spPr>
            <a:xfrm>
              <a:off x="8439840" y="30420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0" name="CustomShape 33"/>
            <p:cNvSpPr/>
            <p:nvPr/>
          </p:nvSpPr>
          <p:spPr>
            <a:xfrm>
              <a:off x="5906520" y="3525120"/>
              <a:ext cx="73008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1" name="CustomShape 34"/>
            <p:cNvSpPr/>
            <p:nvPr/>
          </p:nvSpPr>
          <p:spPr>
            <a:xfrm flipV="1">
              <a:off x="6530400" y="2723760"/>
              <a:ext cx="565200" cy="896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35"/>
            <p:cNvSpPr/>
            <p:nvPr/>
          </p:nvSpPr>
          <p:spPr>
            <a:xfrm>
              <a:off x="6999840" y="2160000"/>
              <a:ext cx="65700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3" name="CustomShape 36"/>
            <p:cNvSpPr/>
            <p:nvPr/>
          </p:nvSpPr>
          <p:spPr>
            <a:xfrm flipV="1">
              <a:off x="6637320" y="3849480"/>
              <a:ext cx="59580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7"/>
            <p:cNvSpPr/>
            <p:nvPr/>
          </p:nvSpPr>
          <p:spPr>
            <a:xfrm>
              <a:off x="3367440" y="248724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5" name="CustomShape 38"/>
            <p:cNvSpPr/>
            <p:nvPr/>
          </p:nvSpPr>
          <p:spPr>
            <a:xfrm>
              <a:off x="5052240" y="2556360"/>
              <a:ext cx="65700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6" name="CustomShape 39"/>
            <p:cNvSpPr/>
            <p:nvPr/>
          </p:nvSpPr>
          <p:spPr>
            <a:xfrm flipV="1" rot="10800000">
              <a:off x="10721160" y="3384000"/>
              <a:ext cx="844200" cy="24552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0"/>
            <p:cNvSpPr/>
            <p:nvPr/>
          </p:nvSpPr>
          <p:spPr>
            <a:xfrm flipH="1" flipV="1">
              <a:off x="8651160" y="1738800"/>
              <a:ext cx="364680" cy="330120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1"/>
            <p:cNvSpPr/>
            <p:nvPr/>
          </p:nvSpPr>
          <p:spPr>
            <a:xfrm>
              <a:off x="2391120" y="350892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9" name="CustomShape 42"/>
            <p:cNvSpPr/>
            <p:nvPr/>
          </p:nvSpPr>
          <p:spPr>
            <a:xfrm rot="10800000">
              <a:off x="1874520" y="3126240"/>
              <a:ext cx="516600" cy="71316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3"/>
            <p:cNvSpPr/>
            <p:nvPr/>
          </p:nvSpPr>
          <p:spPr>
            <a:xfrm>
              <a:off x="1527120" y="246456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1" name="CustomShape 44"/>
            <p:cNvSpPr/>
            <p:nvPr/>
          </p:nvSpPr>
          <p:spPr>
            <a:xfrm flipV="1" rot="16200000">
              <a:off x="2122920" y="2892600"/>
              <a:ext cx="713160" cy="51660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5"/>
            <p:cNvSpPr/>
            <p:nvPr/>
          </p:nvSpPr>
          <p:spPr>
            <a:xfrm flipH="1" flipV="1">
              <a:off x="5581080" y="3120120"/>
              <a:ext cx="430920" cy="50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FC07A12-3AED-4D74-8048-714A9B144DD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directed graph is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strongly-connected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When every two vertices are connected by path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Strongly-Connected Components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86" name="Group 4"/>
          <p:cNvGrpSpPr/>
          <p:nvPr/>
        </p:nvGrpSpPr>
        <p:grpSpPr>
          <a:xfrm>
            <a:off x="2468880" y="3566160"/>
            <a:ext cx="7165080" cy="2742480"/>
            <a:chOff x="2468880" y="3566160"/>
            <a:chExt cx="7165080" cy="2742480"/>
          </a:xfrm>
        </p:grpSpPr>
        <p:sp>
          <p:nvSpPr>
            <p:cNvPr id="187" name="CustomShape 5"/>
            <p:cNvSpPr/>
            <p:nvPr/>
          </p:nvSpPr>
          <p:spPr>
            <a:xfrm flipH="1" flipV="1">
              <a:off x="3170520" y="4926240"/>
              <a:ext cx="1003320" cy="6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6"/>
            <p:cNvSpPr/>
            <p:nvPr/>
          </p:nvSpPr>
          <p:spPr>
            <a:xfrm flipV="1">
              <a:off x="6774480" y="4127400"/>
              <a:ext cx="676080" cy="39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7"/>
            <p:cNvSpPr/>
            <p:nvPr/>
          </p:nvSpPr>
          <p:spPr>
            <a:xfrm flipH="1" flipV="1">
              <a:off x="5644800" y="4134960"/>
              <a:ext cx="65700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8"/>
            <p:cNvSpPr/>
            <p:nvPr/>
          </p:nvSpPr>
          <p:spPr>
            <a:xfrm flipV="1">
              <a:off x="4841640" y="4754880"/>
              <a:ext cx="1363320" cy="23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9"/>
            <p:cNvSpPr/>
            <p:nvPr/>
          </p:nvSpPr>
          <p:spPr>
            <a:xfrm flipH="1">
              <a:off x="4743360" y="4135680"/>
              <a:ext cx="403920" cy="624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0"/>
            <p:cNvSpPr/>
            <p:nvPr/>
          </p:nvSpPr>
          <p:spPr>
            <a:xfrm flipH="1" flipV="1">
              <a:off x="3795480" y="4134960"/>
              <a:ext cx="475920" cy="624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1"/>
            <p:cNvSpPr/>
            <p:nvPr/>
          </p:nvSpPr>
          <p:spPr>
            <a:xfrm>
              <a:off x="6774480" y="4992480"/>
              <a:ext cx="804600" cy="27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2"/>
            <p:cNvSpPr/>
            <p:nvPr/>
          </p:nvSpPr>
          <p:spPr>
            <a:xfrm flipH="1">
              <a:off x="3795480" y="5232960"/>
              <a:ext cx="475920" cy="506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3"/>
            <p:cNvSpPr/>
            <p:nvPr/>
          </p:nvSpPr>
          <p:spPr>
            <a:xfrm flipH="1" flipV="1">
              <a:off x="6538320" y="5089320"/>
              <a:ext cx="305640" cy="54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4"/>
            <p:cNvSpPr/>
            <p:nvPr/>
          </p:nvSpPr>
          <p:spPr>
            <a:xfrm>
              <a:off x="7451280" y="3794760"/>
              <a:ext cx="7394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97" name="CustomShape 15"/>
            <p:cNvSpPr/>
            <p:nvPr/>
          </p:nvSpPr>
          <p:spPr>
            <a:xfrm>
              <a:off x="5046120" y="3566160"/>
              <a:ext cx="701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98" name="CustomShape 16"/>
            <p:cNvSpPr/>
            <p:nvPr/>
          </p:nvSpPr>
          <p:spPr>
            <a:xfrm>
              <a:off x="3196800" y="5641920"/>
              <a:ext cx="701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99" name="CustomShape 17"/>
            <p:cNvSpPr/>
            <p:nvPr/>
          </p:nvSpPr>
          <p:spPr>
            <a:xfrm>
              <a:off x="6494040" y="5635080"/>
              <a:ext cx="701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0" name="CustomShape 18"/>
            <p:cNvSpPr/>
            <p:nvPr/>
          </p:nvSpPr>
          <p:spPr>
            <a:xfrm flipV="1">
              <a:off x="2819880" y="4134960"/>
              <a:ext cx="478800" cy="45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9"/>
            <p:cNvSpPr/>
            <p:nvPr/>
          </p:nvSpPr>
          <p:spPr>
            <a:xfrm>
              <a:off x="3196800" y="3566160"/>
              <a:ext cx="701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2" name="CustomShape 20"/>
            <p:cNvSpPr/>
            <p:nvPr/>
          </p:nvSpPr>
          <p:spPr>
            <a:xfrm flipH="1" flipV="1">
              <a:off x="7820640" y="4461120"/>
              <a:ext cx="6120" cy="703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1"/>
            <p:cNvSpPr/>
            <p:nvPr/>
          </p:nvSpPr>
          <p:spPr>
            <a:xfrm>
              <a:off x="2819880" y="5260680"/>
              <a:ext cx="478800" cy="47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2"/>
            <p:cNvSpPr/>
            <p:nvPr/>
          </p:nvSpPr>
          <p:spPr>
            <a:xfrm>
              <a:off x="8932320" y="4681800"/>
              <a:ext cx="701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5" name="CustomShape 23"/>
            <p:cNvSpPr/>
            <p:nvPr/>
          </p:nvSpPr>
          <p:spPr>
            <a:xfrm rot="5400000">
              <a:off x="8483400" y="4947480"/>
              <a:ext cx="247680" cy="85500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4"/>
            <p:cNvSpPr/>
            <p:nvPr/>
          </p:nvSpPr>
          <p:spPr>
            <a:xfrm>
              <a:off x="7476840" y="5166360"/>
              <a:ext cx="701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7" name="CustomShape 25"/>
            <p:cNvSpPr/>
            <p:nvPr/>
          </p:nvSpPr>
          <p:spPr>
            <a:xfrm>
              <a:off x="5073120" y="5640840"/>
              <a:ext cx="7394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8" name="CustomShape 26"/>
            <p:cNvSpPr/>
            <p:nvPr/>
          </p:nvSpPr>
          <p:spPr>
            <a:xfrm flipV="1">
              <a:off x="5704920" y="4991760"/>
              <a:ext cx="597600" cy="74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7"/>
            <p:cNvSpPr/>
            <p:nvPr/>
          </p:nvSpPr>
          <p:spPr>
            <a:xfrm>
              <a:off x="6205680" y="4422600"/>
              <a:ext cx="665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10" name="CustomShape 28"/>
            <p:cNvSpPr/>
            <p:nvPr/>
          </p:nvSpPr>
          <p:spPr>
            <a:xfrm flipV="1">
              <a:off x="5813640" y="5968080"/>
              <a:ext cx="67968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9"/>
            <p:cNvSpPr/>
            <p:nvPr/>
          </p:nvSpPr>
          <p:spPr>
            <a:xfrm>
              <a:off x="2468880" y="4593600"/>
              <a:ext cx="701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12" name="CustomShape 30"/>
            <p:cNvSpPr/>
            <p:nvPr/>
          </p:nvSpPr>
          <p:spPr>
            <a:xfrm>
              <a:off x="4175640" y="4663440"/>
              <a:ext cx="665640" cy="6667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13" name="CustomShape 31"/>
            <p:cNvSpPr/>
            <p:nvPr/>
          </p:nvSpPr>
          <p:spPr>
            <a:xfrm flipV="1" rot="10800000">
              <a:off x="8993160" y="5303520"/>
              <a:ext cx="855000" cy="24768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32"/>
            <p:cNvSpPr/>
            <p:nvPr/>
          </p:nvSpPr>
          <p:spPr>
            <a:xfrm flipH="1" flipV="1">
              <a:off x="7820640" y="3794040"/>
              <a:ext cx="369360" cy="333000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33"/>
            <p:cNvSpPr/>
            <p:nvPr/>
          </p:nvSpPr>
          <p:spPr>
            <a:xfrm flipH="1" flipV="1">
              <a:off x="4743360" y="5232240"/>
              <a:ext cx="436680" cy="504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1F208A5-D324-416F-9036-C484CBEFF93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Strongly-connected component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is a maximal strongly-connected subgraph (component with paths between any two nodes)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Strongly-Connected Components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219" name="Group 4"/>
          <p:cNvGrpSpPr/>
          <p:nvPr/>
        </p:nvGrpSpPr>
        <p:grpSpPr>
          <a:xfrm>
            <a:off x="2084760" y="3657600"/>
            <a:ext cx="8015400" cy="2644560"/>
            <a:chOff x="2084760" y="3657600"/>
            <a:chExt cx="8015400" cy="2644560"/>
          </a:xfrm>
        </p:grpSpPr>
        <p:sp>
          <p:nvSpPr>
            <p:cNvPr id="220" name="CustomShape 5"/>
            <p:cNvSpPr/>
            <p:nvPr/>
          </p:nvSpPr>
          <p:spPr>
            <a:xfrm>
              <a:off x="6907680" y="5387760"/>
              <a:ext cx="913320" cy="901080"/>
            </a:xfrm>
            <a:custGeom>
              <a:avLst/>
              <a:gdLst/>
              <a:ahLst/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6"/>
            <p:cNvSpPr/>
            <p:nvPr/>
          </p:nvSpPr>
          <p:spPr>
            <a:xfrm>
              <a:off x="5729040" y="5361120"/>
              <a:ext cx="1014120" cy="927720"/>
            </a:xfrm>
            <a:custGeom>
              <a:avLst/>
              <a:gdLst/>
              <a:ahLst/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7785720" y="3666240"/>
              <a:ext cx="1355400" cy="1148400"/>
            </a:xfrm>
            <a:custGeom>
              <a:avLst/>
              <a:gdLst/>
              <a:ahLst/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8"/>
            <p:cNvSpPr/>
            <p:nvPr/>
          </p:nvSpPr>
          <p:spPr>
            <a:xfrm>
              <a:off x="3609360" y="3657600"/>
              <a:ext cx="4020840" cy="2644560"/>
            </a:xfrm>
            <a:custGeom>
              <a:avLst/>
              <a:gdLst/>
              <a:ahLst/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9"/>
            <p:cNvSpPr/>
            <p:nvPr/>
          </p:nvSpPr>
          <p:spPr>
            <a:xfrm>
              <a:off x="7903440" y="4609440"/>
              <a:ext cx="2196720" cy="1282320"/>
            </a:xfrm>
            <a:custGeom>
              <a:avLst/>
              <a:gdLst/>
              <a:ahLst/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10"/>
            <p:cNvSpPr/>
            <p:nvPr/>
          </p:nvSpPr>
          <p:spPr>
            <a:xfrm>
              <a:off x="2756880" y="3684960"/>
              <a:ext cx="980640" cy="883800"/>
            </a:xfrm>
            <a:custGeom>
              <a:avLst/>
              <a:gdLst/>
              <a:ahLst/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11"/>
            <p:cNvSpPr/>
            <p:nvPr/>
          </p:nvSpPr>
          <p:spPr>
            <a:xfrm>
              <a:off x="2084760" y="4497480"/>
              <a:ext cx="1650600" cy="1791000"/>
            </a:xfrm>
            <a:custGeom>
              <a:avLst/>
              <a:gdLst/>
              <a:ahLst/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12"/>
            <p:cNvSpPr/>
            <p:nvPr/>
          </p:nvSpPr>
          <p:spPr>
            <a:xfrm flipH="1" flipV="1">
              <a:off x="4367160" y="4968360"/>
              <a:ext cx="840240" cy="57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3"/>
            <p:cNvSpPr/>
            <p:nvPr/>
          </p:nvSpPr>
          <p:spPr>
            <a:xfrm flipV="1">
              <a:off x="7337160" y="4339800"/>
              <a:ext cx="614520" cy="15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4"/>
            <p:cNvSpPr/>
            <p:nvPr/>
          </p:nvSpPr>
          <p:spPr>
            <a:xfrm flipH="1" flipV="1">
              <a:off x="6393240" y="4335840"/>
              <a:ext cx="547920" cy="16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5"/>
            <p:cNvSpPr/>
            <p:nvPr/>
          </p:nvSpPr>
          <p:spPr>
            <a:xfrm flipV="1">
              <a:off x="5766840" y="4693320"/>
              <a:ext cx="1093320" cy="33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6"/>
            <p:cNvSpPr/>
            <p:nvPr/>
          </p:nvSpPr>
          <p:spPr>
            <a:xfrm flipH="1">
              <a:off x="5684400" y="4336560"/>
              <a:ext cx="291960" cy="49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7"/>
            <p:cNvSpPr/>
            <p:nvPr/>
          </p:nvSpPr>
          <p:spPr>
            <a:xfrm flipH="1" flipV="1">
              <a:off x="4863240" y="4322160"/>
              <a:ext cx="425880" cy="50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8"/>
            <p:cNvSpPr/>
            <p:nvPr/>
          </p:nvSpPr>
          <p:spPr>
            <a:xfrm>
              <a:off x="7337160" y="4890600"/>
              <a:ext cx="830880" cy="347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9"/>
            <p:cNvSpPr/>
            <p:nvPr/>
          </p:nvSpPr>
          <p:spPr>
            <a:xfrm flipH="1">
              <a:off x="4849560" y="5223960"/>
              <a:ext cx="439560" cy="39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0"/>
            <p:cNvSpPr/>
            <p:nvPr/>
          </p:nvSpPr>
          <p:spPr>
            <a:xfrm flipH="1" flipV="1">
              <a:off x="7139160" y="4971240"/>
              <a:ext cx="213120" cy="586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1"/>
            <p:cNvSpPr/>
            <p:nvPr/>
          </p:nvSpPr>
          <p:spPr>
            <a:xfrm>
              <a:off x="7952400" y="4062240"/>
              <a:ext cx="61920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7" name="CustomShape 22"/>
            <p:cNvSpPr/>
            <p:nvPr/>
          </p:nvSpPr>
          <p:spPr>
            <a:xfrm>
              <a:off x="5891760" y="386208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8" name="CustomShape 23"/>
            <p:cNvSpPr/>
            <p:nvPr/>
          </p:nvSpPr>
          <p:spPr>
            <a:xfrm>
              <a:off x="4348080" y="55375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9" name="CustomShape 24"/>
            <p:cNvSpPr/>
            <p:nvPr/>
          </p:nvSpPr>
          <p:spPr>
            <a:xfrm>
              <a:off x="7059600" y="55591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0" name="CustomShape 25"/>
            <p:cNvSpPr/>
            <p:nvPr/>
          </p:nvSpPr>
          <p:spPr>
            <a:xfrm flipV="1">
              <a:off x="4073760" y="4322160"/>
              <a:ext cx="373680" cy="36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6"/>
            <p:cNvSpPr/>
            <p:nvPr/>
          </p:nvSpPr>
          <p:spPr>
            <a:xfrm>
              <a:off x="4361760" y="384840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2" name="CustomShape 27"/>
            <p:cNvSpPr/>
            <p:nvPr/>
          </p:nvSpPr>
          <p:spPr>
            <a:xfrm flipH="1" flipV="1">
              <a:off x="8261640" y="4617720"/>
              <a:ext cx="113760" cy="53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8"/>
            <p:cNvSpPr/>
            <p:nvPr/>
          </p:nvSpPr>
          <p:spPr>
            <a:xfrm>
              <a:off x="4073760" y="5247000"/>
              <a:ext cx="360000" cy="37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9"/>
            <p:cNvSpPr/>
            <p:nvPr/>
          </p:nvSpPr>
          <p:spPr>
            <a:xfrm>
              <a:off x="2915640" y="382788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5" name="CustomShape 30"/>
            <p:cNvSpPr/>
            <p:nvPr/>
          </p:nvSpPr>
          <p:spPr>
            <a:xfrm>
              <a:off x="3417480" y="4302720"/>
              <a:ext cx="447120" cy="469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31"/>
            <p:cNvSpPr/>
            <p:nvPr/>
          </p:nvSpPr>
          <p:spPr>
            <a:xfrm>
              <a:off x="9301680" y="475380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7" name="CustomShape 32"/>
            <p:cNvSpPr/>
            <p:nvPr/>
          </p:nvSpPr>
          <p:spPr>
            <a:xfrm rot="5400000">
              <a:off x="8926560" y="4973760"/>
              <a:ext cx="206280" cy="71604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33"/>
            <p:cNvSpPr/>
            <p:nvPr/>
          </p:nvSpPr>
          <p:spPr>
            <a:xfrm>
              <a:off x="8082720" y="51577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49" name="CustomShape 34"/>
            <p:cNvSpPr/>
            <p:nvPr/>
          </p:nvSpPr>
          <p:spPr>
            <a:xfrm>
              <a:off x="5933520" y="5563800"/>
              <a:ext cx="61920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0" name="CustomShape 35"/>
            <p:cNvSpPr/>
            <p:nvPr/>
          </p:nvSpPr>
          <p:spPr>
            <a:xfrm flipV="1">
              <a:off x="6462720" y="4889880"/>
              <a:ext cx="479160" cy="75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36"/>
            <p:cNvSpPr/>
            <p:nvPr/>
          </p:nvSpPr>
          <p:spPr>
            <a:xfrm>
              <a:off x="6860880" y="4416120"/>
              <a:ext cx="55728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2" name="CustomShape 37"/>
            <p:cNvSpPr/>
            <p:nvPr/>
          </p:nvSpPr>
          <p:spPr>
            <a:xfrm flipV="1">
              <a:off x="6553440" y="5836320"/>
              <a:ext cx="505440" cy="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38"/>
            <p:cNvSpPr/>
            <p:nvPr/>
          </p:nvSpPr>
          <p:spPr>
            <a:xfrm>
              <a:off x="3779640" y="469080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4" name="CustomShape 39"/>
            <p:cNvSpPr/>
            <p:nvPr/>
          </p:nvSpPr>
          <p:spPr>
            <a:xfrm>
              <a:off x="5208840" y="4749120"/>
              <a:ext cx="55728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5" name="CustomShape 40"/>
            <p:cNvSpPr/>
            <p:nvPr/>
          </p:nvSpPr>
          <p:spPr>
            <a:xfrm flipV="1" rot="10800000">
              <a:off x="10018080" y="5445000"/>
              <a:ext cx="716040" cy="20628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41"/>
            <p:cNvSpPr/>
            <p:nvPr/>
          </p:nvSpPr>
          <p:spPr>
            <a:xfrm flipH="1" flipV="1">
              <a:off x="8261640" y="4061520"/>
              <a:ext cx="309240" cy="277200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42"/>
            <p:cNvSpPr/>
            <p:nvPr/>
          </p:nvSpPr>
          <p:spPr>
            <a:xfrm>
              <a:off x="2951280" y="55501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8" name="CustomShape 43"/>
            <p:cNvSpPr/>
            <p:nvPr/>
          </p:nvSpPr>
          <p:spPr>
            <a:xfrm rot="10800000">
              <a:off x="2513160" y="5228640"/>
              <a:ext cx="438120" cy="59940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44"/>
            <p:cNvSpPr/>
            <p:nvPr/>
          </p:nvSpPr>
          <p:spPr>
            <a:xfrm>
              <a:off x="2218320" y="467208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60" name="CustomShape 45"/>
            <p:cNvSpPr/>
            <p:nvPr/>
          </p:nvSpPr>
          <p:spPr>
            <a:xfrm flipV="1" rot="16200000">
              <a:off x="2726640" y="5029920"/>
              <a:ext cx="599400" cy="43812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46"/>
            <p:cNvSpPr/>
            <p:nvPr/>
          </p:nvSpPr>
          <p:spPr>
            <a:xfrm flipH="1" flipV="1">
              <a:off x="5657040" y="5223240"/>
              <a:ext cx="365760" cy="42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C51515F-66DA-4C33-B4D6-C3FDC4E2FB6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73000"/>
          </a:bodyPr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Let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be a directed graph and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be an empty stack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For each vertex </a:t>
            </a:r>
            <a:r>
              <a:rPr b="0" i="1" lang="en-US" sz="34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Call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DFS(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to traverse the graph (visit each node once)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Each time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DFS(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finishes (before recursive return), push 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onto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Build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reverse graph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G'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(reverse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400" spc="-1" strike="noStrike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While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is non-empty:</a:t>
            </a:r>
            <a:endParaRPr b="0" lang="en-US" sz="34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Pop the top vertex 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from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is not visited, call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ReverseDFS(</a:t>
            </a:r>
            <a:r>
              <a:rPr b="0" i="1" lang="en-US" sz="3200" spc="-1" strike="noStrike">
                <a:solidFill>
                  <a:srgbClr val="f3cd60"/>
                </a:solidFill>
                <a:latin typeface="Calibri"/>
              </a:rPr>
              <a:t>v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)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Kosaraju–Sharir Algorithm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912960" y="4735800"/>
            <a:ext cx="10362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Kosaraju–Sharir Algorithm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912960" y="5681880"/>
            <a:ext cx="103626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Lab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267" name="Group 3"/>
          <p:cNvGrpSpPr/>
          <p:nvPr/>
        </p:nvGrpSpPr>
        <p:grpSpPr>
          <a:xfrm>
            <a:off x="1370160" y="1258200"/>
            <a:ext cx="9447840" cy="3145320"/>
            <a:chOff x="1370160" y="1258200"/>
            <a:chExt cx="9447840" cy="3145320"/>
          </a:xfrm>
        </p:grpSpPr>
        <p:sp>
          <p:nvSpPr>
            <p:cNvPr id="268" name="CustomShape 4"/>
            <p:cNvSpPr/>
            <p:nvPr/>
          </p:nvSpPr>
          <p:spPr>
            <a:xfrm>
              <a:off x="7054920" y="3315600"/>
              <a:ext cx="1076400" cy="1072080"/>
            </a:xfrm>
            <a:custGeom>
              <a:avLst/>
              <a:gdLst/>
              <a:ahLst/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5665680" y="3283920"/>
              <a:ext cx="1195560" cy="1103760"/>
            </a:xfrm>
            <a:custGeom>
              <a:avLst/>
              <a:gdLst/>
              <a:ahLst/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8089920" y="1268280"/>
              <a:ext cx="1598040" cy="1365840"/>
            </a:xfrm>
            <a:custGeom>
              <a:avLst/>
              <a:gdLst/>
              <a:ahLst/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3166920" y="1258200"/>
              <a:ext cx="4739760" cy="3145320"/>
            </a:xfrm>
            <a:custGeom>
              <a:avLst/>
              <a:gdLst/>
              <a:ahLst/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8228520" y="2390040"/>
              <a:ext cx="2589480" cy="1524960"/>
            </a:xfrm>
            <a:custGeom>
              <a:avLst/>
              <a:gdLst/>
              <a:ahLst/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9"/>
            <p:cNvSpPr/>
            <p:nvPr/>
          </p:nvSpPr>
          <p:spPr>
            <a:xfrm>
              <a:off x="2162160" y="1290600"/>
              <a:ext cx="1156320" cy="1051200"/>
            </a:xfrm>
            <a:custGeom>
              <a:avLst/>
              <a:gdLst/>
              <a:ahLst/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0"/>
            <p:cNvSpPr/>
            <p:nvPr/>
          </p:nvSpPr>
          <p:spPr>
            <a:xfrm>
              <a:off x="1370160" y="2256840"/>
              <a:ext cx="1945800" cy="2130120"/>
            </a:xfrm>
            <a:custGeom>
              <a:avLst/>
              <a:gdLst/>
              <a:ahLst/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11"/>
            <p:cNvSpPr/>
            <p:nvPr/>
          </p:nvSpPr>
          <p:spPr>
            <a:xfrm flipH="1" flipV="1">
              <a:off x="4060440" y="2817000"/>
              <a:ext cx="990720" cy="6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2"/>
            <p:cNvSpPr/>
            <p:nvPr/>
          </p:nvSpPr>
          <p:spPr>
            <a:xfrm flipV="1">
              <a:off x="7561080" y="2068560"/>
              <a:ext cx="724320" cy="18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3"/>
            <p:cNvSpPr/>
            <p:nvPr/>
          </p:nvSpPr>
          <p:spPr>
            <a:xfrm flipH="1" flipV="1">
              <a:off x="6448680" y="2064960"/>
              <a:ext cx="645840" cy="19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4"/>
            <p:cNvSpPr/>
            <p:nvPr/>
          </p:nvSpPr>
          <p:spPr>
            <a:xfrm flipV="1">
              <a:off x="5710320" y="2489400"/>
              <a:ext cx="1288800" cy="39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5"/>
            <p:cNvSpPr/>
            <p:nvPr/>
          </p:nvSpPr>
          <p:spPr>
            <a:xfrm flipH="1">
              <a:off x="5613120" y="2065680"/>
              <a:ext cx="344520" cy="58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6"/>
            <p:cNvSpPr/>
            <p:nvPr/>
          </p:nvSpPr>
          <p:spPr>
            <a:xfrm flipH="1" flipV="1">
              <a:off x="4645080" y="2048760"/>
              <a:ext cx="502200" cy="60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7"/>
            <p:cNvSpPr/>
            <p:nvPr/>
          </p:nvSpPr>
          <p:spPr>
            <a:xfrm>
              <a:off x="7561080" y="2724480"/>
              <a:ext cx="979560" cy="41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8"/>
            <p:cNvSpPr/>
            <p:nvPr/>
          </p:nvSpPr>
          <p:spPr>
            <a:xfrm flipH="1">
              <a:off x="4628880" y="3120840"/>
              <a:ext cx="518400" cy="469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9"/>
            <p:cNvSpPr/>
            <p:nvPr/>
          </p:nvSpPr>
          <p:spPr>
            <a:xfrm flipH="1" flipV="1">
              <a:off x="7327800" y="2820600"/>
              <a:ext cx="251280" cy="69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0"/>
            <p:cNvSpPr/>
            <p:nvPr/>
          </p:nvSpPr>
          <p:spPr>
            <a:xfrm>
              <a:off x="8286120" y="1739520"/>
              <a:ext cx="73008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5" name="CustomShape 21"/>
            <p:cNvSpPr/>
            <p:nvPr/>
          </p:nvSpPr>
          <p:spPr>
            <a:xfrm>
              <a:off x="5857560" y="15012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6" name="CustomShape 22"/>
            <p:cNvSpPr/>
            <p:nvPr/>
          </p:nvSpPr>
          <p:spPr>
            <a:xfrm>
              <a:off x="4037760" y="34938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7" name="CustomShape 23"/>
            <p:cNvSpPr/>
            <p:nvPr/>
          </p:nvSpPr>
          <p:spPr>
            <a:xfrm>
              <a:off x="7233840" y="351972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8" name="CustomShape 24"/>
            <p:cNvSpPr/>
            <p:nvPr/>
          </p:nvSpPr>
          <p:spPr>
            <a:xfrm flipV="1">
              <a:off x="3714120" y="2048760"/>
              <a:ext cx="440640" cy="43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5"/>
            <p:cNvSpPr/>
            <p:nvPr/>
          </p:nvSpPr>
          <p:spPr>
            <a:xfrm>
              <a:off x="4053960" y="14850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0" name="CustomShape 26"/>
            <p:cNvSpPr/>
            <p:nvPr/>
          </p:nvSpPr>
          <p:spPr>
            <a:xfrm flipH="1" flipV="1">
              <a:off x="8651160" y="2400120"/>
              <a:ext cx="134280" cy="64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7"/>
            <p:cNvSpPr/>
            <p:nvPr/>
          </p:nvSpPr>
          <p:spPr>
            <a:xfrm>
              <a:off x="3714120" y="3148560"/>
              <a:ext cx="424440" cy="44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8"/>
            <p:cNvSpPr/>
            <p:nvPr/>
          </p:nvSpPr>
          <p:spPr>
            <a:xfrm>
              <a:off x="2349000" y="146088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3" name="CustomShape 29"/>
            <p:cNvSpPr/>
            <p:nvPr/>
          </p:nvSpPr>
          <p:spPr>
            <a:xfrm>
              <a:off x="2940840" y="2025360"/>
              <a:ext cx="527400" cy="558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30"/>
            <p:cNvSpPr/>
            <p:nvPr/>
          </p:nvSpPr>
          <p:spPr>
            <a:xfrm>
              <a:off x="9876600" y="256212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5" name="CustomShape 31"/>
            <p:cNvSpPr/>
            <p:nvPr/>
          </p:nvSpPr>
          <p:spPr>
            <a:xfrm rot="5400000">
              <a:off x="9433440" y="2827080"/>
              <a:ext cx="245520" cy="84420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32"/>
            <p:cNvSpPr/>
            <p:nvPr/>
          </p:nvSpPr>
          <p:spPr>
            <a:xfrm>
              <a:off x="8439840" y="304200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7" name="CustomShape 33"/>
            <p:cNvSpPr/>
            <p:nvPr/>
          </p:nvSpPr>
          <p:spPr>
            <a:xfrm>
              <a:off x="5906520" y="3525120"/>
              <a:ext cx="73008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8" name="CustomShape 34"/>
            <p:cNvSpPr/>
            <p:nvPr/>
          </p:nvSpPr>
          <p:spPr>
            <a:xfrm flipV="1">
              <a:off x="6530400" y="2723760"/>
              <a:ext cx="565200" cy="896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5"/>
            <p:cNvSpPr/>
            <p:nvPr/>
          </p:nvSpPr>
          <p:spPr>
            <a:xfrm>
              <a:off x="6999840" y="2160000"/>
              <a:ext cx="65700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0" name="CustomShape 36"/>
            <p:cNvSpPr/>
            <p:nvPr/>
          </p:nvSpPr>
          <p:spPr>
            <a:xfrm flipV="1">
              <a:off x="6637320" y="3849480"/>
              <a:ext cx="59580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7"/>
            <p:cNvSpPr/>
            <p:nvPr/>
          </p:nvSpPr>
          <p:spPr>
            <a:xfrm>
              <a:off x="3367440" y="248724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2" name="CustomShape 38"/>
            <p:cNvSpPr/>
            <p:nvPr/>
          </p:nvSpPr>
          <p:spPr>
            <a:xfrm>
              <a:off x="5052240" y="2556360"/>
              <a:ext cx="65700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3" name="CustomShape 39"/>
            <p:cNvSpPr/>
            <p:nvPr/>
          </p:nvSpPr>
          <p:spPr>
            <a:xfrm flipV="1" rot="10800000">
              <a:off x="10721160" y="3384000"/>
              <a:ext cx="844200" cy="24552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40"/>
            <p:cNvSpPr/>
            <p:nvPr/>
          </p:nvSpPr>
          <p:spPr>
            <a:xfrm flipH="1" flipV="1">
              <a:off x="8651160" y="1738800"/>
              <a:ext cx="364680" cy="330120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41"/>
            <p:cNvSpPr/>
            <p:nvPr/>
          </p:nvSpPr>
          <p:spPr>
            <a:xfrm>
              <a:off x="2391120" y="350892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6" name="CustomShape 42"/>
            <p:cNvSpPr/>
            <p:nvPr/>
          </p:nvSpPr>
          <p:spPr>
            <a:xfrm rot="10800000">
              <a:off x="1874520" y="3126240"/>
              <a:ext cx="516600" cy="71316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43"/>
            <p:cNvSpPr/>
            <p:nvPr/>
          </p:nvSpPr>
          <p:spPr>
            <a:xfrm>
              <a:off x="1527120" y="2464560"/>
              <a:ext cx="692640" cy="66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8" name="CustomShape 44"/>
            <p:cNvSpPr/>
            <p:nvPr/>
          </p:nvSpPr>
          <p:spPr>
            <a:xfrm flipV="1" rot="16200000">
              <a:off x="2122920" y="2892600"/>
              <a:ext cx="713160" cy="516600"/>
            </a:xfrm>
            <a:prstGeom prst="curvedConnector2">
              <a:avLst/>
            </a:pr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45"/>
            <p:cNvSpPr/>
            <p:nvPr/>
          </p:nvSpPr>
          <p:spPr>
            <a:xfrm flipH="1" flipV="1">
              <a:off x="5581080" y="3120120"/>
              <a:ext cx="430920" cy="50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912960" y="4599360"/>
            <a:ext cx="10362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Bi-Connectivity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912960" y="5526360"/>
            <a:ext cx="103626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7" strike="noStrike">
                <a:solidFill>
                  <a:srgbClr val="f0a22e"/>
                </a:solidFill>
                <a:latin typeface="Calibri"/>
              </a:rPr>
              <a:t>Finding the Articulation Points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12" name="Group 3"/>
          <p:cNvGrpSpPr/>
          <p:nvPr/>
        </p:nvGrpSpPr>
        <p:grpSpPr>
          <a:xfrm>
            <a:off x="2662200" y="1752480"/>
            <a:ext cx="6863400" cy="2309400"/>
            <a:chOff x="2662200" y="1752480"/>
            <a:chExt cx="6863400" cy="2309400"/>
          </a:xfrm>
        </p:grpSpPr>
        <p:sp>
          <p:nvSpPr>
            <p:cNvPr id="313" name="CustomShape 4"/>
            <p:cNvSpPr/>
            <p:nvPr/>
          </p:nvSpPr>
          <p:spPr>
            <a:xfrm flipH="1" flipV="1">
              <a:off x="4338000" y="2887200"/>
              <a:ext cx="840240" cy="57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5"/>
            <p:cNvSpPr/>
            <p:nvPr/>
          </p:nvSpPr>
          <p:spPr>
            <a:xfrm flipV="1">
              <a:off x="7231680" y="2225880"/>
              <a:ext cx="664560" cy="36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6"/>
            <p:cNvSpPr/>
            <p:nvPr/>
          </p:nvSpPr>
          <p:spPr>
            <a:xfrm flipH="1" flipV="1">
              <a:off x="6364080" y="2227680"/>
              <a:ext cx="47124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7"/>
            <p:cNvSpPr/>
            <p:nvPr/>
          </p:nvSpPr>
          <p:spPr>
            <a:xfrm flipV="1">
              <a:off x="5737680" y="2792160"/>
              <a:ext cx="1016640" cy="151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8"/>
            <p:cNvSpPr/>
            <p:nvPr/>
          </p:nvSpPr>
          <p:spPr>
            <a:xfrm flipH="1">
              <a:off x="5655240" y="2228400"/>
              <a:ext cx="29196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9"/>
            <p:cNvSpPr/>
            <p:nvPr/>
          </p:nvSpPr>
          <p:spPr>
            <a:xfrm flipH="1" flipV="1">
              <a:off x="4861440" y="2227680"/>
              <a:ext cx="3985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0"/>
            <p:cNvSpPr/>
            <p:nvPr/>
          </p:nvSpPr>
          <p:spPr>
            <a:xfrm>
              <a:off x="7231680" y="2990160"/>
              <a:ext cx="801360" cy="36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1"/>
            <p:cNvSpPr/>
            <p:nvPr/>
          </p:nvSpPr>
          <p:spPr>
            <a:xfrm flipH="1">
              <a:off x="4861440" y="3142800"/>
              <a:ext cx="398520" cy="421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2"/>
            <p:cNvSpPr/>
            <p:nvPr/>
          </p:nvSpPr>
          <p:spPr>
            <a:xfrm flipH="1" flipV="1">
              <a:off x="7033680" y="3071160"/>
              <a:ext cx="216000" cy="42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3"/>
            <p:cNvSpPr/>
            <p:nvPr/>
          </p:nvSpPr>
          <p:spPr>
            <a:xfrm>
              <a:off x="7805880" y="1752480"/>
              <a:ext cx="61920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3" name="CustomShape 14"/>
            <p:cNvSpPr/>
            <p:nvPr/>
          </p:nvSpPr>
          <p:spPr>
            <a:xfrm>
              <a:off x="5862600" y="175356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4" name="CustomShape 15"/>
            <p:cNvSpPr/>
            <p:nvPr/>
          </p:nvSpPr>
          <p:spPr>
            <a:xfrm>
              <a:off x="4359960" y="34837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5" name="CustomShape 16"/>
            <p:cNvSpPr/>
            <p:nvPr/>
          </p:nvSpPr>
          <p:spPr>
            <a:xfrm>
              <a:off x="6957000" y="350172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6" name="CustomShape 17"/>
            <p:cNvSpPr/>
            <p:nvPr/>
          </p:nvSpPr>
          <p:spPr>
            <a:xfrm flipV="1">
              <a:off x="4044600" y="2227680"/>
              <a:ext cx="401040" cy="380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8"/>
            <p:cNvSpPr/>
            <p:nvPr/>
          </p:nvSpPr>
          <p:spPr>
            <a:xfrm>
              <a:off x="4359960" y="175356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8" name="CustomShape 19"/>
            <p:cNvSpPr/>
            <p:nvPr/>
          </p:nvSpPr>
          <p:spPr>
            <a:xfrm flipH="1" flipV="1">
              <a:off x="8115480" y="2307960"/>
              <a:ext cx="124920" cy="96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20"/>
            <p:cNvSpPr/>
            <p:nvPr/>
          </p:nvSpPr>
          <p:spPr>
            <a:xfrm>
              <a:off x="4044600" y="3165840"/>
              <a:ext cx="40104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1"/>
            <p:cNvSpPr/>
            <p:nvPr/>
          </p:nvSpPr>
          <p:spPr>
            <a:xfrm>
              <a:off x="2662200" y="260964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31" name="CustomShape 22"/>
            <p:cNvSpPr/>
            <p:nvPr/>
          </p:nvSpPr>
          <p:spPr>
            <a:xfrm>
              <a:off x="3250800" y="2887920"/>
              <a:ext cx="498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23"/>
            <p:cNvSpPr/>
            <p:nvPr/>
          </p:nvSpPr>
          <p:spPr>
            <a:xfrm>
              <a:off x="8938080" y="2439360"/>
              <a:ext cx="58752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33" name="CustomShape 24"/>
            <p:cNvSpPr/>
            <p:nvPr/>
          </p:nvSpPr>
          <p:spPr>
            <a:xfrm flipH="1">
              <a:off x="8449200" y="2914200"/>
              <a:ext cx="573840" cy="44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25"/>
            <p:cNvSpPr/>
            <p:nvPr/>
          </p:nvSpPr>
          <p:spPr>
            <a:xfrm>
              <a:off x="7947720" y="3276720"/>
              <a:ext cx="58752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335" name="CustomShape 26"/>
            <p:cNvSpPr/>
            <p:nvPr/>
          </p:nvSpPr>
          <p:spPr>
            <a:xfrm>
              <a:off x="5803560" y="3506400"/>
              <a:ext cx="619200" cy="555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36" name="CustomShape 27"/>
            <p:cNvSpPr/>
            <p:nvPr/>
          </p:nvSpPr>
          <p:spPr>
            <a:xfrm flipV="1">
              <a:off x="6332760" y="2989440"/>
              <a:ext cx="503640" cy="59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8"/>
            <p:cNvSpPr/>
            <p:nvPr/>
          </p:nvSpPr>
          <p:spPr>
            <a:xfrm>
              <a:off x="6755400" y="2515680"/>
              <a:ext cx="55728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338" name="CustomShape 29"/>
            <p:cNvSpPr/>
            <p:nvPr/>
          </p:nvSpPr>
          <p:spPr>
            <a:xfrm flipV="1">
              <a:off x="6423480" y="3778920"/>
              <a:ext cx="532800" cy="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0"/>
            <p:cNvSpPr/>
            <p:nvPr/>
          </p:nvSpPr>
          <p:spPr>
            <a:xfrm>
              <a:off x="3750480" y="2609640"/>
              <a:ext cx="58752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340" name="CustomShape 31"/>
            <p:cNvSpPr/>
            <p:nvPr/>
          </p:nvSpPr>
          <p:spPr>
            <a:xfrm>
              <a:off x="5179680" y="2667960"/>
              <a:ext cx="557280" cy="55548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734C90F-8222-41B8-9CED-BD5DC05DD8F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72000"/>
          </a:bodyPr>
          <a:p>
            <a:pPr marL="304920" indent="-30420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 a connected undirected graph an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articulation point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is a node that when removed, splits the graph into several components</a:t>
            </a: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blue nodes below are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articulation points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6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 marL="304920" indent="-30420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There are 6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bi-connected components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609480" indent="-2307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Articulation Points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44" name="Group 4"/>
          <p:cNvGrpSpPr/>
          <p:nvPr/>
        </p:nvGrpSpPr>
        <p:grpSpPr>
          <a:xfrm>
            <a:off x="2892600" y="3124080"/>
            <a:ext cx="6400080" cy="2156760"/>
            <a:chOff x="2892600" y="3124080"/>
            <a:chExt cx="6400080" cy="2156760"/>
          </a:xfrm>
        </p:grpSpPr>
        <p:sp>
          <p:nvSpPr>
            <p:cNvPr id="345" name="CustomShape 5"/>
            <p:cNvSpPr/>
            <p:nvPr/>
          </p:nvSpPr>
          <p:spPr>
            <a:xfrm flipH="1" flipV="1">
              <a:off x="4455000" y="4183920"/>
              <a:ext cx="78372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6"/>
            <p:cNvSpPr/>
            <p:nvPr/>
          </p:nvSpPr>
          <p:spPr>
            <a:xfrm flipV="1">
              <a:off x="7153200" y="3566880"/>
              <a:ext cx="619560" cy="344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7"/>
            <p:cNvSpPr/>
            <p:nvPr/>
          </p:nvSpPr>
          <p:spPr>
            <a:xfrm flipH="1" flipV="1">
              <a:off x="6344280" y="3567600"/>
              <a:ext cx="439560" cy="34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8"/>
            <p:cNvSpPr/>
            <p:nvPr/>
          </p:nvSpPr>
          <p:spPr>
            <a:xfrm flipV="1">
              <a:off x="5760360" y="4095720"/>
              <a:ext cx="948240" cy="14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9"/>
            <p:cNvSpPr/>
            <p:nvPr/>
          </p:nvSpPr>
          <p:spPr>
            <a:xfrm flipH="1">
              <a:off x="5683320" y="3568320"/>
              <a:ext cx="272160" cy="48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0"/>
            <p:cNvSpPr/>
            <p:nvPr/>
          </p:nvSpPr>
          <p:spPr>
            <a:xfrm flipH="1" flipV="1">
              <a:off x="4943160" y="3567600"/>
              <a:ext cx="371520" cy="48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1"/>
            <p:cNvSpPr/>
            <p:nvPr/>
          </p:nvSpPr>
          <p:spPr>
            <a:xfrm>
              <a:off x="7153200" y="4280040"/>
              <a:ext cx="747360" cy="342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2"/>
            <p:cNvSpPr/>
            <p:nvPr/>
          </p:nvSpPr>
          <p:spPr>
            <a:xfrm flipH="1">
              <a:off x="4943160" y="4422600"/>
              <a:ext cx="371520" cy="39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13"/>
            <p:cNvSpPr/>
            <p:nvPr/>
          </p:nvSpPr>
          <p:spPr>
            <a:xfrm flipH="1" flipV="1">
              <a:off x="6968520" y="4355640"/>
              <a:ext cx="201600" cy="400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14"/>
            <p:cNvSpPr/>
            <p:nvPr/>
          </p:nvSpPr>
          <p:spPr>
            <a:xfrm>
              <a:off x="7688880" y="3124080"/>
              <a:ext cx="57744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5" name="CustomShape 15"/>
            <p:cNvSpPr/>
            <p:nvPr/>
          </p:nvSpPr>
          <p:spPr>
            <a:xfrm>
              <a:off x="5876640" y="3125160"/>
              <a:ext cx="54792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6" name="CustomShape 16"/>
            <p:cNvSpPr/>
            <p:nvPr/>
          </p:nvSpPr>
          <p:spPr>
            <a:xfrm>
              <a:off x="4475520" y="4740840"/>
              <a:ext cx="54792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7" name="CustomShape 17"/>
            <p:cNvSpPr/>
            <p:nvPr/>
          </p:nvSpPr>
          <p:spPr>
            <a:xfrm>
              <a:off x="6897240" y="4757760"/>
              <a:ext cx="54792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8" name="CustomShape 18"/>
            <p:cNvSpPr/>
            <p:nvPr/>
          </p:nvSpPr>
          <p:spPr>
            <a:xfrm flipV="1">
              <a:off x="4181400" y="3567600"/>
              <a:ext cx="373680" cy="35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19"/>
            <p:cNvSpPr/>
            <p:nvPr/>
          </p:nvSpPr>
          <p:spPr>
            <a:xfrm>
              <a:off x="4475520" y="3125160"/>
              <a:ext cx="54792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0" name="CustomShape 20"/>
            <p:cNvSpPr/>
            <p:nvPr/>
          </p:nvSpPr>
          <p:spPr>
            <a:xfrm flipH="1" flipV="1">
              <a:off x="7977240" y="3642840"/>
              <a:ext cx="116640" cy="90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21"/>
            <p:cNvSpPr/>
            <p:nvPr/>
          </p:nvSpPr>
          <p:spPr>
            <a:xfrm>
              <a:off x="4181400" y="4444200"/>
              <a:ext cx="37368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22"/>
            <p:cNvSpPr/>
            <p:nvPr/>
          </p:nvSpPr>
          <p:spPr>
            <a:xfrm>
              <a:off x="2892600" y="3924720"/>
              <a:ext cx="54792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3" name="CustomShape 23"/>
            <p:cNvSpPr/>
            <p:nvPr/>
          </p:nvSpPr>
          <p:spPr>
            <a:xfrm>
              <a:off x="3440880" y="4184640"/>
              <a:ext cx="465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24"/>
            <p:cNvSpPr/>
            <p:nvPr/>
          </p:nvSpPr>
          <p:spPr>
            <a:xfrm>
              <a:off x="8744760" y="3765600"/>
              <a:ext cx="54792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5" name="CustomShape 25"/>
            <p:cNvSpPr/>
            <p:nvPr/>
          </p:nvSpPr>
          <p:spPr>
            <a:xfrm flipH="1">
              <a:off x="8288280" y="4209120"/>
              <a:ext cx="53496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26"/>
            <p:cNvSpPr/>
            <p:nvPr/>
          </p:nvSpPr>
          <p:spPr>
            <a:xfrm>
              <a:off x="5239800" y="3979080"/>
              <a:ext cx="519480" cy="51876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367" name="CustomShape 27"/>
            <p:cNvSpPr/>
            <p:nvPr/>
          </p:nvSpPr>
          <p:spPr>
            <a:xfrm>
              <a:off x="7821000" y="4547520"/>
              <a:ext cx="547920" cy="51876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368" name="CustomShape 28"/>
            <p:cNvSpPr/>
            <p:nvPr/>
          </p:nvSpPr>
          <p:spPr>
            <a:xfrm>
              <a:off x="3907080" y="3924720"/>
              <a:ext cx="547920" cy="51876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369" name="CustomShape 29"/>
            <p:cNvSpPr/>
            <p:nvPr/>
          </p:nvSpPr>
          <p:spPr>
            <a:xfrm>
              <a:off x="5821560" y="4762080"/>
              <a:ext cx="577440" cy="518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70" name="CustomShape 30"/>
            <p:cNvSpPr/>
            <p:nvPr/>
          </p:nvSpPr>
          <p:spPr>
            <a:xfrm flipV="1">
              <a:off x="6315120" y="4279320"/>
              <a:ext cx="469440" cy="5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1"/>
            <p:cNvSpPr/>
            <p:nvPr/>
          </p:nvSpPr>
          <p:spPr>
            <a:xfrm>
              <a:off x="6708960" y="3836880"/>
              <a:ext cx="519480" cy="518760"/>
            </a:xfrm>
            <a:prstGeom prst="ellipse">
              <a:avLst/>
            </a:prstGeom>
            <a:solidFill>
              <a:srgbClr val="97cefb"/>
            </a:solidFill>
            <a:ln w="5724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372" name="CustomShape 32"/>
            <p:cNvSpPr/>
            <p:nvPr/>
          </p:nvSpPr>
          <p:spPr>
            <a:xfrm flipV="1">
              <a:off x="6399720" y="5016600"/>
              <a:ext cx="496800" cy="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Application>LibreOffice/6.2.6.2$Linux_X86_64 LibreOffice_project/20$Build-2</Application>
  <Words>2267</Words>
  <Paragraphs>526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Course Instances - https://softuni.bg/opencourses/algorithms</dc:description>
  <cp:keywords>algorithms graphs dynamic programming combinatorics recursion sorting searching greedy SoftUni Software University programming software development software engineering course</cp:keywords>
  <dc:language>en-US</dc:language>
  <cp:lastModifiedBy/>
  <dcterms:modified xsi:type="dcterms:W3CDTF">2019-09-02T23:18:44Z</dcterms:modified>
  <cp:revision>6</cp:revision>
  <dc:subject>Software Development Course</dc:subject>
  <dc:title>Advanced Graph Algorithms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  <property fmtid="{D5CDD505-2E9C-101B-9397-08002B2CF9AE}" pid="12" name="_TemplateID">
    <vt:lpwstr>TC027879909991</vt:lpwstr>
  </property>
  <property fmtid="{D5CDD505-2E9C-101B-9397-08002B2CF9AE}" pid="13" name="category">
    <vt:lpwstr>Algorithms, Programming, SoftUni, Software University, Programming, Software Development, Software Engineering, Course</vt:lpwstr>
  </property>
</Properties>
</file>