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notesSlides/notesSlide6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_rels/notesSlide67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_rels/notesSlide7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3.xml.rels" ContentType="application/vnd.openxmlformats-package.relationships+xml"/>
  <Override PartName="/ppt/notesSlides/notesSlide24.xml" ContentType="application/vnd.openxmlformats-officedocument.presentationml.notesSlide+xml"/>
  <Override PartName="/ppt/slides/slide67.xml" ContentType="application/vnd.openxmlformats-officedocument.presentationml.slide+xml"/>
  <Override PartName="/ppt/slides/slide66.xml" ContentType="application/vnd.openxmlformats-officedocument.presentationml.slide+xml"/>
  <Override PartName="/ppt/slides/slide65.xml" ContentType="application/vnd.openxmlformats-officedocument.presentationml.slide+xml"/>
  <Override PartName="/ppt/slides/slide64.xml" ContentType="application/vnd.openxmlformats-officedocument.presentationml.slide+xml"/>
  <Override PartName="/ppt/slides/slide63.xml" ContentType="application/vnd.openxmlformats-officedocument.presentationml.slide+xml"/>
  <Override PartName="/ppt/slides/slide62.xml" ContentType="application/vnd.openxmlformats-officedocument.presentationml.slide+xml"/>
  <Override PartName="/ppt/slides/slide61.xml" ContentType="application/vnd.openxmlformats-officedocument.presentationml.slide+xml"/>
  <Override PartName="/ppt/slides/slide60.xml" ContentType="application/vnd.openxmlformats-officedocument.presentationml.slide+xml"/>
  <Override PartName="/ppt/slides/slide59.xml" ContentType="application/vnd.openxmlformats-officedocument.presentationml.slide+xml"/>
  <Override PartName="/ppt/slides/slide58.xml" ContentType="application/vnd.openxmlformats-officedocument.presentationml.slide+xml"/>
  <Override PartName="/ppt/slides/slide49.xml" ContentType="application/vnd.openxmlformats-officedocument.presentationml.slide+xml"/>
  <Override PartName="/ppt/slides/slide48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_rels/slide67.xml.rels" ContentType="application/vnd.openxmlformats-package.relationships+xml"/>
  <Override PartName="/ppt/slides/_rels/slide66.xml.rels" ContentType="application/vnd.openxmlformats-package.relationships+xml"/>
  <Override PartName="/ppt/slides/_rels/slide65.xml.rels" ContentType="application/vnd.openxmlformats-package.relationships+xml"/>
  <Override PartName="/ppt/slides/_rels/slide64.xml.rels" ContentType="application/vnd.openxmlformats-package.relationships+xml"/>
  <Override PartName="/ppt/slides/_rels/slide63.xml.rels" ContentType="application/vnd.openxmlformats-package.relationships+xml"/>
  <Override PartName="/ppt/slides/_rels/slide62.xml.rels" ContentType="application/vnd.openxmlformats-package.relationships+xml"/>
  <Override PartName="/ppt/slides/_rels/slide61.xml.rels" ContentType="application/vnd.openxmlformats-package.relationships+xml"/>
  <Override PartName="/ppt/slides/_rels/slide60.xml.rels" ContentType="application/vnd.openxmlformats-package.relationships+xml"/>
  <Override PartName="/ppt/slides/_rels/slide59.xml.rels" ContentType="application/vnd.openxmlformats-package.relationships+xml"/>
  <Override PartName="/ppt/slides/_rels/slide57.xml.rels" ContentType="application/vnd.openxmlformats-package.relationships+xml"/>
  <Override PartName="/ppt/slides/_rels/slide56.xml.rels" ContentType="application/vnd.openxmlformats-package.relationships+xml"/>
  <Override PartName="/ppt/slides/_rels/slide55.xml.rels" ContentType="application/vnd.openxmlformats-package.relationships+xml"/>
  <Override PartName="/ppt/slides/_rels/slide54.xml.rels" ContentType="application/vnd.openxmlformats-package.relationships+xml"/>
  <Override PartName="/ppt/slides/_rels/slide53.xml.rels" ContentType="application/vnd.openxmlformats-package.relationships+xml"/>
  <Override PartName="/ppt/slides/_rels/slide52.xml.rels" ContentType="application/vnd.openxmlformats-package.relationships+xml"/>
  <Override PartName="/ppt/slides/_rels/slide49.xml.rels" ContentType="application/vnd.openxmlformats-package.relationships+xml"/>
  <Override PartName="/ppt/slides/_rels/slide48.xml.rels" ContentType="application/vnd.openxmlformats-package.relationships+xml"/>
  <Override PartName="/ppt/slides/_rels/slide21.xml.rels" ContentType="application/vnd.openxmlformats-package.relationships+xml"/>
  <Override PartName="/ppt/slides/_rels/slide32.xml.rels" ContentType="application/vnd.openxmlformats-package.relationships+xml"/>
  <Override PartName="/ppt/slides/_rels/slide20.xml.rels" ContentType="application/vnd.openxmlformats-package.relationships+xml"/>
  <Override PartName="/ppt/slides/_rels/slide31.xml.rels" ContentType="application/vnd.openxmlformats-package.relationships+xml"/>
  <Override PartName="/ppt/slides/_rels/slide16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15.xml.rels" ContentType="application/vnd.openxmlformats-package.relationships+xml"/>
  <Override PartName="/ppt/slides/_rels/slide22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50.xml.rels" ContentType="application/vnd.openxmlformats-package.relationships+xml"/>
  <Override PartName="/ppt/slides/_rels/slide5.xml.rels" ContentType="application/vnd.openxmlformats-package.relationships+xml"/>
  <Override PartName="/ppt/slides/_rels/slide27.xml.rels" ContentType="application/vnd.openxmlformats-package.relationships+xml"/>
  <Override PartName="/ppt/slides/_rels/slide19.xml.rels" ContentType="application/vnd.openxmlformats-package.relationships+xml"/>
  <Override PartName="/ppt/slides/_rels/slide12.xml.rels" ContentType="application/vnd.openxmlformats-package.relationships+xml"/>
  <Override PartName="/ppt/slides/_rels/slide4.xml.rels" ContentType="application/vnd.openxmlformats-package.relationships+xml"/>
  <Override PartName="/ppt/slides/_rels/slide51.xml.rels" ContentType="application/vnd.openxmlformats-package.relationships+xml"/>
  <Override PartName="/ppt/slides/_rels/slide6.xml.rels" ContentType="application/vnd.openxmlformats-package.relationships+xml"/>
  <Override PartName="/ppt/slides/_rels/slide28.xml.rels" ContentType="application/vnd.openxmlformats-package.relationships+xml"/>
  <Override PartName="/ppt/slides/_rels/slide7.xml.rels" ContentType="application/vnd.openxmlformats-package.relationships+xml"/>
  <Override PartName="/ppt/slides/_rels/slide3.xml.rels" ContentType="application/vnd.openxmlformats-package.relationships+xml"/>
  <Override PartName="/ppt/slides/_rels/slide25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24.xml.rels" ContentType="application/vnd.openxmlformats-package.relationships+xml"/>
  <Override PartName="/ppt/slides/_rels/slide17.xml.rels" ContentType="application/vnd.openxmlformats-package.relationships+xml"/>
  <Override PartName="/ppt/slides/_rels/slide29.xml.rels" ContentType="application/vnd.openxmlformats-package.relationships+xml"/>
  <Override PartName="/ppt/slides/_rels/slide10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58.xml.rels" ContentType="application/vnd.openxmlformats-package.relationships+xml"/>
  <Override PartName="/ppt/slides/_rels/slide26.xml.rels" ContentType="application/vnd.openxmlformats-package.relationships+xml"/>
  <Override PartName="/ppt/slides/_rels/slide30.xml.rels" ContentType="application/vnd.openxmlformats-package.relationships+xml"/>
  <Override PartName="/ppt/slides/_rels/slide33.xml.rels" ContentType="application/vnd.openxmlformats-package.relationships+xml"/>
  <Override PartName="/ppt/slides/_rels/slide44.xml.rels" ContentType="application/vnd.openxmlformats-package.relationships+xml"/>
  <Override PartName="/ppt/slides/_rels/slide34.xml.rels" ContentType="application/vnd.openxmlformats-package.relationships+xml"/>
  <Override PartName="/ppt/slides/_rels/slide45.xml.rels" ContentType="application/vnd.openxmlformats-package.relationships+xml"/>
  <Override PartName="/ppt/slides/_rels/slide35.xml.rels" ContentType="application/vnd.openxmlformats-package.relationships+xml"/>
  <Override PartName="/ppt/slides/_rels/slide36.xml.rels" ContentType="application/vnd.openxmlformats-package.relationships+xml"/>
  <Override PartName="/ppt/slides/_rels/slide37.xml.rels" ContentType="application/vnd.openxmlformats-package.relationships+xml"/>
  <Override PartName="/ppt/slides/_rels/slide38.xml.rels" ContentType="application/vnd.openxmlformats-package.relationships+xml"/>
  <Override PartName="/ppt/slides/_rels/slide39.xml.rels" ContentType="application/vnd.openxmlformats-package.relationships+xml"/>
  <Override PartName="/ppt/slides/_rels/slide40.xml.rels" ContentType="application/vnd.openxmlformats-package.relationships+xml"/>
  <Override PartName="/ppt/slides/_rels/slide41.xml.rels" ContentType="application/vnd.openxmlformats-package.relationships+xml"/>
  <Override PartName="/ppt/slides/_rels/slide42.xml.rels" ContentType="application/vnd.openxmlformats-package.relationships+xml"/>
  <Override PartName="/ppt/slides/_rels/slide43.xml.rels" ContentType="application/vnd.openxmlformats-package.relationships+xml"/>
  <Override PartName="/ppt/slides/_rels/slide46.xml.rels" ContentType="application/vnd.openxmlformats-package.relationships+xml"/>
  <Override PartName="/ppt/slides/_rels/slide47.xml.rels" ContentType="application/vnd.openxmlformats-package.relationships+xml"/>
  <Override PartName="/ppt/slides/slide53.xml" ContentType="application/vnd.openxmlformats-officedocument.presentationml.slide+xml"/>
  <Override PartName="/ppt/slides/slide5.xml" ContentType="application/vnd.openxmlformats-officedocument.presentationml.slide+xml"/>
  <Override PartName="/ppt/slides/slide27.xml" ContentType="application/vnd.openxmlformats-officedocument.presentationml.slide+xml"/>
  <Override PartName="/ppt/slides/slide52.xml" ContentType="application/vnd.openxmlformats-officedocument.presentationml.slide+xml"/>
  <Override PartName="/ppt/slides/slide4.xml" ContentType="application/vnd.openxmlformats-officedocument.presentationml.slide+xml"/>
  <Override PartName="/ppt/slides/slide26.xml" ContentType="application/vnd.openxmlformats-officedocument.presentationml.slide+xml"/>
  <Override PartName="/ppt/slides/slide51.xml" ContentType="application/vnd.openxmlformats-officedocument.presentationml.slide+xml"/>
  <Override PartName="/ppt/slides/slide3.xml" ContentType="application/vnd.openxmlformats-officedocument.presentationml.slide+xml"/>
  <Override PartName="/ppt/slides/slide25.xml" ContentType="application/vnd.openxmlformats-officedocument.presentationml.slide+xml"/>
  <Override PartName="/ppt/slides/slide19.xml" ContentType="application/vnd.openxmlformats-officedocument.presentationml.slide+xml"/>
  <Override PartName="/ppt/slides/slide1.xml" ContentType="application/vnd.openxmlformats-officedocument.presentationml.slide+xml"/>
  <Override PartName="/ppt/slides/slide23.xml" ContentType="application/vnd.openxmlformats-officedocument.presentationml.slide+xml"/>
  <Override PartName="/ppt/slides/slide10.xml" ContentType="application/vnd.openxmlformats-officedocument.presentationml.slide+xml"/>
  <Override PartName="/ppt/slides/slide56.xml" ContentType="application/vnd.openxmlformats-officedocument.presentationml.slide+xml"/>
  <Override PartName="/ppt/slides/slide8.xml" ContentType="application/vnd.openxmlformats-officedocument.presentationml.slide+xml"/>
  <Override PartName="/ppt/slides/slide50.xml" ContentType="application/vnd.openxmlformats-officedocument.presentationml.slide+xml"/>
  <Override PartName="/ppt/slides/slide2.xml" ContentType="application/vnd.openxmlformats-officedocument.presentationml.slide+xml"/>
  <Override PartName="/ppt/slides/slide24.xml" ContentType="application/vnd.openxmlformats-officedocument.presentationml.slide+xml"/>
  <Override PartName="/ppt/slides/slide11.xml" ContentType="application/vnd.openxmlformats-officedocument.presentationml.slide+xml"/>
  <Override PartName="/ppt/slides/slide57.xml" ContentType="application/vnd.openxmlformats-officedocument.presentationml.slide+xml"/>
  <Override PartName="/ppt/slides/slide9.xml" ContentType="application/vnd.openxmlformats-officedocument.presentationml.slide+xml"/>
  <Override PartName="/ppt/slides/slide20.xml" ContentType="application/vnd.openxmlformats-officedocument.presentationml.slide+xml"/>
  <Override PartName="/ppt/slides/slide54.xml" ContentType="application/vnd.openxmlformats-officedocument.presentationml.slide+xml"/>
  <Override PartName="/ppt/slides/slide6.xml" ContentType="application/vnd.openxmlformats-officedocument.presentationml.slide+xml"/>
  <Override PartName="/ppt/slides/slide28.xml" ContentType="application/vnd.openxmlformats-officedocument.presentationml.slide+xml"/>
  <Override PartName="/ppt/slides/slide21.xml" ContentType="application/vnd.openxmlformats-officedocument.presentationml.slide+xml"/>
  <Override PartName="/ppt/slides/slide55.xml" ContentType="application/vnd.openxmlformats-officedocument.presentationml.slide+xml"/>
  <Override PartName="/ppt/slides/slide7.xml" ContentType="application/vnd.openxmlformats-officedocument.presentationml.slide+xml"/>
  <Override PartName="/ppt/slides/slide29.xml" ContentType="application/vnd.openxmlformats-officedocument.presentationml.slide+xml"/>
  <Override PartName="/ppt/slides/slide22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slideMaster2.xml" ContentType="application/vnd.openxmlformats-officedocument.presentationml.slide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23.png" ContentType="image/png"/>
  <Override PartName="/ppt/media/image21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jpeg" ContentType="image/jpeg"/>
  <Override PartName="/ppt/media/image15.jpeg" ContentType="image/jpeg"/>
  <Override PartName="/ppt/media/image14.png" ContentType="image/png"/>
  <Override PartName="/ppt/media/image13.png" ContentType="image/png"/>
  <Override PartName="/ppt/media/image19.png" ContentType="image/png"/>
  <Override PartName="/ppt/media/image12.jpeg" ContentType="image/jpeg"/>
  <Override PartName="/ppt/media/image5.jpeg" ContentType="image/jpeg"/>
  <Override PartName="/ppt/media/image4.png" ContentType="image/png"/>
  <Override PartName="/ppt/media/image6.png" ContentType="image/png"/>
  <Override PartName="/ppt/media/image1.jpeg" ContentType="image/jpeg"/>
  <Override PartName="/ppt/media/image11.png" ContentType="image/png"/>
  <Override PartName="/ppt/media/image3.jpeg" ContentType="image/jpeg"/>
  <Override PartName="/ppt/media/image22.png" ContentType="image/png"/>
  <Override PartName="/ppt/media/image2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_rels/item1.xml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</p:sldIdLst>
  <p:sldSz cx="12188825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slide" Target="slides/slide67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EFF59126-B358-43A6-A055-EF4DD531E2B9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hyperlink" Target="http://softuni.org/" TargetMode="Externa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slide" Target="../slides/slide1.xml"/><Relationship Id="rId4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hyperlink" Target="http://softuni.org/" TargetMode="Externa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slide" Target="../slides/slide2.xml"/><Relationship Id="rId4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67.xml.rels><?xml version="1.0" encoding="UTF-8"?>
<Relationships xmlns="http://schemas.openxmlformats.org/package/2006/relationships"><Relationship Id="rId1" Type="http://schemas.openxmlformats.org/officeDocument/2006/relationships/hyperlink" Target="http://softuni.org/" TargetMode="Externa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slide" Target="../slides/slide67.xml"/><Relationship Id="rId4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800" cy="3427920"/>
          </a:xfrm>
          <a:prstGeom prst="rect">
            <a:avLst/>
          </a:prstGeom>
        </p:spPr>
      </p:sp>
      <p:sp>
        <p:nvSpPr>
          <p:cNvPr id="2325" name="PlaceHolder 2"/>
          <p:cNvSpPr>
            <a:spLocks noGrp="1"/>
          </p:cNvSpPr>
          <p:nvPr>
            <p:ph type="body"/>
          </p:nvPr>
        </p:nvSpPr>
        <p:spPr>
          <a:xfrm>
            <a:off x="380880" y="4343400"/>
            <a:ext cx="6094800" cy="4113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326" name="CustomShape 3"/>
          <p:cNvSpPr/>
          <p:nvPr/>
        </p:nvSpPr>
        <p:spPr>
          <a:xfrm>
            <a:off x="0" y="8748000"/>
            <a:ext cx="6307920" cy="39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© Software University Foundation –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1"/>
              </a:rPr>
              <a:t>http://softuni.org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This work is licensed under the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2"/>
              </a:rPr>
              <a:t>Creative Commons Attribution-NonCommercial-ShareAlike</a:t>
            </a: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 license.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327" name="CustomShape 4"/>
          <p:cNvSpPr/>
          <p:nvPr/>
        </p:nvSpPr>
        <p:spPr>
          <a:xfrm>
            <a:off x="6309000" y="8748000"/>
            <a:ext cx="546480" cy="39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4C9D1BA1-BC3F-4702-95DB-A6FB112C8E75}" type="slidenum"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800" cy="3427920"/>
          </a:xfrm>
          <a:prstGeom prst="rect">
            <a:avLst/>
          </a:prstGeom>
        </p:spPr>
      </p:sp>
      <p:sp>
        <p:nvSpPr>
          <p:cNvPr id="2329" name="PlaceHolder 2"/>
          <p:cNvSpPr>
            <a:spLocks noGrp="1"/>
          </p:cNvSpPr>
          <p:nvPr>
            <p:ph type="body"/>
          </p:nvPr>
        </p:nvSpPr>
        <p:spPr>
          <a:xfrm>
            <a:off x="380880" y="4343400"/>
            <a:ext cx="6094800" cy="4113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330" name="CustomShape 3"/>
          <p:cNvSpPr/>
          <p:nvPr/>
        </p:nvSpPr>
        <p:spPr>
          <a:xfrm>
            <a:off x="0" y="8748000"/>
            <a:ext cx="6307920" cy="39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© Software University Foundation –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1"/>
              </a:rPr>
              <a:t>http://softuni.org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This work is licensed under the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2"/>
              </a:rPr>
              <a:t>Creative Commons Attribution-NonCommercial-ShareAlike</a:t>
            </a: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 license.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331" name="CustomShape 4"/>
          <p:cNvSpPr/>
          <p:nvPr/>
        </p:nvSpPr>
        <p:spPr>
          <a:xfrm>
            <a:off x="6309000" y="8748000"/>
            <a:ext cx="546480" cy="39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F57EEFCE-C11F-49AB-B119-678CB20F45BE}" type="slidenum"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0" name="CustomShape 1"/>
          <p:cNvSpPr/>
          <p:nvPr/>
        </p:nvSpPr>
        <p:spPr>
          <a:xfrm>
            <a:off x="0" y="8748000"/>
            <a:ext cx="6307920" cy="39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(c) 2005 National Academy for Software Development - http://academy.devbg.org. All rights reserved. Unauthorized copying or re-distribution is strictly prohibited.*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341" name="CustomShape 2"/>
          <p:cNvSpPr/>
          <p:nvPr/>
        </p:nvSpPr>
        <p:spPr>
          <a:xfrm>
            <a:off x="6309000" y="8748000"/>
            <a:ext cx="546480" cy="39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D062261A-6FE3-4E5D-9391-F054E8B21251}" type="slidenum"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##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342" name="PlaceHolder 3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800" cy="3427920"/>
          </a:xfrm>
          <a:prstGeom prst="rect">
            <a:avLst/>
          </a:prstGeom>
        </p:spPr>
      </p:sp>
      <p:sp>
        <p:nvSpPr>
          <p:cNvPr id="2343" name="PlaceHolder 4"/>
          <p:cNvSpPr>
            <a:spLocks noGrp="1"/>
          </p:cNvSpPr>
          <p:nvPr>
            <p:ph type="body"/>
          </p:nvPr>
        </p:nvSpPr>
        <p:spPr>
          <a:xfrm>
            <a:off x="380880" y="4343400"/>
            <a:ext cx="6094800" cy="4113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2" name="CustomShape 1"/>
          <p:cNvSpPr/>
          <p:nvPr/>
        </p:nvSpPr>
        <p:spPr>
          <a:xfrm>
            <a:off x="0" y="8748000"/>
            <a:ext cx="6307920" cy="39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(c) 2005 National Academy for Software Development - http://academy.devbg.org. All rights reserved. Unauthorized copying or re-distribution is strictly prohibited.*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333" name="CustomShape 2"/>
          <p:cNvSpPr/>
          <p:nvPr/>
        </p:nvSpPr>
        <p:spPr>
          <a:xfrm>
            <a:off x="6309000" y="8748000"/>
            <a:ext cx="546480" cy="39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6C9AE225-10AA-4710-B7A0-B3CCAE0228B3}" type="slidenum"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##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334" name="PlaceHolder 3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800" cy="3427920"/>
          </a:xfrm>
          <a:prstGeom prst="rect">
            <a:avLst/>
          </a:prstGeom>
        </p:spPr>
      </p:sp>
      <p:sp>
        <p:nvSpPr>
          <p:cNvPr id="2335" name="PlaceHolder 4"/>
          <p:cNvSpPr>
            <a:spLocks noGrp="1"/>
          </p:cNvSpPr>
          <p:nvPr>
            <p:ph type="body"/>
          </p:nvPr>
        </p:nvSpPr>
        <p:spPr>
          <a:xfrm>
            <a:off x="380880" y="4343400"/>
            <a:ext cx="6094800" cy="4113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6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800" cy="3427920"/>
          </a:xfrm>
          <a:prstGeom prst="rect">
            <a:avLst/>
          </a:prstGeom>
        </p:spPr>
      </p:sp>
      <p:sp>
        <p:nvSpPr>
          <p:cNvPr id="2345" name="PlaceHolder 2"/>
          <p:cNvSpPr>
            <a:spLocks noGrp="1"/>
          </p:cNvSpPr>
          <p:nvPr>
            <p:ph type="body"/>
          </p:nvPr>
        </p:nvSpPr>
        <p:spPr>
          <a:xfrm>
            <a:off x="380880" y="4343400"/>
            <a:ext cx="6094800" cy="4113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346" name="CustomShape 3"/>
          <p:cNvSpPr/>
          <p:nvPr/>
        </p:nvSpPr>
        <p:spPr>
          <a:xfrm>
            <a:off x="0" y="8748000"/>
            <a:ext cx="6307920" cy="39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© Software University Foundation –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1"/>
              </a:rPr>
              <a:t>http://softuni.org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This work is licensed under the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2"/>
              </a:rPr>
              <a:t>Creative Commons Attribution-NonCommercial-ShareAlike</a:t>
            </a: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 license.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347" name="CustomShape 4"/>
          <p:cNvSpPr/>
          <p:nvPr/>
        </p:nvSpPr>
        <p:spPr>
          <a:xfrm>
            <a:off x="6309000" y="8748000"/>
            <a:ext cx="546480" cy="39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0D90068B-2CE0-4DAC-9806-9A3B05521130}" type="slidenum"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6" name="CustomShape 1"/>
          <p:cNvSpPr/>
          <p:nvPr/>
        </p:nvSpPr>
        <p:spPr>
          <a:xfrm>
            <a:off x="0" y="8748000"/>
            <a:ext cx="6307920" cy="39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(c) 2005 National Academy for Software Development - http://academy.devbg.org. All rights reserved. Unauthorized copying or re-distribution is strictly prohibited.*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337" name="CustomShape 2"/>
          <p:cNvSpPr/>
          <p:nvPr/>
        </p:nvSpPr>
        <p:spPr>
          <a:xfrm>
            <a:off x="6309000" y="8748000"/>
            <a:ext cx="546480" cy="39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863F773D-9ABA-42A3-ACE1-012954FE9CDD}" type="slidenum"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r>
              <a:rPr b="0" lang="en-US" sz="1000" spc="-1" strike="noStrike">
                <a:solidFill>
                  <a:srgbClr val="000000"/>
                </a:solidFill>
                <a:latin typeface="Times New Roman"/>
              </a:rPr>
              <a:t>##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338" name="PlaceHolder 3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800" cy="3427920"/>
          </a:xfrm>
          <a:prstGeom prst="rect">
            <a:avLst/>
          </a:prstGeom>
        </p:spPr>
      </p:sp>
      <p:sp>
        <p:nvSpPr>
          <p:cNvPr id="2339" name="PlaceHolder 4"/>
          <p:cNvSpPr>
            <a:spLocks noGrp="1"/>
          </p:cNvSpPr>
          <p:nvPr>
            <p:ph type="body"/>
          </p:nvPr>
        </p:nvSpPr>
        <p:spPr>
          <a:xfrm>
            <a:off x="380880" y="4343400"/>
            <a:ext cx="6094800" cy="4113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body"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 type="body"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jpe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5.jpe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9" descr=""/>
          <p:cNvPicPr/>
          <p:nvPr/>
        </p:nvPicPr>
        <p:blipFill>
          <a:blip r:embed="rId3"/>
          <a:stretch/>
        </p:blipFill>
        <p:spPr>
          <a:xfrm>
            <a:off x="678600" y="2496240"/>
            <a:ext cx="2211120" cy="55080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7" descr=""/>
          <p:cNvPicPr/>
          <p:nvPr/>
        </p:nvPicPr>
        <p:blipFill>
          <a:blip r:embed="rId3"/>
          <a:stretch/>
        </p:blipFill>
        <p:spPr>
          <a:xfrm>
            <a:off x="9783000" y="319680"/>
            <a:ext cx="2211120" cy="55080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icture 4" descr=""/>
          <p:cNvPicPr/>
          <p:nvPr/>
        </p:nvPicPr>
        <p:blipFill>
          <a:blip r:embed="rId3"/>
          <a:stretch/>
        </p:blipFill>
        <p:spPr>
          <a:xfrm>
            <a:off x="9783000" y="319680"/>
            <a:ext cx="2211120" cy="550800"/>
          </a:xfrm>
          <a:prstGeom prst="rect">
            <a:avLst/>
          </a:prstGeom>
          <a:ln>
            <a:noFill/>
          </a:ln>
        </p:spPr>
      </p:pic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http://softuni.bg/" TargetMode="Externa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hyperlink" Target="http://visualgo.net/ufds.html" TargetMode="External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slideLayout" Target="../slideLayouts/slideLayout25.xml"/><Relationship Id="rId5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25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25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25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hyperlink" Target="https://en.wikipedia.org/wiki/Dijkstra&apos;s_algorithm" TargetMode="External"/><Relationship Id="rId2" Type="http://schemas.openxmlformats.org/officeDocument/2006/relationships/hyperlink" Target="https://en.wikipedia.org/wiki/Edsger_W._Dijkstra" TargetMode="External"/><Relationship Id="rId3" Type="http://schemas.openxmlformats.org/officeDocument/2006/relationships/image" Target="../media/image21.png"/><Relationship Id="rId4" Type="http://schemas.openxmlformats.org/officeDocument/2006/relationships/slideLayout" Target="../slideLayouts/slideLayout13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13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13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25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hyperlink" Target="https://en.wikipedia.org/wiki/Bellman%E2%80%93Ford_algorithm" TargetMode="External"/><Relationship Id="rId2" Type="http://schemas.openxmlformats.org/officeDocument/2006/relationships/slideLayout" Target="../slideLayouts/slideLayout13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hyperlink" Target="https://en.wikipedia.org/wiki/Floyd%E2%80%93Warshall_algorithmhttps:/en.wikipedia.org/wiki/Floyd%E2%80%93Warshall_algorithm" TargetMode="External"/><Relationship Id="rId2" Type="http://schemas.openxmlformats.org/officeDocument/2006/relationships/hyperlink" Target="https://en.wikipedia.org/wiki/Floyd%E2%80%93Warshall_algorithm#Behavior_with_negative_cycles" TargetMode="External"/><Relationship Id="rId3" Type="http://schemas.openxmlformats.org/officeDocument/2006/relationships/slideLayout" Target="../slideLayouts/slideLayout13.xml"/>
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3656160" y="457200"/>
            <a:ext cx="7838640" cy="108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 fontScale="64000"/>
          </a:bodyPr>
          <a:p>
            <a:pPr algn="r">
              <a:lnSpc>
                <a:spcPct val="90000"/>
              </a:lnSpc>
            </a:pPr>
            <a:r>
              <a:rPr b="1" lang="en-US" sz="5400" spc="-1" strike="noStrike">
                <a:solidFill>
                  <a:srgbClr val="f6d18e"/>
                </a:solidFill>
                <a:latin typeface="Calibri"/>
                <a:ea typeface="DejaVu Sans"/>
              </a:rPr>
              <a:t>Advanced Graph Algorithms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3656160" y="1545480"/>
            <a:ext cx="7838640" cy="199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algn="r">
              <a:lnSpc>
                <a:spcPct val="105000"/>
              </a:lnSpc>
              <a:spcAft>
                <a:spcPts val="601"/>
              </a:spcAft>
            </a:pPr>
            <a:r>
              <a:rPr b="0" lang="en-US" sz="4000" spc="194" strike="noStrike">
                <a:solidFill>
                  <a:srgbClr val="f0a22e"/>
                </a:solidFill>
                <a:latin typeface="Calibri"/>
                <a:ea typeface="DejaVu Sans"/>
              </a:rPr>
              <a:t>Spanning Trees, Shortest Paths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25" name="CustomShape 3"/>
          <p:cNvSpPr/>
          <p:nvPr/>
        </p:nvSpPr>
        <p:spPr>
          <a:xfrm>
            <a:off x="760320" y="4677120"/>
            <a:ext cx="3186360" cy="52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b">
            <a:noAutofit/>
          </a:bodyPr>
          <a:p>
            <a:pPr>
              <a:lnSpc>
                <a:spcPct val="105000"/>
              </a:lnSpc>
            </a:pPr>
            <a:r>
              <a:rPr b="1" lang="en-US" sz="2800" spc="-1" strike="noStrike">
                <a:solidFill>
                  <a:srgbClr val="ee792a"/>
                </a:solidFill>
                <a:latin typeface="Calibri"/>
                <a:ea typeface="DejaVu Sans"/>
              </a:rPr>
              <a:t>SoftUni Team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26" name="CustomShape 4"/>
          <p:cNvSpPr/>
          <p:nvPr/>
        </p:nvSpPr>
        <p:spPr>
          <a:xfrm>
            <a:off x="760320" y="5146920"/>
            <a:ext cx="3186360" cy="44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>
              <a:lnSpc>
                <a:spcPct val="105000"/>
              </a:lnSpc>
            </a:pPr>
            <a:r>
              <a:rPr b="1" lang="en-US" sz="2300" spc="-1" strike="noStrike">
                <a:solidFill>
                  <a:srgbClr val="f4b36c"/>
                </a:solidFill>
                <a:latin typeface="Calibri"/>
                <a:ea typeface="DejaVu Sans"/>
              </a:rPr>
              <a:t>Technical Trainers</a:t>
            </a:r>
            <a:endParaRPr b="0" lang="en-US" sz="2300" spc="-1" strike="noStrike">
              <a:latin typeface="Arial"/>
            </a:endParaRPr>
          </a:p>
        </p:txBody>
      </p:sp>
      <p:sp>
        <p:nvSpPr>
          <p:cNvPr id="127" name="CustomShape 5"/>
          <p:cNvSpPr/>
          <p:nvPr/>
        </p:nvSpPr>
        <p:spPr>
          <a:xfrm>
            <a:off x="760320" y="5652360"/>
            <a:ext cx="318636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>
              <a:lnSpc>
                <a:spcPct val="105000"/>
              </a:lnSpc>
            </a:pPr>
            <a:r>
              <a:rPr b="1" lang="en-US" sz="2000" spc="-1" strike="noStrike">
                <a:solidFill>
                  <a:srgbClr val="f9daab"/>
                </a:solidFill>
                <a:latin typeface="Calibri"/>
                <a:ea typeface="DejaVu Sans"/>
              </a:rPr>
              <a:t>Software University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8" name="CustomShape 6"/>
          <p:cNvSpPr/>
          <p:nvPr/>
        </p:nvSpPr>
        <p:spPr>
          <a:xfrm>
            <a:off x="760320" y="5993280"/>
            <a:ext cx="3186360" cy="33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>
              <a:lnSpc>
                <a:spcPct val="105000"/>
              </a:lnSpc>
            </a:pPr>
            <a:r>
              <a:rPr b="1" lang="en-US" sz="1800" spc="-1" strike="noStrike" u="sng">
                <a:solidFill>
                  <a:srgbClr val="f6c781"/>
                </a:solidFill>
                <a:uFillTx/>
                <a:latin typeface="Calibri"/>
                <a:ea typeface="DejaVu Sans"/>
                <a:hlinkClick r:id="rId1"/>
              </a:rPr>
              <a:t>http://softuni.bg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9" name="CustomShape 7"/>
          <p:cNvSpPr/>
          <p:nvPr/>
        </p:nvSpPr>
        <p:spPr>
          <a:xfrm>
            <a:off x="821880" y="3310200"/>
            <a:ext cx="2174400" cy="759960"/>
          </a:xfrm>
          <a:prstGeom prst="roundRect">
            <a:avLst>
              <a:gd name="adj" fmla="val 3940"/>
            </a:avLst>
          </a:prstGeom>
          <a:blipFill rotWithShape="0">
            <a:blip r:embed="rId2"/>
            <a:stretch>
              <a:fillRect/>
            </a:stretch>
          </a:blipFill>
          <a:ln>
            <a:solidFill>
              <a:schemeClr val="accent1">
                <a:lumMod val="75000"/>
                <a:alpha val="50000"/>
              </a:schemeClr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130" name="Picture 18" descr=""/>
          <p:cNvPicPr/>
          <p:nvPr/>
        </p:nvPicPr>
        <p:blipFill>
          <a:blip r:embed="rId3"/>
          <a:stretch/>
        </p:blipFill>
        <p:spPr>
          <a:xfrm flipH="1">
            <a:off x="3656880" y="3949200"/>
            <a:ext cx="2132640" cy="2340360"/>
          </a:xfrm>
          <a:prstGeom prst="rect">
            <a:avLst/>
          </a:prstGeom>
          <a:ln>
            <a:noFill/>
          </a:ln>
        </p:spPr>
      </p:pic>
      <p:sp>
        <p:nvSpPr>
          <p:cNvPr id="131" name="CustomShape 8"/>
          <p:cNvSpPr/>
          <p:nvPr/>
        </p:nvSpPr>
        <p:spPr>
          <a:xfrm rot="817200">
            <a:off x="4344480" y="3782880"/>
            <a:ext cx="3300120" cy="71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85000"/>
              </a:lnSpc>
            </a:pPr>
            <a:r>
              <a:rPr b="1" lang="en-US" sz="2400" spc="43" strike="noStrike">
                <a:solidFill>
                  <a:srgbClr val="fefefd"/>
                </a:solidFill>
                <a:latin typeface="Calibri"/>
                <a:ea typeface="DejaVu Sans"/>
              </a:rPr>
              <a:t>Advanced</a:t>
            </a:r>
            <a:br/>
            <a:r>
              <a:rPr b="1" lang="en-US" sz="2400" spc="43" strike="noStrike">
                <a:solidFill>
                  <a:srgbClr val="fefefd"/>
                </a:solidFill>
                <a:latin typeface="Calibri"/>
                <a:ea typeface="DejaVu Sans"/>
              </a:rPr>
              <a:t>Graph Algorithms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32" name="CustomShape 9"/>
          <p:cNvSpPr/>
          <p:nvPr/>
        </p:nvSpPr>
        <p:spPr>
          <a:xfrm>
            <a:off x="7694640" y="3872160"/>
            <a:ext cx="3776040" cy="2374920"/>
          </a:xfrm>
          <a:prstGeom prst="roundRect">
            <a:avLst>
              <a:gd name="adj" fmla="val 2353"/>
            </a:avLst>
          </a:prstGeom>
          <a:blipFill rotWithShape="0">
            <a:blip r:embed="rId4"/>
            <a:stretch>
              <a:fillRect/>
            </a:stretch>
          </a:blipFill>
          <a:ln>
            <a:solidFill>
              <a:schemeClr val="accent1">
                <a:lumMod val="50000"/>
              </a:schemeClr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CustomShape 1"/>
          <p:cNvSpPr/>
          <p:nvPr/>
        </p:nvSpPr>
        <p:spPr>
          <a:xfrm>
            <a:off x="11566440" y="6525000"/>
            <a:ext cx="427680" cy="19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EB5E1E9E-3E9A-4988-92C1-3459E826DDE6}" type="slidenum">
              <a:rPr b="0" lang="en-US" sz="1000" spc="-1" strike="noStrike">
                <a:solidFill>
                  <a:srgbClr val="ffffff"/>
                </a:solidFill>
                <a:latin typeface="Calibri"/>
                <a:ea typeface="DejaVu Sans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369" name="CustomShape 2"/>
          <p:cNvSpPr/>
          <p:nvPr/>
        </p:nvSpPr>
        <p:spPr>
          <a:xfrm>
            <a:off x="190440" y="1151280"/>
            <a:ext cx="11803680" cy="556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rmAutofit/>
          </a:bodyPr>
          <a:p>
            <a:pPr marL="304920" indent="-3038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Take the smallest edge </a:t>
            </a:r>
            <a:r>
              <a:rPr b="1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BD 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= </a:t>
            </a:r>
            <a:r>
              <a:rPr b="0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2</a:t>
            </a:r>
            <a:endParaRPr b="0" lang="en-US" sz="3200" spc="-1" strike="noStrike">
              <a:latin typeface="Arial"/>
            </a:endParaRPr>
          </a:p>
          <a:p>
            <a:pPr lvl="1" marL="609480" indent="-2304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3000" spc="-1" strike="noStrike">
                <a:solidFill>
                  <a:srgbClr val="ffffff"/>
                </a:solidFill>
                <a:latin typeface="Calibri"/>
                <a:ea typeface="DejaVu Sans"/>
              </a:rPr>
              <a:t>The edge </a:t>
            </a:r>
            <a:r>
              <a:rPr b="1" lang="en-US" sz="3000" spc="-1" strike="noStrike">
                <a:solidFill>
                  <a:srgbClr val="f3cd60"/>
                </a:solidFill>
                <a:latin typeface="Calibri"/>
                <a:ea typeface="DejaVu Sans"/>
              </a:rPr>
              <a:t>BD</a:t>
            </a:r>
            <a:r>
              <a:rPr b="0" lang="en-US" sz="3000" spc="-1" strike="noStrike">
                <a:solidFill>
                  <a:srgbClr val="ffffff"/>
                </a:solidFill>
                <a:latin typeface="Calibri"/>
                <a:ea typeface="DejaVu Sans"/>
              </a:rPr>
              <a:t> connects different trees </a:t>
            </a:r>
            <a:r>
              <a:rPr b="0" lang="en-US" sz="3000" spc="-1" strike="noStrike">
                <a:solidFill>
                  <a:srgbClr val="ffffff"/>
                </a:solidFill>
                <a:latin typeface="Wingdings"/>
                <a:ea typeface="DejaVu Sans"/>
              </a:rPr>
              <a:t></a:t>
            </a:r>
            <a:r>
              <a:rPr b="0" lang="en-US" sz="3000" spc="-1" strike="noStrike">
                <a:solidFill>
                  <a:srgbClr val="ffffff"/>
                </a:solidFill>
                <a:latin typeface="Calibri"/>
                <a:ea typeface="DejaVu Sans"/>
              </a:rPr>
              <a:t> add it to the forest</a:t>
            </a:r>
            <a:endParaRPr b="0" lang="en-US" sz="3000" spc="-1" strike="noStrike">
              <a:latin typeface="Arial"/>
            </a:endParaRPr>
          </a:p>
          <a:p>
            <a:pPr marL="304920" indent="-3038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1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F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 = {</a:t>
            </a:r>
            <a:r>
              <a:rPr b="1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BD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=</a:t>
            </a:r>
            <a:r>
              <a:rPr b="0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2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}</a:t>
            </a:r>
            <a:endParaRPr b="0" lang="en-US" sz="3200" spc="-1" strike="noStrike">
              <a:latin typeface="Arial"/>
            </a:endParaRPr>
          </a:p>
          <a:p>
            <a:pPr marL="304920" indent="-3038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1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S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 = {</a:t>
            </a:r>
            <a:r>
              <a:rPr b="1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AB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=</a:t>
            </a:r>
            <a:r>
              <a:rPr b="0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4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, </a:t>
            </a:r>
            <a:r>
              <a:rPr b="1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AC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=</a:t>
            </a:r>
            <a:r>
              <a:rPr b="0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5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, </a:t>
            </a:r>
            <a:r>
              <a:rPr b="1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CE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=</a:t>
            </a:r>
            <a:r>
              <a:rPr b="0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7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, </a:t>
            </a:r>
            <a:r>
              <a:rPr b="1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HI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=</a:t>
            </a:r>
            <a:r>
              <a:rPr b="0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7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, </a:t>
            </a:r>
            <a:r>
              <a:rPr b="1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DE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=</a:t>
            </a:r>
            <a:r>
              <a:rPr b="0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8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, </a:t>
            </a:r>
            <a:r>
              <a:rPr b="1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GH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=</a:t>
            </a:r>
            <a:r>
              <a:rPr b="0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8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, </a:t>
            </a:r>
            <a:r>
              <a:rPr b="1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AD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=</a:t>
            </a:r>
            <a:r>
              <a:rPr b="0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9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, </a:t>
            </a:r>
            <a:r>
              <a:rPr b="1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GI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=</a:t>
            </a:r>
            <a:r>
              <a:rPr b="0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10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, </a:t>
            </a:r>
            <a:r>
              <a:rPr b="1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EF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=</a:t>
            </a:r>
            <a:r>
              <a:rPr b="0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12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, </a:t>
            </a:r>
            <a:r>
              <a:rPr b="1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CD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=</a:t>
            </a:r>
            <a:r>
              <a:rPr b="0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20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}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70" name="CustomShape 3"/>
          <p:cNvSpPr/>
          <p:nvPr/>
        </p:nvSpPr>
        <p:spPr>
          <a:xfrm>
            <a:off x="188640" y="40320"/>
            <a:ext cx="9576360" cy="110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  <a:ea typeface="DejaVu Sans"/>
              </a:rPr>
              <a:t>Kruskal's Algorithm – Step #2</a:t>
            </a:r>
            <a:endParaRPr b="0" lang="en-US" sz="4000" spc="-1" strike="noStrike">
              <a:latin typeface="Arial"/>
            </a:endParaRPr>
          </a:p>
        </p:txBody>
      </p:sp>
      <p:grpSp>
        <p:nvGrpSpPr>
          <p:cNvPr id="371" name="Group 4"/>
          <p:cNvGrpSpPr/>
          <p:nvPr/>
        </p:nvGrpSpPr>
        <p:grpSpPr>
          <a:xfrm>
            <a:off x="3123360" y="4385520"/>
            <a:ext cx="5948640" cy="1938240"/>
            <a:chOff x="3123360" y="4385520"/>
            <a:chExt cx="5948640" cy="1938240"/>
          </a:xfrm>
        </p:grpSpPr>
        <p:sp>
          <p:nvSpPr>
            <p:cNvPr id="372" name="CustomShape 5"/>
            <p:cNvSpPr/>
            <p:nvPr/>
          </p:nvSpPr>
          <p:spPr>
            <a:xfrm>
              <a:off x="3123360" y="5220360"/>
              <a:ext cx="31680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4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373" name="CustomShape 6"/>
            <p:cNvSpPr/>
            <p:nvPr/>
          </p:nvSpPr>
          <p:spPr>
            <a:xfrm>
              <a:off x="4028400" y="5670360"/>
              <a:ext cx="31680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2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374" name="CustomShape 7"/>
            <p:cNvSpPr/>
            <p:nvPr/>
          </p:nvSpPr>
          <p:spPr>
            <a:xfrm>
              <a:off x="3709440" y="5139000"/>
              <a:ext cx="31680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9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375" name="CustomShape 8"/>
            <p:cNvSpPr/>
            <p:nvPr/>
          </p:nvSpPr>
          <p:spPr>
            <a:xfrm>
              <a:off x="6202800" y="5306040"/>
              <a:ext cx="45396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12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376" name="CustomShape 9"/>
            <p:cNvSpPr/>
            <p:nvPr/>
          </p:nvSpPr>
          <p:spPr>
            <a:xfrm>
              <a:off x="5327640" y="5195160"/>
              <a:ext cx="31680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8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377" name="CustomShape 10"/>
            <p:cNvSpPr/>
            <p:nvPr/>
          </p:nvSpPr>
          <p:spPr>
            <a:xfrm>
              <a:off x="5458320" y="4521600"/>
              <a:ext cx="31680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7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378" name="CustomShape 11"/>
            <p:cNvSpPr/>
            <p:nvPr/>
          </p:nvSpPr>
          <p:spPr>
            <a:xfrm>
              <a:off x="4087440" y="4385520"/>
              <a:ext cx="31680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5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379" name="Line 12"/>
            <p:cNvSpPr/>
            <p:nvPr/>
          </p:nvSpPr>
          <p:spPr>
            <a:xfrm flipV="1">
              <a:off x="5150160" y="5180760"/>
              <a:ext cx="862200" cy="649800"/>
            </a:xfrm>
            <a:prstGeom prst="line">
              <a:avLst/>
            </a:prstGeom>
            <a:ln w="38160">
              <a:solidFill>
                <a:schemeClr val="accent5">
                  <a:lumMod val="75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0" name="Line 13"/>
            <p:cNvSpPr/>
            <p:nvPr/>
          </p:nvSpPr>
          <p:spPr>
            <a:xfrm flipH="1" flipV="1">
              <a:off x="4914360" y="5008680"/>
              <a:ext cx="35280" cy="740160"/>
            </a:xfrm>
            <a:prstGeom prst="line">
              <a:avLst/>
            </a:prstGeom>
            <a:ln w="38160">
              <a:solidFill>
                <a:schemeClr val="accent5">
                  <a:lumMod val="75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1" name="Line 14"/>
            <p:cNvSpPr/>
            <p:nvPr/>
          </p:nvSpPr>
          <p:spPr>
            <a:xfrm flipH="1" flipV="1">
              <a:off x="6212880" y="5258880"/>
              <a:ext cx="2160" cy="476640"/>
            </a:xfrm>
            <a:prstGeom prst="line">
              <a:avLst/>
            </a:prstGeom>
            <a:ln w="38160">
              <a:solidFill>
                <a:schemeClr val="accent5">
                  <a:lumMod val="75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2" name="Line 15"/>
            <p:cNvSpPr/>
            <p:nvPr/>
          </p:nvSpPr>
          <p:spPr>
            <a:xfrm flipH="1">
              <a:off x="3728520" y="6027840"/>
              <a:ext cx="937800" cy="29520"/>
            </a:xfrm>
            <a:prstGeom prst="line">
              <a:avLst/>
            </a:prstGeom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3" name="Line 16"/>
            <p:cNvSpPr/>
            <p:nvPr/>
          </p:nvSpPr>
          <p:spPr>
            <a:xfrm flipH="1" flipV="1">
              <a:off x="3658320" y="4911480"/>
              <a:ext cx="1091160" cy="919080"/>
            </a:xfrm>
            <a:prstGeom prst="line">
              <a:avLst/>
            </a:prstGeom>
            <a:ln w="38160">
              <a:solidFill>
                <a:schemeClr val="accent5">
                  <a:lumMod val="75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4" name="Line 17"/>
            <p:cNvSpPr/>
            <p:nvPr/>
          </p:nvSpPr>
          <p:spPr>
            <a:xfrm>
              <a:off x="5197680" y="4741920"/>
              <a:ext cx="731520" cy="250200"/>
            </a:xfrm>
            <a:prstGeom prst="line">
              <a:avLst/>
            </a:prstGeom>
            <a:ln w="38160">
              <a:solidFill>
                <a:schemeClr val="accent5">
                  <a:lumMod val="75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5" name="Line 18"/>
            <p:cNvSpPr/>
            <p:nvPr/>
          </p:nvSpPr>
          <p:spPr>
            <a:xfrm flipV="1">
              <a:off x="3444840" y="4989960"/>
              <a:ext cx="12960" cy="800640"/>
            </a:xfrm>
            <a:prstGeom prst="line">
              <a:avLst/>
            </a:prstGeom>
            <a:ln w="38160">
              <a:solidFill>
                <a:schemeClr val="accent5">
                  <a:lumMod val="75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6" name="Line 19"/>
            <p:cNvSpPr/>
            <p:nvPr/>
          </p:nvSpPr>
          <p:spPr>
            <a:xfrm>
              <a:off x="3741480" y="4722840"/>
              <a:ext cx="889200" cy="19080"/>
            </a:xfrm>
            <a:prstGeom prst="line">
              <a:avLst/>
            </a:prstGeom>
            <a:ln w="38160">
              <a:solidFill>
                <a:schemeClr val="accent5">
                  <a:lumMod val="75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7" name="CustomShape 20"/>
            <p:cNvSpPr/>
            <p:nvPr/>
          </p:nvSpPr>
          <p:spPr>
            <a:xfrm>
              <a:off x="3174480" y="4456080"/>
              <a:ext cx="565920" cy="5328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A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388" name="CustomShape 21"/>
            <p:cNvSpPr/>
            <p:nvPr/>
          </p:nvSpPr>
          <p:spPr>
            <a:xfrm>
              <a:off x="3161520" y="5790960"/>
              <a:ext cx="565920" cy="5328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B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389" name="CustomShape 22"/>
            <p:cNvSpPr/>
            <p:nvPr/>
          </p:nvSpPr>
          <p:spPr>
            <a:xfrm>
              <a:off x="4631040" y="4475160"/>
              <a:ext cx="565920" cy="5328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C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390" name="CustomShape 23"/>
            <p:cNvSpPr/>
            <p:nvPr/>
          </p:nvSpPr>
          <p:spPr>
            <a:xfrm>
              <a:off x="4666320" y="5749200"/>
              <a:ext cx="565920" cy="5569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D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391" name="CustomShape 24"/>
            <p:cNvSpPr/>
            <p:nvPr/>
          </p:nvSpPr>
          <p:spPr>
            <a:xfrm>
              <a:off x="5929560" y="4725360"/>
              <a:ext cx="565920" cy="5328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E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392" name="CustomShape 25"/>
            <p:cNvSpPr/>
            <p:nvPr/>
          </p:nvSpPr>
          <p:spPr>
            <a:xfrm>
              <a:off x="5931720" y="5735880"/>
              <a:ext cx="565920" cy="5328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F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393" name="CustomShape 26"/>
            <p:cNvSpPr/>
            <p:nvPr/>
          </p:nvSpPr>
          <p:spPr>
            <a:xfrm>
              <a:off x="4474440" y="5101560"/>
              <a:ext cx="45396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20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394" name="CustomShape 27"/>
            <p:cNvSpPr/>
            <p:nvPr/>
          </p:nvSpPr>
          <p:spPr>
            <a:xfrm>
              <a:off x="7533360" y="5997960"/>
              <a:ext cx="96840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75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5" name="CustomShape 28"/>
            <p:cNvSpPr/>
            <p:nvPr/>
          </p:nvSpPr>
          <p:spPr>
            <a:xfrm>
              <a:off x="7794720" y="5612760"/>
              <a:ext cx="45396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10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396" name="CustomShape 29"/>
            <p:cNvSpPr/>
            <p:nvPr/>
          </p:nvSpPr>
          <p:spPr>
            <a:xfrm flipV="1">
              <a:off x="7454160" y="5149440"/>
              <a:ext cx="368640" cy="6606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75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7" name="CustomShape 30"/>
            <p:cNvSpPr/>
            <p:nvPr/>
          </p:nvSpPr>
          <p:spPr>
            <a:xfrm flipH="1" flipV="1">
              <a:off x="8225280" y="5149440"/>
              <a:ext cx="358200" cy="6606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75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8" name="CustomShape 31"/>
            <p:cNvSpPr/>
            <p:nvPr/>
          </p:nvSpPr>
          <p:spPr>
            <a:xfrm>
              <a:off x="7325640" y="5213160"/>
              <a:ext cx="31680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8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399" name="CustomShape 32"/>
            <p:cNvSpPr/>
            <p:nvPr/>
          </p:nvSpPr>
          <p:spPr>
            <a:xfrm>
              <a:off x="8376480" y="5176800"/>
              <a:ext cx="31680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7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400" name="CustomShape 33"/>
            <p:cNvSpPr/>
            <p:nvPr/>
          </p:nvSpPr>
          <p:spPr>
            <a:xfrm>
              <a:off x="8502840" y="5735880"/>
              <a:ext cx="569160" cy="52344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I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401" name="CustomShape 34"/>
            <p:cNvSpPr/>
            <p:nvPr/>
          </p:nvSpPr>
          <p:spPr>
            <a:xfrm>
              <a:off x="6992280" y="5735880"/>
              <a:ext cx="540000" cy="52344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G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402" name="CustomShape 35"/>
            <p:cNvSpPr/>
            <p:nvPr/>
          </p:nvSpPr>
          <p:spPr>
            <a:xfrm>
              <a:off x="7740000" y="4703040"/>
              <a:ext cx="569160" cy="52344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H</a:t>
              </a:r>
              <a:endParaRPr b="0" lang="en-US" sz="24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CustomShape 1"/>
          <p:cNvSpPr/>
          <p:nvPr/>
        </p:nvSpPr>
        <p:spPr>
          <a:xfrm>
            <a:off x="11566440" y="6525000"/>
            <a:ext cx="427680" cy="19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C6C117C9-41AA-46B7-B776-F0946454E371}" type="slidenum">
              <a:rPr b="0" lang="en-US" sz="1000" spc="-1" strike="noStrike">
                <a:solidFill>
                  <a:srgbClr val="ffffff"/>
                </a:solidFill>
                <a:latin typeface="Calibri"/>
                <a:ea typeface="DejaVu Sans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404" name="CustomShape 2"/>
          <p:cNvSpPr/>
          <p:nvPr/>
        </p:nvSpPr>
        <p:spPr>
          <a:xfrm>
            <a:off x="190440" y="1151280"/>
            <a:ext cx="11803680" cy="556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rmAutofit/>
          </a:bodyPr>
          <a:p>
            <a:pPr marL="304920" indent="-3038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Take the smallest edge </a:t>
            </a:r>
            <a:r>
              <a:rPr b="1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AB 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= </a:t>
            </a:r>
            <a:r>
              <a:rPr b="0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4</a:t>
            </a:r>
            <a:endParaRPr b="0" lang="en-US" sz="3200" spc="-1" strike="noStrike">
              <a:latin typeface="Arial"/>
            </a:endParaRPr>
          </a:p>
          <a:p>
            <a:pPr lvl="1" marL="609480" indent="-2304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3000" spc="-1" strike="noStrike">
                <a:solidFill>
                  <a:srgbClr val="ffffff"/>
                </a:solidFill>
                <a:latin typeface="Calibri"/>
                <a:ea typeface="DejaVu Sans"/>
              </a:rPr>
              <a:t>The edge </a:t>
            </a:r>
            <a:r>
              <a:rPr b="1" lang="en-US" sz="3000" spc="-1" strike="noStrike">
                <a:solidFill>
                  <a:srgbClr val="f3cd60"/>
                </a:solidFill>
                <a:latin typeface="Calibri"/>
                <a:ea typeface="DejaVu Sans"/>
              </a:rPr>
              <a:t>AB</a:t>
            </a:r>
            <a:r>
              <a:rPr b="0" lang="en-US" sz="3000" spc="-1" strike="noStrike">
                <a:solidFill>
                  <a:srgbClr val="ffffff"/>
                </a:solidFill>
                <a:latin typeface="Calibri"/>
                <a:ea typeface="DejaVu Sans"/>
              </a:rPr>
              <a:t> connects different trees </a:t>
            </a:r>
            <a:r>
              <a:rPr b="0" lang="en-US" sz="3000" spc="-1" strike="noStrike">
                <a:solidFill>
                  <a:srgbClr val="ffffff"/>
                </a:solidFill>
                <a:latin typeface="Wingdings"/>
                <a:ea typeface="DejaVu Sans"/>
              </a:rPr>
              <a:t></a:t>
            </a:r>
            <a:r>
              <a:rPr b="0" lang="en-US" sz="3000" spc="-1" strike="noStrike">
                <a:solidFill>
                  <a:srgbClr val="ffffff"/>
                </a:solidFill>
                <a:latin typeface="Calibri"/>
                <a:ea typeface="DejaVu Sans"/>
              </a:rPr>
              <a:t> add it to the forest</a:t>
            </a:r>
            <a:endParaRPr b="0" lang="en-US" sz="3000" spc="-1" strike="noStrike">
              <a:latin typeface="Arial"/>
            </a:endParaRPr>
          </a:p>
          <a:p>
            <a:pPr marL="304920" indent="-3038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1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F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 = {</a:t>
            </a:r>
            <a:r>
              <a:rPr b="1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BD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=</a:t>
            </a:r>
            <a:r>
              <a:rPr b="0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2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, </a:t>
            </a:r>
            <a:r>
              <a:rPr b="1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AB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=</a:t>
            </a:r>
            <a:r>
              <a:rPr b="0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4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}</a:t>
            </a:r>
            <a:endParaRPr b="0" lang="en-US" sz="3200" spc="-1" strike="noStrike">
              <a:latin typeface="Arial"/>
            </a:endParaRPr>
          </a:p>
          <a:p>
            <a:pPr marL="304920" indent="-3038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1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S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 = {</a:t>
            </a:r>
            <a:r>
              <a:rPr b="1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AC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=</a:t>
            </a:r>
            <a:r>
              <a:rPr b="0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5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, </a:t>
            </a:r>
            <a:r>
              <a:rPr b="1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CE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=</a:t>
            </a:r>
            <a:r>
              <a:rPr b="0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7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, </a:t>
            </a:r>
            <a:r>
              <a:rPr b="1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HI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=</a:t>
            </a:r>
            <a:r>
              <a:rPr b="0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7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, </a:t>
            </a:r>
            <a:r>
              <a:rPr b="1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DE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=</a:t>
            </a:r>
            <a:r>
              <a:rPr b="0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8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, </a:t>
            </a:r>
            <a:r>
              <a:rPr b="1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GH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=</a:t>
            </a:r>
            <a:r>
              <a:rPr b="0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8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, </a:t>
            </a:r>
            <a:r>
              <a:rPr b="1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AD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=</a:t>
            </a:r>
            <a:r>
              <a:rPr b="0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9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, </a:t>
            </a:r>
            <a:r>
              <a:rPr b="1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GI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=</a:t>
            </a:r>
            <a:r>
              <a:rPr b="0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10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, </a:t>
            </a:r>
            <a:r>
              <a:rPr b="1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EF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=</a:t>
            </a:r>
            <a:r>
              <a:rPr b="0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12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, </a:t>
            </a:r>
            <a:r>
              <a:rPr b="1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CD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=</a:t>
            </a:r>
            <a:r>
              <a:rPr b="0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20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}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05" name="CustomShape 3"/>
          <p:cNvSpPr/>
          <p:nvPr/>
        </p:nvSpPr>
        <p:spPr>
          <a:xfrm>
            <a:off x="188640" y="40320"/>
            <a:ext cx="9576360" cy="110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  <a:ea typeface="DejaVu Sans"/>
              </a:rPr>
              <a:t>Kruskal's Algorithm – Step #3</a:t>
            </a:r>
            <a:endParaRPr b="0" lang="en-US" sz="4000" spc="-1" strike="noStrike">
              <a:latin typeface="Arial"/>
            </a:endParaRPr>
          </a:p>
        </p:txBody>
      </p:sp>
      <p:grpSp>
        <p:nvGrpSpPr>
          <p:cNvPr id="406" name="Group 4"/>
          <p:cNvGrpSpPr/>
          <p:nvPr/>
        </p:nvGrpSpPr>
        <p:grpSpPr>
          <a:xfrm>
            <a:off x="3123360" y="4385520"/>
            <a:ext cx="5948640" cy="1938240"/>
            <a:chOff x="3123360" y="4385520"/>
            <a:chExt cx="5948640" cy="1938240"/>
          </a:xfrm>
        </p:grpSpPr>
        <p:sp>
          <p:nvSpPr>
            <p:cNvPr id="407" name="CustomShape 5"/>
            <p:cNvSpPr/>
            <p:nvPr/>
          </p:nvSpPr>
          <p:spPr>
            <a:xfrm>
              <a:off x="3123360" y="5220360"/>
              <a:ext cx="31680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4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408" name="CustomShape 6"/>
            <p:cNvSpPr/>
            <p:nvPr/>
          </p:nvSpPr>
          <p:spPr>
            <a:xfrm>
              <a:off x="4028400" y="5670360"/>
              <a:ext cx="31680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2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409" name="CustomShape 7"/>
            <p:cNvSpPr/>
            <p:nvPr/>
          </p:nvSpPr>
          <p:spPr>
            <a:xfrm>
              <a:off x="3709440" y="5139000"/>
              <a:ext cx="31680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9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410" name="CustomShape 8"/>
            <p:cNvSpPr/>
            <p:nvPr/>
          </p:nvSpPr>
          <p:spPr>
            <a:xfrm>
              <a:off x="6202800" y="5306040"/>
              <a:ext cx="45396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12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411" name="CustomShape 9"/>
            <p:cNvSpPr/>
            <p:nvPr/>
          </p:nvSpPr>
          <p:spPr>
            <a:xfrm>
              <a:off x="5327640" y="5195160"/>
              <a:ext cx="31680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8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412" name="CustomShape 10"/>
            <p:cNvSpPr/>
            <p:nvPr/>
          </p:nvSpPr>
          <p:spPr>
            <a:xfrm>
              <a:off x="5458320" y="4521600"/>
              <a:ext cx="31680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7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413" name="CustomShape 11"/>
            <p:cNvSpPr/>
            <p:nvPr/>
          </p:nvSpPr>
          <p:spPr>
            <a:xfrm>
              <a:off x="4087440" y="4385520"/>
              <a:ext cx="31680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5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414" name="Line 12"/>
            <p:cNvSpPr/>
            <p:nvPr/>
          </p:nvSpPr>
          <p:spPr>
            <a:xfrm flipV="1">
              <a:off x="5150160" y="5180760"/>
              <a:ext cx="862200" cy="649800"/>
            </a:xfrm>
            <a:prstGeom prst="line">
              <a:avLst/>
            </a:prstGeom>
            <a:ln w="38160">
              <a:solidFill>
                <a:schemeClr val="accent5">
                  <a:lumMod val="75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5" name="Line 13"/>
            <p:cNvSpPr/>
            <p:nvPr/>
          </p:nvSpPr>
          <p:spPr>
            <a:xfrm flipH="1" flipV="1">
              <a:off x="4914360" y="5008680"/>
              <a:ext cx="35280" cy="740160"/>
            </a:xfrm>
            <a:prstGeom prst="line">
              <a:avLst/>
            </a:prstGeom>
            <a:ln w="38160">
              <a:solidFill>
                <a:schemeClr val="accent5">
                  <a:lumMod val="75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6" name="Line 14"/>
            <p:cNvSpPr/>
            <p:nvPr/>
          </p:nvSpPr>
          <p:spPr>
            <a:xfrm flipH="1" flipV="1">
              <a:off x="6212880" y="5258880"/>
              <a:ext cx="2160" cy="476640"/>
            </a:xfrm>
            <a:prstGeom prst="line">
              <a:avLst/>
            </a:prstGeom>
            <a:ln w="38160">
              <a:solidFill>
                <a:schemeClr val="accent5">
                  <a:lumMod val="75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7" name="Line 15"/>
            <p:cNvSpPr/>
            <p:nvPr/>
          </p:nvSpPr>
          <p:spPr>
            <a:xfrm flipH="1">
              <a:off x="3728520" y="6027840"/>
              <a:ext cx="937800" cy="29520"/>
            </a:xfrm>
            <a:prstGeom prst="line">
              <a:avLst/>
            </a:prstGeom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8" name="Line 16"/>
            <p:cNvSpPr/>
            <p:nvPr/>
          </p:nvSpPr>
          <p:spPr>
            <a:xfrm flipH="1" flipV="1">
              <a:off x="3658320" y="4911480"/>
              <a:ext cx="1091160" cy="919080"/>
            </a:xfrm>
            <a:prstGeom prst="line">
              <a:avLst/>
            </a:prstGeom>
            <a:ln w="38160">
              <a:solidFill>
                <a:schemeClr val="accent5">
                  <a:lumMod val="75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9" name="Line 17"/>
            <p:cNvSpPr/>
            <p:nvPr/>
          </p:nvSpPr>
          <p:spPr>
            <a:xfrm>
              <a:off x="5197680" y="4741920"/>
              <a:ext cx="731520" cy="250200"/>
            </a:xfrm>
            <a:prstGeom prst="line">
              <a:avLst/>
            </a:prstGeom>
            <a:ln w="38160">
              <a:solidFill>
                <a:schemeClr val="accent5">
                  <a:lumMod val="75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0" name="Line 18"/>
            <p:cNvSpPr/>
            <p:nvPr/>
          </p:nvSpPr>
          <p:spPr>
            <a:xfrm flipV="1">
              <a:off x="3444840" y="4989960"/>
              <a:ext cx="12960" cy="800640"/>
            </a:xfrm>
            <a:prstGeom prst="line">
              <a:avLst/>
            </a:prstGeom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1" name="Line 19"/>
            <p:cNvSpPr/>
            <p:nvPr/>
          </p:nvSpPr>
          <p:spPr>
            <a:xfrm>
              <a:off x="3741480" y="4722840"/>
              <a:ext cx="889200" cy="19080"/>
            </a:xfrm>
            <a:prstGeom prst="line">
              <a:avLst/>
            </a:prstGeom>
            <a:ln w="38160">
              <a:solidFill>
                <a:schemeClr val="accent5">
                  <a:lumMod val="75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2" name="CustomShape 20"/>
            <p:cNvSpPr/>
            <p:nvPr/>
          </p:nvSpPr>
          <p:spPr>
            <a:xfrm>
              <a:off x="3174480" y="4456080"/>
              <a:ext cx="565920" cy="5328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A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423" name="CustomShape 21"/>
            <p:cNvSpPr/>
            <p:nvPr/>
          </p:nvSpPr>
          <p:spPr>
            <a:xfrm>
              <a:off x="3161520" y="5790960"/>
              <a:ext cx="565920" cy="5328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B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424" name="CustomShape 22"/>
            <p:cNvSpPr/>
            <p:nvPr/>
          </p:nvSpPr>
          <p:spPr>
            <a:xfrm>
              <a:off x="4631040" y="4475160"/>
              <a:ext cx="565920" cy="5328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C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425" name="CustomShape 23"/>
            <p:cNvSpPr/>
            <p:nvPr/>
          </p:nvSpPr>
          <p:spPr>
            <a:xfrm>
              <a:off x="4666320" y="5749200"/>
              <a:ext cx="565920" cy="5569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D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426" name="CustomShape 24"/>
            <p:cNvSpPr/>
            <p:nvPr/>
          </p:nvSpPr>
          <p:spPr>
            <a:xfrm>
              <a:off x="5929560" y="4725360"/>
              <a:ext cx="565920" cy="5328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E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427" name="CustomShape 25"/>
            <p:cNvSpPr/>
            <p:nvPr/>
          </p:nvSpPr>
          <p:spPr>
            <a:xfrm>
              <a:off x="5931720" y="5735880"/>
              <a:ext cx="565920" cy="5328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F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428" name="CustomShape 26"/>
            <p:cNvSpPr/>
            <p:nvPr/>
          </p:nvSpPr>
          <p:spPr>
            <a:xfrm>
              <a:off x="4474440" y="5101560"/>
              <a:ext cx="45396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20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429" name="CustomShape 27"/>
            <p:cNvSpPr/>
            <p:nvPr/>
          </p:nvSpPr>
          <p:spPr>
            <a:xfrm>
              <a:off x="7533360" y="5997960"/>
              <a:ext cx="96840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75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0" name="CustomShape 28"/>
            <p:cNvSpPr/>
            <p:nvPr/>
          </p:nvSpPr>
          <p:spPr>
            <a:xfrm>
              <a:off x="7794720" y="5612760"/>
              <a:ext cx="45396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10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431" name="CustomShape 29"/>
            <p:cNvSpPr/>
            <p:nvPr/>
          </p:nvSpPr>
          <p:spPr>
            <a:xfrm flipV="1">
              <a:off x="7454160" y="5149440"/>
              <a:ext cx="368640" cy="6606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75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2" name="CustomShape 30"/>
            <p:cNvSpPr/>
            <p:nvPr/>
          </p:nvSpPr>
          <p:spPr>
            <a:xfrm flipH="1" flipV="1">
              <a:off x="8225280" y="5149440"/>
              <a:ext cx="358200" cy="6606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75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3" name="CustomShape 31"/>
            <p:cNvSpPr/>
            <p:nvPr/>
          </p:nvSpPr>
          <p:spPr>
            <a:xfrm>
              <a:off x="7325640" y="5213160"/>
              <a:ext cx="31680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8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434" name="CustomShape 32"/>
            <p:cNvSpPr/>
            <p:nvPr/>
          </p:nvSpPr>
          <p:spPr>
            <a:xfrm>
              <a:off x="8376480" y="5176800"/>
              <a:ext cx="31680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7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435" name="CustomShape 33"/>
            <p:cNvSpPr/>
            <p:nvPr/>
          </p:nvSpPr>
          <p:spPr>
            <a:xfrm>
              <a:off x="8502840" y="5735880"/>
              <a:ext cx="569160" cy="52344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I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436" name="CustomShape 34"/>
            <p:cNvSpPr/>
            <p:nvPr/>
          </p:nvSpPr>
          <p:spPr>
            <a:xfrm>
              <a:off x="6992280" y="5735880"/>
              <a:ext cx="540000" cy="52344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G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437" name="CustomShape 35"/>
            <p:cNvSpPr/>
            <p:nvPr/>
          </p:nvSpPr>
          <p:spPr>
            <a:xfrm>
              <a:off x="7740000" y="4703040"/>
              <a:ext cx="569160" cy="52344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H</a:t>
              </a:r>
              <a:endParaRPr b="0" lang="en-US" sz="24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CustomShape 1"/>
          <p:cNvSpPr/>
          <p:nvPr/>
        </p:nvSpPr>
        <p:spPr>
          <a:xfrm>
            <a:off x="11566440" y="6525000"/>
            <a:ext cx="427680" cy="19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BBEC5489-E39D-47AD-87E3-AD0B706A7C59}" type="slidenum">
              <a:rPr b="0" lang="en-US" sz="1000" spc="-1" strike="noStrike">
                <a:solidFill>
                  <a:srgbClr val="ffffff"/>
                </a:solidFill>
                <a:latin typeface="Calibri"/>
                <a:ea typeface="DejaVu Sans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439" name="CustomShape 2"/>
          <p:cNvSpPr/>
          <p:nvPr/>
        </p:nvSpPr>
        <p:spPr>
          <a:xfrm>
            <a:off x="190440" y="1151280"/>
            <a:ext cx="11803680" cy="556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rmAutofit/>
          </a:bodyPr>
          <a:p>
            <a:pPr marL="304920" indent="-3038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Take the smallest edge </a:t>
            </a:r>
            <a:r>
              <a:rPr b="1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AC 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= </a:t>
            </a:r>
            <a:r>
              <a:rPr b="0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5</a:t>
            </a:r>
            <a:endParaRPr b="0" lang="en-US" sz="3200" spc="-1" strike="noStrike">
              <a:latin typeface="Arial"/>
            </a:endParaRPr>
          </a:p>
          <a:p>
            <a:pPr lvl="1" marL="609480" indent="-2304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3000" spc="-1" strike="noStrike">
                <a:solidFill>
                  <a:srgbClr val="ffffff"/>
                </a:solidFill>
                <a:latin typeface="Calibri"/>
                <a:ea typeface="DejaVu Sans"/>
              </a:rPr>
              <a:t>The edge </a:t>
            </a:r>
            <a:r>
              <a:rPr b="1" lang="en-US" sz="3000" spc="-1" strike="noStrike">
                <a:solidFill>
                  <a:srgbClr val="f3cd60"/>
                </a:solidFill>
                <a:latin typeface="Calibri"/>
                <a:ea typeface="DejaVu Sans"/>
              </a:rPr>
              <a:t>AC </a:t>
            </a:r>
            <a:r>
              <a:rPr b="0" lang="en-US" sz="3000" spc="-1" strike="noStrike">
                <a:solidFill>
                  <a:srgbClr val="ffffff"/>
                </a:solidFill>
                <a:latin typeface="Calibri"/>
                <a:ea typeface="DejaVu Sans"/>
              </a:rPr>
              <a:t>connects different trees </a:t>
            </a:r>
            <a:r>
              <a:rPr b="0" lang="en-US" sz="3000" spc="-1" strike="noStrike">
                <a:solidFill>
                  <a:srgbClr val="ffffff"/>
                </a:solidFill>
                <a:latin typeface="Wingdings"/>
                <a:ea typeface="DejaVu Sans"/>
              </a:rPr>
              <a:t></a:t>
            </a:r>
            <a:r>
              <a:rPr b="0" lang="en-US" sz="3000" spc="-1" strike="noStrike">
                <a:solidFill>
                  <a:srgbClr val="ffffff"/>
                </a:solidFill>
                <a:latin typeface="Calibri"/>
                <a:ea typeface="DejaVu Sans"/>
              </a:rPr>
              <a:t> add it to the forest</a:t>
            </a:r>
            <a:endParaRPr b="0" lang="en-US" sz="3000" spc="-1" strike="noStrike">
              <a:latin typeface="Arial"/>
            </a:endParaRPr>
          </a:p>
          <a:p>
            <a:pPr marL="304920" indent="-3038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1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F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 = {</a:t>
            </a:r>
            <a:r>
              <a:rPr b="1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BD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=</a:t>
            </a:r>
            <a:r>
              <a:rPr b="0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2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, </a:t>
            </a:r>
            <a:r>
              <a:rPr b="1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AB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=</a:t>
            </a:r>
            <a:r>
              <a:rPr b="0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4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, </a:t>
            </a:r>
            <a:r>
              <a:rPr b="1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AC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=</a:t>
            </a:r>
            <a:r>
              <a:rPr b="0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5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}</a:t>
            </a:r>
            <a:endParaRPr b="0" lang="en-US" sz="3200" spc="-1" strike="noStrike">
              <a:latin typeface="Arial"/>
            </a:endParaRPr>
          </a:p>
          <a:p>
            <a:pPr marL="304920" indent="-3038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1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S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 = {</a:t>
            </a:r>
            <a:r>
              <a:rPr b="1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CE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=</a:t>
            </a:r>
            <a:r>
              <a:rPr b="0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7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, </a:t>
            </a:r>
            <a:r>
              <a:rPr b="1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HI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=</a:t>
            </a:r>
            <a:r>
              <a:rPr b="0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7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, </a:t>
            </a:r>
            <a:r>
              <a:rPr b="1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DE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=</a:t>
            </a:r>
            <a:r>
              <a:rPr b="0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8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, </a:t>
            </a:r>
            <a:r>
              <a:rPr b="1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GH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=</a:t>
            </a:r>
            <a:r>
              <a:rPr b="0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8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, </a:t>
            </a:r>
            <a:r>
              <a:rPr b="1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AD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=</a:t>
            </a:r>
            <a:r>
              <a:rPr b="0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9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, </a:t>
            </a:r>
            <a:r>
              <a:rPr b="1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GI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=</a:t>
            </a:r>
            <a:r>
              <a:rPr b="0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10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, </a:t>
            </a:r>
            <a:r>
              <a:rPr b="1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EF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=</a:t>
            </a:r>
            <a:r>
              <a:rPr b="0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12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, </a:t>
            </a:r>
            <a:r>
              <a:rPr b="1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CD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=</a:t>
            </a:r>
            <a:r>
              <a:rPr b="0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20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}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40" name="CustomShape 3"/>
          <p:cNvSpPr/>
          <p:nvPr/>
        </p:nvSpPr>
        <p:spPr>
          <a:xfrm>
            <a:off x="188640" y="40320"/>
            <a:ext cx="9576360" cy="110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  <a:ea typeface="DejaVu Sans"/>
              </a:rPr>
              <a:t>Kruskal's Algorithm – Step #4</a:t>
            </a:r>
            <a:endParaRPr b="0" lang="en-US" sz="4000" spc="-1" strike="noStrike">
              <a:latin typeface="Arial"/>
            </a:endParaRPr>
          </a:p>
        </p:txBody>
      </p:sp>
      <p:grpSp>
        <p:nvGrpSpPr>
          <p:cNvPr id="441" name="Group 4"/>
          <p:cNvGrpSpPr/>
          <p:nvPr/>
        </p:nvGrpSpPr>
        <p:grpSpPr>
          <a:xfrm>
            <a:off x="3123360" y="4385520"/>
            <a:ext cx="5948640" cy="1938240"/>
            <a:chOff x="3123360" y="4385520"/>
            <a:chExt cx="5948640" cy="1938240"/>
          </a:xfrm>
        </p:grpSpPr>
        <p:sp>
          <p:nvSpPr>
            <p:cNvPr id="442" name="CustomShape 5"/>
            <p:cNvSpPr/>
            <p:nvPr/>
          </p:nvSpPr>
          <p:spPr>
            <a:xfrm>
              <a:off x="3123360" y="5220360"/>
              <a:ext cx="31680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4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443" name="CustomShape 6"/>
            <p:cNvSpPr/>
            <p:nvPr/>
          </p:nvSpPr>
          <p:spPr>
            <a:xfrm>
              <a:off x="4028400" y="5670360"/>
              <a:ext cx="31680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2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444" name="CustomShape 7"/>
            <p:cNvSpPr/>
            <p:nvPr/>
          </p:nvSpPr>
          <p:spPr>
            <a:xfrm>
              <a:off x="3709440" y="5139000"/>
              <a:ext cx="31680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9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445" name="CustomShape 8"/>
            <p:cNvSpPr/>
            <p:nvPr/>
          </p:nvSpPr>
          <p:spPr>
            <a:xfrm>
              <a:off x="6202800" y="5306040"/>
              <a:ext cx="45396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12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446" name="CustomShape 9"/>
            <p:cNvSpPr/>
            <p:nvPr/>
          </p:nvSpPr>
          <p:spPr>
            <a:xfrm>
              <a:off x="5327640" y="5195160"/>
              <a:ext cx="31680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8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447" name="CustomShape 10"/>
            <p:cNvSpPr/>
            <p:nvPr/>
          </p:nvSpPr>
          <p:spPr>
            <a:xfrm>
              <a:off x="5458320" y="4521600"/>
              <a:ext cx="31680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7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448" name="CustomShape 11"/>
            <p:cNvSpPr/>
            <p:nvPr/>
          </p:nvSpPr>
          <p:spPr>
            <a:xfrm>
              <a:off x="4087440" y="4385520"/>
              <a:ext cx="31680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5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449" name="Line 12"/>
            <p:cNvSpPr/>
            <p:nvPr/>
          </p:nvSpPr>
          <p:spPr>
            <a:xfrm flipV="1">
              <a:off x="5150160" y="5180760"/>
              <a:ext cx="862200" cy="649800"/>
            </a:xfrm>
            <a:prstGeom prst="line">
              <a:avLst/>
            </a:prstGeom>
            <a:ln w="38160">
              <a:solidFill>
                <a:schemeClr val="accent5">
                  <a:lumMod val="75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0" name="Line 13"/>
            <p:cNvSpPr/>
            <p:nvPr/>
          </p:nvSpPr>
          <p:spPr>
            <a:xfrm flipH="1" flipV="1">
              <a:off x="4914360" y="5008680"/>
              <a:ext cx="35280" cy="740160"/>
            </a:xfrm>
            <a:prstGeom prst="line">
              <a:avLst/>
            </a:prstGeom>
            <a:ln w="38160">
              <a:solidFill>
                <a:schemeClr val="accent5">
                  <a:lumMod val="75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1" name="Line 14"/>
            <p:cNvSpPr/>
            <p:nvPr/>
          </p:nvSpPr>
          <p:spPr>
            <a:xfrm flipH="1" flipV="1">
              <a:off x="6212880" y="5258880"/>
              <a:ext cx="2160" cy="476640"/>
            </a:xfrm>
            <a:prstGeom prst="line">
              <a:avLst/>
            </a:prstGeom>
            <a:ln w="38160">
              <a:solidFill>
                <a:schemeClr val="accent5">
                  <a:lumMod val="75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2" name="Line 15"/>
            <p:cNvSpPr/>
            <p:nvPr/>
          </p:nvSpPr>
          <p:spPr>
            <a:xfrm flipH="1">
              <a:off x="3728520" y="6027840"/>
              <a:ext cx="937800" cy="29520"/>
            </a:xfrm>
            <a:prstGeom prst="line">
              <a:avLst/>
            </a:prstGeom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3" name="Line 16"/>
            <p:cNvSpPr/>
            <p:nvPr/>
          </p:nvSpPr>
          <p:spPr>
            <a:xfrm flipH="1" flipV="1">
              <a:off x="3658320" y="4911480"/>
              <a:ext cx="1091160" cy="919080"/>
            </a:xfrm>
            <a:prstGeom prst="line">
              <a:avLst/>
            </a:prstGeom>
            <a:ln w="38160">
              <a:solidFill>
                <a:schemeClr val="accent5">
                  <a:lumMod val="75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4" name="Line 17"/>
            <p:cNvSpPr/>
            <p:nvPr/>
          </p:nvSpPr>
          <p:spPr>
            <a:xfrm>
              <a:off x="5197680" y="4741920"/>
              <a:ext cx="731520" cy="250200"/>
            </a:xfrm>
            <a:prstGeom prst="line">
              <a:avLst/>
            </a:prstGeom>
            <a:ln w="38160">
              <a:solidFill>
                <a:schemeClr val="accent5">
                  <a:lumMod val="75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5" name="Line 18"/>
            <p:cNvSpPr/>
            <p:nvPr/>
          </p:nvSpPr>
          <p:spPr>
            <a:xfrm flipV="1">
              <a:off x="3444840" y="4989960"/>
              <a:ext cx="12960" cy="800640"/>
            </a:xfrm>
            <a:prstGeom prst="line">
              <a:avLst/>
            </a:prstGeom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6" name="Line 19"/>
            <p:cNvSpPr/>
            <p:nvPr/>
          </p:nvSpPr>
          <p:spPr>
            <a:xfrm>
              <a:off x="3741480" y="4722840"/>
              <a:ext cx="889200" cy="19080"/>
            </a:xfrm>
            <a:prstGeom prst="line">
              <a:avLst/>
            </a:prstGeom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7" name="CustomShape 20"/>
            <p:cNvSpPr/>
            <p:nvPr/>
          </p:nvSpPr>
          <p:spPr>
            <a:xfrm>
              <a:off x="3174480" y="4456080"/>
              <a:ext cx="565920" cy="5328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A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458" name="CustomShape 21"/>
            <p:cNvSpPr/>
            <p:nvPr/>
          </p:nvSpPr>
          <p:spPr>
            <a:xfrm>
              <a:off x="3161520" y="5790960"/>
              <a:ext cx="565920" cy="5328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B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459" name="CustomShape 22"/>
            <p:cNvSpPr/>
            <p:nvPr/>
          </p:nvSpPr>
          <p:spPr>
            <a:xfrm>
              <a:off x="4631040" y="4475160"/>
              <a:ext cx="565920" cy="5328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C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460" name="CustomShape 23"/>
            <p:cNvSpPr/>
            <p:nvPr/>
          </p:nvSpPr>
          <p:spPr>
            <a:xfrm>
              <a:off x="4666320" y="5749200"/>
              <a:ext cx="565920" cy="5569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D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461" name="CustomShape 24"/>
            <p:cNvSpPr/>
            <p:nvPr/>
          </p:nvSpPr>
          <p:spPr>
            <a:xfrm>
              <a:off x="5929560" y="4725360"/>
              <a:ext cx="565920" cy="5328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E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462" name="CustomShape 25"/>
            <p:cNvSpPr/>
            <p:nvPr/>
          </p:nvSpPr>
          <p:spPr>
            <a:xfrm>
              <a:off x="5931720" y="5735880"/>
              <a:ext cx="565920" cy="5328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F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463" name="CustomShape 26"/>
            <p:cNvSpPr/>
            <p:nvPr/>
          </p:nvSpPr>
          <p:spPr>
            <a:xfrm>
              <a:off x="4474440" y="5101560"/>
              <a:ext cx="45396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20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464" name="CustomShape 27"/>
            <p:cNvSpPr/>
            <p:nvPr/>
          </p:nvSpPr>
          <p:spPr>
            <a:xfrm>
              <a:off x="7533360" y="5997960"/>
              <a:ext cx="96840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75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5" name="CustomShape 28"/>
            <p:cNvSpPr/>
            <p:nvPr/>
          </p:nvSpPr>
          <p:spPr>
            <a:xfrm>
              <a:off x="7794720" y="5612760"/>
              <a:ext cx="45396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10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466" name="CustomShape 29"/>
            <p:cNvSpPr/>
            <p:nvPr/>
          </p:nvSpPr>
          <p:spPr>
            <a:xfrm flipV="1">
              <a:off x="7454160" y="5149440"/>
              <a:ext cx="368640" cy="6606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75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7" name="CustomShape 30"/>
            <p:cNvSpPr/>
            <p:nvPr/>
          </p:nvSpPr>
          <p:spPr>
            <a:xfrm flipH="1" flipV="1">
              <a:off x="8225280" y="5149440"/>
              <a:ext cx="358200" cy="6606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75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8" name="CustomShape 31"/>
            <p:cNvSpPr/>
            <p:nvPr/>
          </p:nvSpPr>
          <p:spPr>
            <a:xfrm>
              <a:off x="7325640" y="5213160"/>
              <a:ext cx="31680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8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469" name="CustomShape 32"/>
            <p:cNvSpPr/>
            <p:nvPr/>
          </p:nvSpPr>
          <p:spPr>
            <a:xfrm>
              <a:off x="8376480" y="5176800"/>
              <a:ext cx="31680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7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470" name="CustomShape 33"/>
            <p:cNvSpPr/>
            <p:nvPr/>
          </p:nvSpPr>
          <p:spPr>
            <a:xfrm>
              <a:off x="8502840" y="5735880"/>
              <a:ext cx="569160" cy="52344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I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471" name="CustomShape 34"/>
            <p:cNvSpPr/>
            <p:nvPr/>
          </p:nvSpPr>
          <p:spPr>
            <a:xfrm>
              <a:off x="6992280" y="5735880"/>
              <a:ext cx="540000" cy="52344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G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472" name="CustomShape 35"/>
            <p:cNvSpPr/>
            <p:nvPr/>
          </p:nvSpPr>
          <p:spPr>
            <a:xfrm>
              <a:off x="7740000" y="4703040"/>
              <a:ext cx="569160" cy="52344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H</a:t>
              </a:r>
              <a:endParaRPr b="0" lang="en-US" sz="24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CustomShape 1"/>
          <p:cNvSpPr/>
          <p:nvPr/>
        </p:nvSpPr>
        <p:spPr>
          <a:xfrm>
            <a:off x="11566440" y="6525000"/>
            <a:ext cx="427680" cy="19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38DD7361-F692-4311-B12A-2E2850619C86}" type="slidenum">
              <a:rPr b="0" lang="en-US" sz="1000" spc="-1" strike="noStrike">
                <a:solidFill>
                  <a:srgbClr val="ffffff"/>
                </a:solidFill>
                <a:latin typeface="Calibri"/>
                <a:ea typeface="DejaVu Sans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474" name="CustomShape 2"/>
          <p:cNvSpPr/>
          <p:nvPr/>
        </p:nvSpPr>
        <p:spPr>
          <a:xfrm>
            <a:off x="190440" y="1151280"/>
            <a:ext cx="11803680" cy="556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rmAutofit/>
          </a:bodyPr>
          <a:p>
            <a:pPr marL="304920" indent="-3038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Take the smallest edge </a:t>
            </a:r>
            <a:r>
              <a:rPr b="1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CE 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= </a:t>
            </a:r>
            <a:r>
              <a:rPr b="0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7</a:t>
            </a:r>
            <a:endParaRPr b="0" lang="en-US" sz="3200" spc="-1" strike="noStrike">
              <a:latin typeface="Arial"/>
            </a:endParaRPr>
          </a:p>
          <a:p>
            <a:pPr lvl="1" marL="609480" indent="-2304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3000" spc="-1" strike="noStrike">
                <a:solidFill>
                  <a:srgbClr val="ffffff"/>
                </a:solidFill>
                <a:latin typeface="Calibri"/>
                <a:ea typeface="DejaVu Sans"/>
              </a:rPr>
              <a:t>The edge </a:t>
            </a:r>
            <a:r>
              <a:rPr b="1" lang="en-US" sz="3000" spc="-1" strike="noStrike">
                <a:solidFill>
                  <a:srgbClr val="f3cd60"/>
                </a:solidFill>
                <a:latin typeface="Calibri"/>
                <a:ea typeface="DejaVu Sans"/>
              </a:rPr>
              <a:t>CE </a:t>
            </a:r>
            <a:r>
              <a:rPr b="0" lang="en-US" sz="3000" spc="-1" strike="noStrike">
                <a:solidFill>
                  <a:srgbClr val="ffffff"/>
                </a:solidFill>
                <a:latin typeface="Calibri"/>
                <a:ea typeface="DejaVu Sans"/>
              </a:rPr>
              <a:t>connects different trees </a:t>
            </a:r>
            <a:r>
              <a:rPr b="0" lang="en-US" sz="3000" spc="-1" strike="noStrike">
                <a:solidFill>
                  <a:srgbClr val="ffffff"/>
                </a:solidFill>
                <a:latin typeface="Wingdings"/>
                <a:ea typeface="DejaVu Sans"/>
              </a:rPr>
              <a:t></a:t>
            </a:r>
            <a:r>
              <a:rPr b="0" lang="en-US" sz="3000" spc="-1" strike="noStrike">
                <a:solidFill>
                  <a:srgbClr val="ffffff"/>
                </a:solidFill>
                <a:latin typeface="Calibri"/>
                <a:ea typeface="DejaVu Sans"/>
              </a:rPr>
              <a:t> add it to the forest</a:t>
            </a:r>
            <a:endParaRPr b="0" lang="en-US" sz="3000" spc="-1" strike="noStrike">
              <a:latin typeface="Arial"/>
            </a:endParaRPr>
          </a:p>
          <a:p>
            <a:pPr marL="304920" indent="-3038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1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F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 = {</a:t>
            </a:r>
            <a:r>
              <a:rPr b="1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BD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=</a:t>
            </a:r>
            <a:r>
              <a:rPr b="0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2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, </a:t>
            </a:r>
            <a:r>
              <a:rPr b="1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AB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=</a:t>
            </a:r>
            <a:r>
              <a:rPr b="0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4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, </a:t>
            </a:r>
            <a:r>
              <a:rPr b="1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AC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=</a:t>
            </a:r>
            <a:r>
              <a:rPr b="0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5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, </a:t>
            </a:r>
            <a:r>
              <a:rPr b="1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CE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=</a:t>
            </a:r>
            <a:r>
              <a:rPr b="0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7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}</a:t>
            </a:r>
            <a:endParaRPr b="0" lang="en-US" sz="3200" spc="-1" strike="noStrike">
              <a:latin typeface="Arial"/>
            </a:endParaRPr>
          </a:p>
          <a:p>
            <a:pPr marL="304920" indent="-3038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1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S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 = {</a:t>
            </a:r>
            <a:r>
              <a:rPr b="1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HI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=</a:t>
            </a:r>
            <a:r>
              <a:rPr b="0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7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, </a:t>
            </a:r>
            <a:r>
              <a:rPr b="1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DE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=</a:t>
            </a:r>
            <a:r>
              <a:rPr b="0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8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, </a:t>
            </a:r>
            <a:r>
              <a:rPr b="1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GH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=</a:t>
            </a:r>
            <a:r>
              <a:rPr b="0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8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, </a:t>
            </a:r>
            <a:r>
              <a:rPr b="1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AD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=</a:t>
            </a:r>
            <a:r>
              <a:rPr b="0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9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, </a:t>
            </a:r>
            <a:r>
              <a:rPr b="1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GI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=</a:t>
            </a:r>
            <a:r>
              <a:rPr b="0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10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, </a:t>
            </a:r>
            <a:r>
              <a:rPr b="1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EF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=</a:t>
            </a:r>
            <a:r>
              <a:rPr b="0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12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, </a:t>
            </a:r>
            <a:r>
              <a:rPr b="1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CD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=</a:t>
            </a:r>
            <a:r>
              <a:rPr b="0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20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}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75" name="CustomShape 3"/>
          <p:cNvSpPr/>
          <p:nvPr/>
        </p:nvSpPr>
        <p:spPr>
          <a:xfrm>
            <a:off x="188640" y="40320"/>
            <a:ext cx="9576360" cy="110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  <a:ea typeface="DejaVu Sans"/>
              </a:rPr>
              <a:t>Kruskal's Algorithm – Step #5</a:t>
            </a:r>
            <a:endParaRPr b="0" lang="en-US" sz="4000" spc="-1" strike="noStrike">
              <a:latin typeface="Arial"/>
            </a:endParaRPr>
          </a:p>
        </p:txBody>
      </p:sp>
      <p:grpSp>
        <p:nvGrpSpPr>
          <p:cNvPr id="476" name="Group 4"/>
          <p:cNvGrpSpPr/>
          <p:nvPr/>
        </p:nvGrpSpPr>
        <p:grpSpPr>
          <a:xfrm>
            <a:off x="3123360" y="4385520"/>
            <a:ext cx="5948640" cy="1938240"/>
            <a:chOff x="3123360" y="4385520"/>
            <a:chExt cx="5948640" cy="1938240"/>
          </a:xfrm>
        </p:grpSpPr>
        <p:sp>
          <p:nvSpPr>
            <p:cNvPr id="477" name="CustomShape 5"/>
            <p:cNvSpPr/>
            <p:nvPr/>
          </p:nvSpPr>
          <p:spPr>
            <a:xfrm>
              <a:off x="3123360" y="5220360"/>
              <a:ext cx="31680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4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478" name="CustomShape 6"/>
            <p:cNvSpPr/>
            <p:nvPr/>
          </p:nvSpPr>
          <p:spPr>
            <a:xfrm>
              <a:off x="4028400" y="5670360"/>
              <a:ext cx="31680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2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479" name="CustomShape 7"/>
            <p:cNvSpPr/>
            <p:nvPr/>
          </p:nvSpPr>
          <p:spPr>
            <a:xfrm>
              <a:off x="3709440" y="5139000"/>
              <a:ext cx="31680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9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480" name="CustomShape 8"/>
            <p:cNvSpPr/>
            <p:nvPr/>
          </p:nvSpPr>
          <p:spPr>
            <a:xfrm>
              <a:off x="6202800" y="5306040"/>
              <a:ext cx="45396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12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481" name="CustomShape 9"/>
            <p:cNvSpPr/>
            <p:nvPr/>
          </p:nvSpPr>
          <p:spPr>
            <a:xfrm>
              <a:off x="5327640" y="5195160"/>
              <a:ext cx="31680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8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482" name="CustomShape 10"/>
            <p:cNvSpPr/>
            <p:nvPr/>
          </p:nvSpPr>
          <p:spPr>
            <a:xfrm>
              <a:off x="5458320" y="4521600"/>
              <a:ext cx="31680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7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483" name="CustomShape 11"/>
            <p:cNvSpPr/>
            <p:nvPr/>
          </p:nvSpPr>
          <p:spPr>
            <a:xfrm>
              <a:off x="4087440" y="4385520"/>
              <a:ext cx="31680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5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484" name="Line 12"/>
            <p:cNvSpPr/>
            <p:nvPr/>
          </p:nvSpPr>
          <p:spPr>
            <a:xfrm flipV="1">
              <a:off x="5150160" y="5180760"/>
              <a:ext cx="862200" cy="649800"/>
            </a:xfrm>
            <a:prstGeom prst="line">
              <a:avLst/>
            </a:prstGeom>
            <a:ln w="38160">
              <a:solidFill>
                <a:schemeClr val="accent5">
                  <a:lumMod val="75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5" name="Line 13"/>
            <p:cNvSpPr/>
            <p:nvPr/>
          </p:nvSpPr>
          <p:spPr>
            <a:xfrm flipH="1" flipV="1">
              <a:off x="4914360" y="5008680"/>
              <a:ext cx="35280" cy="740160"/>
            </a:xfrm>
            <a:prstGeom prst="line">
              <a:avLst/>
            </a:prstGeom>
            <a:ln w="38160">
              <a:solidFill>
                <a:schemeClr val="accent5">
                  <a:lumMod val="75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6" name="Line 14"/>
            <p:cNvSpPr/>
            <p:nvPr/>
          </p:nvSpPr>
          <p:spPr>
            <a:xfrm flipH="1" flipV="1">
              <a:off x="6212880" y="5258880"/>
              <a:ext cx="2160" cy="476640"/>
            </a:xfrm>
            <a:prstGeom prst="line">
              <a:avLst/>
            </a:prstGeom>
            <a:ln w="38160">
              <a:solidFill>
                <a:schemeClr val="accent5">
                  <a:lumMod val="75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7" name="Line 15"/>
            <p:cNvSpPr/>
            <p:nvPr/>
          </p:nvSpPr>
          <p:spPr>
            <a:xfrm flipH="1">
              <a:off x="3728520" y="6027840"/>
              <a:ext cx="937800" cy="29520"/>
            </a:xfrm>
            <a:prstGeom prst="line">
              <a:avLst/>
            </a:prstGeom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8" name="Line 16"/>
            <p:cNvSpPr/>
            <p:nvPr/>
          </p:nvSpPr>
          <p:spPr>
            <a:xfrm flipH="1" flipV="1">
              <a:off x="3658320" y="4911480"/>
              <a:ext cx="1091160" cy="919080"/>
            </a:xfrm>
            <a:prstGeom prst="line">
              <a:avLst/>
            </a:prstGeom>
            <a:ln w="38160">
              <a:solidFill>
                <a:schemeClr val="accent5">
                  <a:lumMod val="75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9" name="Line 17"/>
            <p:cNvSpPr/>
            <p:nvPr/>
          </p:nvSpPr>
          <p:spPr>
            <a:xfrm>
              <a:off x="5197680" y="4741920"/>
              <a:ext cx="731520" cy="250200"/>
            </a:xfrm>
            <a:prstGeom prst="line">
              <a:avLst/>
            </a:prstGeom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0" name="Line 18"/>
            <p:cNvSpPr/>
            <p:nvPr/>
          </p:nvSpPr>
          <p:spPr>
            <a:xfrm flipV="1">
              <a:off x="3444840" y="4989960"/>
              <a:ext cx="12960" cy="800640"/>
            </a:xfrm>
            <a:prstGeom prst="line">
              <a:avLst/>
            </a:prstGeom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1" name="Line 19"/>
            <p:cNvSpPr/>
            <p:nvPr/>
          </p:nvSpPr>
          <p:spPr>
            <a:xfrm>
              <a:off x="3741480" y="4722840"/>
              <a:ext cx="889200" cy="19080"/>
            </a:xfrm>
            <a:prstGeom prst="line">
              <a:avLst/>
            </a:prstGeom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2" name="CustomShape 20"/>
            <p:cNvSpPr/>
            <p:nvPr/>
          </p:nvSpPr>
          <p:spPr>
            <a:xfrm>
              <a:off x="3174480" y="4456080"/>
              <a:ext cx="565920" cy="5328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A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493" name="CustomShape 21"/>
            <p:cNvSpPr/>
            <p:nvPr/>
          </p:nvSpPr>
          <p:spPr>
            <a:xfrm>
              <a:off x="3161520" y="5790960"/>
              <a:ext cx="565920" cy="5328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B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494" name="CustomShape 22"/>
            <p:cNvSpPr/>
            <p:nvPr/>
          </p:nvSpPr>
          <p:spPr>
            <a:xfrm>
              <a:off x="4631040" y="4475160"/>
              <a:ext cx="565920" cy="5328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C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495" name="CustomShape 23"/>
            <p:cNvSpPr/>
            <p:nvPr/>
          </p:nvSpPr>
          <p:spPr>
            <a:xfrm>
              <a:off x="4666320" y="5749200"/>
              <a:ext cx="565920" cy="5569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D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496" name="CustomShape 24"/>
            <p:cNvSpPr/>
            <p:nvPr/>
          </p:nvSpPr>
          <p:spPr>
            <a:xfrm>
              <a:off x="5929560" y="4725360"/>
              <a:ext cx="565920" cy="5328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E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497" name="CustomShape 25"/>
            <p:cNvSpPr/>
            <p:nvPr/>
          </p:nvSpPr>
          <p:spPr>
            <a:xfrm>
              <a:off x="5931720" y="5735880"/>
              <a:ext cx="565920" cy="5328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F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498" name="CustomShape 26"/>
            <p:cNvSpPr/>
            <p:nvPr/>
          </p:nvSpPr>
          <p:spPr>
            <a:xfrm>
              <a:off x="4474440" y="5101560"/>
              <a:ext cx="45396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20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499" name="CustomShape 27"/>
            <p:cNvSpPr/>
            <p:nvPr/>
          </p:nvSpPr>
          <p:spPr>
            <a:xfrm>
              <a:off x="7533360" y="5997960"/>
              <a:ext cx="96840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75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0" name="CustomShape 28"/>
            <p:cNvSpPr/>
            <p:nvPr/>
          </p:nvSpPr>
          <p:spPr>
            <a:xfrm>
              <a:off x="7794720" y="5612760"/>
              <a:ext cx="45396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10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501" name="CustomShape 29"/>
            <p:cNvSpPr/>
            <p:nvPr/>
          </p:nvSpPr>
          <p:spPr>
            <a:xfrm flipV="1">
              <a:off x="7454160" y="5149440"/>
              <a:ext cx="368640" cy="6606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75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2" name="CustomShape 30"/>
            <p:cNvSpPr/>
            <p:nvPr/>
          </p:nvSpPr>
          <p:spPr>
            <a:xfrm flipH="1" flipV="1">
              <a:off x="8225280" y="5149440"/>
              <a:ext cx="358200" cy="6606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75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3" name="CustomShape 31"/>
            <p:cNvSpPr/>
            <p:nvPr/>
          </p:nvSpPr>
          <p:spPr>
            <a:xfrm>
              <a:off x="7325640" y="5213160"/>
              <a:ext cx="31680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8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504" name="CustomShape 32"/>
            <p:cNvSpPr/>
            <p:nvPr/>
          </p:nvSpPr>
          <p:spPr>
            <a:xfrm>
              <a:off x="8376480" y="5176800"/>
              <a:ext cx="31680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7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505" name="CustomShape 33"/>
            <p:cNvSpPr/>
            <p:nvPr/>
          </p:nvSpPr>
          <p:spPr>
            <a:xfrm>
              <a:off x="8502840" y="5735880"/>
              <a:ext cx="569160" cy="52344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I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506" name="CustomShape 34"/>
            <p:cNvSpPr/>
            <p:nvPr/>
          </p:nvSpPr>
          <p:spPr>
            <a:xfrm>
              <a:off x="6992280" y="5735880"/>
              <a:ext cx="540000" cy="52344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G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507" name="CustomShape 35"/>
            <p:cNvSpPr/>
            <p:nvPr/>
          </p:nvSpPr>
          <p:spPr>
            <a:xfrm>
              <a:off x="7740000" y="4703040"/>
              <a:ext cx="569160" cy="52344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H</a:t>
              </a:r>
              <a:endParaRPr b="0" lang="en-US" sz="24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CustomShape 1"/>
          <p:cNvSpPr/>
          <p:nvPr/>
        </p:nvSpPr>
        <p:spPr>
          <a:xfrm>
            <a:off x="11566440" y="6525000"/>
            <a:ext cx="427680" cy="19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E4123560-015B-4678-BD1D-6BB8AE1A3748}" type="slidenum">
              <a:rPr b="0" lang="en-US" sz="1000" spc="-1" strike="noStrike">
                <a:solidFill>
                  <a:srgbClr val="ffffff"/>
                </a:solidFill>
                <a:latin typeface="Calibri"/>
                <a:ea typeface="DejaVu Sans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509" name="CustomShape 2"/>
          <p:cNvSpPr/>
          <p:nvPr/>
        </p:nvSpPr>
        <p:spPr>
          <a:xfrm>
            <a:off x="190440" y="1151280"/>
            <a:ext cx="11803680" cy="556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rmAutofit/>
          </a:bodyPr>
          <a:p>
            <a:pPr marL="304920" indent="-3038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Take the smallest edge </a:t>
            </a:r>
            <a:r>
              <a:rPr b="1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HI 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= </a:t>
            </a:r>
            <a:r>
              <a:rPr b="0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7</a:t>
            </a:r>
            <a:endParaRPr b="0" lang="en-US" sz="3200" spc="-1" strike="noStrike">
              <a:latin typeface="Arial"/>
            </a:endParaRPr>
          </a:p>
          <a:p>
            <a:pPr lvl="1" marL="609480" indent="-2304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3000" spc="-1" strike="noStrike">
                <a:solidFill>
                  <a:srgbClr val="ffffff"/>
                </a:solidFill>
                <a:latin typeface="Calibri"/>
                <a:ea typeface="DejaVu Sans"/>
              </a:rPr>
              <a:t>The edge </a:t>
            </a:r>
            <a:r>
              <a:rPr b="1" lang="en-US" sz="3000" spc="-1" strike="noStrike">
                <a:solidFill>
                  <a:srgbClr val="f3cd60"/>
                </a:solidFill>
                <a:latin typeface="Calibri"/>
                <a:ea typeface="DejaVu Sans"/>
              </a:rPr>
              <a:t>CE </a:t>
            </a:r>
            <a:r>
              <a:rPr b="0" lang="en-US" sz="3000" spc="-1" strike="noStrike">
                <a:solidFill>
                  <a:srgbClr val="ffffff"/>
                </a:solidFill>
                <a:latin typeface="Calibri"/>
                <a:ea typeface="DejaVu Sans"/>
              </a:rPr>
              <a:t>connects different trees </a:t>
            </a:r>
            <a:r>
              <a:rPr b="0" lang="en-US" sz="3000" spc="-1" strike="noStrike">
                <a:solidFill>
                  <a:srgbClr val="ffffff"/>
                </a:solidFill>
                <a:latin typeface="Wingdings"/>
                <a:ea typeface="DejaVu Sans"/>
              </a:rPr>
              <a:t></a:t>
            </a:r>
            <a:r>
              <a:rPr b="0" lang="en-US" sz="3000" spc="-1" strike="noStrike">
                <a:solidFill>
                  <a:srgbClr val="ffffff"/>
                </a:solidFill>
                <a:latin typeface="Calibri"/>
                <a:ea typeface="DejaVu Sans"/>
              </a:rPr>
              <a:t> add it to the forest</a:t>
            </a:r>
            <a:endParaRPr b="0" lang="en-US" sz="3000" spc="-1" strike="noStrike">
              <a:latin typeface="Arial"/>
            </a:endParaRPr>
          </a:p>
          <a:p>
            <a:pPr marL="304920" indent="-3038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1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F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 = {</a:t>
            </a:r>
            <a:r>
              <a:rPr b="1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BD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=</a:t>
            </a:r>
            <a:r>
              <a:rPr b="0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2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, </a:t>
            </a:r>
            <a:r>
              <a:rPr b="1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AB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=</a:t>
            </a:r>
            <a:r>
              <a:rPr b="0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4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, </a:t>
            </a:r>
            <a:r>
              <a:rPr b="1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AC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=</a:t>
            </a:r>
            <a:r>
              <a:rPr b="0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5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, </a:t>
            </a:r>
            <a:r>
              <a:rPr b="1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CE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=</a:t>
            </a:r>
            <a:r>
              <a:rPr b="0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7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, </a:t>
            </a:r>
            <a:r>
              <a:rPr b="1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HI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=</a:t>
            </a:r>
            <a:r>
              <a:rPr b="0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7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}</a:t>
            </a:r>
            <a:endParaRPr b="0" lang="en-US" sz="3200" spc="-1" strike="noStrike">
              <a:latin typeface="Arial"/>
            </a:endParaRPr>
          </a:p>
          <a:p>
            <a:pPr marL="304920" indent="-3038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1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S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 = {</a:t>
            </a:r>
            <a:r>
              <a:rPr b="1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DE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=</a:t>
            </a:r>
            <a:r>
              <a:rPr b="0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8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, </a:t>
            </a:r>
            <a:r>
              <a:rPr b="1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GH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=</a:t>
            </a:r>
            <a:r>
              <a:rPr b="0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8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, </a:t>
            </a:r>
            <a:r>
              <a:rPr b="1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AD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=</a:t>
            </a:r>
            <a:r>
              <a:rPr b="0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9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, </a:t>
            </a:r>
            <a:r>
              <a:rPr b="1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GI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=</a:t>
            </a:r>
            <a:r>
              <a:rPr b="0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10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, </a:t>
            </a:r>
            <a:r>
              <a:rPr b="1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EF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=</a:t>
            </a:r>
            <a:r>
              <a:rPr b="0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12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, </a:t>
            </a:r>
            <a:r>
              <a:rPr b="1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CD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=</a:t>
            </a:r>
            <a:r>
              <a:rPr b="0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20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}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510" name="CustomShape 3"/>
          <p:cNvSpPr/>
          <p:nvPr/>
        </p:nvSpPr>
        <p:spPr>
          <a:xfrm>
            <a:off x="188640" y="40320"/>
            <a:ext cx="9576360" cy="110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  <a:ea typeface="DejaVu Sans"/>
              </a:rPr>
              <a:t>Kruskal's Algorithm – Step #6</a:t>
            </a:r>
            <a:endParaRPr b="0" lang="en-US" sz="4000" spc="-1" strike="noStrike">
              <a:latin typeface="Arial"/>
            </a:endParaRPr>
          </a:p>
        </p:txBody>
      </p:sp>
      <p:grpSp>
        <p:nvGrpSpPr>
          <p:cNvPr id="511" name="Group 4"/>
          <p:cNvGrpSpPr/>
          <p:nvPr/>
        </p:nvGrpSpPr>
        <p:grpSpPr>
          <a:xfrm>
            <a:off x="3123360" y="4385520"/>
            <a:ext cx="5948640" cy="1938240"/>
            <a:chOff x="3123360" y="4385520"/>
            <a:chExt cx="5948640" cy="1938240"/>
          </a:xfrm>
        </p:grpSpPr>
        <p:sp>
          <p:nvSpPr>
            <p:cNvPr id="512" name="CustomShape 5"/>
            <p:cNvSpPr/>
            <p:nvPr/>
          </p:nvSpPr>
          <p:spPr>
            <a:xfrm>
              <a:off x="3123360" y="5220360"/>
              <a:ext cx="31680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4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513" name="CustomShape 6"/>
            <p:cNvSpPr/>
            <p:nvPr/>
          </p:nvSpPr>
          <p:spPr>
            <a:xfrm>
              <a:off x="4028400" y="5670360"/>
              <a:ext cx="31680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2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514" name="CustomShape 7"/>
            <p:cNvSpPr/>
            <p:nvPr/>
          </p:nvSpPr>
          <p:spPr>
            <a:xfrm>
              <a:off x="3709440" y="5139000"/>
              <a:ext cx="31680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9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515" name="CustomShape 8"/>
            <p:cNvSpPr/>
            <p:nvPr/>
          </p:nvSpPr>
          <p:spPr>
            <a:xfrm>
              <a:off x="6202800" y="5306040"/>
              <a:ext cx="45396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12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516" name="CustomShape 9"/>
            <p:cNvSpPr/>
            <p:nvPr/>
          </p:nvSpPr>
          <p:spPr>
            <a:xfrm>
              <a:off x="5327640" y="5195160"/>
              <a:ext cx="31680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8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517" name="CustomShape 10"/>
            <p:cNvSpPr/>
            <p:nvPr/>
          </p:nvSpPr>
          <p:spPr>
            <a:xfrm>
              <a:off x="5458320" y="4521600"/>
              <a:ext cx="31680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7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518" name="CustomShape 11"/>
            <p:cNvSpPr/>
            <p:nvPr/>
          </p:nvSpPr>
          <p:spPr>
            <a:xfrm>
              <a:off x="4087440" y="4385520"/>
              <a:ext cx="31680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5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519" name="Line 12"/>
            <p:cNvSpPr/>
            <p:nvPr/>
          </p:nvSpPr>
          <p:spPr>
            <a:xfrm flipV="1">
              <a:off x="5150160" y="5180760"/>
              <a:ext cx="862200" cy="649800"/>
            </a:xfrm>
            <a:prstGeom prst="line">
              <a:avLst/>
            </a:prstGeom>
            <a:ln w="38160">
              <a:solidFill>
                <a:schemeClr val="accent5">
                  <a:lumMod val="75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0" name="Line 13"/>
            <p:cNvSpPr/>
            <p:nvPr/>
          </p:nvSpPr>
          <p:spPr>
            <a:xfrm flipH="1" flipV="1">
              <a:off x="4914360" y="5008680"/>
              <a:ext cx="35280" cy="740160"/>
            </a:xfrm>
            <a:prstGeom prst="line">
              <a:avLst/>
            </a:prstGeom>
            <a:ln w="38160">
              <a:solidFill>
                <a:schemeClr val="accent5">
                  <a:lumMod val="75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1" name="Line 14"/>
            <p:cNvSpPr/>
            <p:nvPr/>
          </p:nvSpPr>
          <p:spPr>
            <a:xfrm flipH="1" flipV="1">
              <a:off x="6212880" y="5258880"/>
              <a:ext cx="2160" cy="476640"/>
            </a:xfrm>
            <a:prstGeom prst="line">
              <a:avLst/>
            </a:prstGeom>
            <a:ln w="38160">
              <a:solidFill>
                <a:schemeClr val="accent5">
                  <a:lumMod val="75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2" name="Line 15"/>
            <p:cNvSpPr/>
            <p:nvPr/>
          </p:nvSpPr>
          <p:spPr>
            <a:xfrm flipH="1">
              <a:off x="3728520" y="6027840"/>
              <a:ext cx="937800" cy="29520"/>
            </a:xfrm>
            <a:prstGeom prst="line">
              <a:avLst/>
            </a:prstGeom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3" name="Line 16"/>
            <p:cNvSpPr/>
            <p:nvPr/>
          </p:nvSpPr>
          <p:spPr>
            <a:xfrm flipH="1" flipV="1">
              <a:off x="3658320" y="4911480"/>
              <a:ext cx="1091160" cy="919080"/>
            </a:xfrm>
            <a:prstGeom prst="line">
              <a:avLst/>
            </a:prstGeom>
            <a:ln w="38160">
              <a:solidFill>
                <a:schemeClr val="accent5">
                  <a:lumMod val="75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4" name="Line 17"/>
            <p:cNvSpPr/>
            <p:nvPr/>
          </p:nvSpPr>
          <p:spPr>
            <a:xfrm>
              <a:off x="5197680" y="4741920"/>
              <a:ext cx="731520" cy="250200"/>
            </a:xfrm>
            <a:prstGeom prst="line">
              <a:avLst/>
            </a:prstGeom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5" name="Line 18"/>
            <p:cNvSpPr/>
            <p:nvPr/>
          </p:nvSpPr>
          <p:spPr>
            <a:xfrm flipV="1">
              <a:off x="3444840" y="4989960"/>
              <a:ext cx="12960" cy="800640"/>
            </a:xfrm>
            <a:prstGeom prst="line">
              <a:avLst/>
            </a:prstGeom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6" name="Line 19"/>
            <p:cNvSpPr/>
            <p:nvPr/>
          </p:nvSpPr>
          <p:spPr>
            <a:xfrm>
              <a:off x="3741480" y="4722840"/>
              <a:ext cx="889200" cy="19080"/>
            </a:xfrm>
            <a:prstGeom prst="line">
              <a:avLst/>
            </a:prstGeom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7" name="CustomShape 20"/>
            <p:cNvSpPr/>
            <p:nvPr/>
          </p:nvSpPr>
          <p:spPr>
            <a:xfrm>
              <a:off x="3174480" y="4456080"/>
              <a:ext cx="565920" cy="5328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A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528" name="CustomShape 21"/>
            <p:cNvSpPr/>
            <p:nvPr/>
          </p:nvSpPr>
          <p:spPr>
            <a:xfrm>
              <a:off x="3161520" y="5790960"/>
              <a:ext cx="565920" cy="5328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B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529" name="CustomShape 22"/>
            <p:cNvSpPr/>
            <p:nvPr/>
          </p:nvSpPr>
          <p:spPr>
            <a:xfrm>
              <a:off x="4631040" y="4475160"/>
              <a:ext cx="565920" cy="5328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C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530" name="CustomShape 23"/>
            <p:cNvSpPr/>
            <p:nvPr/>
          </p:nvSpPr>
          <p:spPr>
            <a:xfrm>
              <a:off x="4666320" y="5749200"/>
              <a:ext cx="565920" cy="5569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D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531" name="CustomShape 24"/>
            <p:cNvSpPr/>
            <p:nvPr/>
          </p:nvSpPr>
          <p:spPr>
            <a:xfrm>
              <a:off x="5929560" y="4725360"/>
              <a:ext cx="565920" cy="5328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E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532" name="CustomShape 25"/>
            <p:cNvSpPr/>
            <p:nvPr/>
          </p:nvSpPr>
          <p:spPr>
            <a:xfrm>
              <a:off x="5931720" y="5735880"/>
              <a:ext cx="565920" cy="5328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F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533" name="CustomShape 26"/>
            <p:cNvSpPr/>
            <p:nvPr/>
          </p:nvSpPr>
          <p:spPr>
            <a:xfrm>
              <a:off x="4474440" y="5101560"/>
              <a:ext cx="45396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20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534" name="CustomShape 27"/>
            <p:cNvSpPr/>
            <p:nvPr/>
          </p:nvSpPr>
          <p:spPr>
            <a:xfrm>
              <a:off x="7533360" y="5997960"/>
              <a:ext cx="96840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75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5" name="CustomShape 28"/>
            <p:cNvSpPr/>
            <p:nvPr/>
          </p:nvSpPr>
          <p:spPr>
            <a:xfrm>
              <a:off x="7794720" y="5612760"/>
              <a:ext cx="45396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10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536" name="CustomShape 29"/>
            <p:cNvSpPr/>
            <p:nvPr/>
          </p:nvSpPr>
          <p:spPr>
            <a:xfrm flipV="1">
              <a:off x="7454160" y="5149440"/>
              <a:ext cx="368640" cy="6606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75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7" name="CustomShape 30"/>
            <p:cNvSpPr/>
            <p:nvPr/>
          </p:nvSpPr>
          <p:spPr>
            <a:xfrm flipH="1" flipV="1">
              <a:off x="8225280" y="5149440"/>
              <a:ext cx="358200" cy="6606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solidFill>
              <a:schemeClr val="accent5">
                <a:lumMod val="60000"/>
                <a:lumOff val="40000"/>
                <a:alpha val="50000"/>
              </a:schemeClr>
            </a:solidFill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8" name="CustomShape 31"/>
            <p:cNvSpPr/>
            <p:nvPr/>
          </p:nvSpPr>
          <p:spPr>
            <a:xfrm>
              <a:off x="7325640" y="5213160"/>
              <a:ext cx="31680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8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539" name="CustomShape 32"/>
            <p:cNvSpPr/>
            <p:nvPr/>
          </p:nvSpPr>
          <p:spPr>
            <a:xfrm>
              <a:off x="8376480" y="5176800"/>
              <a:ext cx="31680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7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540" name="CustomShape 33"/>
            <p:cNvSpPr/>
            <p:nvPr/>
          </p:nvSpPr>
          <p:spPr>
            <a:xfrm>
              <a:off x="8502840" y="5735880"/>
              <a:ext cx="569160" cy="52344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I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541" name="CustomShape 34"/>
            <p:cNvSpPr/>
            <p:nvPr/>
          </p:nvSpPr>
          <p:spPr>
            <a:xfrm>
              <a:off x="6992280" y="5735880"/>
              <a:ext cx="540000" cy="52344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G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542" name="CustomShape 35"/>
            <p:cNvSpPr/>
            <p:nvPr/>
          </p:nvSpPr>
          <p:spPr>
            <a:xfrm>
              <a:off x="7740000" y="4703040"/>
              <a:ext cx="569160" cy="52344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H</a:t>
              </a:r>
              <a:endParaRPr b="0" lang="en-US" sz="24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CustomShape 1"/>
          <p:cNvSpPr/>
          <p:nvPr/>
        </p:nvSpPr>
        <p:spPr>
          <a:xfrm>
            <a:off x="11566440" y="6525000"/>
            <a:ext cx="427680" cy="19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2F4B51F9-90AC-49A0-B2A8-EF1BEB60A272}" type="slidenum">
              <a:rPr b="0" lang="en-US" sz="1000" spc="-1" strike="noStrike">
                <a:solidFill>
                  <a:srgbClr val="ffffff"/>
                </a:solidFill>
                <a:latin typeface="Calibri"/>
                <a:ea typeface="DejaVu Sans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544" name="CustomShape 2"/>
          <p:cNvSpPr/>
          <p:nvPr/>
        </p:nvSpPr>
        <p:spPr>
          <a:xfrm>
            <a:off x="190440" y="1151280"/>
            <a:ext cx="11803680" cy="556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rmAutofit/>
          </a:bodyPr>
          <a:p>
            <a:pPr marL="304920" indent="-3038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Take the smallest edge </a:t>
            </a:r>
            <a:r>
              <a:rPr b="1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DE 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= </a:t>
            </a:r>
            <a:r>
              <a:rPr b="0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8</a:t>
            </a:r>
            <a:endParaRPr b="0" lang="en-US" sz="3200" spc="-1" strike="noStrike">
              <a:latin typeface="Arial"/>
            </a:endParaRPr>
          </a:p>
          <a:p>
            <a:pPr lvl="1" marL="609480" indent="-2304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3000" spc="-1" strike="noStrike">
                <a:solidFill>
                  <a:srgbClr val="ffffff"/>
                </a:solidFill>
                <a:latin typeface="Calibri"/>
                <a:ea typeface="DejaVu Sans"/>
              </a:rPr>
              <a:t>The edge </a:t>
            </a:r>
            <a:r>
              <a:rPr b="1" lang="en-US" sz="3000" spc="-1" strike="noStrike">
                <a:solidFill>
                  <a:srgbClr val="f3cd60"/>
                </a:solidFill>
                <a:latin typeface="Calibri"/>
                <a:ea typeface="DejaVu Sans"/>
              </a:rPr>
              <a:t>DE </a:t>
            </a:r>
            <a:r>
              <a:rPr b="0" lang="en-US" sz="3000" spc="-1" strike="noStrike">
                <a:solidFill>
                  <a:srgbClr val="ffffff"/>
                </a:solidFill>
                <a:latin typeface="Calibri"/>
                <a:ea typeface="DejaVu Sans"/>
              </a:rPr>
              <a:t>causes a cycle (connects the same tree) </a:t>
            </a:r>
            <a:r>
              <a:rPr b="0" lang="en-US" sz="3000" spc="-1" strike="noStrike">
                <a:solidFill>
                  <a:srgbClr val="ffffff"/>
                </a:solidFill>
                <a:latin typeface="Wingdings"/>
                <a:ea typeface="DejaVu Sans"/>
              </a:rPr>
              <a:t></a:t>
            </a:r>
            <a:r>
              <a:rPr b="0" lang="en-US" sz="3000" spc="-1" strike="noStrike">
                <a:solidFill>
                  <a:srgbClr val="ffffff"/>
                </a:solidFill>
                <a:latin typeface="Calibri"/>
                <a:ea typeface="DejaVu Sans"/>
              </a:rPr>
              <a:t> skip it</a:t>
            </a:r>
            <a:endParaRPr b="0" lang="en-US" sz="3000" spc="-1" strike="noStrike">
              <a:latin typeface="Arial"/>
            </a:endParaRPr>
          </a:p>
          <a:p>
            <a:pPr marL="304920" indent="-3038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1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F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 = {</a:t>
            </a:r>
            <a:r>
              <a:rPr b="1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BD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=</a:t>
            </a:r>
            <a:r>
              <a:rPr b="0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2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, </a:t>
            </a:r>
            <a:r>
              <a:rPr b="1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AB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=</a:t>
            </a:r>
            <a:r>
              <a:rPr b="0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4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, </a:t>
            </a:r>
            <a:r>
              <a:rPr b="1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AC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=</a:t>
            </a:r>
            <a:r>
              <a:rPr b="0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5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, </a:t>
            </a:r>
            <a:r>
              <a:rPr b="1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CE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=</a:t>
            </a:r>
            <a:r>
              <a:rPr b="0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7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, </a:t>
            </a:r>
            <a:r>
              <a:rPr b="1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HI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=</a:t>
            </a:r>
            <a:r>
              <a:rPr b="0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7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}</a:t>
            </a:r>
            <a:endParaRPr b="0" lang="en-US" sz="3200" spc="-1" strike="noStrike">
              <a:latin typeface="Arial"/>
            </a:endParaRPr>
          </a:p>
          <a:p>
            <a:pPr marL="304920" indent="-3038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1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S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 = {</a:t>
            </a:r>
            <a:r>
              <a:rPr b="1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GH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=</a:t>
            </a:r>
            <a:r>
              <a:rPr b="0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8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, </a:t>
            </a:r>
            <a:r>
              <a:rPr b="1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AD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=</a:t>
            </a:r>
            <a:r>
              <a:rPr b="0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9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, </a:t>
            </a:r>
            <a:r>
              <a:rPr b="1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GI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=</a:t>
            </a:r>
            <a:r>
              <a:rPr b="0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10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, </a:t>
            </a:r>
            <a:r>
              <a:rPr b="1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EF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=</a:t>
            </a:r>
            <a:r>
              <a:rPr b="0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12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, </a:t>
            </a:r>
            <a:r>
              <a:rPr b="1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CD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=</a:t>
            </a:r>
            <a:r>
              <a:rPr b="0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20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}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545" name="CustomShape 3"/>
          <p:cNvSpPr/>
          <p:nvPr/>
        </p:nvSpPr>
        <p:spPr>
          <a:xfrm>
            <a:off x="188640" y="40320"/>
            <a:ext cx="9576360" cy="110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  <a:ea typeface="DejaVu Sans"/>
              </a:rPr>
              <a:t>Kruskal's Algorithm – Step #7</a:t>
            </a:r>
            <a:endParaRPr b="0" lang="en-US" sz="4000" spc="-1" strike="noStrike">
              <a:latin typeface="Arial"/>
            </a:endParaRPr>
          </a:p>
        </p:txBody>
      </p:sp>
      <p:grpSp>
        <p:nvGrpSpPr>
          <p:cNvPr id="546" name="Group 4"/>
          <p:cNvGrpSpPr/>
          <p:nvPr/>
        </p:nvGrpSpPr>
        <p:grpSpPr>
          <a:xfrm>
            <a:off x="3123360" y="4385520"/>
            <a:ext cx="5948640" cy="1938240"/>
            <a:chOff x="3123360" y="4385520"/>
            <a:chExt cx="5948640" cy="1938240"/>
          </a:xfrm>
        </p:grpSpPr>
        <p:sp>
          <p:nvSpPr>
            <p:cNvPr id="547" name="CustomShape 5"/>
            <p:cNvSpPr/>
            <p:nvPr/>
          </p:nvSpPr>
          <p:spPr>
            <a:xfrm>
              <a:off x="3123360" y="5220360"/>
              <a:ext cx="31680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4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548" name="CustomShape 6"/>
            <p:cNvSpPr/>
            <p:nvPr/>
          </p:nvSpPr>
          <p:spPr>
            <a:xfrm>
              <a:off x="4028400" y="5670360"/>
              <a:ext cx="31680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2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549" name="CustomShape 7"/>
            <p:cNvSpPr/>
            <p:nvPr/>
          </p:nvSpPr>
          <p:spPr>
            <a:xfrm>
              <a:off x="3709440" y="5139000"/>
              <a:ext cx="31680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9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550" name="CustomShape 8"/>
            <p:cNvSpPr/>
            <p:nvPr/>
          </p:nvSpPr>
          <p:spPr>
            <a:xfrm>
              <a:off x="6202800" y="5306040"/>
              <a:ext cx="45396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12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551" name="CustomShape 9"/>
            <p:cNvSpPr/>
            <p:nvPr/>
          </p:nvSpPr>
          <p:spPr>
            <a:xfrm>
              <a:off x="5327640" y="5195160"/>
              <a:ext cx="31680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8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552" name="CustomShape 10"/>
            <p:cNvSpPr/>
            <p:nvPr/>
          </p:nvSpPr>
          <p:spPr>
            <a:xfrm>
              <a:off x="5458320" y="4521600"/>
              <a:ext cx="31680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7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553" name="CustomShape 11"/>
            <p:cNvSpPr/>
            <p:nvPr/>
          </p:nvSpPr>
          <p:spPr>
            <a:xfrm>
              <a:off x="4087440" y="4385520"/>
              <a:ext cx="31680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5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554" name="Line 12"/>
            <p:cNvSpPr/>
            <p:nvPr/>
          </p:nvSpPr>
          <p:spPr>
            <a:xfrm flipV="1">
              <a:off x="5150160" y="5180760"/>
              <a:ext cx="862200" cy="649800"/>
            </a:xfrm>
            <a:prstGeom prst="line">
              <a:avLst/>
            </a:prstGeom>
            <a:ln cap="rnd" w="38160">
              <a:solidFill>
                <a:schemeClr val="accent5">
                  <a:lumMod val="75000"/>
                </a:schemeClr>
              </a:solidFill>
              <a:prstDash val="sys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5" name="Line 13"/>
            <p:cNvSpPr/>
            <p:nvPr/>
          </p:nvSpPr>
          <p:spPr>
            <a:xfrm flipH="1" flipV="1">
              <a:off x="4914360" y="5008680"/>
              <a:ext cx="35280" cy="740160"/>
            </a:xfrm>
            <a:prstGeom prst="line">
              <a:avLst/>
            </a:prstGeom>
            <a:ln w="38160">
              <a:solidFill>
                <a:schemeClr val="accent5">
                  <a:lumMod val="75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6" name="Line 14"/>
            <p:cNvSpPr/>
            <p:nvPr/>
          </p:nvSpPr>
          <p:spPr>
            <a:xfrm flipH="1" flipV="1">
              <a:off x="6212880" y="5258880"/>
              <a:ext cx="2160" cy="476640"/>
            </a:xfrm>
            <a:prstGeom prst="line">
              <a:avLst/>
            </a:prstGeom>
            <a:ln w="38160">
              <a:solidFill>
                <a:schemeClr val="accent5">
                  <a:lumMod val="75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7" name="Line 15"/>
            <p:cNvSpPr/>
            <p:nvPr/>
          </p:nvSpPr>
          <p:spPr>
            <a:xfrm flipH="1">
              <a:off x="3728520" y="6027840"/>
              <a:ext cx="937800" cy="29520"/>
            </a:xfrm>
            <a:prstGeom prst="line">
              <a:avLst/>
            </a:prstGeom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8" name="Line 16"/>
            <p:cNvSpPr/>
            <p:nvPr/>
          </p:nvSpPr>
          <p:spPr>
            <a:xfrm flipH="1" flipV="1">
              <a:off x="3658320" y="4911480"/>
              <a:ext cx="1091160" cy="919080"/>
            </a:xfrm>
            <a:prstGeom prst="line">
              <a:avLst/>
            </a:prstGeom>
            <a:ln w="38160">
              <a:solidFill>
                <a:schemeClr val="accent5">
                  <a:lumMod val="75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9" name="Line 17"/>
            <p:cNvSpPr/>
            <p:nvPr/>
          </p:nvSpPr>
          <p:spPr>
            <a:xfrm>
              <a:off x="5197680" y="4741920"/>
              <a:ext cx="731520" cy="250200"/>
            </a:xfrm>
            <a:prstGeom prst="line">
              <a:avLst/>
            </a:prstGeom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0" name="Line 18"/>
            <p:cNvSpPr/>
            <p:nvPr/>
          </p:nvSpPr>
          <p:spPr>
            <a:xfrm flipV="1">
              <a:off x="3444840" y="4989960"/>
              <a:ext cx="12960" cy="800640"/>
            </a:xfrm>
            <a:prstGeom prst="line">
              <a:avLst/>
            </a:prstGeom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1" name="Line 19"/>
            <p:cNvSpPr/>
            <p:nvPr/>
          </p:nvSpPr>
          <p:spPr>
            <a:xfrm>
              <a:off x="3741480" y="4722840"/>
              <a:ext cx="889200" cy="19080"/>
            </a:xfrm>
            <a:prstGeom prst="line">
              <a:avLst/>
            </a:prstGeom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2" name="CustomShape 20"/>
            <p:cNvSpPr/>
            <p:nvPr/>
          </p:nvSpPr>
          <p:spPr>
            <a:xfrm>
              <a:off x="3174480" y="4456080"/>
              <a:ext cx="565920" cy="5328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A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563" name="CustomShape 21"/>
            <p:cNvSpPr/>
            <p:nvPr/>
          </p:nvSpPr>
          <p:spPr>
            <a:xfrm>
              <a:off x="3161520" y="5790960"/>
              <a:ext cx="565920" cy="5328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B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564" name="CustomShape 22"/>
            <p:cNvSpPr/>
            <p:nvPr/>
          </p:nvSpPr>
          <p:spPr>
            <a:xfrm>
              <a:off x="4631040" y="4475160"/>
              <a:ext cx="565920" cy="5328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C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565" name="CustomShape 23"/>
            <p:cNvSpPr/>
            <p:nvPr/>
          </p:nvSpPr>
          <p:spPr>
            <a:xfrm>
              <a:off x="4666320" y="5749200"/>
              <a:ext cx="565920" cy="5569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D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566" name="CustomShape 24"/>
            <p:cNvSpPr/>
            <p:nvPr/>
          </p:nvSpPr>
          <p:spPr>
            <a:xfrm>
              <a:off x="5929560" y="4725360"/>
              <a:ext cx="565920" cy="5328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E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567" name="CustomShape 25"/>
            <p:cNvSpPr/>
            <p:nvPr/>
          </p:nvSpPr>
          <p:spPr>
            <a:xfrm>
              <a:off x="5931720" y="5735880"/>
              <a:ext cx="565920" cy="5328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F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568" name="CustomShape 26"/>
            <p:cNvSpPr/>
            <p:nvPr/>
          </p:nvSpPr>
          <p:spPr>
            <a:xfrm>
              <a:off x="4474440" y="5101560"/>
              <a:ext cx="45396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20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569" name="CustomShape 27"/>
            <p:cNvSpPr/>
            <p:nvPr/>
          </p:nvSpPr>
          <p:spPr>
            <a:xfrm>
              <a:off x="7533360" y="5997960"/>
              <a:ext cx="96840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75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0" name="CustomShape 28"/>
            <p:cNvSpPr/>
            <p:nvPr/>
          </p:nvSpPr>
          <p:spPr>
            <a:xfrm>
              <a:off x="7794720" y="5612760"/>
              <a:ext cx="45396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10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571" name="CustomShape 29"/>
            <p:cNvSpPr/>
            <p:nvPr/>
          </p:nvSpPr>
          <p:spPr>
            <a:xfrm flipV="1">
              <a:off x="7454160" y="5149440"/>
              <a:ext cx="368640" cy="6606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75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2" name="CustomShape 30"/>
            <p:cNvSpPr/>
            <p:nvPr/>
          </p:nvSpPr>
          <p:spPr>
            <a:xfrm flipH="1" flipV="1">
              <a:off x="8225280" y="5149440"/>
              <a:ext cx="358200" cy="6606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solidFill>
              <a:schemeClr val="accent5">
                <a:lumMod val="60000"/>
                <a:lumOff val="40000"/>
                <a:alpha val="50000"/>
              </a:schemeClr>
            </a:solidFill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3" name="CustomShape 31"/>
            <p:cNvSpPr/>
            <p:nvPr/>
          </p:nvSpPr>
          <p:spPr>
            <a:xfrm>
              <a:off x="7325640" y="5213160"/>
              <a:ext cx="31680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8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574" name="CustomShape 32"/>
            <p:cNvSpPr/>
            <p:nvPr/>
          </p:nvSpPr>
          <p:spPr>
            <a:xfrm>
              <a:off x="8376480" y="5176800"/>
              <a:ext cx="31680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7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575" name="CustomShape 33"/>
            <p:cNvSpPr/>
            <p:nvPr/>
          </p:nvSpPr>
          <p:spPr>
            <a:xfrm>
              <a:off x="8502840" y="5735880"/>
              <a:ext cx="569160" cy="52344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I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576" name="CustomShape 34"/>
            <p:cNvSpPr/>
            <p:nvPr/>
          </p:nvSpPr>
          <p:spPr>
            <a:xfrm>
              <a:off x="6992280" y="5735880"/>
              <a:ext cx="540000" cy="52344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G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577" name="CustomShape 35"/>
            <p:cNvSpPr/>
            <p:nvPr/>
          </p:nvSpPr>
          <p:spPr>
            <a:xfrm>
              <a:off x="7740000" y="4703040"/>
              <a:ext cx="569160" cy="52344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H</a:t>
              </a:r>
              <a:endParaRPr b="0" lang="en-US" sz="24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CustomShape 1"/>
          <p:cNvSpPr/>
          <p:nvPr/>
        </p:nvSpPr>
        <p:spPr>
          <a:xfrm>
            <a:off x="11566440" y="6525000"/>
            <a:ext cx="427680" cy="19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D38EFF1A-3140-497A-B056-BADE92A30747}" type="slidenum">
              <a:rPr b="0" lang="en-US" sz="1000" spc="-1" strike="noStrike">
                <a:solidFill>
                  <a:srgbClr val="ffffff"/>
                </a:solidFill>
                <a:latin typeface="Calibri"/>
                <a:ea typeface="DejaVu Sans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579" name="CustomShape 2"/>
          <p:cNvSpPr/>
          <p:nvPr/>
        </p:nvSpPr>
        <p:spPr>
          <a:xfrm>
            <a:off x="190440" y="1151280"/>
            <a:ext cx="11803680" cy="556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rmAutofit/>
          </a:bodyPr>
          <a:p>
            <a:pPr marL="304920" indent="-3038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Take the smallest edge </a:t>
            </a:r>
            <a:r>
              <a:rPr b="1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GH 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= </a:t>
            </a:r>
            <a:r>
              <a:rPr b="0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8</a:t>
            </a:r>
            <a:endParaRPr b="0" lang="en-US" sz="3200" spc="-1" strike="noStrike">
              <a:latin typeface="Arial"/>
            </a:endParaRPr>
          </a:p>
          <a:p>
            <a:pPr lvl="1" marL="609480" indent="-2304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3000" spc="-1" strike="noStrike">
                <a:solidFill>
                  <a:srgbClr val="ffffff"/>
                </a:solidFill>
                <a:latin typeface="Calibri"/>
                <a:ea typeface="DejaVu Sans"/>
              </a:rPr>
              <a:t>The edge </a:t>
            </a:r>
            <a:r>
              <a:rPr b="1" lang="en-US" sz="3000" spc="-1" strike="noStrike">
                <a:solidFill>
                  <a:srgbClr val="f3cd60"/>
                </a:solidFill>
                <a:latin typeface="Calibri"/>
                <a:ea typeface="DejaVu Sans"/>
              </a:rPr>
              <a:t>GH </a:t>
            </a:r>
            <a:r>
              <a:rPr b="0" lang="en-US" sz="3000" spc="-1" strike="noStrike">
                <a:solidFill>
                  <a:srgbClr val="ffffff"/>
                </a:solidFill>
                <a:latin typeface="Calibri"/>
                <a:ea typeface="DejaVu Sans"/>
              </a:rPr>
              <a:t>connects different trees </a:t>
            </a:r>
            <a:r>
              <a:rPr b="0" lang="en-US" sz="3000" spc="-1" strike="noStrike">
                <a:solidFill>
                  <a:srgbClr val="ffffff"/>
                </a:solidFill>
                <a:latin typeface="Wingdings"/>
                <a:ea typeface="DejaVu Sans"/>
              </a:rPr>
              <a:t></a:t>
            </a:r>
            <a:r>
              <a:rPr b="0" lang="en-US" sz="3000" spc="-1" strike="noStrike">
                <a:solidFill>
                  <a:srgbClr val="ffffff"/>
                </a:solidFill>
                <a:latin typeface="Calibri"/>
                <a:ea typeface="DejaVu Sans"/>
              </a:rPr>
              <a:t> add it to the forest</a:t>
            </a:r>
            <a:endParaRPr b="0" lang="en-US" sz="3000" spc="-1" strike="noStrike">
              <a:latin typeface="Arial"/>
            </a:endParaRPr>
          </a:p>
          <a:p>
            <a:pPr marL="304920" indent="-3038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1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F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 = {</a:t>
            </a:r>
            <a:r>
              <a:rPr b="1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BD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=</a:t>
            </a:r>
            <a:r>
              <a:rPr b="0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2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, </a:t>
            </a:r>
            <a:r>
              <a:rPr b="1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AB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=</a:t>
            </a:r>
            <a:r>
              <a:rPr b="0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4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, </a:t>
            </a:r>
            <a:r>
              <a:rPr b="1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AC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=</a:t>
            </a:r>
            <a:r>
              <a:rPr b="0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5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, </a:t>
            </a:r>
            <a:r>
              <a:rPr b="1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CE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=</a:t>
            </a:r>
            <a:r>
              <a:rPr b="0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7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, </a:t>
            </a:r>
            <a:r>
              <a:rPr b="1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HI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=</a:t>
            </a:r>
            <a:r>
              <a:rPr b="0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7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, </a:t>
            </a:r>
            <a:r>
              <a:rPr b="1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GH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=</a:t>
            </a:r>
            <a:r>
              <a:rPr b="0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7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}</a:t>
            </a:r>
            <a:endParaRPr b="0" lang="en-US" sz="3200" spc="-1" strike="noStrike">
              <a:latin typeface="Arial"/>
            </a:endParaRPr>
          </a:p>
          <a:p>
            <a:pPr marL="304920" indent="-3038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1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S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 = {</a:t>
            </a:r>
            <a:r>
              <a:rPr b="1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AD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=</a:t>
            </a:r>
            <a:r>
              <a:rPr b="0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9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, </a:t>
            </a:r>
            <a:r>
              <a:rPr b="1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GI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=</a:t>
            </a:r>
            <a:r>
              <a:rPr b="0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10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, </a:t>
            </a:r>
            <a:r>
              <a:rPr b="1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EF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=</a:t>
            </a:r>
            <a:r>
              <a:rPr b="0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12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, </a:t>
            </a:r>
            <a:r>
              <a:rPr b="1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CD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=</a:t>
            </a:r>
            <a:r>
              <a:rPr b="0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20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}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580" name="CustomShape 3"/>
          <p:cNvSpPr/>
          <p:nvPr/>
        </p:nvSpPr>
        <p:spPr>
          <a:xfrm>
            <a:off x="188640" y="40320"/>
            <a:ext cx="9576360" cy="110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  <a:ea typeface="DejaVu Sans"/>
              </a:rPr>
              <a:t>Kruskal's Algorithm – Step #8</a:t>
            </a:r>
            <a:endParaRPr b="0" lang="en-US" sz="4000" spc="-1" strike="noStrike">
              <a:latin typeface="Arial"/>
            </a:endParaRPr>
          </a:p>
        </p:txBody>
      </p:sp>
      <p:grpSp>
        <p:nvGrpSpPr>
          <p:cNvPr id="581" name="Group 4"/>
          <p:cNvGrpSpPr/>
          <p:nvPr/>
        </p:nvGrpSpPr>
        <p:grpSpPr>
          <a:xfrm>
            <a:off x="3123360" y="4385520"/>
            <a:ext cx="5948640" cy="1938240"/>
            <a:chOff x="3123360" y="4385520"/>
            <a:chExt cx="5948640" cy="1938240"/>
          </a:xfrm>
        </p:grpSpPr>
        <p:sp>
          <p:nvSpPr>
            <p:cNvPr id="582" name="CustomShape 5"/>
            <p:cNvSpPr/>
            <p:nvPr/>
          </p:nvSpPr>
          <p:spPr>
            <a:xfrm>
              <a:off x="3123360" y="5220360"/>
              <a:ext cx="31680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4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583" name="CustomShape 6"/>
            <p:cNvSpPr/>
            <p:nvPr/>
          </p:nvSpPr>
          <p:spPr>
            <a:xfrm>
              <a:off x="4028400" y="5670360"/>
              <a:ext cx="31680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2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584" name="CustomShape 7"/>
            <p:cNvSpPr/>
            <p:nvPr/>
          </p:nvSpPr>
          <p:spPr>
            <a:xfrm>
              <a:off x="3709440" y="5139000"/>
              <a:ext cx="31680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9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585" name="CustomShape 8"/>
            <p:cNvSpPr/>
            <p:nvPr/>
          </p:nvSpPr>
          <p:spPr>
            <a:xfrm>
              <a:off x="6202800" y="5306040"/>
              <a:ext cx="45396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12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586" name="CustomShape 9"/>
            <p:cNvSpPr/>
            <p:nvPr/>
          </p:nvSpPr>
          <p:spPr>
            <a:xfrm>
              <a:off x="5327640" y="5195160"/>
              <a:ext cx="31680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8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587" name="CustomShape 10"/>
            <p:cNvSpPr/>
            <p:nvPr/>
          </p:nvSpPr>
          <p:spPr>
            <a:xfrm>
              <a:off x="5458320" y="4521600"/>
              <a:ext cx="31680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7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588" name="CustomShape 11"/>
            <p:cNvSpPr/>
            <p:nvPr/>
          </p:nvSpPr>
          <p:spPr>
            <a:xfrm>
              <a:off x="4087440" y="4385520"/>
              <a:ext cx="31680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5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589" name="Line 12"/>
            <p:cNvSpPr/>
            <p:nvPr/>
          </p:nvSpPr>
          <p:spPr>
            <a:xfrm flipV="1">
              <a:off x="5150160" y="5180760"/>
              <a:ext cx="862200" cy="649800"/>
            </a:xfrm>
            <a:prstGeom prst="line">
              <a:avLst/>
            </a:prstGeom>
            <a:ln cap="rnd" w="38160">
              <a:solidFill>
                <a:schemeClr val="accent5">
                  <a:lumMod val="75000"/>
                </a:schemeClr>
              </a:solidFill>
              <a:prstDash val="sys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0" name="Line 13"/>
            <p:cNvSpPr/>
            <p:nvPr/>
          </p:nvSpPr>
          <p:spPr>
            <a:xfrm flipH="1" flipV="1">
              <a:off x="4914360" y="5008680"/>
              <a:ext cx="35280" cy="740160"/>
            </a:xfrm>
            <a:prstGeom prst="line">
              <a:avLst/>
            </a:prstGeom>
            <a:ln w="38160">
              <a:solidFill>
                <a:schemeClr val="accent5">
                  <a:lumMod val="75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1" name="Line 14"/>
            <p:cNvSpPr/>
            <p:nvPr/>
          </p:nvSpPr>
          <p:spPr>
            <a:xfrm flipH="1" flipV="1">
              <a:off x="6212880" y="5258880"/>
              <a:ext cx="2160" cy="476640"/>
            </a:xfrm>
            <a:prstGeom prst="line">
              <a:avLst/>
            </a:prstGeom>
            <a:ln w="38160">
              <a:solidFill>
                <a:schemeClr val="accent5">
                  <a:lumMod val="75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2" name="Line 15"/>
            <p:cNvSpPr/>
            <p:nvPr/>
          </p:nvSpPr>
          <p:spPr>
            <a:xfrm flipH="1">
              <a:off x="3728520" y="6027840"/>
              <a:ext cx="937800" cy="29520"/>
            </a:xfrm>
            <a:prstGeom prst="line">
              <a:avLst/>
            </a:prstGeom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3" name="Line 16"/>
            <p:cNvSpPr/>
            <p:nvPr/>
          </p:nvSpPr>
          <p:spPr>
            <a:xfrm flipH="1" flipV="1">
              <a:off x="3658320" y="4911480"/>
              <a:ext cx="1091160" cy="919080"/>
            </a:xfrm>
            <a:prstGeom prst="line">
              <a:avLst/>
            </a:prstGeom>
            <a:ln w="38160">
              <a:solidFill>
                <a:schemeClr val="accent5">
                  <a:lumMod val="75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4" name="Line 17"/>
            <p:cNvSpPr/>
            <p:nvPr/>
          </p:nvSpPr>
          <p:spPr>
            <a:xfrm>
              <a:off x="5197680" y="4741920"/>
              <a:ext cx="731520" cy="250200"/>
            </a:xfrm>
            <a:prstGeom prst="line">
              <a:avLst/>
            </a:prstGeom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5" name="Line 18"/>
            <p:cNvSpPr/>
            <p:nvPr/>
          </p:nvSpPr>
          <p:spPr>
            <a:xfrm flipV="1">
              <a:off x="3444840" y="4989960"/>
              <a:ext cx="12960" cy="800640"/>
            </a:xfrm>
            <a:prstGeom prst="line">
              <a:avLst/>
            </a:prstGeom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6" name="Line 19"/>
            <p:cNvSpPr/>
            <p:nvPr/>
          </p:nvSpPr>
          <p:spPr>
            <a:xfrm>
              <a:off x="3741480" y="4722840"/>
              <a:ext cx="889200" cy="19080"/>
            </a:xfrm>
            <a:prstGeom prst="line">
              <a:avLst/>
            </a:prstGeom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7" name="CustomShape 20"/>
            <p:cNvSpPr/>
            <p:nvPr/>
          </p:nvSpPr>
          <p:spPr>
            <a:xfrm>
              <a:off x="3174480" y="4456080"/>
              <a:ext cx="565920" cy="5328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A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598" name="CustomShape 21"/>
            <p:cNvSpPr/>
            <p:nvPr/>
          </p:nvSpPr>
          <p:spPr>
            <a:xfrm>
              <a:off x="3161520" y="5790960"/>
              <a:ext cx="565920" cy="5328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B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599" name="CustomShape 22"/>
            <p:cNvSpPr/>
            <p:nvPr/>
          </p:nvSpPr>
          <p:spPr>
            <a:xfrm>
              <a:off x="4631040" y="4475160"/>
              <a:ext cx="565920" cy="5328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C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600" name="CustomShape 23"/>
            <p:cNvSpPr/>
            <p:nvPr/>
          </p:nvSpPr>
          <p:spPr>
            <a:xfrm>
              <a:off x="4666320" y="5749200"/>
              <a:ext cx="565920" cy="5569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D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601" name="CustomShape 24"/>
            <p:cNvSpPr/>
            <p:nvPr/>
          </p:nvSpPr>
          <p:spPr>
            <a:xfrm>
              <a:off x="5929560" y="4725360"/>
              <a:ext cx="565920" cy="5328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E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602" name="CustomShape 25"/>
            <p:cNvSpPr/>
            <p:nvPr/>
          </p:nvSpPr>
          <p:spPr>
            <a:xfrm>
              <a:off x="5931720" y="5735880"/>
              <a:ext cx="565920" cy="5328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F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603" name="CustomShape 26"/>
            <p:cNvSpPr/>
            <p:nvPr/>
          </p:nvSpPr>
          <p:spPr>
            <a:xfrm>
              <a:off x="4474440" y="5101560"/>
              <a:ext cx="45396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20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604" name="CustomShape 27"/>
            <p:cNvSpPr/>
            <p:nvPr/>
          </p:nvSpPr>
          <p:spPr>
            <a:xfrm>
              <a:off x="7533360" y="5997960"/>
              <a:ext cx="96840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75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5" name="CustomShape 28"/>
            <p:cNvSpPr/>
            <p:nvPr/>
          </p:nvSpPr>
          <p:spPr>
            <a:xfrm>
              <a:off x="7794720" y="5612760"/>
              <a:ext cx="45396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10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606" name="CustomShape 29"/>
            <p:cNvSpPr/>
            <p:nvPr/>
          </p:nvSpPr>
          <p:spPr>
            <a:xfrm flipV="1">
              <a:off x="7454160" y="5149440"/>
              <a:ext cx="368640" cy="6606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solidFill>
              <a:schemeClr val="accent5">
                <a:lumMod val="60000"/>
                <a:lumOff val="40000"/>
                <a:alpha val="50000"/>
              </a:schemeClr>
            </a:solidFill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7" name="CustomShape 30"/>
            <p:cNvSpPr/>
            <p:nvPr/>
          </p:nvSpPr>
          <p:spPr>
            <a:xfrm flipH="1" flipV="1">
              <a:off x="8225280" y="5149440"/>
              <a:ext cx="358200" cy="6606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solidFill>
              <a:schemeClr val="accent5">
                <a:lumMod val="60000"/>
                <a:lumOff val="40000"/>
                <a:alpha val="50000"/>
              </a:schemeClr>
            </a:solidFill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8" name="CustomShape 31"/>
            <p:cNvSpPr/>
            <p:nvPr/>
          </p:nvSpPr>
          <p:spPr>
            <a:xfrm>
              <a:off x="7325640" y="5213160"/>
              <a:ext cx="31680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8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609" name="CustomShape 32"/>
            <p:cNvSpPr/>
            <p:nvPr/>
          </p:nvSpPr>
          <p:spPr>
            <a:xfrm>
              <a:off x="8376480" y="5176800"/>
              <a:ext cx="31680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7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610" name="CustomShape 33"/>
            <p:cNvSpPr/>
            <p:nvPr/>
          </p:nvSpPr>
          <p:spPr>
            <a:xfrm>
              <a:off x="8502840" y="5735880"/>
              <a:ext cx="569160" cy="52344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I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611" name="CustomShape 34"/>
            <p:cNvSpPr/>
            <p:nvPr/>
          </p:nvSpPr>
          <p:spPr>
            <a:xfrm>
              <a:off x="6992280" y="5735880"/>
              <a:ext cx="540000" cy="52344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G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612" name="CustomShape 35"/>
            <p:cNvSpPr/>
            <p:nvPr/>
          </p:nvSpPr>
          <p:spPr>
            <a:xfrm>
              <a:off x="7740000" y="4703040"/>
              <a:ext cx="569160" cy="52344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H</a:t>
              </a:r>
              <a:endParaRPr b="0" lang="en-US" sz="24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CustomShape 1"/>
          <p:cNvSpPr/>
          <p:nvPr/>
        </p:nvSpPr>
        <p:spPr>
          <a:xfrm>
            <a:off x="11566440" y="6525000"/>
            <a:ext cx="427680" cy="19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1B753FBF-A881-4B9C-BAC5-1D521F6052BE}" type="slidenum">
              <a:rPr b="0" lang="en-US" sz="1000" spc="-1" strike="noStrike">
                <a:solidFill>
                  <a:srgbClr val="ffffff"/>
                </a:solidFill>
                <a:latin typeface="Calibri"/>
                <a:ea typeface="DejaVu Sans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614" name="CustomShape 2"/>
          <p:cNvSpPr/>
          <p:nvPr/>
        </p:nvSpPr>
        <p:spPr>
          <a:xfrm>
            <a:off x="190440" y="1151280"/>
            <a:ext cx="11803680" cy="556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rmAutofit/>
          </a:bodyPr>
          <a:p>
            <a:pPr marL="304920" indent="-3038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Take the smallest edge </a:t>
            </a:r>
            <a:r>
              <a:rPr b="1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AD 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= </a:t>
            </a:r>
            <a:r>
              <a:rPr b="0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9</a:t>
            </a:r>
            <a:endParaRPr b="0" lang="en-US" sz="3200" spc="-1" strike="noStrike">
              <a:latin typeface="Arial"/>
            </a:endParaRPr>
          </a:p>
          <a:p>
            <a:pPr lvl="1" marL="609480" indent="-2304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3000" spc="-1" strike="noStrike">
                <a:solidFill>
                  <a:srgbClr val="ffffff"/>
                </a:solidFill>
                <a:latin typeface="Calibri"/>
                <a:ea typeface="DejaVu Sans"/>
              </a:rPr>
              <a:t>The edge </a:t>
            </a:r>
            <a:r>
              <a:rPr b="1" lang="en-US" sz="3000" spc="-1" strike="noStrike">
                <a:solidFill>
                  <a:srgbClr val="f3cd60"/>
                </a:solidFill>
                <a:latin typeface="Calibri"/>
                <a:ea typeface="DejaVu Sans"/>
              </a:rPr>
              <a:t>AD </a:t>
            </a:r>
            <a:r>
              <a:rPr b="0" lang="en-US" sz="3000" spc="-1" strike="noStrike">
                <a:solidFill>
                  <a:srgbClr val="ffffff"/>
                </a:solidFill>
                <a:latin typeface="Calibri"/>
                <a:ea typeface="DejaVu Sans"/>
              </a:rPr>
              <a:t>causes a cycle (connects the same tree) </a:t>
            </a:r>
            <a:r>
              <a:rPr b="0" lang="en-US" sz="3000" spc="-1" strike="noStrike">
                <a:solidFill>
                  <a:srgbClr val="ffffff"/>
                </a:solidFill>
                <a:latin typeface="Wingdings"/>
                <a:ea typeface="DejaVu Sans"/>
              </a:rPr>
              <a:t></a:t>
            </a:r>
            <a:r>
              <a:rPr b="0" lang="en-US" sz="3000" spc="-1" strike="noStrike">
                <a:solidFill>
                  <a:srgbClr val="ffffff"/>
                </a:solidFill>
                <a:latin typeface="Calibri"/>
                <a:ea typeface="DejaVu Sans"/>
              </a:rPr>
              <a:t> skip it</a:t>
            </a:r>
            <a:endParaRPr b="0" lang="en-US" sz="3000" spc="-1" strike="noStrike">
              <a:latin typeface="Arial"/>
            </a:endParaRPr>
          </a:p>
          <a:p>
            <a:pPr marL="304920" indent="-3038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1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F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 = {</a:t>
            </a:r>
            <a:r>
              <a:rPr b="1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BD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=</a:t>
            </a:r>
            <a:r>
              <a:rPr b="0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2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, </a:t>
            </a:r>
            <a:r>
              <a:rPr b="1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AB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=</a:t>
            </a:r>
            <a:r>
              <a:rPr b="0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4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, </a:t>
            </a:r>
            <a:r>
              <a:rPr b="1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AC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=</a:t>
            </a:r>
            <a:r>
              <a:rPr b="0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5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, </a:t>
            </a:r>
            <a:r>
              <a:rPr b="1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CE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=</a:t>
            </a:r>
            <a:r>
              <a:rPr b="0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7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, </a:t>
            </a:r>
            <a:r>
              <a:rPr b="1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HI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=</a:t>
            </a:r>
            <a:r>
              <a:rPr b="0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7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, </a:t>
            </a:r>
            <a:r>
              <a:rPr b="1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GH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=</a:t>
            </a:r>
            <a:r>
              <a:rPr b="0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7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}</a:t>
            </a:r>
            <a:endParaRPr b="0" lang="en-US" sz="3200" spc="-1" strike="noStrike">
              <a:latin typeface="Arial"/>
            </a:endParaRPr>
          </a:p>
          <a:p>
            <a:pPr marL="304920" indent="-3038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1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S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 = {</a:t>
            </a:r>
            <a:r>
              <a:rPr b="1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GI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=</a:t>
            </a:r>
            <a:r>
              <a:rPr b="0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10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, </a:t>
            </a:r>
            <a:r>
              <a:rPr b="1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EF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=</a:t>
            </a:r>
            <a:r>
              <a:rPr b="0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12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, </a:t>
            </a:r>
            <a:r>
              <a:rPr b="1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CD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=</a:t>
            </a:r>
            <a:r>
              <a:rPr b="0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20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}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615" name="CustomShape 3"/>
          <p:cNvSpPr/>
          <p:nvPr/>
        </p:nvSpPr>
        <p:spPr>
          <a:xfrm>
            <a:off x="188640" y="40320"/>
            <a:ext cx="9576360" cy="110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  <a:ea typeface="DejaVu Sans"/>
              </a:rPr>
              <a:t>Kruskal's Algorithm – Step #9</a:t>
            </a:r>
            <a:endParaRPr b="0" lang="en-US" sz="4000" spc="-1" strike="noStrike">
              <a:latin typeface="Arial"/>
            </a:endParaRPr>
          </a:p>
        </p:txBody>
      </p:sp>
      <p:grpSp>
        <p:nvGrpSpPr>
          <p:cNvPr id="616" name="Group 4"/>
          <p:cNvGrpSpPr/>
          <p:nvPr/>
        </p:nvGrpSpPr>
        <p:grpSpPr>
          <a:xfrm>
            <a:off x="3123360" y="4385520"/>
            <a:ext cx="5948640" cy="1938240"/>
            <a:chOff x="3123360" y="4385520"/>
            <a:chExt cx="5948640" cy="1938240"/>
          </a:xfrm>
        </p:grpSpPr>
        <p:sp>
          <p:nvSpPr>
            <p:cNvPr id="617" name="CustomShape 5"/>
            <p:cNvSpPr/>
            <p:nvPr/>
          </p:nvSpPr>
          <p:spPr>
            <a:xfrm>
              <a:off x="3123360" y="5220360"/>
              <a:ext cx="31680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4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618" name="CustomShape 6"/>
            <p:cNvSpPr/>
            <p:nvPr/>
          </p:nvSpPr>
          <p:spPr>
            <a:xfrm>
              <a:off x="4028400" y="5670360"/>
              <a:ext cx="31680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2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619" name="CustomShape 7"/>
            <p:cNvSpPr/>
            <p:nvPr/>
          </p:nvSpPr>
          <p:spPr>
            <a:xfrm>
              <a:off x="3709440" y="5139000"/>
              <a:ext cx="31680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9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620" name="CustomShape 8"/>
            <p:cNvSpPr/>
            <p:nvPr/>
          </p:nvSpPr>
          <p:spPr>
            <a:xfrm>
              <a:off x="6202800" y="5306040"/>
              <a:ext cx="45396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12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621" name="CustomShape 9"/>
            <p:cNvSpPr/>
            <p:nvPr/>
          </p:nvSpPr>
          <p:spPr>
            <a:xfrm>
              <a:off x="5327640" y="5195160"/>
              <a:ext cx="31680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8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622" name="CustomShape 10"/>
            <p:cNvSpPr/>
            <p:nvPr/>
          </p:nvSpPr>
          <p:spPr>
            <a:xfrm>
              <a:off x="5458320" y="4521600"/>
              <a:ext cx="31680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7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623" name="CustomShape 11"/>
            <p:cNvSpPr/>
            <p:nvPr/>
          </p:nvSpPr>
          <p:spPr>
            <a:xfrm>
              <a:off x="4087440" y="4385520"/>
              <a:ext cx="31680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5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624" name="Line 12"/>
            <p:cNvSpPr/>
            <p:nvPr/>
          </p:nvSpPr>
          <p:spPr>
            <a:xfrm flipV="1">
              <a:off x="5150160" y="5180760"/>
              <a:ext cx="862200" cy="649800"/>
            </a:xfrm>
            <a:prstGeom prst="line">
              <a:avLst/>
            </a:prstGeom>
            <a:ln cap="rnd" w="38160">
              <a:solidFill>
                <a:schemeClr val="accent5">
                  <a:lumMod val="75000"/>
                </a:schemeClr>
              </a:solidFill>
              <a:prstDash val="sys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5" name="Line 13"/>
            <p:cNvSpPr/>
            <p:nvPr/>
          </p:nvSpPr>
          <p:spPr>
            <a:xfrm flipH="1" flipV="1">
              <a:off x="4914360" y="5008680"/>
              <a:ext cx="35280" cy="740160"/>
            </a:xfrm>
            <a:prstGeom prst="line">
              <a:avLst/>
            </a:prstGeom>
            <a:ln w="38160">
              <a:solidFill>
                <a:schemeClr val="accent5">
                  <a:lumMod val="75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6" name="Line 14"/>
            <p:cNvSpPr/>
            <p:nvPr/>
          </p:nvSpPr>
          <p:spPr>
            <a:xfrm flipH="1" flipV="1">
              <a:off x="6212880" y="5258880"/>
              <a:ext cx="2160" cy="476640"/>
            </a:xfrm>
            <a:prstGeom prst="line">
              <a:avLst/>
            </a:prstGeom>
            <a:ln w="38160">
              <a:solidFill>
                <a:schemeClr val="accent5">
                  <a:lumMod val="75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7" name="Line 15"/>
            <p:cNvSpPr/>
            <p:nvPr/>
          </p:nvSpPr>
          <p:spPr>
            <a:xfrm flipH="1">
              <a:off x="3728520" y="6027840"/>
              <a:ext cx="937800" cy="29520"/>
            </a:xfrm>
            <a:prstGeom prst="line">
              <a:avLst/>
            </a:prstGeom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8" name="Line 16"/>
            <p:cNvSpPr/>
            <p:nvPr/>
          </p:nvSpPr>
          <p:spPr>
            <a:xfrm flipH="1" flipV="1">
              <a:off x="3658320" y="4911480"/>
              <a:ext cx="1091160" cy="919080"/>
            </a:xfrm>
            <a:prstGeom prst="line">
              <a:avLst/>
            </a:prstGeom>
            <a:ln cap="rnd" w="38160">
              <a:solidFill>
                <a:schemeClr val="accent5">
                  <a:lumMod val="75000"/>
                </a:schemeClr>
              </a:solidFill>
              <a:prstDash val="sys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9" name="Line 17"/>
            <p:cNvSpPr/>
            <p:nvPr/>
          </p:nvSpPr>
          <p:spPr>
            <a:xfrm>
              <a:off x="5197680" y="4741920"/>
              <a:ext cx="731520" cy="250200"/>
            </a:xfrm>
            <a:prstGeom prst="line">
              <a:avLst/>
            </a:prstGeom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0" name="Line 18"/>
            <p:cNvSpPr/>
            <p:nvPr/>
          </p:nvSpPr>
          <p:spPr>
            <a:xfrm flipV="1">
              <a:off x="3444840" y="4989960"/>
              <a:ext cx="12960" cy="800640"/>
            </a:xfrm>
            <a:prstGeom prst="line">
              <a:avLst/>
            </a:prstGeom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1" name="Line 19"/>
            <p:cNvSpPr/>
            <p:nvPr/>
          </p:nvSpPr>
          <p:spPr>
            <a:xfrm>
              <a:off x="3741480" y="4722840"/>
              <a:ext cx="889200" cy="19080"/>
            </a:xfrm>
            <a:prstGeom prst="line">
              <a:avLst/>
            </a:prstGeom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2" name="CustomShape 20"/>
            <p:cNvSpPr/>
            <p:nvPr/>
          </p:nvSpPr>
          <p:spPr>
            <a:xfrm>
              <a:off x="3174480" y="4456080"/>
              <a:ext cx="565920" cy="5328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A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633" name="CustomShape 21"/>
            <p:cNvSpPr/>
            <p:nvPr/>
          </p:nvSpPr>
          <p:spPr>
            <a:xfrm>
              <a:off x="3161520" y="5790960"/>
              <a:ext cx="565920" cy="5328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B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634" name="CustomShape 22"/>
            <p:cNvSpPr/>
            <p:nvPr/>
          </p:nvSpPr>
          <p:spPr>
            <a:xfrm>
              <a:off x="4631040" y="4475160"/>
              <a:ext cx="565920" cy="5328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C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635" name="CustomShape 23"/>
            <p:cNvSpPr/>
            <p:nvPr/>
          </p:nvSpPr>
          <p:spPr>
            <a:xfrm>
              <a:off x="4666320" y="5749200"/>
              <a:ext cx="565920" cy="5569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D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636" name="CustomShape 24"/>
            <p:cNvSpPr/>
            <p:nvPr/>
          </p:nvSpPr>
          <p:spPr>
            <a:xfrm>
              <a:off x="5929560" y="4725360"/>
              <a:ext cx="565920" cy="5328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E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637" name="CustomShape 25"/>
            <p:cNvSpPr/>
            <p:nvPr/>
          </p:nvSpPr>
          <p:spPr>
            <a:xfrm>
              <a:off x="5931720" y="5735880"/>
              <a:ext cx="565920" cy="5328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F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638" name="CustomShape 26"/>
            <p:cNvSpPr/>
            <p:nvPr/>
          </p:nvSpPr>
          <p:spPr>
            <a:xfrm>
              <a:off x="4474440" y="5101560"/>
              <a:ext cx="45396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20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639" name="CustomShape 27"/>
            <p:cNvSpPr/>
            <p:nvPr/>
          </p:nvSpPr>
          <p:spPr>
            <a:xfrm>
              <a:off x="7533360" y="5997960"/>
              <a:ext cx="96840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75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0" name="CustomShape 28"/>
            <p:cNvSpPr/>
            <p:nvPr/>
          </p:nvSpPr>
          <p:spPr>
            <a:xfrm>
              <a:off x="7794720" y="5612760"/>
              <a:ext cx="45396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10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641" name="CustomShape 29"/>
            <p:cNvSpPr/>
            <p:nvPr/>
          </p:nvSpPr>
          <p:spPr>
            <a:xfrm flipV="1">
              <a:off x="7454160" y="5149440"/>
              <a:ext cx="368640" cy="6606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solidFill>
              <a:schemeClr val="accent5">
                <a:lumMod val="60000"/>
                <a:lumOff val="40000"/>
                <a:alpha val="50000"/>
              </a:schemeClr>
            </a:solidFill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2" name="CustomShape 30"/>
            <p:cNvSpPr/>
            <p:nvPr/>
          </p:nvSpPr>
          <p:spPr>
            <a:xfrm flipH="1" flipV="1">
              <a:off x="8225280" y="5149440"/>
              <a:ext cx="358200" cy="6606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solidFill>
              <a:schemeClr val="accent5">
                <a:lumMod val="60000"/>
                <a:lumOff val="40000"/>
                <a:alpha val="50000"/>
              </a:schemeClr>
            </a:solidFill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3" name="CustomShape 31"/>
            <p:cNvSpPr/>
            <p:nvPr/>
          </p:nvSpPr>
          <p:spPr>
            <a:xfrm>
              <a:off x="7325640" y="5213160"/>
              <a:ext cx="31680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8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644" name="CustomShape 32"/>
            <p:cNvSpPr/>
            <p:nvPr/>
          </p:nvSpPr>
          <p:spPr>
            <a:xfrm>
              <a:off x="8376480" y="5176800"/>
              <a:ext cx="31680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7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645" name="CustomShape 33"/>
            <p:cNvSpPr/>
            <p:nvPr/>
          </p:nvSpPr>
          <p:spPr>
            <a:xfrm>
              <a:off x="8502840" y="5735880"/>
              <a:ext cx="569160" cy="52344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I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646" name="CustomShape 34"/>
            <p:cNvSpPr/>
            <p:nvPr/>
          </p:nvSpPr>
          <p:spPr>
            <a:xfrm>
              <a:off x="6992280" y="5735880"/>
              <a:ext cx="540000" cy="52344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G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647" name="CustomShape 35"/>
            <p:cNvSpPr/>
            <p:nvPr/>
          </p:nvSpPr>
          <p:spPr>
            <a:xfrm>
              <a:off x="7740000" y="4703040"/>
              <a:ext cx="569160" cy="52344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H</a:t>
              </a:r>
              <a:endParaRPr b="0" lang="en-US" sz="24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CustomShape 1"/>
          <p:cNvSpPr/>
          <p:nvPr/>
        </p:nvSpPr>
        <p:spPr>
          <a:xfrm>
            <a:off x="11566440" y="6525000"/>
            <a:ext cx="427680" cy="19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DC88AABA-DFF3-4D2F-9A64-347E0A7F6397}" type="slidenum">
              <a:rPr b="0" lang="en-US" sz="1000" spc="-1" strike="noStrike">
                <a:solidFill>
                  <a:srgbClr val="ffffff"/>
                </a:solidFill>
                <a:latin typeface="Calibri"/>
                <a:ea typeface="DejaVu Sans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649" name="CustomShape 2"/>
          <p:cNvSpPr/>
          <p:nvPr/>
        </p:nvSpPr>
        <p:spPr>
          <a:xfrm>
            <a:off x="190440" y="1151280"/>
            <a:ext cx="11803680" cy="556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rmAutofit/>
          </a:bodyPr>
          <a:p>
            <a:pPr marL="304920" indent="-3038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Take the smallest edge </a:t>
            </a:r>
            <a:r>
              <a:rPr b="1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GI 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= </a:t>
            </a:r>
            <a:r>
              <a:rPr b="0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10</a:t>
            </a:r>
            <a:endParaRPr b="0" lang="en-US" sz="3200" spc="-1" strike="noStrike">
              <a:latin typeface="Arial"/>
            </a:endParaRPr>
          </a:p>
          <a:p>
            <a:pPr lvl="1" marL="609480" indent="-2304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3000" spc="-1" strike="noStrike">
                <a:solidFill>
                  <a:srgbClr val="ffffff"/>
                </a:solidFill>
                <a:latin typeface="Calibri"/>
                <a:ea typeface="DejaVu Sans"/>
              </a:rPr>
              <a:t>The edge </a:t>
            </a:r>
            <a:r>
              <a:rPr b="1" lang="en-US" sz="3000" spc="-1" strike="noStrike">
                <a:solidFill>
                  <a:srgbClr val="f3cd60"/>
                </a:solidFill>
                <a:latin typeface="Calibri"/>
                <a:ea typeface="DejaVu Sans"/>
              </a:rPr>
              <a:t>GI </a:t>
            </a:r>
            <a:r>
              <a:rPr b="0" lang="en-US" sz="3000" spc="-1" strike="noStrike">
                <a:solidFill>
                  <a:srgbClr val="ffffff"/>
                </a:solidFill>
                <a:latin typeface="Calibri"/>
                <a:ea typeface="DejaVu Sans"/>
              </a:rPr>
              <a:t>causes a cycle (connects the same tree) </a:t>
            </a:r>
            <a:r>
              <a:rPr b="0" lang="en-US" sz="3000" spc="-1" strike="noStrike">
                <a:solidFill>
                  <a:srgbClr val="ffffff"/>
                </a:solidFill>
                <a:latin typeface="Wingdings"/>
                <a:ea typeface="DejaVu Sans"/>
              </a:rPr>
              <a:t></a:t>
            </a:r>
            <a:r>
              <a:rPr b="0" lang="en-US" sz="3000" spc="-1" strike="noStrike">
                <a:solidFill>
                  <a:srgbClr val="ffffff"/>
                </a:solidFill>
                <a:latin typeface="Calibri"/>
                <a:ea typeface="DejaVu Sans"/>
              </a:rPr>
              <a:t> skip it</a:t>
            </a:r>
            <a:endParaRPr b="0" lang="en-US" sz="3000" spc="-1" strike="noStrike">
              <a:latin typeface="Arial"/>
            </a:endParaRPr>
          </a:p>
          <a:p>
            <a:pPr marL="304920" indent="-3038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1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F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 = {</a:t>
            </a:r>
            <a:r>
              <a:rPr b="1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BD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=</a:t>
            </a:r>
            <a:r>
              <a:rPr b="0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2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, </a:t>
            </a:r>
            <a:r>
              <a:rPr b="1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AB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=</a:t>
            </a:r>
            <a:r>
              <a:rPr b="0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4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, </a:t>
            </a:r>
            <a:r>
              <a:rPr b="1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AC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=</a:t>
            </a:r>
            <a:r>
              <a:rPr b="0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5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, </a:t>
            </a:r>
            <a:r>
              <a:rPr b="1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CE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=</a:t>
            </a:r>
            <a:r>
              <a:rPr b="0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7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, </a:t>
            </a:r>
            <a:r>
              <a:rPr b="1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HI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=</a:t>
            </a:r>
            <a:r>
              <a:rPr b="0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7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, </a:t>
            </a:r>
            <a:r>
              <a:rPr b="1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GH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=</a:t>
            </a:r>
            <a:r>
              <a:rPr b="0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7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}</a:t>
            </a:r>
            <a:endParaRPr b="0" lang="en-US" sz="3200" spc="-1" strike="noStrike">
              <a:latin typeface="Arial"/>
            </a:endParaRPr>
          </a:p>
          <a:p>
            <a:pPr marL="304920" indent="-3038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1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S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 = {</a:t>
            </a:r>
            <a:r>
              <a:rPr b="1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EF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=</a:t>
            </a:r>
            <a:r>
              <a:rPr b="0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12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, </a:t>
            </a:r>
            <a:r>
              <a:rPr b="1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CD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=</a:t>
            </a:r>
            <a:r>
              <a:rPr b="0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20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}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650" name="CustomShape 3"/>
          <p:cNvSpPr/>
          <p:nvPr/>
        </p:nvSpPr>
        <p:spPr>
          <a:xfrm>
            <a:off x="188640" y="40320"/>
            <a:ext cx="9576360" cy="110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  <a:ea typeface="DejaVu Sans"/>
              </a:rPr>
              <a:t>Kruskal's Algorithm – Step #10</a:t>
            </a:r>
            <a:endParaRPr b="0" lang="en-US" sz="4000" spc="-1" strike="noStrike">
              <a:latin typeface="Arial"/>
            </a:endParaRPr>
          </a:p>
        </p:txBody>
      </p:sp>
      <p:grpSp>
        <p:nvGrpSpPr>
          <p:cNvPr id="651" name="Group 4"/>
          <p:cNvGrpSpPr/>
          <p:nvPr/>
        </p:nvGrpSpPr>
        <p:grpSpPr>
          <a:xfrm>
            <a:off x="3123360" y="4385520"/>
            <a:ext cx="5948640" cy="1938240"/>
            <a:chOff x="3123360" y="4385520"/>
            <a:chExt cx="5948640" cy="1938240"/>
          </a:xfrm>
        </p:grpSpPr>
        <p:sp>
          <p:nvSpPr>
            <p:cNvPr id="652" name="CustomShape 5"/>
            <p:cNvSpPr/>
            <p:nvPr/>
          </p:nvSpPr>
          <p:spPr>
            <a:xfrm>
              <a:off x="3123360" y="5220360"/>
              <a:ext cx="31680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4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653" name="CustomShape 6"/>
            <p:cNvSpPr/>
            <p:nvPr/>
          </p:nvSpPr>
          <p:spPr>
            <a:xfrm>
              <a:off x="4028400" y="5670360"/>
              <a:ext cx="31680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2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654" name="CustomShape 7"/>
            <p:cNvSpPr/>
            <p:nvPr/>
          </p:nvSpPr>
          <p:spPr>
            <a:xfrm>
              <a:off x="3709440" y="5139000"/>
              <a:ext cx="31680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9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655" name="CustomShape 8"/>
            <p:cNvSpPr/>
            <p:nvPr/>
          </p:nvSpPr>
          <p:spPr>
            <a:xfrm>
              <a:off x="6202800" y="5306040"/>
              <a:ext cx="45396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12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656" name="CustomShape 9"/>
            <p:cNvSpPr/>
            <p:nvPr/>
          </p:nvSpPr>
          <p:spPr>
            <a:xfrm>
              <a:off x="5327640" y="5195160"/>
              <a:ext cx="31680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8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657" name="CustomShape 10"/>
            <p:cNvSpPr/>
            <p:nvPr/>
          </p:nvSpPr>
          <p:spPr>
            <a:xfrm>
              <a:off x="5458320" y="4521600"/>
              <a:ext cx="31680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7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658" name="CustomShape 11"/>
            <p:cNvSpPr/>
            <p:nvPr/>
          </p:nvSpPr>
          <p:spPr>
            <a:xfrm>
              <a:off x="4087440" y="4385520"/>
              <a:ext cx="31680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5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659" name="Line 12"/>
            <p:cNvSpPr/>
            <p:nvPr/>
          </p:nvSpPr>
          <p:spPr>
            <a:xfrm flipV="1">
              <a:off x="5150160" y="5180760"/>
              <a:ext cx="862200" cy="649800"/>
            </a:xfrm>
            <a:prstGeom prst="line">
              <a:avLst/>
            </a:prstGeom>
            <a:ln cap="rnd" w="38160">
              <a:solidFill>
                <a:schemeClr val="accent5">
                  <a:lumMod val="75000"/>
                </a:schemeClr>
              </a:solidFill>
              <a:prstDash val="sys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0" name="Line 13"/>
            <p:cNvSpPr/>
            <p:nvPr/>
          </p:nvSpPr>
          <p:spPr>
            <a:xfrm flipH="1" flipV="1">
              <a:off x="4914360" y="5008680"/>
              <a:ext cx="35280" cy="740160"/>
            </a:xfrm>
            <a:prstGeom prst="line">
              <a:avLst/>
            </a:prstGeom>
            <a:ln w="38160">
              <a:solidFill>
                <a:schemeClr val="accent5">
                  <a:lumMod val="75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1" name="Line 14"/>
            <p:cNvSpPr/>
            <p:nvPr/>
          </p:nvSpPr>
          <p:spPr>
            <a:xfrm flipH="1" flipV="1">
              <a:off x="6212880" y="5258880"/>
              <a:ext cx="2160" cy="476640"/>
            </a:xfrm>
            <a:prstGeom prst="line">
              <a:avLst/>
            </a:prstGeom>
            <a:ln w="38160">
              <a:solidFill>
                <a:schemeClr val="accent5">
                  <a:lumMod val="75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2" name="Line 15"/>
            <p:cNvSpPr/>
            <p:nvPr/>
          </p:nvSpPr>
          <p:spPr>
            <a:xfrm flipH="1">
              <a:off x="3728520" y="6027840"/>
              <a:ext cx="937800" cy="29520"/>
            </a:xfrm>
            <a:prstGeom prst="line">
              <a:avLst/>
            </a:prstGeom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3" name="Line 16"/>
            <p:cNvSpPr/>
            <p:nvPr/>
          </p:nvSpPr>
          <p:spPr>
            <a:xfrm flipH="1" flipV="1">
              <a:off x="3658320" y="4911480"/>
              <a:ext cx="1091160" cy="919080"/>
            </a:xfrm>
            <a:prstGeom prst="line">
              <a:avLst/>
            </a:prstGeom>
            <a:ln cap="rnd" w="38160">
              <a:solidFill>
                <a:schemeClr val="accent5">
                  <a:lumMod val="75000"/>
                </a:schemeClr>
              </a:solidFill>
              <a:prstDash val="sys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4" name="Line 17"/>
            <p:cNvSpPr/>
            <p:nvPr/>
          </p:nvSpPr>
          <p:spPr>
            <a:xfrm>
              <a:off x="5197680" y="4741920"/>
              <a:ext cx="731520" cy="250200"/>
            </a:xfrm>
            <a:prstGeom prst="line">
              <a:avLst/>
            </a:prstGeom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5" name="Line 18"/>
            <p:cNvSpPr/>
            <p:nvPr/>
          </p:nvSpPr>
          <p:spPr>
            <a:xfrm flipV="1">
              <a:off x="3444840" y="4989960"/>
              <a:ext cx="12960" cy="800640"/>
            </a:xfrm>
            <a:prstGeom prst="line">
              <a:avLst/>
            </a:prstGeom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6" name="Line 19"/>
            <p:cNvSpPr/>
            <p:nvPr/>
          </p:nvSpPr>
          <p:spPr>
            <a:xfrm>
              <a:off x="3741480" y="4722840"/>
              <a:ext cx="889200" cy="19080"/>
            </a:xfrm>
            <a:prstGeom prst="line">
              <a:avLst/>
            </a:prstGeom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7" name="CustomShape 20"/>
            <p:cNvSpPr/>
            <p:nvPr/>
          </p:nvSpPr>
          <p:spPr>
            <a:xfrm>
              <a:off x="3174480" y="4456080"/>
              <a:ext cx="565920" cy="5328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A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668" name="CustomShape 21"/>
            <p:cNvSpPr/>
            <p:nvPr/>
          </p:nvSpPr>
          <p:spPr>
            <a:xfrm>
              <a:off x="3161520" y="5790960"/>
              <a:ext cx="565920" cy="5328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B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669" name="CustomShape 22"/>
            <p:cNvSpPr/>
            <p:nvPr/>
          </p:nvSpPr>
          <p:spPr>
            <a:xfrm>
              <a:off x="4631040" y="4475160"/>
              <a:ext cx="565920" cy="5328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C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670" name="CustomShape 23"/>
            <p:cNvSpPr/>
            <p:nvPr/>
          </p:nvSpPr>
          <p:spPr>
            <a:xfrm>
              <a:off x="4666320" y="5749200"/>
              <a:ext cx="565920" cy="5569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D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671" name="CustomShape 24"/>
            <p:cNvSpPr/>
            <p:nvPr/>
          </p:nvSpPr>
          <p:spPr>
            <a:xfrm>
              <a:off x="5929560" y="4725360"/>
              <a:ext cx="565920" cy="5328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E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672" name="CustomShape 25"/>
            <p:cNvSpPr/>
            <p:nvPr/>
          </p:nvSpPr>
          <p:spPr>
            <a:xfrm>
              <a:off x="5931720" y="5735880"/>
              <a:ext cx="565920" cy="5328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F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673" name="CustomShape 26"/>
            <p:cNvSpPr/>
            <p:nvPr/>
          </p:nvSpPr>
          <p:spPr>
            <a:xfrm>
              <a:off x="4474440" y="5101560"/>
              <a:ext cx="45396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20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674" name="CustomShape 27"/>
            <p:cNvSpPr/>
            <p:nvPr/>
          </p:nvSpPr>
          <p:spPr>
            <a:xfrm>
              <a:off x="7533360" y="5997960"/>
              <a:ext cx="96840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rnd" w="38160">
              <a:solidFill>
                <a:schemeClr val="accent5">
                  <a:lumMod val="75000"/>
                </a:schemeClr>
              </a:solidFill>
              <a:prstDash val="sysDot"/>
              <a:round/>
            </a:ln>
            <a:effectLst>
              <a:outerShdw algn="ctr" blurRad="63500" rotWithShape="0" sx="102000" sy="102000">
                <a:srgbClr val="000000">
                  <a:alpha val="4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675" name="CustomShape 28"/>
            <p:cNvSpPr/>
            <p:nvPr/>
          </p:nvSpPr>
          <p:spPr>
            <a:xfrm>
              <a:off x="7794720" y="5612760"/>
              <a:ext cx="45396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10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676" name="CustomShape 29"/>
            <p:cNvSpPr/>
            <p:nvPr/>
          </p:nvSpPr>
          <p:spPr>
            <a:xfrm flipV="1">
              <a:off x="7454160" y="5149440"/>
              <a:ext cx="368640" cy="6606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solidFill>
              <a:schemeClr val="accent5">
                <a:lumMod val="60000"/>
                <a:lumOff val="40000"/>
                <a:alpha val="50000"/>
              </a:schemeClr>
            </a:solidFill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7" name="CustomShape 30"/>
            <p:cNvSpPr/>
            <p:nvPr/>
          </p:nvSpPr>
          <p:spPr>
            <a:xfrm flipH="1" flipV="1">
              <a:off x="8225280" y="5149440"/>
              <a:ext cx="358200" cy="6606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solidFill>
              <a:schemeClr val="accent5">
                <a:lumMod val="60000"/>
                <a:lumOff val="40000"/>
                <a:alpha val="50000"/>
              </a:schemeClr>
            </a:solidFill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8" name="CustomShape 31"/>
            <p:cNvSpPr/>
            <p:nvPr/>
          </p:nvSpPr>
          <p:spPr>
            <a:xfrm>
              <a:off x="7325640" y="5213160"/>
              <a:ext cx="31680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8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679" name="CustomShape 32"/>
            <p:cNvSpPr/>
            <p:nvPr/>
          </p:nvSpPr>
          <p:spPr>
            <a:xfrm>
              <a:off x="8376480" y="5176800"/>
              <a:ext cx="31680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7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680" name="CustomShape 33"/>
            <p:cNvSpPr/>
            <p:nvPr/>
          </p:nvSpPr>
          <p:spPr>
            <a:xfrm>
              <a:off x="8502840" y="5735880"/>
              <a:ext cx="569160" cy="52344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I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681" name="CustomShape 34"/>
            <p:cNvSpPr/>
            <p:nvPr/>
          </p:nvSpPr>
          <p:spPr>
            <a:xfrm>
              <a:off x="6992280" y="5735880"/>
              <a:ext cx="540000" cy="52344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G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682" name="CustomShape 35"/>
            <p:cNvSpPr/>
            <p:nvPr/>
          </p:nvSpPr>
          <p:spPr>
            <a:xfrm>
              <a:off x="7740000" y="4703040"/>
              <a:ext cx="569160" cy="52344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H</a:t>
              </a:r>
              <a:endParaRPr b="0" lang="en-US" sz="24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CustomShape 1"/>
          <p:cNvSpPr/>
          <p:nvPr/>
        </p:nvSpPr>
        <p:spPr>
          <a:xfrm>
            <a:off x="11566440" y="6525000"/>
            <a:ext cx="427680" cy="19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C454DA63-36C0-4295-8AEB-69CE57B1F8B3}" type="slidenum">
              <a:rPr b="0" lang="en-US" sz="1000" spc="-1" strike="noStrike">
                <a:solidFill>
                  <a:srgbClr val="ffffff"/>
                </a:solidFill>
                <a:latin typeface="Calibri"/>
                <a:ea typeface="DejaVu Sans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684" name="CustomShape 2"/>
          <p:cNvSpPr/>
          <p:nvPr/>
        </p:nvSpPr>
        <p:spPr>
          <a:xfrm>
            <a:off x="190440" y="1151280"/>
            <a:ext cx="11803680" cy="556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rmAutofit/>
          </a:bodyPr>
          <a:p>
            <a:pPr marL="304920" indent="-3038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Take the smallest edge </a:t>
            </a:r>
            <a:r>
              <a:rPr b="1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EF 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= </a:t>
            </a:r>
            <a:r>
              <a:rPr b="0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12</a:t>
            </a:r>
            <a:endParaRPr b="0" lang="en-US" sz="3200" spc="-1" strike="noStrike">
              <a:latin typeface="Arial"/>
            </a:endParaRPr>
          </a:p>
          <a:p>
            <a:pPr lvl="1" marL="609480" indent="-2304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3000" spc="-1" strike="noStrike">
                <a:solidFill>
                  <a:srgbClr val="ffffff"/>
                </a:solidFill>
                <a:latin typeface="Calibri"/>
                <a:ea typeface="DejaVu Sans"/>
              </a:rPr>
              <a:t>The edge </a:t>
            </a:r>
            <a:r>
              <a:rPr b="1" lang="en-US" sz="3000" spc="-1" strike="noStrike">
                <a:solidFill>
                  <a:srgbClr val="f3cd60"/>
                </a:solidFill>
                <a:latin typeface="Calibri"/>
                <a:ea typeface="DejaVu Sans"/>
              </a:rPr>
              <a:t>EF </a:t>
            </a:r>
            <a:r>
              <a:rPr b="0" lang="en-US" sz="3000" spc="-1" strike="noStrike">
                <a:solidFill>
                  <a:srgbClr val="ffffff"/>
                </a:solidFill>
                <a:latin typeface="Calibri"/>
                <a:ea typeface="DejaVu Sans"/>
              </a:rPr>
              <a:t>connects different trees </a:t>
            </a:r>
            <a:r>
              <a:rPr b="0" lang="en-US" sz="3000" spc="-1" strike="noStrike">
                <a:solidFill>
                  <a:srgbClr val="ffffff"/>
                </a:solidFill>
                <a:latin typeface="Wingdings"/>
                <a:ea typeface="DejaVu Sans"/>
              </a:rPr>
              <a:t></a:t>
            </a:r>
            <a:r>
              <a:rPr b="0" lang="en-US" sz="3000" spc="-1" strike="noStrike">
                <a:solidFill>
                  <a:srgbClr val="ffffff"/>
                </a:solidFill>
                <a:latin typeface="Calibri"/>
                <a:ea typeface="DejaVu Sans"/>
              </a:rPr>
              <a:t> add it to the forest</a:t>
            </a:r>
            <a:endParaRPr b="0" lang="en-US" sz="3000" spc="-1" strike="noStrike">
              <a:latin typeface="Arial"/>
            </a:endParaRPr>
          </a:p>
          <a:p>
            <a:pPr marL="304920" indent="-3038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1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F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 = {</a:t>
            </a:r>
            <a:r>
              <a:rPr b="1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BD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=</a:t>
            </a:r>
            <a:r>
              <a:rPr b="0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2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, </a:t>
            </a:r>
            <a:r>
              <a:rPr b="1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AB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=</a:t>
            </a:r>
            <a:r>
              <a:rPr b="0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4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, </a:t>
            </a:r>
            <a:r>
              <a:rPr b="1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AC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=</a:t>
            </a:r>
            <a:r>
              <a:rPr b="0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5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, </a:t>
            </a:r>
            <a:r>
              <a:rPr b="1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CE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=</a:t>
            </a:r>
            <a:r>
              <a:rPr b="0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7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, </a:t>
            </a:r>
            <a:r>
              <a:rPr b="1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HI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=</a:t>
            </a:r>
            <a:r>
              <a:rPr b="0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7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, </a:t>
            </a:r>
            <a:r>
              <a:rPr b="1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GH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=</a:t>
            </a:r>
            <a:r>
              <a:rPr b="0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7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, </a:t>
            </a:r>
            <a:r>
              <a:rPr b="1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EF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=</a:t>
            </a:r>
            <a:r>
              <a:rPr b="0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12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}</a:t>
            </a:r>
            <a:endParaRPr b="0" lang="en-US" sz="3200" spc="-1" strike="noStrike">
              <a:latin typeface="Arial"/>
            </a:endParaRPr>
          </a:p>
          <a:p>
            <a:pPr marL="304920" indent="-3038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1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S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 = {</a:t>
            </a:r>
            <a:r>
              <a:rPr b="1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CD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=</a:t>
            </a:r>
            <a:r>
              <a:rPr b="0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20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}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685" name="CustomShape 3"/>
          <p:cNvSpPr/>
          <p:nvPr/>
        </p:nvSpPr>
        <p:spPr>
          <a:xfrm>
            <a:off x="188640" y="40320"/>
            <a:ext cx="9576360" cy="110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  <a:ea typeface="DejaVu Sans"/>
              </a:rPr>
              <a:t>Kruskal's Algorithm – Step #11</a:t>
            </a:r>
            <a:endParaRPr b="0" lang="en-US" sz="4000" spc="-1" strike="noStrike">
              <a:latin typeface="Arial"/>
            </a:endParaRPr>
          </a:p>
        </p:txBody>
      </p:sp>
      <p:grpSp>
        <p:nvGrpSpPr>
          <p:cNvPr id="686" name="Group 4"/>
          <p:cNvGrpSpPr/>
          <p:nvPr/>
        </p:nvGrpSpPr>
        <p:grpSpPr>
          <a:xfrm>
            <a:off x="3123360" y="4385520"/>
            <a:ext cx="5948640" cy="1938240"/>
            <a:chOff x="3123360" y="4385520"/>
            <a:chExt cx="5948640" cy="1938240"/>
          </a:xfrm>
        </p:grpSpPr>
        <p:sp>
          <p:nvSpPr>
            <p:cNvPr id="687" name="CustomShape 5"/>
            <p:cNvSpPr/>
            <p:nvPr/>
          </p:nvSpPr>
          <p:spPr>
            <a:xfrm>
              <a:off x="3123360" y="5220360"/>
              <a:ext cx="31680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4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688" name="CustomShape 6"/>
            <p:cNvSpPr/>
            <p:nvPr/>
          </p:nvSpPr>
          <p:spPr>
            <a:xfrm>
              <a:off x="4028400" y="5670360"/>
              <a:ext cx="31680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2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689" name="CustomShape 7"/>
            <p:cNvSpPr/>
            <p:nvPr/>
          </p:nvSpPr>
          <p:spPr>
            <a:xfrm>
              <a:off x="3709440" y="5139000"/>
              <a:ext cx="31680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9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690" name="CustomShape 8"/>
            <p:cNvSpPr/>
            <p:nvPr/>
          </p:nvSpPr>
          <p:spPr>
            <a:xfrm>
              <a:off x="6202800" y="5306040"/>
              <a:ext cx="45396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12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691" name="CustomShape 9"/>
            <p:cNvSpPr/>
            <p:nvPr/>
          </p:nvSpPr>
          <p:spPr>
            <a:xfrm>
              <a:off x="5327640" y="5195160"/>
              <a:ext cx="31680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8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692" name="CustomShape 10"/>
            <p:cNvSpPr/>
            <p:nvPr/>
          </p:nvSpPr>
          <p:spPr>
            <a:xfrm>
              <a:off x="5458320" y="4521600"/>
              <a:ext cx="31680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7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693" name="CustomShape 11"/>
            <p:cNvSpPr/>
            <p:nvPr/>
          </p:nvSpPr>
          <p:spPr>
            <a:xfrm>
              <a:off x="4087440" y="4385520"/>
              <a:ext cx="31680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5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694" name="Line 12"/>
            <p:cNvSpPr/>
            <p:nvPr/>
          </p:nvSpPr>
          <p:spPr>
            <a:xfrm flipV="1">
              <a:off x="5150160" y="5180760"/>
              <a:ext cx="862200" cy="649800"/>
            </a:xfrm>
            <a:prstGeom prst="line">
              <a:avLst/>
            </a:prstGeom>
            <a:ln cap="rnd" w="38160">
              <a:solidFill>
                <a:schemeClr val="accent5">
                  <a:lumMod val="75000"/>
                </a:schemeClr>
              </a:solidFill>
              <a:prstDash val="sys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5" name="Line 13"/>
            <p:cNvSpPr/>
            <p:nvPr/>
          </p:nvSpPr>
          <p:spPr>
            <a:xfrm flipH="1" flipV="1">
              <a:off x="4914360" y="5008680"/>
              <a:ext cx="35280" cy="740160"/>
            </a:xfrm>
            <a:prstGeom prst="line">
              <a:avLst/>
            </a:prstGeom>
            <a:ln w="38160">
              <a:solidFill>
                <a:schemeClr val="accent5">
                  <a:lumMod val="75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6" name="Line 14"/>
            <p:cNvSpPr/>
            <p:nvPr/>
          </p:nvSpPr>
          <p:spPr>
            <a:xfrm flipH="1" flipV="1">
              <a:off x="6212880" y="5258880"/>
              <a:ext cx="2160" cy="476640"/>
            </a:xfrm>
            <a:prstGeom prst="line">
              <a:avLst/>
            </a:prstGeom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7" name="Line 15"/>
            <p:cNvSpPr/>
            <p:nvPr/>
          </p:nvSpPr>
          <p:spPr>
            <a:xfrm flipH="1">
              <a:off x="3728520" y="6027840"/>
              <a:ext cx="937800" cy="29520"/>
            </a:xfrm>
            <a:prstGeom prst="line">
              <a:avLst/>
            </a:prstGeom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8" name="Line 16"/>
            <p:cNvSpPr/>
            <p:nvPr/>
          </p:nvSpPr>
          <p:spPr>
            <a:xfrm flipH="1" flipV="1">
              <a:off x="3658320" y="4911480"/>
              <a:ext cx="1091160" cy="919080"/>
            </a:xfrm>
            <a:prstGeom prst="line">
              <a:avLst/>
            </a:prstGeom>
            <a:ln cap="rnd" w="38160">
              <a:solidFill>
                <a:schemeClr val="accent5">
                  <a:lumMod val="75000"/>
                </a:schemeClr>
              </a:solidFill>
              <a:prstDash val="sys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9" name="Line 17"/>
            <p:cNvSpPr/>
            <p:nvPr/>
          </p:nvSpPr>
          <p:spPr>
            <a:xfrm>
              <a:off x="5197680" y="4741920"/>
              <a:ext cx="731520" cy="250200"/>
            </a:xfrm>
            <a:prstGeom prst="line">
              <a:avLst/>
            </a:prstGeom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0" name="Line 18"/>
            <p:cNvSpPr/>
            <p:nvPr/>
          </p:nvSpPr>
          <p:spPr>
            <a:xfrm flipV="1">
              <a:off x="3444840" y="4989960"/>
              <a:ext cx="12960" cy="800640"/>
            </a:xfrm>
            <a:prstGeom prst="line">
              <a:avLst/>
            </a:prstGeom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1" name="Line 19"/>
            <p:cNvSpPr/>
            <p:nvPr/>
          </p:nvSpPr>
          <p:spPr>
            <a:xfrm>
              <a:off x="3741480" y="4722840"/>
              <a:ext cx="889200" cy="19080"/>
            </a:xfrm>
            <a:prstGeom prst="line">
              <a:avLst/>
            </a:prstGeom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2" name="CustomShape 20"/>
            <p:cNvSpPr/>
            <p:nvPr/>
          </p:nvSpPr>
          <p:spPr>
            <a:xfrm>
              <a:off x="3174480" y="4456080"/>
              <a:ext cx="565920" cy="5328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A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703" name="CustomShape 21"/>
            <p:cNvSpPr/>
            <p:nvPr/>
          </p:nvSpPr>
          <p:spPr>
            <a:xfrm>
              <a:off x="3161520" y="5790960"/>
              <a:ext cx="565920" cy="5328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B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704" name="CustomShape 22"/>
            <p:cNvSpPr/>
            <p:nvPr/>
          </p:nvSpPr>
          <p:spPr>
            <a:xfrm>
              <a:off x="4631040" y="4475160"/>
              <a:ext cx="565920" cy="5328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C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705" name="CustomShape 23"/>
            <p:cNvSpPr/>
            <p:nvPr/>
          </p:nvSpPr>
          <p:spPr>
            <a:xfrm>
              <a:off x="4666320" y="5749200"/>
              <a:ext cx="565920" cy="5569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D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706" name="CustomShape 24"/>
            <p:cNvSpPr/>
            <p:nvPr/>
          </p:nvSpPr>
          <p:spPr>
            <a:xfrm>
              <a:off x="5929560" y="4725360"/>
              <a:ext cx="565920" cy="5328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E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707" name="CustomShape 25"/>
            <p:cNvSpPr/>
            <p:nvPr/>
          </p:nvSpPr>
          <p:spPr>
            <a:xfrm>
              <a:off x="5931720" y="5735880"/>
              <a:ext cx="565920" cy="5328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F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708" name="CustomShape 26"/>
            <p:cNvSpPr/>
            <p:nvPr/>
          </p:nvSpPr>
          <p:spPr>
            <a:xfrm>
              <a:off x="4474440" y="5101560"/>
              <a:ext cx="45396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20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709" name="CustomShape 27"/>
            <p:cNvSpPr/>
            <p:nvPr/>
          </p:nvSpPr>
          <p:spPr>
            <a:xfrm>
              <a:off x="7533360" y="5997960"/>
              <a:ext cx="96840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rnd" w="38160">
              <a:solidFill>
                <a:schemeClr val="accent5">
                  <a:lumMod val="75000"/>
                </a:schemeClr>
              </a:solidFill>
              <a:prstDash val="sysDot"/>
              <a:round/>
            </a:ln>
            <a:effectLst>
              <a:outerShdw algn="ctr" blurRad="63500" rotWithShape="0" sx="102000" sy="102000">
                <a:srgbClr val="000000">
                  <a:alpha val="4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710" name="CustomShape 28"/>
            <p:cNvSpPr/>
            <p:nvPr/>
          </p:nvSpPr>
          <p:spPr>
            <a:xfrm>
              <a:off x="7794720" y="5612760"/>
              <a:ext cx="45396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10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711" name="CustomShape 29"/>
            <p:cNvSpPr/>
            <p:nvPr/>
          </p:nvSpPr>
          <p:spPr>
            <a:xfrm flipV="1">
              <a:off x="7454160" y="5149440"/>
              <a:ext cx="368640" cy="6606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solidFill>
              <a:schemeClr val="accent5">
                <a:lumMod val="60000"/>
                <a:lumOff val="40000"/>
                <a:alpha val="50000"/>
              </a:schemeClr>
            </a:solidFill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2" name="CustomShape 30"/>
            <p:cNvSpPr/>
            <p:nvPr/>
          </p:nvSpPr>
          <p:spPr>
            <a:xfrm flipH="1" flipV="1">
              <a:off x="8225280" y="5149440"/>
              <a:ext cx="358200" cy="6606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solidFill>
              <a:schemeClr val="accent5">
                <a:lumMod val="60000"/>
                <a:lumOff val="40000"/>
                <a:alpha val="50000"/>
              </a:schemeClr>
            </a:solidFill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3" name="CustomShape 31"/>
            <p:cNvSpPr/>
            <p:nvPr/>
          </p:nvSpPr>
          <p:spPr>
            <a:xfrm>
              <a:off x="7325640" y="5213160"/>
              <a:ext cx="31680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8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714" name="CustomShape 32"/>
            <p:cNvSpPr/>
            <p:nvPr/>
          </p:nvSpPr>
          <p:spPr>
            <a:xfrm>
              <a:off x="8376480" y="5176800"/>
              <a:ext cx="31680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7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715" name="CustomShape 33"/>
            <p:cNvSpPr/>
            <p:nvPr/>
          </p:nvSpPr>
          <p:spPr>
            <a:xfrm>
              <a:off x="8502840" y="5735880"/>
              <a:ext cx="569160" cy="52344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I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716" name="CustomShape 34"/>
            <p:cNvSpPr/>
            <p:nvPr/>
          </p:nvSpPr>
          <p:spPr>
            <a:xfrm>
              <a:off x="6992280" y="5735880"/>
              <a:ext cx="540000" cy="52344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G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717" name="CustomShape 35"/>
            <p:cNvSpPr/>
            <p:nvPr/>
          </p:nvSpPr>
          <p:spPr>
            <a:xfrm>
              <a:off x="7740000" y="4703040"/>
              <a:ext cx="569160" cy="52344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H</a:t>
              </a:r>
              <a:endParaRPr b="0" lang="en-US" sz="24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11566440" y="6525000"/>
            <a:ext cx="427680" cy="19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E2B051C6-2031-4BDB-8C31-A88E876D5C34}" type="slidenum">
              <a:rPr b="0" lang="en-US" sz="1000" spc="-1" strike="noStrike">
                <a:solidFill>
                  <a:srgbClr val="ffffff"/>
                </a:solidFill>
                <a:latin typeface="Calibri"/>
                <a:ea typeface="DejaVu Sans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188640" y="40320"/>
            <a:ext cx="9576360" cy="110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  <a:ea typeface="DejaVu Sans"/>
              </a:rPr>
              <a:t>Table of Contents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135" name="Section Zoom 5" descr=""/>
          <p:cNvPicPr/>
          <p:nvPr/>
        </p:nvPicPr>
        <p:blipFill>
          <a:blip r:embed="rId1"/>
          <a:stretch/>
        </p:blipFill>
        <p:spPr>
          <a:xfrm>
            <a:off x="836640" y="2209680"/>
            <a:ext cx="4748040" cy="2670840"/>
          </a:xfrm>
          <a:prstGeom prst="rect">
            <a:avLst/>
          </a:prstGeom>
          <a:ln w="3240">
            <a:solidFill>
              <a:srgbClr val="d3d3d3"/>
            </a:solidFill>
            <a:round/>
          </a:ln>
        </p:spPr>
      </p:pic>
      <p:pic>
        <p:nvPicPr>
          <p:cNvPr id="136" name="Section Zoom 7" descr=""/>
          <p:cNvPicPr/>
          <p:nvPr/>
        </p:nvPicPr>
        <p:blipFill>
          <a:blip r:embed="rId2"/>
          <a:stretch/>
        </p:blipFill>
        <p:spPr>
          <a:xfrm>
            <a:off x="6627960" y="2209680"/>
            <a:ext cx="4748040" cy="2670840"/>
          </a:xfrm>
          <a:prstGeom prst="rect">
            <a:avLst/>
          </a:prstGeom>
          <a:ln w="3240">
            <a:solidFill>
              <a:srgbClr val="d3d3d3"/>
            </a:solidFill>
            <a:round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CustomShape 1"/>
          <p:cNvSpPr/>
          <p:nvPr/>
        </p:nvSpPr>
        <p:spPr>
          <a:xfrm>
            <a:off x="11566440" y="6525000"/>
            <a:ext cx="427680" cy="19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19BD161E-DC02-4D91-B83D-B8932F28DAEE}" type="slidenum">
              <a:rPr b="0" lang="en-US" sz="1000" spc="-1" strike="noStrike">
                <a:solidFill>
                  <a:srgbClr val="ffffff"/>
                </a:solidFill>
                <a:latin typeface="Calibri"/>
                <a:ea typeface="DejaVu Sans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719" name="CustomShape 2"/>
          <p:cNvSpPr/>
          <p:nvPr/>
        </p:nvSpPr>
        <p:spPr>
          <a:xfrm>
            <a:off x="190440" y="1151280"/>
            <a:ext cx="11803680" cy="556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rmAutofit/>
          </a:bodyPr>
          <a:p>
            <a:pPr marL="304920" indent="-3038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Take the smallest edge </a:t>
            </a:r>
            <a:r>
              <a:rPr b="1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CD 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= </a:t>
            </a:r>
            <a:r>
              <a:rPr b="0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20</a:t>
            </a:r>
            <a:endParaRPr b="0" lang="en-US" sz="3200" spc="-1" strike="noStrike">
              <a:latin typeface="Arial"/>
            </a:endParaRPr>
          </a:p>
          <a:p>
            <a:pPr lvl="1" marL="609480" indent="-2304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3000" spc="-1" strike="noStrike">
                <a:solidFill>
                  <a:srgbClr val="ffffff"/>
                </a:solidFill>
                <a:latin typeface="Calibri"/>
                <a:ea typeface="DejaVu Sans"/>
              </a:rPr>
              <a:t>The edge </a:t>
            </a:r>
            <a:r>
              <a:rPr b="1" lang="en-US" sz="3000" spc="-1" strike="noStrike">
                <a:solidFill>
                  <a:srgbClr val="f3cd60"/>
                </a:solidFill>
                <a:latin typeface="Calibri"/>
                <a:ea typeface="DejaVu Sans"/>
              </a:rPr>
              <a:t>CD </a:t>
            </a:r>
            <a:r>
              <a:rPr b="0" lang="en-US" sz="3000" spc="-1" strike="noStrike">
                <a:solidFill>
                  <a:srgbClr val="ffffff"/>
                </a:solidFill>
                <a:latin typeface="Calibri"/>
                <a:ea typeface="DejaVu Sans"/>
              </a:rPr>
              <a:t>causes a cycle (connects the same tree) </a:t>
            </a:r>
            <a:r>
              <a:rPr b="0" lang="en-US" sz="3000" spc="-1" strike="noStrike">
                <a:solidFill>
                  <a:srgbClr val="ffffff"/>
                </a:solidFill>
                <a:latin typeface="Wingdings"/>
                <a:ea typeface="DejaVu Sans"/>
              </a:rPr>
              <a:t></a:t>
            </a:r>
            <a:r>
              <a:rPr b="0" lang="en-US" sz="3000" spc="-1" strike="noStrike">
                <a:solidFill>
                  <a:srgbClr val="ffffff"/>
                </a:solidFill>
                <a:latin typeface="Calibri"/>
                <a:ea typeface="DejaVu Sans"/>
              </a:rPr>
              <a:t> skip it</a:t>
            </a:r>
            <a:endParaRPr b="0" lang="en-US" sz="3000" spc="-1" strike="noStrike">
              <a:latin typeface="Arial"/>
            </a:endParaRPr>
          </a:p>
          <a:p>
            <a:pPr marL="304920" indent="-3038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1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F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 = {</a:t>
            </a:r>
            <a:r>
              <a:rPr b="1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BD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=</a:t>
            </a:r>
            <a:r>
              <a:rPr b="0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2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, </a:t>
            </a:r>
            <a:r>
              <a:rPr b="1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AB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=</a:t>
            </a:r>
            <a:r>
              <a:rPr b="0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4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, </a:t>
            </a:r>
            <a:r>
              <a:rPr b="1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AC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=</a:t>
            </a:r>
            <a:r>
              <a:rPr b="0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5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, </a:t>
            </a:r>
            <a:r>
              <a:rPr b="1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CE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=</a:t>
            </a:r>
            <a:r>
              <a:rPr b="0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7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, </a:t>
            </a:r>
            <a:r>
              <a:rPr b="1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HI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=</a:t>
            </a:r>
            <a:r>
              <a:rPr b="0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7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, </a:t>
            </a:r>
            <a:r>
              <a:rPr b="1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GH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=</a:t>
            </a:r>
            <a:r>
              <a:rPr b="0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7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, </a:t>
            </a:r>
            <a:r>
              <a:rPr b="1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EF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=</a:t>
            </a:r>
            <a:r>
              <a:rPr b="0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12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}</a:t>
            </a:r>
            <a:endParaRPr b="0" lang="en-US" sz="3200" spc="-1" strike="noStrike">
              <a:latin typeface="Arial"/>
            </a:endParaRPr>
          </a:p>
          <a:p>
            <a:pPr marL="304920" indent="-3038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1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S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 = {</a:t>
            </a:r>
            <a:r>
              <a:rPr b="1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 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} </a:t>
            </a:r>
            <a:r>
              <a:rPr b="0" lang="en-US" sz="3200" spc="-1" strike="noStrike">
                <a:solidFill>
                  <a:srgbClr val="ffffff"/>
                </a:solidFill>
                <a:latin typeface="Wingdings"/>
                <a:ea typeface="DejaVu Sans"/>
              </a:rPr>
              <a:t>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 stop the algorithm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720" name="CustomShape 3"/>
          <p:cNvSpPr/>
          <p:nvPr/>
        </p:nvSpPr>
        <p:spPr>
          <a:xfrm>
            <a:off x="188640" y="40320"/>
            <a:ext cx="9576360" cy="110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  <a:ea typeface="DejaVu Sans"/>
              </a:rPr>
              <a:t>Kruskal's Algorithm – Step #12</a:t>
            </a:r>
            <a:endParaRPr b="0" lang="en-US" sz="4000" spc="-1" strike="noStrike">
              <a:latin typeface="Arial"/>
            </a:endParaRPr>
          </a:p>
        </p:txBody>
      </p:sp>
      <p:grpSp>
        <p:nvGrpSpPr>
          <p:cNvPr id="721" name="Group 4"/>
          <p:cNvGrpSpPr/>
          <p:nvPr/>
        </p:nvGrpSpPr>
        <p:grpSpPr>
          <a:xfrm>
            <a:off x="3123360" y="4385520"/>
            <a:ext cx="5948640" cy="1938240"/>
            <a:chOff x="3123360" y="4385520"/>
            <a:chExt cx="5948640" cy="1938240"/>
          </a:xfrm>
        </p:grpSpPr>
        <p:sp>
          <p:nvSpPr>
            <p:cNvPr id="722" name="CustomShape 5"/>
            <p:cNvSpPr/>
            <p:nvPr/>
          </p:nvSpPr>
          <p:spPr>
            <a:xfrm>
              <a:off x="3123360" y="5220360"/>
              <a:ext cx="31680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4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723" name="CustomShape 6"/>
            <p:cNvSpPr/>
            <p:nvPr/>
          </p:nvSpPr>
          <p:spPr>
            <a:xfrm>
              <a:off x="4028400" y="5670360"/>
              <a:ext cx="31680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2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724" name="CustomShape 7"/>
            <p:cNvSpPr/>
            <p:nvPr/>
          </p:nvSpPr>
          <p:spPr>
            <a:xfrm>
              <a:off x="3709440" y="5139000"/>
              <a:ext cx="31680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9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725" name="CustomShape 8"/>
            <p:cNvSpPr/>
            <p:nvPr/>
          </p:nvSpPr>
          <p:spPr>
            <a:xfrm>
              <a:off x="6202800" y="5306040"/>
              <a:ext cx="45396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12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726" name="CustomShape 9"/>
            <p:cNvSpPr/>
            <p:nvPr/>
          </p:nvSpPr>
          <p:spPr>
            <a:xfrm>
              <a:off x="5327640" y="5195160"/>
              <a:ext cx="31680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8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727" name="CustomShape 10"/>
            <p:cNvSpPr/>
            <p:nvPr/>
          </p:nvSpPr>
          <p:spPr>
            <a:xfrm>
              <a:off x="5458320" y="4521600"/>
              <a:ext cx="31680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7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728" name="CustomShape 11"/>
            <p:cNvSpPr/>
            <p:nvPr/>
          </p:nvSpPr>
          <p:spPr>
            <a:xfrm>
              <a:off x="4087440" y="4385520"/>
              <a:ext cx="31680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5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729" name="Line 12"/>
            <p:cNvSpPr/>
            <p:nvPr/>
          </p:nvSpPr>
          <p:spPr>
            <a:xfrm flipV="1">
              <a:off x="5150160" y="5180760"/>
              <a:ext cx="862200" cy="649800"/>
            </a:xfrm>
            <a:prstGeom prst="line">
              <a:avLst/>
            </a:prstGeom>
            <a:ln cap="rnd" w="38160">
              <a:solidFill>
                <a:schemeClr val="accent5">
                  <a:lumMod val="75000"/>
                </a:schemeClr>
              </a:solidFill>
              <a:prstDash val="sys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0" name="Line 13"/>
            <p:cNvSpPr/>
            <p:nvPr/>
          </p:nvSpPr>
          <p:spPr>
            <a:xfrm flipH="1" flipV="1">
              <a:off x="4914360" y="5008680"/>
              <a:ext cx="35280" cy="740160"/>
            </a:xfrm>
            <a:prstGeom prst="line">
              <a:avLst/>
            </a:prstGeom>
            <a:ln cap="rnd" w="38160">
              <a:solidFill>
                <a:schemeClr val="accent5">
                  <a:lumMod val="75000"/>
                </a:schemeClr>
              </a:solidFill>
              <a:prstDash val="sys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1" name="Line 14"/>
            <p:cNvSpPr/>
            <p:nvPr/>
          </p:nvSpPr>
          <p:spPr>
            <a:xfrm flipH="1" flipV="1">
              <a:off x="6212880" y="5258880"/>
              <a:ext cx="2160" cy="476640"/>
            </a:xfrm>
            <a:prstGeom prst="line">
              <a:avLst/>
            </a:prstGeom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2" name="Line 15"/>
            <p:cNvSpPr/>
            <p:nvPr/>
          </p:nvSpPr>
          <p:spPr>
            <a:xfrm flipH="1">
              <a:off x="3728520" y="6027840"/>
              <a:ext cx="937800" cy="29520"/>
            </a:xfrm>
            <a:prstGeom prst="line">
              <a:avLst/>
            </a:prstGeom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3" name="Line 16"/>
            <p:cNvSpPr/>
            <p:nvPr/>
          </p:nvSpPr>
          <p:spPr>
            <a:xfrm flipH="1" flipV="1">
              <a:off x="3658320" y="4911480"/>
              <a:ext cx="1091160" cy="919080"/>
            </a:xfrm>
            <a:prstGeom prst="line">
              <a:avLst/>
            </a:prstGeom>
            <a:ln cap="rnd" w="38160">
              <a:solidFill>
                <a:schemeClr val="accent5">
                  <a:lumMod val="75000"/>
                </a:schemeClr>
              </a:solidFill>
              <a:prstDash val="sys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4" name="Line 17"/>
            <p:cNvSpPr/>
            <p:nvPr/>
          </p:nvSpPr>
          <p:spPr>
            <a:xfrm>
              <a:off x="5197680" y="4741920"/>
              <a:ext cx="731520" cy="250200"/>
            </a:xfrm>
            <a:prstGeom prst="line">
              <a:avLst/>
            </a:prstGeom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5" name="Line 18"/>
            <p:cNvSpPr/>
            <p:nvPr/>
          </p:nvSpPr>
          <p:spPr>
            <a:xfrm flipV="1">
              <a:off x="3444840" y="4989960"/>
              <a:ext cx="12960" cy="800640"/>
            </a:xfrm>
            <a:prstGeom prst="line">
              <a:avLst/>
            </a:prstGeom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6" name="Line 19"/>
            <p:cNvSpPr/>
            <p:nvPr/>
          </p:nvSpPr>
          <p:spPr>
            <a:xfrm>
              <a:off x="3741480" y="4722840"/>
              <a:ext cx="889200" cy="19080"/>
            </a:xfrm>
            <a:prstGeom prst="line">
              <a:avLst/>
            </a:prstGeom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7" name="CustomShape 20"/>
            <p:cNvSpPr/>
            <p:nvPr/>
          </p:nvSpPr>
          <p:spPr>
            <a:xfrm>
              <a:off x="3174480" y="4456080"/>
              <a:ext cx="565920" cy="5328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A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738" name="CustomShape 21"/>
            <p:cNvSpPr/>
            <p:nvPr/>
          </p:nvSpPr>
          <p:spPr>
            <a:xfrm>
              <a:off x="3161520" y="5790960"/>
              <a:ext cx="565920" cy="5328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B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739" name="CustomShape 22"/>
            <p:cNvSpPr/>
            <p:nvPr/>
          </p:nvSpPr>
          <p:spPr>
            <a:xfrm>
              <a:off x="4631040" y="4475160"/>
              <a:ext cx="565920" cy="5328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C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740" name="CustomShape 23"/>
            <p:cNvSpPr/>
            <p:nvPr/>
          </p:nvSpPr>
          <p:spPr>
            <a:xfrm>
              <a:off x="4666320" y="5749200"/>
              <a:ext cx="565920" cy="5569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D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741" name="CustomShape 24"/>
            <p:cNvSpPr/>
            <p:nvPr/>
          </p:nvSpPr>
          <p:spPr>
            <a:xfrm>
              <a:off x="5929560" y="4725360"/>
              <a:ext cx="565920" cy="5328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E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742" name="CustomShape 25"/>
            <p:cNvSpPr/>
            <p:nvPr/>
          </p:nvSpPr>
          <p:spPr>
            <a:xfrm>
              <a:off x="5931720" y="5735880"/>
              <a:ext cx="565920" cy="5328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F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743" name="CustomShape 26"/>
            <p:cNvSpPr/>
            <p:nvPr/>
          </p:nvSpPr>
          <p:spPr>
            <a:xfrm>
              <a:off x="4474440" y="5101560"/>
              <a:ext cx="45396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20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744" name="CustomShape 27"/>
            <p:cNvSpPr/>
            <p:nvPr/>
          </p:nvSpPr>
          <p:spPr>
            <a:xfrm>
              <a:off x="7533360" y="5997960"/>
              <a:ext cx="96840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rnd" w="38160">
              <a:solidFill>
                <a:schemeClr val="accent5">
                  <a:lumMod val="75000"/>
                </a:schemeClr>
              </a:solidFill>
              <a:prstDash val="sysDot"/>
              <a:round/>
            </a:ln>
            <a:effectLst>
              <a:outerShdw algn="ctr" blurRad="63500" rotWithShape="0" sx="102000" sy="102000">
                <a:srgbClr val="000000">
                  <a:alpha val="4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745" name="CustomShape 28"/>
            <p:cNvSpPr/>
            <p:nvPr/>
          </p:nvSpPr>
          <p:spPr>
            <a:xfrm>
              <a:off x="7794720" y="5612760"/>
              <a:ext cx="45396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10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746" name="CustomShape 29"/>
            <p:cNvSpPr/>
            <p:nvPr/>
          </p:nvSpPr>
          <p:spPr>
            <a:xfrm flipV="1">
              <a:off x="7454160" y="5149440"/>
              <a:ext cx="368640" cy="6606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solidFill>
              <a:schemeClr val="accent5">
                <a:lumMod val="60000"/>
                <a:lumOff val="40000"/>
                <a:alpha val="50000"/>
              </a:schemeClr>
            </a:solidFill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7" name="CustomShape 30"/>
            <p:cNvSpPr/>
            <p:nvPr/>
          </p:nvSpPr>
          <p:spPr>
            <a:xfrm flipH="1" flipV="1">
              <a:off x="8225280" y="5149440"/>
              <a:ext cx="358200" cy="6606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solidFill>
              <a:schemeClr val="accent5">
                <a:lumMod val="60000"/>
                <a:lumOff val="40000"/>
                <a:alpha val="50000"/>
              </a:schemeClr>
            </a:solidFill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8" name="CustomShape 31"/>
            <p:cNvSpPr/>
            <p:nvPr/>
          </p:nvSpPr>
          <p:spPr>
            <a:xfrm>
              <a:off x="7325640" y="5213160"/>
              <a:ext cx="31680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8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749" name="CustomShape 32"/>
            <p:cNvSpPr/>
            <p:nvPr/>
          </p:nvSpPr>
          <p:spPr>
            <a:xfrm>
              <a:off x="8376480" y="5176800"/>
              <a:ext cx="31680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7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750" name="CustomShape 33"/>
            <p:cNvSpPr/>
            <p:nvPr/>
          </p:nvSpPr>
          <p:spPr>
            <a:xfrm>
              <a:off x="8502840" y="5735880"/>
              <a:ext cx="569160" cy="52344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I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751" name="CustomShape 34"/>
            <p:cNvSpPr/>
            <p:nvPr/>
          </p:nvSpPr>
          <p:spPr>
            <a:xfrm>
              <a:off x="6992280" y="5735880"/>
              <a:ext cx="540000" cy="52344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G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752" name="CustomShape 35"/>
            <p:cNvSpPr/>
            <p:nvPr/>
          </p:nvSpPr>
          <p:spPr>
            <a:xfrm>
              <a:off x="7740000" y="4703040"/>
              <a:ext cx="569160" cy="52344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H</a:t>
              </a:r>
              <a:endParaRPr b="0" lang="en-US" sz="24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CustomShape 1"/>
          <p:cNvSpPr/>
          <p:nvPr/>
        </p:nvSpPr>
        <p:spPr>
          <a:xfrm>
            <a:off x="11566440" y="6525000"/>
            <a:ext cx="427680" cy="19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19540AB7-8E8D-4E56-BDF0-CFB630C0787D}" type="slidenum">
              <a:rPr b="0" lang="en-US" sz="800" spc="-1" strike="noStrike">
                <a:solidFill>
                  <a:srgbClr val="ffffff"/>
                </a:solidFill>
                <a:latin typeface="Calibri"/>
                <a:ea typeface="DejaVu Sans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754" name="CustomShape 2"/>
          <p:cNvSpPr/>
          <p:nvPr/>
        </p:nvSpPr>
        <p:spPr>
          <a:xfrm>
            <a:off x="188640" y="40320"/>
            <a:ext cx="9576360" cy="110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f3be60"/>
                </a:solidFill>
                <a:latin typeface="Calibri"/>
                <a:ea typeface="DejaVu Sans"/>
              </a:rPr>
              <a:t>Kruskal's Algorithm – Pseudo Code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755" name="CustomShape 3"/>
          <p:cNvSpPr/>
          <p:nvPr/>
        </p:nvSpPr>
        <p:spPr>
          <a:xfrm>
            <a:off x="633600" y="1342080"/>
            <a:ext cx="10931760" cy="42062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beedc"/>
                </a:solidFill>
                <a:latin typeface="Consolas"/>
                <a:ea typeface="DejaVu Sans"/>
              </a:rPr>
              <a:t>foreach v ∈ graph edges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beedc"/>
                </a:solidFill>
                <a:latin typeface="Consolas"/>
                <a:ea typeface="DejaVu Sans"/>
              </a:rPr>
              <a:t>  </a:t>
            </a:r>
            <a:r>
              <a:rPr b="1" lang="en-US" sz="2000" spc="-1" strike="noStrike">
                <a:solidFill>
                  <a:srgbClr val="fbeedc"/>
                </a:solidFill>
                <a:latin typeface="Consolas"/>
                <a:ea typeface="DejaVu Sans"/>
              </a:rPr>
              <a:t>parent[v] = v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000" spc="-1" strike="noStrike">
                <a:solidFill>
                  <a:srgbClr val="fbeedc"/>
                </a:solidFill>
                <a:latin typeface="Consolas"/>
                <a:ea typeface="DejaVu Sans"/>
              </a:rPr>
              <a:t>foreach edge {u, v} ordered by weight(u, v)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beedc"/>
                </a:solidFill>
                <a:latin typeface="Consolas"/>
                <a:ea typeface="DejaVu Sans"/>
              </a:rPr>
              <a:t>  </a:t>
            </a:r>
            <a:r>
              <a:rPr b="1" lang="en-US" sz="2000" spc="-1" strike="noStrike">
                <a:solidFill>
                  <a:srgbClr val="fbeedc"/>
                </a:solidFill>
                <a:latin typeface="Consolas"/>
                <a:ea typeface="DejaVu Sans"/>
              </a:rPr>
              <a:t>var rootU = FindRoot(u)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beedc"/>
                </a:solidFill>
                <a:latin typeface="Consolas"/>
                <a:ea typeface="DejaVu Sans"/>
              </a:rPr>
              <a:t>  </a:t>
            </a:r>
            <a:r>
              <a:rPr b="1" lang="en-US" sz="2000" spc="-1" strike="noStrike">
                <a:solidFill>
                  <a:srgbClr val="fbeedc"/>
                </a:solidFill>
                <a:latin typeface="Consolas"/>
                <a:ea typeface="DejaVu Sans"/>
              </a:rPr>
              <a:t>var rootV = FindRoot[v]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beedc"/>
                </a:solidFill>
                <a:latin typeface="Consolas"/>
                <a:ea typeface="DejaVu Sans"/>
              </a:rPr>
              <a:t>  </a:t>
            </a:r>
            <a:r>
              <a:rPr b="1" lang="en-US" sz="2000" spc="-1" strike="noStrike">
                <a:solidFill>
                  <a:srgbClr val="fbeedc"/>
                </a:solidFill>
                <a:latin typeface="Consolas"/>
                <a:ea typeface="DejaVu Sans"/>
              </a:rPr>
              <a:t>if rootU ≠ rootV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beedc"/>
                </a:solidFill>
                <a:latin typeface="Consolas"/>
                <a:ea typeface="DejaVu Sans"/>
              </a:rPr>
              <a:t>    </a:t>
            </a:r>
            <a:r>
              <a:rPr b="1" lang="en-US" sz="2000" spc="-1" strike="noStrike">
                <a:solidFill>
                  <a:srgbClr val="fbeedc"/>
                </a:solidFill>
                <a:latin typeface="Consolas"/>
                <a:ea typeface="DejaVu Sans"/>
              </a:rPr>
              <a:t>print edge {u, v}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beedc"/>
                </a:solidFill>
                <a:latin typeface="Consolas"/>
                <a:ea typeface="DejaVu Sans"/>
              </a:rPr>
              <a:t>    </a:t>
            </a:r>
            <a:r>
              <a:rPr b="1" lang="en-US" sz="2000" spc="-1" strike="noStrike">
                <a:solidFill>
                  <a:srgbClr val="fbeedc"/>
                </a:solidFill>
                <a:latin typeface="Consolas"/>
                <a:ea typeface="DejaVu Sans"/>
              </a:rPr>
              <a:t>parent[rootU] = rootV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beedc"/>
                </a:solidFill>
                <a:latin typeface="Consolas"/>
                <a:ea typeface="DejaVu Sans"/>
              </a:rPr>
              <a:t>FindRoot(node)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beedc"/>
                </a:solidFill>
                <a:latin typeface="Consolas"/>
                <a:ea typeface="DejaVu Sans"/>
              </a:rPr>
              <a:t>  </a:t>
            </a:r>
            <a:r>
              <a:rPr b="1" lang="en-US" sz="2000" spc="-1" strike="noStrike">
                <a:solidFill>
                  <a:srgbClr val="fbeedc"/>
                </a:solidFill>
                <a:latin typeface="Consolas"/>
                <a:ea typeface="DejaVu Sans"/>
              </a:rPr>
              <a:t>while (parent[node] ≠ node)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beedc"/>
                </a:solidFill>
                <a:latin typeface="Consolas"/>
                <a:ea typeface="DejaVu Sans"/>
              </a:rPr>
              <a:t>    </a:t>
            </a:r>
            <a:r>
              <a:rPr b="1" lang="en-US" sz="2000" spc="-1" strike="noStrike">
                <a:solidFill>
                  <a:srgbClr val="fbeedc"/>
                </a:solidFill>
                <a:latin typeface="Consolas"/>
                <a:ea typeface="DejaVu Sans"/>
              </a:rPr>
              <a:t>node = parent[node]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beedc"/>
                </a:solidFill>
                <a:latin typeface="Consolas"/>
                <a:ea typeface="DejaVu Sans"/>
              </a:rPr>
              <a:t>  </a:t>
            </a:r>
            <a:r>
              <a:rPr b="1" lang="en-US" sz="2000" spc="-1" strike="noStrike">
                <a:solidFill>
                  <a:srgbClr val="fbeedc"/>
                </a:solidFill>
                <a:latin typeface="Consolas"/>
                <a:ea typeface="DejaVu Sans"/>
              </a:rPr>
              <a:t>return node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56" name="CustomShape 4"/>
          <p:cNvSpPr/>
          <p:nvPr/>
        </p:nvSpPr>
        <p:spPr>
          <a:xfrm>
            <a:off x="7160760" y="1342080"/>
            <a:ext cx="4379400" cy="39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Time complexity: </a:t>
            </a:r>
            <a:r>
              <a:rPr b="0" lang="en-US" sz="2000" spc="-1" strike="noStrike">
                <a:solidFill>
                  <a:srgbClr val="f3cd60"/>
                </a:solidFill>
                <a:latin typeface="Calibri"/>
                <a:ea typeface="DejaVu Sans"/>
              </a:rPr>
              <a:t>O(|</a:t>
            </a:r>
            <a:r>
              <a:rPr b="0" i="1" lang="en-US" sz="2000" spc="-1" strike="noStrike">
                <a:solidFill>
                  <a:srgbClr val="f3cd60"/>
                </a:solidFill>
                <a:latin typeface="Calibri"/>
                <a:ea typeface="DejaVu Sans"/>
              </a:rPr>
              <a:t>E</a:t>
            </a:r>
            <a:r>
              <a:rPr b="0" lang="en-US" sz="2000" spc="-1" strike="noStrike">
                <a:solidFill>
                  <a:srgbClr val="f3cd60"/>
                </a:solidFill>
                <a:latin typeface="Calibri"/>
                <a:ea typeface="DejaVu Sans"/>
              </a:rPr>
              <a:t>| * log* |</a:t>
            </a:r>
            <a:r>
              <a:rPr b="0" i="1" lang="en-US" sz="2000" spc="-1" strike="noStrike">
                <a:solidFill>
                  <a:srgbClr val="f3cd60"/>
                </a:solidFill>
                <a:latin typeface="Calibri"/>
                <a:ea typeface="DejaVu Sans"/>
              </a:rPr>
              <a:t>E</a:t>
            </a:r>
            <a:r>
              <a:rPr b="0" lang="en-US" sz="2000" spc="-1" strike="noStrike">
                <a:solidFill>
                  <a:srgbClr val="f3cd60"/>
                </a:solidFill>
                <a:latin typeface="Calibri"/>
                <a:ea typeface="DejaVu Sans"/>
              </a:rPr>
              <a:t>|)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57" name="CustomShape 5"/>
          <p:cNvSpPr/>
          <p:nvPr/>
        </p:nvSpPr>
        <p:spPr>
          <a:xfrm>
            <a:off x="7001640" y="5710680"/>
            <a:ext cx="4436640" cy="39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See </a:t>
            </a:r>
            <a:r>
              <a:rPr b="0" lang="en-US" sz="2000" spc="-1" strike="noStrike" u="sng">
                <a:solidFill>
                  <a:srgbClr val="f6c781"/>
                </a:solidFill>
                <a:uFillTx/>
                <a:latin typeface="Calibri"/>
                <a:ea typeface="DejaVu Sans"/>
                <a:hlinkClick r:id="rId1"/>
              </a:rPr>
              <a:t>http://visualgo.net/ufds.html</a:t>
            </a:r>
            <a:r>
              <a:rPr b="0" lang="en-US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CustomShape 1"/>
          <p:cNvSpPr/>
          <p:nvPr/>
        </p:nvSpPr>
        <p:spPr>
          <a:xfrm>
            <a:off x="11566440" y="6525000"/>
            <a:ext cx="427680" cy="19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0C345433-BFE0-41D3-868D-200A2E171132}" type="slidenum">
              <a:rPr b="0" lang="en-US" sz="1000" spc="-1" strike="noStrike">
                <a:solidFill>
                  <a:srgbClr val="ffffff"/>
                </a:solidFill>
                <a:latin typeface="Calibri"/>
                <a:ea typeface="DejaVu Sans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759" name="CustomShape 2"/>
          <p:cNvSpPr/>
          <p:nvPr/>
        </p:nvSpPr>
        <p:spPr>
          <a:xfrm>
            <a:off x="188640" y="40320"/>
            <a:ext cx="9576360" cy="110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  <a:ea typeface="DejaVu Sans"/>
              </a:rPr>
              <a:t>Disjoint Sets Optimization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760" name="CustomShape 3"/>
          <p:cNvSpPr/>
          <p:nvPr/>
        </p:nvSpPr>
        <p:spPr>
          <a:xfrm>
            <a:off x="633600" y="1354680"/>
            <a:ext cx="10931760" cy="47534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beedc"/>
                </a:solidFill>
                <a:latin typeface="Consolas"/>
                <a:ea typeface="DejaVu Sans"/>
              </a:rPr>
              <a:t>FindRoot(node)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beedc"/>
                </a:solidFill>
                <a:latin typeface="Consolas"/>
                <a:ea typeface="DejaVu Sans"/>
              </a:rPr>
              <a:t>  </a:t>
            </a:r>
            <a:r>
              <a:rPr b="1" lang="en-US" sz="2400" spc="-1" strike="noStrike">
                <a:solidFill>
                  <a:srgbClr val="fbeedc"/>
                </a:solidFill>
                <a:latin typeface="Consolas"/>
                <a:ea typeface="DejaVu Sans"/>
              </a:rPr>
              <a:t>var root = node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beedc"/>
                </a:solidFill>
                <a:latin typeface="Consolas"/>
                <a:ea typeface="DejaVu Sans"/>
              </a:rPr>
              <a:t>  </a:t>
            </a:r>
            <a:r>
              <a:rPr b="1" lang="en-US" sz="2400" spc="-1" strike="noStrike">
                <a:solidFill>
                  <a:srgbClr val="fbeedc"/>
                </a:solidFill>
                <a:latin typeface="Consolas"/>
                <a:ea typeface="DejaVu Sans"/>
              </a:rPr>
              <a:t>while (parent[root] ≠ root)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beedc"/>
                </a:solidFill>
                <a:latin typeface="Consolas"/>
                <a:ea typeface="DejaVu Sans"/>
              </a:rPr>
              <a:t>    </a:t>
            </a:r>
            <a:r>
              <a:rPr b="1" lang="en-US" sz="2400" spc="-1" strike="noStrike">
                <a:solidFill>
                  <a:srgbClr val="fbeedc"/>
                </a:solidFill>
                <a:latin typeface="Consolas"/>
                <a:ea typeface="DejaVu Sans"/>
              </a:rPr>
              <a:t>root = parent[root]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400" spc="-1" strike="noStrike">
                <a:solidFill>
                  <a:srgbClr val="f3cd60"/>
                </a:solidFill>
                <a:latin typeface="Consolas"/>
                <a:ea typeface="DejaVu Sans"/>
              </a:rPr>
              <a:t>  </a:t>
            </a:r>
            <a:r>
              <a:rPr b="1" i="1" lang="en-US" sz="2400" spc="-1" strike="noStrike">
                <a:solidFill>
                  <a:srgbClr val="f3cd60"/>
                </a:solidFill>
                <a:latin typeface="Consolas"/>
                <a:ea typeface="DejaVu Sans"/>
              </a:rPr>
              <a:t>// Optimize the path to root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400" spc="-1" strike="noStrike">
                <a:solidFill>
                  <a:srgbClr val="f3cd60"/>
                </a:solidFill>
                <a:latin typeface="Consolas"/>
                <a:ea typeface="DejaVu Sans"/>
              </a:rPr>
              <a:t>  </a:t>
            </a:r>
            <a:r>
              <a:rPr b="1" i="1" lang="en-US" sz="2400" spc="-1" strike="noStrike">
                <a:solidFill>
                  <a:srgbClr val="f3cd60"/>
                </a:solidFill>
                <a:latin typeface="Consolas"/>
                <a:ea typeface="DejaVu Sans"/>
              </a:rPr>
              <a:t>// Attach each path node directly to the root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beedc"/>
                </a:solidFill>
                <a:latin typeface="Consolas"/>
                <a:ea typeface="DejaVu Sans"/>
              </a:rPr>
              <a:t>  </a:t>
            </a:r>
            <a:r>
              <a:rPr b="1" lang="en-US" sz="2400" spc="-1" strike="noStrike">
                <a:solidFill>
                  <a:srgbClr val="fbeedc"/>
                </a:solidFill>
                <a:latin typeface="Consolas"/>
                <a:ea typeface="DejaVu Sans"/>
              </a:rPr>
              <a:t>while (node != root)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beedc"/>
                </a:solidFill>
                <a:latin typeface="Consolas"/>
                <a:ea typeface="DejaVu Sans"/>
              </a:rPr>
              <a:t>    </a:t>
            </a:r>
            <a:r>
              <a:rPr b="1" lang="en-US" sz="2400" spc="-1" strike="noStrike">
                <a:solidFill>
                  <a:srgbClr val="fbeedc"/>
                </a:solidFill>
                <a:latin typeface="Consolas"/>
                <a:ea typeface="DejaVu Sans"/>
              </a:rPr>
              <a:t>var oldParent = parent[node]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beedc"/>
                </a:solidFill>
                <a:latin typeface="Consolas"/>
                <a:ea typeface="DejaVu Sans"/>
              </a:rPr>
              <a:t>    </a:t>
            </a:r>
            <a:r>
              <a:rPr b="1" lang="en-US" sz="2400" spc="-1" strike="noStrike">
                <a:solidFill>
                  <a:srgbClr val="fbeedc"/>
                </a:solidFill>
                <a:latin typeface="Consolas"/>
                <a:ea typeface="DejaVu Sans"/>
              </a:rPr>
              <a:t>parent[node] = root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beedc"/>
                </a:solidFill>
                <a:latin typeface="Consolas"/>
                <a:ea typeface="DejaVu Sans"/>
              </a:rPr>
              <a:t>    </a:t>
            </a:r>
            <a:r>
              <a:rPr b="1" lang="en-US" sz="2400" spc="-1" strike="noStrike">
                <a:solidFill>
                  <a:srgbClr val="fbeedc"/>
                </a:solidFill>
                <a:latin typeface="Consolas"/>
                <a:ea typeface="DejaVu Sans"/>
              </a:rPr>
              <a:t>node = oldParent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b="1" lang="en-US" sz="2400" spc="-1" strike="noStrike">
                <a:solidFill>
                  <a:srgbClr val="fbeedc"/>
                </a:solidFill>
                <a:latin typeface="Consolas"/>
                <a:ea typeface="DejaVu Sans"/>
              </a:rPr>
              <a:t>  </a:t>
            </a:r>
            <a:r>
              <a:rPr b="1" lang="en-US" sz="2400" spc="-1" strike="noStrike">
                <a:solidFill>
                  <a:srgbClr val="fbeedc"/>
                </a:solidFill>
                <a:latin typeface="Consolas"/>
                <a:ea typeface="DejaVu Sans"/>
              </a:rPr>
              <a:t>return root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CustomShape 1"/>
          <p:cNvSpPr/>
          <p:nvPr/>
        </p:nvSpPr>
        <p:spPr>
          <a:xfrm>
            <a:off x="912960" y="4724280"/>
            <a:ext cx="10362240" cy="81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b">
            <a:noAutofit/>
          </a:bodyPr>
          <a:p>
            <a:pPr algn="ctr">
              <a:lnSpc>
                <a:spcPct val="90000"/>
              </a:lnSpc>
            </a:pPr>
            <a:r>
              <a:rPr b="1" lang="en-US" sz="5400" spc="-1" strike="noStrike">
                <a:solidFill>
                  <a:srgbClr val="f3be60"/>
                </a:solidFill>
                <a:latin typeface="Calibri"/>
                <a:ea typeface="DejaVu Sans"/>
              </a:rPr>
              <a:t>Kruskal's Algorithm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762" name="CustomShape 2"/>
          <p:cNvSpPr/>
          <p:nvPr/>
        </p:nvSpPr>
        <p:spPr>
          <a:xfrm>
            <a:off x="912960" y="5678640"/>
            <a:ext cx="10362240" cy="71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>
            <a:noAutofit/>
          </a:bodyPr>
          <a:p>
            <a:pPr algn="ctr">
              <a:lnSpc>
                <a:spcPct val="105000"/>
              </a:lnSpc>
              <a:spcAft>
                <a:spcPts val="601"/>
              </a:spcAft>
            </a:pPr>
            <a:r>
              <a:rPr b="0" lang="en-US" sz="4000" spc="194" strike="noStrike">
                <a:solidFill>
                  <a:srgbClr val="f0a22e"/>
                </a:solidFill>
                <a:latin typeface="Calibri"/>
                <a:ea typeface="DejaVu Sans"/>
              </a:rPr>
              <a:t>Live Demo</a:t>
            </a:r>
            <a:endParaRPr b="0" lang="en-US" sz="4000" spc="-1" strike="noStrike">
              <a:latin typeface="Arial"/>
            </a:endParaRPr>
          </a:p>
        </p:txBody>
      </p:sp>
      <p:grpSp>
        <p:nvGrpSpPr>
          <p:cNvPr id="763" name="Group 3"/>
          <p:cNvGrpSpPr/>
          <p:nvPr/>
        </p:nvGrpSpPr>
        <p:grpSpPr>
          <a:xfrm>
            <a:off x="3117960" y="2057400"/>
            <a:ext cx="5948640" cy="1937880"/>
            <a:chOff x="3117960" y="2057400"/>
            <a:chExt cx="5948640" cy="1937880"/>
          </a:xfrm>
        </p:grpSpPr>
        <p:sp>
          <p:nvSpPr>
            <p:cNvPr id="764" name="CustomShape 4"/>
            <p:cNvSpPr/>
            <p:nvPr/>
          </p:nvSpPr>
          <p:spPr>
            <a:xfrm>
              <a:off x="3117960" y="2892240"/>
              <a:ext cx="31680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4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765" name="CustomShape 5"/>
            <p:cNvSpPr/>
            <p:nvPr/>
          </p:nvSpPr>
          <p:spPr>
            <a:xfrm>
              <a:off x="4023360" y="3342240"/>
              <a:ext cx="31680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2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766" name="CustomShape 6"/>
            <p:cNvSpPr/>
            <p:nvPr/>
          </p:nvSpPr>
          <p:spPr>
            <a:xfrm>
              <a:off x="3704040" y="2810880"/>
              <a:ext cx="31680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9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767" name="CustomShape 7"/>
            <p:cNvSpPr/>
            <p:nvPr/>
          </p:nvSpPr>
          <p:spPr>
            <a:xfrm>
              <a:off x="6197400" y="2977560"/>
              <a:ext cx="45396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12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768" name="CustomShape 8"/>
            <p:cNvSpPr/>
            <p:nvPr/>
          </p:nvSpPr>
          <p:spPr>
            <a:xfrm>
              <a:off x="5322240" y="2866680"/>
              <a:ext cx="31680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8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769" name="CustomShape 9"/>
            <p:cNvSpPr/>
            <p:nvPr/>
          </p:nvSpPr>
          <p:spPr>
            <a:xfrm>
              <a:off x="5453280" y="2193120"/>
              <a:ext cx="31680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7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770" name="CustomShape 10"/>
            <p:cNvSpPr/>
            <p:nvPr/>
          </p:nvSpPr>
          <p:spPr>
            <a:xfrm>
              <a:off x="4082400" y="2057400"/>
              <a:ext cx="31680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5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771" name="Line 11"/>
            <p:cNvSpPr/>
            <p:nvPr/>
          </p:nvSpPr>
          <p:spPr>
            <a:xfrm flipV="1">
              <a:off x="5145120" y="2852280"/>
              <a:ext cx="862200" cy="650160"/>
            </a:xfrm>
            <a:prstGeom prst="line">
              <a:avLst/>
            </a:prstGeom>
            <a:ln cap="rnd" w="38160">
              <a:solidFill>
                <a:schemeClr val="accent5">
                  <a:lumMod val="75000"/>
                </a:schemeClr>
              </a:solidFill>
              <a:prstDash val="sys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2" name="Line 12"/>
            <p:cNvSpPr/>
            <p:nvPr/>
          </p:nvSpPr>
          <p:spPr>
            <a:xfrm flipH="1" flipV="1">
              <a:off x="4908960" y="2680560"/>
              <a:ext cx="35640" cy="740160"/>
            </a:xfrm>
            <a:prstGeom prst="line">
              <a:avLst/>
            </a:prstGeom>
            <a:ln w="38160">
              <a:solidFill>
                <a:schemeClr val="accent5">
                  <a:lumMod val="75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3" name="Line 13"/>
            <p:cNvSpPr/>
            <p:nvPr/>
          </p:nvSpPr>
          <p:spPr>
            <a:xfrm flipH="1" flipV="1">
              <a:off x="6207480" y="2930760"/>
              <a:ext cx="2520" cy="476640"/>
            </a:xfrm>
            <a:prstGeom prst="line">
              <a:avLst/>
            </a:prstGeom>
            <a:ln w="38160">
              <a:solidFill>
                <a:schemeClr val="accent5">
                  <a:lumMod val="75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4" name="Line 14"/>
            <p:cNvSpPr/>
            <p:nvPr/>
          </p:nvSpPr>
          <p:spPr>
            <a:xfrm flipH="1">
              <a:off x="3723120" y="3699720"/>
              <a:ext cx="937800" cy="29520"/>
            </a:xfrm>
            <a:prstGeom prst="line">
              <a:avLst/>
            </a:prstGeom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5" name="Line 15"/>
            <p:cNvSpPr/>
            <p:nvPr/>
          </p:nvSpPr>
          <p:spPr>
            <a:xfrm flipH="1" flipV="1">
              <a:off x="3653280" y="2583360"/>
              <a:ext cx="1090800" cy="919080"/>
            </a:xfrm>
            <a:prstGeom prst="line">
              <a:avLst/>
            </a:prstGeom>
            <a:ln w="38160">
              <a:solidFill>
                <a:schemeClr val="accent5">
                  <a:lumMod val="75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6" name="Line 16"/>
            <p:cNvSpPr/>
            <p:nvPr/>
          </p:nvSpPr>
          <p:spPr>
            <a:xfrm>
              <a:off x="5192640" y="2413800"/>
              <a:ext cx="731520" cy="249840"/>
            </a:xfrm>
            <a:prstGeom prst="line">
              <a:avLst/>
            </a:prstGeom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7" name="Line 17"/>
            <p:cNvSpPr/>
            <p:nvPr/>
          </p:nvSpPr>
          <p:spPr>
            <a:xfrm flipV="1">
              <a:off x="3439800" y="2661480"/>
              <a:ext cx="12960" cy="801000"/>
            </a:xfrm>
            <a:prstGeom prst="line">
              <a:avLst/>
            </a:prstGeom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8" name="Line 18"/>
            <p:cNvSpPr/>
            <p:nvPr/>
          </p:nvSpPr>
          <p:spPr>
            <a:xfrm>
              <a:off x="3736080" y="2394720"/>
              <a:ext cx="889560" cy="19080"/>
            </a:xfrm>
            <a:prstGeom prst="line">
              <a:avLst/>
            </a:prstGeom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9" name="CustomShape 19"/>
            <p:cNvSpPr/>
            <p:nvPr/>
          </p:nvSpPr>
          <p:spPr>
            <a:xfrm>
              <a:off x="3169440" y="2127960"/>
              <a:ext cx="565920" cy="5328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A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780" name="CustomShape 20"/>
            <p:cNvSpPr/>
            <p:nvPr/>
          </p:nvSpPr>
          <p:spPr>
            <a:xfrm>
              <a:off x="3156480" y="3462480"/>
              <a:ext cx="565920" cy="5328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B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781" name="CustomShape 21"/>
            <p:cNvSpPr/>
            <p:nvPr/>
          </p:nvSpPr>
          <p:spPr>
            <a:xfrm>
              <a:off x="4625640" y="2147040"/>
              <a:ext cx="565920" cy="5328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C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782" name="CustomShape 22"/>
            <p:cNvSpPr/>
            <p:nvPr/>
          </p:nvSpPr>
          <p:spPr>
            <a:xfrm>
              <a:off x="4661280" y="3420720"/>
              <a:ext cx="565920" cy="5569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D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783" name="CustomShape 23"/>
            <p:cNvSpPr/>
            <p:nvPr/>
          </p:nvSpPr>
          <p:spPr>
            <a:xfrm>
              <a:off x="5924160" y="2396880"/>
              <a:ext cx="565920" cy="5328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E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784" name="CustomShape 24"/>
            <p:cNvSpPr/>
            <p:nvPr/>
          </p:nvSpPr>
          <p:spPr>
            <a:xfrm>
              <a:off x="5926680" y="3407400"/>
              <a:ext cx="565920" cy="5328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F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785" name="CustomShape 25"/>
            <p:cNvSpPr/>
            <p:nvPr/>
          </p:nvSpPr>
          <p:spPr>
            <a:xfrm>
              <a:off x="4469400" y="2773080"/>
              <a:ext cx="45396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20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786" name="CustomShape 26"/>
            <p:cNvSpPr/>
            <p:nvPr/>
          </p:nvSpPr>
          <p:spPr>
            <a:xfrm>
              <a:off x="7527960" y="3669840"/>
              <a:ext cx="96840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75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7" name="CustomShape 27"/>
            <p:cNvSpPr/>
            <p:nvPr/>
          </p:nvSpPr>
          <p:spPr>
            <a:xfrm>
              <a:off x="7789320" y="3284640"/>
              <a:ext cx="45396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10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788" name="CustomShape 28"/>
            <p:cNvSpPr/>
            <p:nvPr/>
          </p:nvSpPr>
          <p:spPr>
            <a:xfrm flipV="1">
              <a:off x="7448760" y="2820960"/>
              <a:ext cx="368640" cy="6606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solidFill>
              <a:schemeClr val="accent5">
                <a:lumMod val="60000"/>
                <a:lumOff val="40000"/>
                <a:alpha val="50000"/>
              </a:schemeClr>
            </a:solidFill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9" name="CustomShape 29"/>
            <p:cNvSpPr/>
            <p:nvPr/>
          </p:nvSpPr>
          <p:spPr>
            <a:xfrm flipH="1" flipV="1">
              <a:off x="8220240" y="2820960"/>
              <a:ext cx="358200" cy="6606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solidFill>
              <a:schemeClr val="accent5">
                <a:lumMod val="60000"/>
                <a:lumOff val="40000"/>
                <a:alpha val="50000"/>
              </a:schemeClr>
            </a:solidFill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0" name="CustomShape 30"/>
            <p:cNvSpPr/>
            <p:nvPr/>
          </p:nvSpPr>
          <p:spPr>
            <a:xfrm>
              <a:off x="7320600" y="2885040"/>
              <a:ext cx="31680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8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791" name="CustomShape 31"/>
            <p:cNvSpPr/>
            <p:nvPr/>
          </p:nvSpPr>
          <p:spPr>
            <a:xfrm>
              <a:off x="8371440" y="2848680"/>
              <a:ext cx="31680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7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792" name="CustomShape 32"/>
            <p:cNvSpPr/>
            <p:nvPr/>
          </p:nvSpPr>
          <p:spPr>
            <a:xfrm>
              <a:off x="8497440" y="3407400"/>
              <a:ext cx="569160" cy="52344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I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793" name="CustomShape 33"/>
            <p:cNvSpPr/>
            <p:nvPr/>
          </p:nvSpPr>
          <p:spPr>
            <a:xfrm>
              <a:off x="6986880" y="3407400"/>
              <a:ext cx="540000" cy="52344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G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794" name="CustomShape 34"/>
            <p:cNvSpPr/>
            <p:nvPr/>
          </p:nvSpPr>
          <p:spPr>
            <a:xfrm>
              <a:off x="7734960" y="2374560"/>
              <a:ext cx="569160" cy="52344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H</a:t>
              </a:r>
              <a:endParaRPr b="0" lang="en-US" sz="24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CustomShape 1"/>
          <p:cNvSpPr/>
          <p:nvPr/>
        </p:nvSpPr>
        <p:spPr>
          <a:xfrm>
            <a:off x="912960" y="5504040"/>
            <a:ext cx="10362240" cy="81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b">
            <a:noAutofit/>
          </a:bodyPr>
          <a:p>
            <a:pPr algn="ctr">
              <a:lnSpc>
                <a:spcPct val="90000"/>
              </a:lnSpc>
            </a:pPr>
            <a:r>
              <a:rPr b="1" lang="en-US" sz="5400" spc="-1" strike="noStrike">
                <a:solidFill>
                  <a:srgbClr val="f3be60"/>
                </a:solidFill>
                <a:latin typeface="Calibri"/>
                <a:ea typeface="DejaVu Sans"/>
              </a:rPr>
              <a:t>Prim's Algorithm</a:t>
            </a:r>
            <a:endParaRPr b="0" lang="en-US" sz="5400" spc="-1" strike="noStrike">
              <a:latin typeface="Arial"/>
            </a:endParaRPr>
          </a:p>
        </p:txBody>
      </p:sp>
      <p:grpSp>
        <p:nvGrpSpPr>
          <p:cNvPr id="796" name="Group 2"/>
          <p:cNvGrpSpPr/>
          <p:nvPr/>
        </p:nvGrpSpPr>
        <p:grpSpPr>
          <a:xfrm>
            <a:off x="4329720" y="1066680"/>
            <a:ext cx="3549960" cy="3817800"/>
            <a:chOff x="4329720" y="1066680"/>
            <a:chExt cx="3549960" cy="3817800"/>
          </a:xfrm>
        </p:grpSpPr>
        <p:sp>
          <p:nvSpPr>
            <p:cNvPr id="797" name="CustomShape 3"/>
            <p:cNvSpPr/>
            <p:nvPr/>
          </p:nvSpPr>
          <p:spPr>
            <a:xfrm>
              <a:off x="4329720" y="3781440"/>
              <a:ext cx="33804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ffff00"/>
                  </a:solidFill>
                  <a:latin typeface="Calibri"/>
                  <a:ea typeface="DejaVu Sans"/>
                </a:rPr>
                <a:t>4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798" name="CustomShape 4"/>
            <p:cNvSpPr/>
            <p:nvPr/>
          </p:nvSpPr>
          <p:spPr>
            <a:xfrm>
              <a:off x="5207400" y="4231440"/>
              <a:ext cx="33804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ffff00"/>
                  </a:solidFill>
                  <a:latin typeface="Calibri"/>
                  <a:ea typeface="DejaVu Sans"/>
                </a:rPr>
                <a:t>2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799" name="CustomShape 5"/>
            <p:cNvSpPr/>
            <p:nvPr/>
          </p:nvSpPr>
          <p:spPr>
            <a:xfrm>
              <a:off x="4931640" y="3700080"/>
              <a:ext cx="33804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alibri"/>
                  <a:ea typeface="DejaVu Sans"/>
                </a:rPr>
                <a:t>9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800" name="CustomShape 6"/>
            <p:cNvSpPr/>
            <p:nvPr/>
          </p:nvSpPr>
          <p:spPr>
            <a:xfrm>
              <a:off x="7382880" y="3894120"/>
              <a:ext cx="49680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alibri"/>
                  <a:ea typeface="DejaVu Sans"/>
                </a:rPr>
                <a:t>12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801" name="CustomShape 7"/>
            <p:cNvSpPr/>
            <p:nvPr/>
          </p:nvSpPr>
          <p:spPr>
            <a:xfrm>
              <a:off x="6549840" y="3755880"/>
              <a:ext cx="33804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alibri"/>
                  <a:ea typeface="DejaVu Sans"/>
                </a:rPr>
                <a:t>8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802" name="CustomShape 8"/>
            <p:cNvSpPr/>
            <p:nvPr/>
          </p:nvSpPr>
          <p:spPr>
            <a:xfrm>
              <a:off x="6680880" y="3096000"/>
              <a:ext cx="33804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alibri"/>
                  <a:ea typeface="DejaVu Sans"/>
                </a:rPr>
                <a:t>7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803" name="CustomShape 9"/>
            <p:cNvSpPr/>
            <p:nvPr/>
          </p:nvSpPr>
          <p:spPr>
            <a:xfrm>
              <a:off x="5310000" y="2946600"/>
              <a:ext cx="33804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alibri"/>
                  <a:ea typeface="DejaVu Sans"/>
                </a:rPr>
                <a:t>5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804" name="Line 10"/>
            <p:cNvSpPr/>
            <p:nvPr/>
          </p:nvSpPr>
          <p:spPr>
            <a:xfrm flipV="1">
              <a:off x="6385680" y="3741480"/>
              <a:ext cx="862200" cy="649800"/>
            </a:xfrm>
            <a:prstGeom prst="line">
              <a:avLst/>
            </a:prstGeom>
            <a:ln w="5724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5" name="Line 11"/>
            <p:cNvSpPr/>
            <p:nvPr/>
          </p:nvSpPr>
          <p:spPr>
            <a:xfrm flipH="1" flipV="1">
              <a:off x="6149520" y="3569760"/>
              <a:ext cx="35640" cy="739800"/>
            </a:xfrm>
            <a:prstGeom prst="line">
              <a:avLst/>
            </a:prstGeom>
            <a:ln w="5724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6" name="Line 12"/>
            <p:cNvSpPr/>
            <p:nvPr/>
          </p:nvSpPr>
          <p:spPr>
            <a:xfrm flipH="1" flipV="1">
              <a:off x="7448040" y="3819600"/>
              <a:ext cx="2520" cy="477000"/>
            </a:xfrm>
            <a:prstGeom prst="line">
              <a:avLst/>
            </a:prstGeom>
            <a:ln w="38160">
              <a:solidFill>
                <a:schemeClr val="accent5">
                  <a:lumMod val="75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7" name="Line 13"/>
            <p:cNvSpPr/>
            <p:nvPr/>
          </p:nvSpPr>
          <p:spPr>
            <a:xfrm flipH="1">
              <a:off x="4963680" y="4588560"/>
              <a:ext cx="937800" cy="29880"/>
            </a:xfrm>
            <a:prstGeom prst="line">
              <a:avLst/>
            </a:prstGeom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8" name="Line 14"/>
            <p:cNvSpPr/>
            <p:nvPr/>
          </p:nvSpPr>
          <p:spPr>
            <a:xfrm flipH="1" flipV="1">
              <a:off x="4893840" y="3472560"/>
              <a:ext cx="1090800" cy="918720"/>
            </a:xfrm>
            <a:prstGeom prst="line">
              <a:avLst/>
            </a:prstGeom>
            <a:ln w="5724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9" name="Line 15"/>
            <p:cNvSpPr/>
            <p:nvPr/>
          </p:nvSpPr>
          <p:spPr>
            <a:xfrm>
              <a:off x="6433200" y="3302640"/>
              <a:ext cx="731520" cy="250200"/>
            </a:xfrm>
            <a:prstGeom prst="line">
              <a:avLst/>
            </a:prstGeom>
            <a:ln w="38160">
              <a:solidFill>
                <a:schemeClr val="accent5">
                  <a:lumMod val="75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0" name="Line 16"/>
            <p:cNvSpPr/>
            <p:nvPr/>
          </p:nvSpPr>
          <p:spPr>
            <a:xfrm flipV="1">
              <a:off x="4680360" y="3550680"/>
              <a:ext cx="12960" cy="800640"/>
            </a:xfrm>
            <a:prstGeom prst="line">
              <a:avLst/>
            </a:prstGeom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1" name="Line 17"/>
            <p:cNvSpPr/>
            <p:nvPr/>
          </p:nvSpPr>
          <p:spPr>
            <a:xfrm>
              <a:off x="4976640" y="3283920"/>
              <a:ext cx="889560" cy="18720"/>
            </a:xfrm>
            <a:prstGeom prst="line">
              <a:avLst/>
            </a:prstGeom>
            <a:ln w="5724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2" name="CustomShape 18"/>
            <p:cNvSpPr/>
            <p:nvPr/>
          </p:nvSpPr>
          <p:spPr>
            <a:xfrm>
              <a:off x="4410000" y="3017160"/>
              <a:ext cx="565920" cy="5328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A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813" name="CustomShape 19"/>
            <p:cNvSpPr/>
            <p:nvPr/>
          </p:nvSpPr>
          <p:spPr>
            <a:xfrm>
              <a:off x="4397040" y="4351680"/>
              <a:ext cx="565920" cy="5328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B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814" name="CustomShape 20"/>
            <p:cNvSpPr/>
            <p:nvPr/>
          </p:nvSpPr>
          <p:spPr>
            <a:xfrm>
              <a:off x="5866200" y="3035880"/>
              <a:ext cx="565920" cy="5328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C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815" name="CustomShape 21"/>
            <p:cNvSpPr/>
            <p:nvPr/>
          </p:nvSpPr>
          <p:spPr>
            <a:xfrm>
              <a:off x="5901840" y="4309920"/>
              <a:ext cx="565920" cy="5569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D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816" name="CustomShape 22"/>
            <p:cNvSpPr/>
            <p:nvPr/>
          </p:nvSpPr>
          <p:spPr>
            <a:xfrm>
              <a:off x="7164720" y="3286080"/>
              <a:ext cx="565920" cy="5328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E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817" name="CustomShape 23"/>
            <p:cNvSpPr/>
            <p:nvPr/>
          </p:nvSpPr>
          <p:spPr>
            <a:xfrm>
              <a:off x="7167240" y="4296600"/>
              <a:ext cx="565920" cy="5328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F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818" name="CustomShape 24"/>
            <p:cNvSpPr/>
            <p:nvPr/>
          </p:nvSpPr>
          <p:spPr>
            <a:xfrm>
              <a:off x="5682240" y="3662280"/>
              <a:ext cx="49680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alibri"/>
                  <a:ea typeface="DejaVu Sans"/>
                </a:rPr>
                <a:t>20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819" name="CustomShape 25"/>
            <p:cNvSpPr/>
            <p:nvPr/>
          </p:nvSpPr>
          <p:spPr>
            <a:xfrm>
              <a:off x="5901480" y="2325960"/>
              <a:ext cx="1136160" cy="673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75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0" name="CustomShape 26"/>
            <p:cNvSpPr/>
            <p:nvPr/>
          </p:nvSpPr>
          <p:spPr>
            <a:xfrm>
              <a:off x="6266880" y="2004120"/>
              <a:ext cx="49680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alibri"/>
                  <a:ea typeface="DejaVu Sans"/>
                </a:rPr>
                <a:t>10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821" name="CustomShape 27"/>
            <p:cNvSpPr/>
            <p:nvPr/>
          </p:nvSpPr>
          <p:spPr>
            <a:xfrm flipV="1">
              <a:off x="5822280" y="1513800"/>
              <a:ext cx="517680" cy="6249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2" name="CustomShape 28"/>
            <p:cNvSpPr/>
            <p:nvPr/>
          </p:nvSpPr>
          <p:spPr>
            <a:xfrm flipH="1" flipV="1">
              <a:off x="6742800" y="1513800"/>
              <a:ext cx="376920" cy="693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3" name="CustomShape 29"/>
            <p:cNvSpPr/>
            <p:nvPr/>
          </p:nvSpPr>
          <p:spPr>
            <a:xfrm>
              <a:off x="5794200" y="1488960"/>
              <a:ext cx="33804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alibri"/>
                  <a:ea typeface="DejaVu Sans"/>
                </a:rPr>
                <a:t>8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824" name="CustomShape 30"/>
            <p:cNvSpPr/>
            <p:nvPr/>
          </p:nvSpPr>
          <p:spPr>
            <a:xfrm>
              <a:off x="6892200" y="1540800"/>
              <a:ext cx="33804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alibri"/>
                  <a:ea typeface="DejaVu Sans"/>
                </a:rPr>
                <a:t>7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825" name="CustomShape 31"/>
            <p:cNvSpPr/>
            <p:nvPr/>
          </p:nvSpPr>
          <p:spPr>
            <a:xfrm>
              <a:off x="7038720" y="2131920"/>
              <a:ext cx="569160" cy="52344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I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826" name="CustomShape 32"/>
            <p:cNvSpPr/>
            <p:nvPr/>
          </p:nvSpPr>
          <p:spPr>
            <a:xfrm>
              <a:off x="5360400" y="2063520"/>
              <a:ext cx="540000" cy="52344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G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827" name="CustomShape 33"/>
            <p:cNvSpPr/>
            <p:nvPr/>
          </p:nvSpPr>
          <p:spPr>
            <a:xfrm>
              <a:off x="6257520" y="1066680"/>
              <a:ext cx="569160" cy="52344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H</a:t>
              </a:r>
              <a:endParaRPr b="0" lang="en-US" sz="24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CustomShape 1"/>
          <p:cNvSpPr/>
          <p:nvPr/>
        </p:nvSpPr>
        <p:spPr>
          <a:xfrm>
            <a:off x="11566440" y="6525000"/>
            <a:ext cx="427680" cy="19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CE55DAF0-4CDF-4D3F-955C-129DFFF922EA}" type="slidenum">
              <a:rPr b="0" lang="en-US" sz="1000" spc="-1" strike="noStrike">
                <a:solidFill>
                  <a:srgbClr val="ffffff"/>
                </a:solidFill>
                <a:latin typeface="Calibri"/>
                <a:ea typeface="DejaVu Sans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829" name="CustomShape 2"/>
          <p:cNvSpPr/>
          <p:nvPr/>
        </p:nvSpPr>
        <p:spPr>
          <a:xfrm>
            <a:off x="190440" y="1815120"/>
            <a:ext cx="8722440" cy="489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rmAutofit fontScale="76000"/>
          </a:bodyPr>
          <a:p>
            <a:pPr marL="514440" indent="-5133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Calibri"/>
              <a:buAutoNum type="arabicPeriod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  <a:ea typeface="DejaVu Sans"/>
              </a:rPr>
              <a:t>Attach to the tree </a:t>
            </a:r>
            <a:r>
              <a:rPr b="1" lang="en-US" sz="3400" spc="-1" strike="noStrike">
                <a:solidFill>
                  <a:srgbClr val="f3cd60"/>
                </a:solidFill>
                <a:latin typeface="Calibri"/>
                <a:ea typeface="DejaVu Sans"/>
              </a:rPr>
              <a:t>T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  <a:ea typeface="DejaVu Sans"/>
              </a:rPr>
              <a:t> the starting node</a:t>
            </a:r>
            <a:endParaRPr b="0" lang="en-US" sz="3400" spc="-1" strike="noStrike">
              <a:latin typeface="Arial"/>
            </a:endParaRPr>
          </a:p>
          <a:p>
            <a:pPr marL="514440" indent="-51336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Calibri"/>
              <a:buAutoNum type="arabicPeriod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  <a:ea typeface="DejaVu Sans"/>
              </a:rPr>
              <a:t>While smallest edge exists</a:t>
            </a:r>
            <a:endParaRPr b="0" lang="en-US" sz="3400" spc="-1" strike="noStrike">
              <a:latin typeface="Arial"/>
            </a:endParaRPr>
          </a:p>
          <a:p>
            <a:pPr lvl="1" marL="609480" indent="-2304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Attach to </a:t>
            </a:r>
            <a:r>
              <a:rPr b="1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T 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the smallest possible edge</a:t>
            </a:r>
            <a:br/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from </a:t>
            </a:r>
            <a:r>
              <a:rPr b="1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G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 without creating a cycle in </a:t>
            </a:r>
            <a:r>
              <a:rPr b="1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T</a:t>
            </a:r>
            <a:endParaRPr b="0" lang="en-US" sz="3200" spc="-1" strike="noStrike">
              <a:latin typeface="Arial"/>
            </a:endParaRPr>
          </a:p>
          <a:p>
            <a:pPr lvl="2" marL="914400" indent="-2304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ef9a1d"/>
              </a:buClr>
              <a:buSzPct val="80000"/>
              <a:buFont typeface="Wingdings" charset="2"/>
              <a:buChar char=""/>
            </a:pPr>
            <a:r>
              <a:rPr b="0" lang="en-US" sz="3000" spc="-1" strike="noStrike">
                <a:solidFill>
                  <a:srgbClr val="ffffff"/>
                </a:solidFill>
                <a:latin typeface="Calibri"/>
                <a:ea typeface="DejaVu Sans"/>
              </a:rPr>
              <a:t>Use the smallest edge </a:t>
            </a:r>
            <a:r>
              <a:rPr b="0" lang="en-US" sz="3000" spc="-1" strike="noStrike">
                <a:solidFill>
                  <a:srgbClr val="f3cd60"/>
                </a:solidFill>
                <a:latin typeface="Calibri"/>
                <a:ea typeface="DejaVu Sans"/>
              </a:rPr>
              <a:t>(</a:t>
            </a:r>
            <a:r>
              <a:rPr b="1" lang="en-US" sz="3000" spc="-1" strike="noStrike">
                <a:solidFill>
                  <a:srgbClr val="f3cd60"/>
                </a:solidFill>
                <a:latin typeface="Calibri"/>
                <a:ea typeface="DejaVu Sans"/>
              </a:rPr>
              <a:t>u</a:t>
            </a:r>
            <a:r>
              <a:rPr b="0" lang="en-US" sz="3000" spc="-1" strike="noStrike">
                <a:solidFill>
                  <a:srgbClr val="f3cd60"/>
                </a:solidFill>
                <a:latin typeface="Calibri"/>
                <a:ea typeface="DejaVu Sans"/>
              </a:rPr>
              <a:t>, </a:t>
            </a:r>
            <a:r>
              <a:rPr b="1" lang="en-US" sz="3000" spc="-1" strike="noStrike">
                <a:solidFill>
                  <a:srgbClr val="f3cd60"/>
                </a:solidFill>
                <a:latin typeface="Calibri"/>
                <a:ea typeface="DejaVu Sans"/>
              </a:rPr>
              <a:t>v</a:t>
            </a:r>
            <a:r>
              <a:rPr b="0" lang="en-US" sz="3000" spc="-1" strike="noStrike">
                <a:solidFill>
                  <a:srgbClr val="f3cd60"/>
                </a:solidFill>
                <a:latin typeface="Calibri"/>
                <a:ea typeface="DejaVu Sans"/>
              </a:rPr>
              <a:t>)</a:t>
            </a:r>
            <a:r>
              <a:rPr b="0" lang="en-US" sz="3000" spc="-1" strike="noStrike">
                <a:solidFill>
                  <a:srgbClr val="ffffff"/>
                </a:solidFill>
                <a:latin typeface="Calibri"/>
                <a:ea typeface="DejaVu Sans"/>
              </a:rPr>
              <a:t>,</a:t>
            </a:r>
            <a:br/>
            <a:r>
              <a:rPr b="0" lang="en-US" sz="3000" spc="-1" strike="noStrike">
                <a:solidFill>
                  <a:srgbClr val="ffffff"/>
                </a:solidFill>
                <a:latin typeface="Calibri"/>
                <a:ea typeface="DejaVu Sans"/>
              </a:rPr>
              <a:t>such that </a:t>
            </a:r>
            <a:r>
              <a:rPr b="1" lang="en-US" sz="3000" spc="-1" strike="noStrike">
                <a:solidFill>
                  <a:srgbClr val="f3cd60"/>
                </a:solidFill>
                <a:latin typeface="Calibri"/>
                <a:ea typeface="DejaVu Sans"/>
              </a:rPr>
              <a:t>u</a:t>
            </a:r>
            <a:r>
              <a:rPr b="0" lang="en-US" sz="3000" spc="-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US" sz="2500" spc="-1" strike="noStrike">
                <a:solidFill>
                  <a:srgbClr val="ffffff"/>
                </a:solidFill>
                <a:latin typeface="Calibri"/>
                <a:ea typeface="DejaVu Sans"/>
              </a:rPr>
              <a:t>∈</a:t>
            </a:r>
            <a:r>
              <a:rPr b="0" lang="en-US" sz="3000" spc="-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1" lang="en-US" sz="3000" spc="-1" strike="noStrike">
                <a:solidFill>
                  <a:srgbClr val="f3cd60"/>
                </a:solidFill>
                <a:latin typeface="Calibri"/>
                <a:ea typeface="DejaVu Sans"/>
              </a:rPr>
              <a:t>T</a:t>
            </a:r>
            <a:r>
              <a:rPr b="0" lang="en-US" sz="3000" spc="-1" strike="noStrike">
                <a:solidFill>
                  <a:srgbClr val="ffffff"/>
                </a:solidFill>
                <a:latin typeface="Calibri"/>
                <a:ea typeface="DejaVu Sans"/>
              </a:rPr>
              <a:t> and </a:t>
            </a:r>
            <a:r>
              <a:rPr b="1" lang="en-US" sz="3000" spc="-1" strike="noStrike">
                <a:solidFill>
                  <a:srgbClr val="f3cd60"/>
                </a:solidFill>
                <a:latin typeface="Calibri"/>
                <a:ea typeface="DejaVu Sans"/>
              </a:rPr>
              <a:t>v</a:t>
            </a:r>
            <a:r>
              <a:rPr b="0" lang="en-US" sz="3000" spc="-1" strike="noStrike">
                <a:solidFill>
                  <a:srgbClr val="f3cd60"/>
                </a:solidFill>
                <a:latin typeface="Calibri"/>
                <a:ea typeface="DejaVu Sans"/>
              </a:rPr>
              <a:t> </a:t>
            </a:r>
            <a:r>
              <a:rPr b="0" lang="en-US" sz="2500" spc="-1" strike="noStrike">
                <a:solidFill>
                  <a:srgbClr val="ffffff"/>
                </a:solidFill>
                <a:latin typeface="Calibri"/>
                <a:ea typeface="DejaVu Sans"/>
              </a:rPr>
              <a:t>∉</a:t>
            </a:r>
            <a:r>
              <a:rPr b="0" lang="en-US" sz="3000" spc="-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1" lang="en-US" sz="3000" spc="-1" strike="noStrike">
                <a:solidFill>
                  <a:srgbClr val="f3cd60"/>
                </a:solidFill>
                <a:latin typeface="Calibri"/>
                <a:ea typeface="DejaVu Sans"/>
              </a:rPr>
              <a:t>T</a:t>
            </a:r>
            <a:endParaRPr b="0" lang="en-US" sz="3000" spc="-1" strike="noStrike">
              <a:latin typeface="Arial"/>
            </a:endParaRPr>
          </a:p>
          <a:p>
            <a:pPr marL="304920" indent="-3038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  <a:ea typeface="DejaVu Sans"/>
              </a:rPr>
              <a:t>Start the Prim's algorithm many times</a:t>
            </a:r>
            <a:br/>
            <a:r>
              <a:rPr b="0" lang="en-US" sz="3400" spc="-1" strike="noStrike">
                <a:solidFill>
                  <a:srgbClr val="ffffff"/>
                </a:solidFill>
                <a:latin typeface="Calibri"/>
                <a:ea typeface="DejaVu Sans"/>
              </a:rPr>
              <a:t>from all nodes from </a:t>
            </a:r>
            <a:r>
              <a:rPr b="1" lang="en-US" sz="3400" spc="-1" strike="noStrike">
                <a:solidFill>
                  <a:srgbClr val="f3cd60"/>
                </a:solidFill>
                <a:latin typeface="Calibri"/>
                <a:ea typeface="DejaVu Sans"/>
              </a:rPr>
              <a:t>G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  <a:ea typeface="DejaVu Sans"/>
              </a:rPr>
              <a:t> still not in </a:t>
            </a:r>
            <a:r>
              <a:rPr b="1" lang="en-US" sz="3400" spc="-1" strike="noStrike">
                <a:solidFill>
                  <a:srgbClr val="f3cd60"/>
                </a:solidFill>
                <a:latin typeface="Calibri"/>
                <a:ea typeface="DejaVu Sans"/>
              </a:rPr>
              <a:t>T</a:t>
            </a:r>
            <a:endParaRPr b="0" lang="en-US" sz="3400" spc="-1" strike="noStrike">
              <a:latin typeface="Arial"/>
            </a:endParaRPr>
          </a:p>
        </p:txBody>
      </p:sp>
      <p:sp>
        <p:nvSpPr>
          <p:cNvPr id="830" name="CustomShape 3"/>
          <p:cNvSpPr/>
          <p:nvPr/>
        </p:nvSpPr>
        <p:spPr>
          <a:xfrm>
            <a:off x="188640" y="40320"/>
            <a:ext cx="9576360" cy="110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  <a:ea typeface="DejaVu Sans"/>
              </a:rPr>
              <a:t>Prim's Algorithm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31" name="CustomShape 4"/>
          <p:cNvSpPr/>
          <p:nvPr/>
        </p:nvSpPr>
        <p:spPr>
          <a:xfrm>
            <a:off x="190440" y="1096560"/>
            <a:ext cx="11803680" cy="70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rmAutofit fontScale="41000"/>
          </a:bodyPr>
          <a:p>
            <a:pPr marL="304920" indent="-3038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  <a:ea typeface="DejaVu Sans"/>
              </a:rPr>
              <a:t>Given a graph </a:t>
            </a:r>
            <a:r>
              <a:rPr b="1" lang="en-US" sz="3400" spc="-1" strike="noStrike">
                <a:solidFill>
                  <a:srgbClr val="f3cd60"/>
                </a:solidFill>
                <a:latin typeface="Calibri"/>
                <a:ea typeface="DejaVu Sans"/>
              </a:rPr>
              <a:t>G</a:t>
            </a:r>
            <a:r>
              <a:rPr b="0" lang="en-US" sz="3400" spc="-1" strike="noStrike">
                <a:solidFill>
                  <a:srgbClr val="f3cd60"/>
                </a:solidFill>
                <a:latin typeface="Calibri"/>
                <a:ea typeface="DejaVu Sans"/>
              </a:rPr>
              <a:t>(</a:t>
            </a:r>
            <a:r>
              <a:rPr b="1" lang="en-US" sz="3400" spc="-1" strike="noStrike">
                <a:solidFill>
                  <a:srgbClr val="f3cd60"/>
                </a:solidFill>
                <a:latin typeface="Calibri"/>
                <a:ea typeface="DejaVu Sans"/>
              </a:rPr>
              <a:t>V</a:t>
            </a:r>
            <a:r>
              <a:rPr b="0" lang="en-US" sz="3400" spc="-1" strike="noStrike">
                <a:solidFill>
                  <a:srgbClr val="f3cd60"/>
                </a:solidFill>
                <a:latin typeface="Calibri"/>
                <a:ea typeface="DejaVu Sans"/>
              </a:rPr>
              <a:t>, </a:t>
            </a:r>
            <a:r>
              <a:rPr b="1" lang="en-US" sz="3400" spc="-1" strike="noStrike">
                <a:solidFill>
                  <a:srgbClr val="f3cd60"/>
                </a:solidFill>
                <a:latin typeface="Calibri"/>
                <a:ea typeface="DejaVu Sans"/>
              </a:rPr>
              <a:t>E</a:t>
            </a:r>
            <a:r>
              <a:rPr b="0" lang="en-US" sz="3400" spc="-1" strike="noStrike">
                <a:solidFill>
                  <a:srgbClr val="f3cd60"/>
                </a:solidFill>
                <a:latin typeface="Calibri"/>
                <a:ea typeface="DejaVu Sans"/>
              </a:rPr>
              <a:t>)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  <a:ea typeface="DejaVu Sans"/>
              </a:rPr>
              <a:t> find the minimum spanning forest </a:t>
            </a:r>
            <a:r>
              <a:rPr b="1" lang="en-US" sz="3400" spc="-1" strike="noStrike">
                <a:solidFill>
                  <a:srgbClr val="f3cd60"/>
                </a:solidFill>
                <a:latin typeface="Calibri"/>
                <a:ea typeface="DejaVu Sans"/>
              </a:rPr>
              <a:t>T</a:t>
            </a:r>
            <a:r>
              <a:rPr b="0" lang="en-US" sz="3400" spc="-1" strike="noStrike">
                <a:solidFill>
                  <a:srgbClr val="f3cd60"/>
                </a:solidFill>
                <a:latin typeface="Calibri"/>
                <a:ea typeface="DejaVu Sans"/>
              </a:rPr>
              <a:t>(</a:t>
            </a:r>
            <a:r>
              <a:rPr b="1" lang="en-US" sz="3400" spc="-1" strike="noStrike">
                <a:solidFill>
                  <a:srgbClr val="f3cd60"/>
                </a:solidFill>
                <a:latin typeface="Calibri"/>
                <a:ea typeface="DejaVu Sans"/>
              </a:rPr>
              <a:t>V'</a:t>
            </a:r>
            <a:r>
              <a:rPr b="0" lang="en-US" sz="3400" spc="-1" strike="noStrike">
                <a:solidFill>
                  <a:srgbClr val="f3cd60"/>
                </a:solidFill>
                <a:latin typeface="Calibri"/>
                <a:ea typeface="DejaVu Sans"/>
              </a:rPr>
              <a:t>, </a:t>
            </a:r>
            <a:r>
              <a:rPr b="1" lang="en-US" sz="3400" spc="-1" strike="noStrike">
                <a:solidFill>
                  <a:srgbClr val="f3cd60"/>
                </a:solidFill>
                <a:latin typeface="Calibri"/>
                <a:ea typeface="DejaVu Sans"/>
              </a:rPr>
              <a:t>E'</a:t>
            </a:r>
            <a:r>
              <a:rPr b="0" lang="en-US" sz="3400" spc="-1" strike="noStrike">
                <a:solidFill>
                  <a:srgbClr val="f3cd60"/>
                </a:solidFill>
                <a:latin typeface="Calibri"/>
                <a:ea typeface="DejaVu Sans"/>
              </a:rPr>
              <a:t>)</a:t>
            </a:r>
            <a:endParaRPr b="0" lang="en-US" sz="3400" spc="-1" strike="noStrike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latin typeface="Arial"/>
            </a:endParaRPr>
          </a:p>
        </p:txBody>
      </p:sp>
      <p:grpSp>
        <p:nvGrpSpPr>
          <p:cNvPr id="832" name="Group 5"/>
          <p:cNvGrpSpPr/>
          <p:nvPr/>
        </p:nvGrpSpPr>
        <p:grpSpPr>
          <a:xfrm>
            <a:off x="7904880" y="2352240"/>
            <a:ext cx="3550320" cy="3817440"/>
            <a:chOff x="7904880" y="2352240"/>
            <a:chExt cx="3550320" cy="3817440"/>
          </a:xfrm>
        </p:grpSpPr>
        <p:sp>
          <p:nvSpPr>
            <p:cNvPr id="833" name="CustomShape 6"/>
            <p:cNvSpPr/>
            <p:nvPr/>
          </p:nvSpPr>
          <p:spPr>
            <a:xfrm>
              <a:off x="7904880" y="5066640"/>
              <a:ext cx="33804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ffff00"/>
                  </a:solidFill>
                  <a:latin typeface="Calibri"/>
                  <a:ea typeface="DejaVu Sans"/>
                </a:rPr>
                <a:t>4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834" name="CustomShape 7"/>
            <p:cNvSpPr/>
            <p:nvPr/>
          </p:nvSpPr>
          <p:spPr>
            <a:xfrm>
              <a:off x="8782920" y="5516640"/>
              <a:ext cx="33804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ffff00"/>
                  </a:solidFill>
                  <a:latin typeface="Calibri"/>
                  <a:ea typeface="DejaVu Sans"/>
                </a:rPr>
                <a:t>2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835" name="CustomShape 8"/>
            <p:cNvSpPr/>
            <p:nvPr/>
          </p:nvSpPr>
          <p:spPr>
            <a:xfrm>
              <a:off x="8507160" y="4985280"/>
              <a:ext cx="33804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alibri"/>
                  <a:ea typeface="DejaVu Sans"/>
                </a:rPr>
                <a:t>9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836" name="CustomShape 9"/>
            <p:cNvSpPr/>
            <p:nvPr/>
          </p:nvSpPr>
          <p:spPr>
            <a:xfrm>
              <a:off x="10958400" y="5179320"/>
              <a:ext cx="49680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alibri"/>
                  <a:ea typeface="DejaVu Sans"/>
                </a:rPr>
                <a:t>12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837" name="CustomShape 10"/>
            <p:cNvSpPr/>
            <p:nvPr/>
          </p:nvSpPr>
          <p:spPr>
            <a:xfrm>
              <a:off x="10125360" y="5041080"/>
              <a:ext cx="33804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alibri"/>
                  <a:ea typeface="DejaVu Sans"/>
                </a:rPr>
                <a:t>8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838" name="CustomShape 11"/>
            <p:cNvSpPr/>
            <p:nvPr/>
          </p:nvSpPr>
          <p:spPr>
            <a:xfrm>
              <a:off x="10256040" y="4381200"/>
              <a:ext cx="33804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alibri"/>
                  <a:ea typeface="DejaVu Sans"/>
                </a:rPr>
                <a:t>7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839" name="CustomShape 12"/>
            <p:cNvSpPr/>
            <p:nvPr/>
          </p:nvSpPr>
          <p:spPr>
            <a:xfrm>
              <a:off x="8885160" y="4231800"/>
              <a:ext cx="33804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alibri"/>
                  <a:ea typeface="DejaVu Sans"/>
                </a:rPr>
                <a:t>5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840" name="Line 13"/>
            <p:cNvSpPr/>
            <p:nvPr/>
          </p:nvSpPr>
          <p:spPr>
            <a:xfrm flipV="1">
              <a:off x="9960840" y="5027040"/>
              <a:ext cx="862200" cy="649800"/>
            </a:xfrm>
            <a:prstGeom prst="line">
              <a:avLst/>
            </a:prstGeom>
            <a:ln w="5724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1" name="Line 14"/>
            <p:cNvSpPr/>
            <p:nvPr/>
          </p:nvSpPr>
          <p:spPr>
            <a:xfrm flipH="1" flipV="1">
              <a:off x="9725040" y="4854960"/>
              <a:ext cx="35280" cy="740160"/>
            </a:xfrm>
            <a:prstGeom prst="line">
              <a:avLst/>
            </a:prstGeom>
            <a:ln w="5724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2" name="Line 15"/>
            <p:cNvSpPr/>
            <p:nvPr/>
          </p:nvSpPr>
          <p:spPr>
            <a:xfrm flipH="1" flipV="1">
              <a:off x="11023560" y="5105160"/>
              <a:ext cx="2160" cy="476640"/>
            </a:xfrm>
            <a:prstGeom prst="line">
              <a:avLst/>
            </a:prstGeom>
            <a:ln w="38160">
              <a:solidFill>
                <a:schemeClr val="accent5">
                  <a:lumMod val="75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3" name="Line 16"/>
            <p:cNvSpPr/>
            <p:nvPr/>
          </p:nvSpPr>
          <p:spPr>
            <a:xfrm flipH="1">
              <a:off x="8539200" y="5874120"/>
              <a:ext cx="937800" cy="29520"/>
            </a:xfrm>
            <a:prstGeom prst="line">
              <a:avLst/>
            </a:prstGeom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4" name="Line 17"/>
            <p:cNvSpPr/>
            <p:nvPr/>
          </p:nvSpPr>
          <p:spPr>
            <a:xfrm flipH="1" flipV="1">
              <a:off x="8469000" y="4757760"/>
              <a:ext cx="1090800" cy="919080"/>
            </a:xfrm>
            <a:prstGeom prst="line">
              <a:avLst/>
            </a:prstGeom>
            <a:ln w="5724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5" name="Line 18"/>
            <p:cNvSpPr/>
            <p:nvPr/>
          </p:nvSpPr>
          <p:spPr>
            <a:xfrm>
              <a:off x="10008360" y="4588200"/>
              <a:ext cx="731520" cy="249840"/>
            </a:xfrm>
            <a:prstGeom prst="line">
              <a:avLst/>
            </a:prstGeom>
            <a:ln w="38160">
              <a:solidFill>
                <a:schemeClr val="accent5">
                  <a:lumMod val="75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6" name="Line 19"/>
            <p:cNvSpPr/>
            <p:nvPr/>
          </p:nvSpPr>
          <p:spPr>
            <a:xfrm flipV="1">
              <a:off x="8255520" y="4835880"/>
              <a:ext cx="12960" cy="801000"/>
            </a:xfrm>
            <a:prstGeom prst="line">
              <a:avLst/>
            </a:prstGeom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7" name="Line 20"/>
            <p:cNvSpPr/>
            <p:nvPr/>
          </p:nvSpPr>
          <p:spPr>
            <a:xfrm>
              <a:off x="8552160" y="4569120"/>
              <a:ext cx="889200" cy="19080"/>
            </a:xfrm>
            <a:prstGeom prst="line">
              <a:avLst/>
            </a:prstGeom>
            <a:ln w="5724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8" name="CustomShape 21"/>
            <p:cNvSpPr/>
            <p:nvPr/>
          </p:nvSpPr>
          <p:spPr>
            <a:xfrm>
              <a:off x="7985160" y="4302360"/>
              <a:ext cx="565920" cy="5328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A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849" name="CustomShape 22"/>
            <p:cNvSpPr/>
            <p:nvPr/>
          </p:nvSpPr>
          <p:spPr>
            <a:xfrm>
              <a:off x="7972200" y="5636880"/>
              <a:ext cx="565920" cy="5328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B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850" name="CustomShape 23"/>
            <p:cNvSpPr/>
            <p:nvPr/>
          </p:nvSpPr>
          <p:spPr>
            <a:xfrm>
              <a:off x="9441360" y="4321440"/>
              <a:ext cx="565920" cy="5328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C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851" name="CustomShape 24"/>
            <p:cNvSpPr/>
            <p:nvPr/>
          </p:nvSpPr>
          <p:spPr>
            <a:xfrm>
              <a:off x="9477000" y="5595120"/>
              <a:ext cx="565920" cy="5569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D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852" name="CustomShape 25"/>
            <p:cNvSpPr/>
            <p:nvPr/>
          </p:nvSpPr>
          <p:spPr>
            <a:xfrm>
              <a:off x="10740240" y="4571280"/>
              <a:ext cx="565920" cy="5328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E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853" name="CustomShape 26"/>
            <p:cNvSpPr/>
            <p:nvPr/>
          </p:nvSpPr>
          <p:spPr>
            <a:xfrm>
              <a:off x="10742400" y="5581800"/>
              <a:ext cx="565920" cy="5328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F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854" name="CustomShape 27"/>
            <p:cNvSpPr/>
            <p:nvPr/>
          </p:nvSpPr>
          <p:spPr>
            <a:xfrm>
              <a:off x="9257400" y="4947840"/>
              <a:ext cx="49680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alibri"/>
                  <a:ea typeface="DejaVu Sans"/>
                </a:rPr>
                <a:t>20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855" name="CustomShape 28"/>
            <p:cNvSpPr/>
            <p:nvPr/>
          </p:nvSpPr>
          <p:spPr>
            <a:xfrm>
              <a:off x="9476640" y="3611160"/>
              <a:ext cx="1136160" cy="673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75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6" name="CustomShape 29"/>
            <p:cNvSpPr/>
            <p:nvPr/>
          </p:nvSpPr>
          <p:spPr>
            <a:xfrm>
              <a:off x="9842400" y="3289320"/>
              <a:ext cx="49680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alibri"/>
                  <a:ea typeface="DejaVu Sans"/>
                </a:rPr>
                <a:t>10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857" name="CustomShape 30"/>
            <p:cNvSpPr/>
            <p:nvPr/>
          </p:nvSpPr>
          <p:spPr>
            <a:xfrm flipV="1">
              <a:off x="9397440" y="2799360"/>
              <a:ext cx="517680" cy="6249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8" name="CustomShape 31"/>
            <p:cNvSpPr/>
            <p:nvPr/>
          </p:nvSpPr>
          <p:spPr>
            <a:xfrm flipH="1" flipV="1">
              <a:off x="10317960" y="2799360"/>
              <a:ext cx="376920" cy="693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9" name="CustomShape 32"/>
            <p:cNvSpPr/>
            <p:nvPr/>
          </p:nvSpPr>
          <p:spPr>
            <a:xfrm>
              <a:off x="9369360" y="2774160"/>
              <a:ext cx="33804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alibri"/>
                  <a:ea typeface="DejaVu Sans"/>
                </a:rPr>
                <a:t>8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860" name="CustomShape 33"/>
            <p:cNvSpPr/>
            <p:nvPr/>
          </p:nvSpPr>
          <p:spPr>
            <a:xfrm>
              <a:off x="10467360" y="2826000"/>
              <a:ext cx="33804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alibri"/>
                  <a:ea typeface="DejaVu Sans"/>
                </a:rPr>
                <a:t>7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861" name="CustomShape 34"/>
            <p:cNvSpPr/>
            <p:nvPr/>
          </p:nvSpPr>
          <p:spPr>
            <a:xfrm>
              <a:off x="10613880" y="3417480"/>
              <a:ext cx="569160" cy="52344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I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862" name="CustomShape 35"/>
            <p:cNvSpPr/>
            <p:nvPr/>
          </p:nvSpPr>
          <p:spPr>
            <a:xfrm>
              <a:off x="8935560" y="3349080"/>
              <a:ext cx="540000" cy="52344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G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863" name="CustomShape 36"/>
            <p:cNvSpPr/>
            <p:nvPr/>
          </p:nvSpPr>
          <p:spPr>
            <a:xfrm>
              <a:off x="9832680" y="2352240"/>
              <a:ext cx="569160" cy="52344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H</a:t>
              </a:r>
              <a:endParaRPr b="0" lang="en-US" sz="24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CustomShape 1"/>
          <p:cNvSpPr/>
          <p:nvPr/>
        </p:nvSpPr>
        <p:spPr>
          <a:xfrm>
            <a:off x="11566440" y="6525000"/>
            <a:ext cx="427680" cy="19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20807C66-5ADE-46B5-A5E4-AAD50DD5A264}" type="slidenum">
              <a:rPr b="0" lang="en-US" sz="1000" spc="-1" strike="noStrike">
                <a:solidFill>
                  <a:srgbClr val="ffffff"/>
                </a:solidFill>
                <a:latin typeface="Calibri"/>
                <a:ea typeface="DejaVu Sans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865" name="CustomShape 2"/>
          <p:cNvSpPr/>
          <p:nvPr/>
        </p:nvSpPr>
        <p:spPr>
          <a:xfrm>
            <a:off x="190440" y="1151280"/>
            <a:ext cx="11803680" cy="556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Autofit/>
          </a:bodyPr>
          <a:p>
            <a:pPr marL="304920" indent="-3038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3cd60"/>
                </a:solidFill>
                <a:latin typeface="Calibri"/>
                <a:ea typeface="DejaVu Sans"/>
              </a:rPr>
              <a:t>Start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  <a:ea typeface="DejaVu Sans"/>
              </a:rPr>
              <a:t> from the initial node </a:t>
            </a:r>
            <a:r>
              <a:rPr b="1" lang="en-US" sz="3400" spc="-1" strike="noStrike">
                <a:solidFill>
                  <a:srgbClr val="f3cd60"/>
                </a:solidFill>
                <a:latin typeface="Calibri"/>
                <a:ea typeface="DejaVu Sans"/>
              </a:rPr>
              <a:t>A</a:t>
            </a:r>
            <a:endParaRPr b="0" lang="en-US" sz="3400" spc="-1" strike="noStrike">
              <a:latin typeface="Arial"/>
            </a:endParaRPr>
          </a:p>
          <a:p>
            <a:pPr marL="304920" indent="-3038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3cd60"/>
                </a:solidFill>
                <a:latin typeface="Calibri"/>
                <a:ea typeface="DejaVu Sans"/>
              </a:rPr>
              <a:t>Enqueue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  <a:ea typeface="DejaVu Sans"/>
              </a:rPr>
              <a:t> all edges from </a:t>
            </a:r>
            <a:r>
              <a:rPr b="1" lang="en-US" sz="3400" spc="-1" strike="noStrike">
                <a:solidFill>
                  <a:srgbClr val="f3cd60"/>
                </a:solidFill>
                <a:latin typeface="Calibri"/>
                <a:ea typeface="DejaVu Sans"/>
              </a:rPr>
              <a:t>A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  <a:ea typeface="DejaVu Sans"/>
              </a:rPr>
              <a:t> to other graph nodes: </a:t>
            </a:r>
            <a:r>
              <a:rPr b="1" lang="en-US" sz="3400" spc="-1" strike="noStrike">
                <a:solidFill>
                  <a:srgbClr val="f3cd60"/>
                </a:solidFill>
                <a:latin typeface="Calibri"/>
                <a:ea typeface="DejaVu Sans"/>
              </a:rPr>
              <a:t>AB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  <a:ea typeface="DejaVu Sans"/>
              </a:rPr>
              <a:t>, </a:t>
            </a:r>
            <a:r>
              <a:rPr b="1" lang="en-US" sz="3400" spc="-1" strike="noStrike">
                <a:solidFill>
                  <a:srgbClr val="f3cd60"/>
                </a:solidFill>
                <a:latin typeface="Calibri"/>
                <a:ea typeface="DejaVu Sans"/>
              </a:rPr>
              <a:t>AC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  <a:ea typeface="DejaVu Sans"/>
              </a:rPr>
              <a:t>, </a:t>
            </a:r>
            <a:r>
              <a:rPr b="1" lang="en-US" sz="3400" spc="-1" strike="noStrike">
                <a:solidFill>
                  <a:srgbClr val="f3cd60"/>
                </a:solidFill>
                <a:latin typeface="Calibri"/>
                <a:ea typeface="DejaVu Sans"/>
              </a:rPr>
              <a:t>AD</a:t>
            </a:r>
            <a:endParaRPr b="0" lang="en-US" sz="3400" spc="-1" strike="noStrike">
              <a:latin typeface="Arial"/>
            </a:endParaRPr>
          </a:p>
          <a:p>
            <a:pPr marL="304920" indent="-3038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3cd60"/>
                </a:solidFill>
                <a:latin typeface="Calibri"/>
                <a:ea typeface="DejaVu Sans"/>
              </a:rPr>
              <a:t>Spanning tree 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  <a:ea typeface="DejaVu Sans"/>
              </a:rPr>
              <a:t>= {</a:t>
            </a:r>
            <a:r>
              <a:rPr b="1" lang="en-US" sz="3400" spc="-1" strike="noStrike">
                <a:solidFill>
                  <a:srgbClr val="f3cd60"/>
                </a:solidFill>
                <a:latin typeface="Calibri"/>
                <a:ea typeface="DejaVu Sans"/>
              </a:rPr>
              <a:t>A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  <a:ea typeface="DejaVu Sans"/>
              </a:rPr>
              <a:t>}</a:t>
            </a:r>
            <a:endParaRPr b="0" lang="en-US" sz="3400" spc="-1" strike="noStrike">
              <a:latin typeface="Arial"/>
            </a:endParaRPr>
          </a:p>
          <a:p>
            <a:pPr marL="304920" indent="-3038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3cd60"/>
                </a:solidFill>
                <a:latin typeface="Calibri"/>
                <a:ea typeface="DejaVu Sans"/>
              </a:rPr>
              <a:t>Priority queue 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  <a:ea typeface="DejaVu Sans"/>
              </a:rPr>
              <a:t>= {</a:t>
            </a:r>
            <a:r>
              <a:rPr b="1" lang="en-US" sz="3400" spc="-1" strike="noStrike">
                <a:solidFill>
                  <a:srgbClr val="f3cd60"/>
                </a:solidFill>
                <a:latin typeface="Calibri"/>
                <a:ea typeface="DejaVu Sans"/>
              </a:rPr>
              <a:t>AB 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  <a:ea typeface="DejaVu Sans"/>
              </a:rPr>
              <a:t>= </a:t>
            </a:r>
            <a:r>
              <a:rPr b="0" lang="en-US" sz="3400" spc="-1" strike="noStrike">
                <a:solidFill>
                  <a:srgbClr val="f3cd60"/>
                </a:solidFill>
                <a:latin typeface="Calibri"/>
                <a:ea typeface="DejaVu Sans"/>
              </a:rPr>
              <a:t>4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  <a:ea typeface="DejaVu Sans"/>
              </a:rPr>
              <a:t>}, {</a:t>
            </a:r>
            <a:r>
              <a:rPr b="1" lang="en-US" sz="3400" spc="-1" strike="noStrike">
                <a:solidFill>
                  <a:srgbClr val="f3cd60"/>
                </a:solidFill>
                <a:latin typeface="Calibri"/>
                <a:ea typeface="DejaVu Sans"/>
              </a:rPr>
              <a:t>AC 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  <a:ea typeface="DejaVu Sans"/>
              </a:rPr>
              <a:t>= </a:t>
            </a:r>
            <a:r>
              <a:rPr b="0" lang="en-US" sz="3400" spc="-1" strike="noStrike">
                <a:solidFill>
                  <a:srgbClr val="f3cd60"/>
                </a:solidFill>
                <a:latin typeface="Calibri"/>
                <a:ea typeface="DejaVu Sans"/>
              </a:rPr>
              <a:t>5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  <a:ea typeface="DejaVu Sans"/>
              </a:rPr>
              <a:t>}, {</a:t>
            </a:r>
            <a:r>
              <a:rPr b="1" lang="en-US" sz="3400" spc="-1" strike="noStrike">
                <a:solidFill>
                  <a:srgbClr val="f3cd60"/>
                </a:solidFill>
                <a:latin typeface="Calibri"/>
                <a:ea typeface="DejaVu Sans"/>
              </a:rPr>
              <a:t>AD 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  <a:ea typeface="DejaVu Sans"/>
              </a:rPr>
              <a:t>= </a:t>
            </a:r>
            <a:r>
              <a:rPr b="0" lang="en-US" sz="3400" spc="-1" strike="noStrike">
                <a:solidFill>
                  <a:srgbClr val="f3cd60"/>
                </a:solidFill>
                <a:latin typeface="Calibri"/>
                <a:ea typeface="DejaVu Sans"/>
              </a:rPr>
              <a:t>9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  <a:ea typeface="DejaVu Sans"/>
              </a:rPr>
              <a:t>}</a:t>
            </a:r>
            <a:endParaRPr b="0" lang="en-US" sz="3400" spc="-1" strike="noStrike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latin typeface="Arial"/>
            </a:endParaRPr>
          </a:p>
        </p:txBody>
      </p:sp>
      <p:sp>
        <p:nvSpPr>
          <p:cNvPr id="866" name="CustomShape 3"/>
          <p:cNvSpPr/>
          <p:nvPr/>
        </p:nvSpPr>
        <p:spPr>
          <a:xfrm>
            <a:off x="188640" y="40320"/>
            <a:ext cx="9576360" cy="110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  <a:ea typeface="DejaVu Sans"/>
              </a:rPr>
              <a:t>Prim's Algorithm – Step #1</a:t>
            </a:r>
            <a:endParaRPr b="0" lang="en-US" sz="4000" spc="-1" strike="noStrike">
              <a:latin typeface="Arial"/>
            </a:endParaRPr>
          </a:p>
        </p:txBody>
      </p:sp>
      <p:grpSp>
        <p:nvGrpSpPr>
          <p:cNvPr id="867" name="Group 4"/>
          <p:cNvGrpSpPr/>
          <p:nvPr/>
        </p:nvGrpSpPr>
        <p:grpSpPr>
          <a:xfrm>
            <a:off x="3109680" y="4309560"/>
            <a:ext cx="5962320" cy="1937880"/>
            <a:chOff x="3109680" y="4309560"/>
            <a:chExt cx="5962320" cy="1937880"/>
          </a:xfrm>
        </p:grpSpPr>
        <p:sp>
          <p:nvSpPr>
            <p:cNvPr id="868" name="CustomShape 5"/>
            <p:cNvSpPr/>
            <p:nvPr/>
          </p:nvSpPr>
          <p:spPr>
            <a:xfrm>
              <a:off x="3109680" y="5144400"/>
              <a:ext cx="31680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4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869" name="CustomShape 6"/>
            <p:cNvSpPr/>
            <p:nvPr/>
          </p:nvSpPr>
          <p:spPr>
            <a:xfrm>
              <a:off x="3987720" y="5594400"/>
              <a:ext cx="31680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2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870" name="CustomShape 7"/>
            <p:cNvSpPr/>
            <p:nvPr/>
          </p:nvSpPr>
          <p:spPr>
            <a:xfrm>
              <a:off x="3709440" y="5063040"/>
              <a:ext cx="31680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9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871" name="CustomShape 8"/>
            <p:cNvSpPr/>
            <p:nvPr/>
          </p:nvSpPr>
          <p:spPr>
            <a:xfrm>
              <a:off x="6175440" y="5257080"/>
              <a:ext cx="45396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12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872" name="CustomShape 9"/>
            <p:cNvSpPr/>
            <p:nvPr/>
          </p:nvSpPr>
          <p:spPr>
            <a:xfrm>
              <a:off x="5327640" y="5118840"/>
              <a:ext cx="31680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8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873" name="CustomShape 10"/>
            <p:cNvSpPr/>
            <p:nvPr/>
          </p:nvSpPr>
          <p:spPr>
            <a:xfrm>
              <a:off x="5458320" y="4458960"/>
              <a:ext cx="31680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7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874" name="CustomShape 11"/>
            <p:cNvSpPr/>
            <p:nvPr/>
          </p:nvSpPr>
          <p:spPr>
            <a:xfrm>
              <a:off x="4087440" y="4309560"/>
              <a:ext cx="31680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5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875" name="Line 12"/>
            <p:cNvSpPr/>
            <p:nvPr/>
          </p:nvSpPr>
          <p:spPr>
            <a:xfrm flipV="1">
              <a:off x="5150160" y="5104440"/>
              <a:ext cx="862200" cy="649800"/>
            </a:xfrm>
            <a:prstGeom prst="line">
              <a:avLst/>
            </a:prstGeom>
            <a:ln w="38160">
              <a:solidFill>
                <a:schemeClr val="accent5">
                  <a:lumMod val="75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6" name="Line 13"/>
            <p:cNvSpPr/>
            <p:nvPr/>
          </p:nvSpPr>
          <p:spPr>
            <a:xfrm flipH="1" flipV="1">
              <a:off x="4914360" y="4932720"/>
              <a:ext cx="35280" cy="739800"/>
            </a:xfrm>
            <a:prstGeom prst="line">
              <a:avLst/>
            </a:prstGeom>
            <a:ln w="38160">
              <a:solidFill>
                <a:schemeClr val="accent5">
                  <a:lumMod val="75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7" name="Line 14"/>
            <p:cNvSpPr/>
            <p:nvPr/>
          </p:nvSpPr>
          <p:spPr>
            <a:xfrm flipH="1" flipV="1">
              <a:off x="6212880" y="5182560"/>
              <a:ext cx="2160" cy="476640"/>
            </a:xfrm>
            <a:prstGeom prst="line">
              <a:avLst/>
            </a:prstGeom>
            <a:ln w="38160">
              <a:solidFill>
                <a:schemeClr val="accent5">
                  <a:lumMod val="75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8" name="Line 15"/>
            <p:cNvSpPr/>
            <p:nvPr/>
          </p:nvSpPr>
          <p:spPr>
            <a:xfrm flipH="1">
              <a:off x="3728520" y="5951520"/>
              <a:ext cx="937800" cy="29880"/>
            </a:xfrm>
            <a:prstGeom prst="line">
              <a:avLst/>
            </a:prstGeom>
            <a:ln w="38160">
              <a:solidFill>
                <a:schemeClr val="accent5">
                  <a:lumMod val="75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9" name="Line 16"/>
            <p:cNvSpPr/>
            <p:nvPr/>
          </p:nvSpPr>
          <p:spPr>
            <a:xfrm flipH="1" flipV="1">
              <a:off x="3658320" y="4835520"/>
              <a:ext cx="1091160" cy="918720"/>
            </a:xfrm>
            <a:prstGeom prst="line">
              <a:avLst/>
            </a:prstGeom>
            <a:ln w="7632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0" name="Line 17"/>
            <p:cNvSpPr/>
            <p:nvPr/>
          </p:nvSpPr>
          <p:spPr>
            <a:xfrm>
              <a:off x="5197680" y="4665600"/>
              <a:ext cx="731520" cy="250200"/>
            </a:xfrm>
            <a:prstGeom prst="line">
              <a:avLst/>
            </a:prstGeom>
            <a:ln w="38160">
              <a:solidFill>
                <a:schemeClr val="accent5">
                  <a:lumMod val="75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1" name="Line 18"/>
            <p:cNvSpPr/>
            <p:nvPr/>
          </p:nvSpPr>
          <p:spPr>
            <a:xfrm flipV="1">
              <a:off x="3444480" y="4913640"/>
              <a:ext cx="12960" cy="800640"/>
            </a:xfrm>
            <a:prstGeom prst="line">
              <a:avLst/>
            </a:prstGeom>
            <a:ln w="7632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2" name="Line 19"/>
            <p:cNvSpPr/>
            <p:nvPr/>
          </p:nvSpPr>
          <p:spPr>
            <a:xfrm>
              <a:off x="3741480" y="4646880"/>
              <a:ext cx="889200" cy="18720"/>
            </a:xfrm>
            <a:prstGeom prst="line">
              <a:avLst/>
            </a:prstGeom>
            <a:ln w="7632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3" name="CustomShape 20"/>
            <p:cNvSpPr/>
            <p:nvPr/>
          </p:nvSpPr>
          <p:spPr>
            <a:xfrm>
              <a:off x="3174480" y="4380120"/>
              <a:ext cx="565920" cy="5328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A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884" name="CustomShape 21"/>
            <p:cNvSpPr/>
            <p:nvPr/>
          </p:nvSpPr>
          <p:spPr>
            <a:xfrm>
              <a:off x="3161520" y="5714640"/>
              <a:ext cx="565920" cy="5328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B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885" name="CustomShape 22"/>
            <p:cNvSpPr/>
            <p:nvPr/>
          </p:nvSpPr>
          <p:spPr>
            <a:xfrm>
              <a:off x="4631040" y="4398840"/>
              <a:ext cx="565920" cy="5328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C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886" name="CustomShape 23"/>
            <p:cNvSpPr/>
            <p:nvPr/>
          </p:nvSpPr>
          <p:spPr>
            <a:xfrm>
              <a:off x="4666320" y="5672880"/>
              <a:ext cx="565920" cy="5569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D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887" name="CustomShape 24"/>
            <p:cNvSpPr/>
            <p:nvPr/>
          </p:nvSpPr>
          <p:spPr>
            <a:xfrm>
              <a:off x="5929560" y="4649040"/>
              <a:ext cx="565920" cy="5328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E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888" name="CustomShape 25"/>
            <p:cNvSpPr/>
            <p:nvPr/>
          </p:nvSpPr>
          <p:spPr>
            <a:xfrm>
              <a:off x="5931720" y="5659560"/>
              <a:ext cx="565920" cy="5328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F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889" name="CustomShape 26"/>
            <p:cNvSpPr/>
            <p:nvPr/>
          </p:nvSpPr>
          <p:spPr>
            <a:xfrm>
              <a:off x="4474440" y="5025240"/>
              <a:ext cx="45396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20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890" name="CustomShape 27"/>
            <p:cNvSpPr/>
            <p:nvPr/>
          </p:nvSpPr>
          <p:spPr>
            <a:xfrm>
              <a:off x="7533360" y="5922000"/>
              <a:ext cx="96840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75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1" name="CustomShape 28"/>
            <p:cNvSpPr/>
            <p:nvPr/>
          </p:nvSpPr>
          <p:spPr>
            <a:xfrm>
              <a:off x="7794720" y="5536440"/>
              <a:ext cx="45396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10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892" name="CustomShape 29"/>
            <p:cNvSpPr/>
            <p:nvPr/>
          </p:nvSpPr>
          <p:spPr>
            <a:xfrm flipV="1">
              <a:off x="7454160" y="5073120"/>
              <a:ext cx="368640" cy="6606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75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3" name="CustomShape 30"/>
            <p:cNvSpPr/>
            <p:nvPr/>
          </p:nvSpPr>
          <p:spPr>
            <a:xfrm flipH="1" flipV="1">
              <a:off x="8225280" y="5073120"/>
              <a:ext cx="358200" cy="6606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75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4" name="CustomShape 31"/>
            <p:cNvSpPr/>
            <p:nvPr/>
          </p:nvSpPr>
          <p:spPr>
            <a:xfrm>
              <a:off x="7339320" y="5137200"/>
              <a:ext cx="31680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8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895" name="CustomShape 32"/>
            <p:cNvSpPr/>
            <p:nvPr/>
          </p:nvSpPr>
          <p:spPr>
            <a:xfrm>
              <a:off x="8376480" y="5100480"/>
              <a:ext cx="31680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7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896" name="CustomShape 33"/>
            <p:cNvSpPr/>
            <p:nvPr/>
          </p:nvSpPr>
          <p:spPr>
            <a:xfrm>
              <a:off x="8502840" y="5659560"/>
              <a:ext cx="569160" cy="52344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I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897" name="CustomShape 34"/>
            <p:cNvSpPr/>
            <p:nvPr/>
          </p:nvSpPr>
          <p:spPr>
            <a:xfrm>
              <a:off x="6992280" y="5659560"/>
              <a:ext cx="540000" cy="52344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G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898" name="CustomShape 35"/>
            <p:cNvSpPr/>
            <p:nvPr/>
          </p:nvSpPr>
          <p:spPr>
            <a:xfrm>
              <a:off x="7740000" y="4626720"/>
              <a:ext cx="569160" cy="52344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H</a:t>
              </a:r>
              <a:endParaRPr b="0" lang="en-US" sz="24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CustomShape 1"/>
          <p:cNvSpPr/>
          <p:nvPr/>
        </p:nvSpPr>
        <p:spPr>
          <a:xfrm>
            <a:off x="11566440" y="6525000"/>
            <a:ext cx="427680" cy="19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E8D2FEF5-D986-4F55-B47E-0621824F3BDA}" type="slidenum">
              <a:rPr b="0" lang="en-US" sz="1000" spc="-1" strike="noStrike">
                <a:solidFill>
                  <a:srgbClr val="ffffff"/>
                </a:solidFill>
                <a:latin typeface="Calibri"/>
                <a:ea typeface="DejaVu Sans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900" name="CustomShape 2"/>
          <p:cNvSpPr/>
          <p:nvPr/>
        </p:nvSpPr>
        <p:spPr>
          <a:xfrm>
            <a:off x="190440" y="1151280"/>
            <a:ext cx="11803680" cy="556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Autofit/>
          </a:bodyPr>
          <a:p>
            <a:pPr marL="304920" indent="-3038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3cd60"/>
                </a:solidFill>
                <a:latin typeface="Calibri"/>
                <a:ea typeface="DejaVu Sans"/>
              </a:rPr>
              <a:t>Dequeue the shortest edge 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  <a:ea typeface="DejaVu Sans"/>
              </a:rPr>
              <a:t>{</a:t>
            </a:r>
            <a:r>
              <a:rPr b="1" lang="en-US" sz="3400" spc="-1" strike="noStrike">
                <a:solidFill>
                  <a:srgbClr val="f3cd60"/>
                </a:solidFill>
                <a:latin typeface="Calibri"/>
                <a:ea typeface="DejaVu Sans"/>
              </a:rPr>
              <a:t>AB 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  <a:ea typeface="DejaVu Sans"/>
              </a:rPr>
              <a:t>= </a:t>
            </a:r>
            <a:r>
              <a:rPr b="0" lang="en-US" sz="3400" spc="-1" strike="noStrike">
                <a:solidFill>
                  <a:srgbClr val="f3cd60"/>
                </a:solidFill>
                <a:latin typeface="Calibri"/>
                <a:ea typeface="DejaVu Sans"/>
              </a:rPr>
              <a:t>4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  <a:ea typeface="DejaVu Sans"/>
              </a:rPr>
              <a:t>} and add it to the tree</a:t>
            </a:r>
            <a:endParaRPr b="0" lang="en-US" sz="3400" spc="-1" strike="noStrike">
              <a:latin typeface="Arial"/>
            </a:endParaRPr>
          </a:p>
          <a:p>
            <a:pPr marL="304920" indent="-3038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3cd60"/>
                </a:solidFill>
                <a:latin typeface="Calibri"/>
                <a:ea typeface="DejaVu Sans"/>
              </a:rPr>
              <a:t>Enqueue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  <a:ea typeface="DejaVu Sans"/>
              </a:rPr>
              <a:t> all edges from </a:t>
            </a:r>
            <a:r>
              <a:rPr b="1" lang="en-US" sz="3400" spc="-1" strike="noStrike">
                <a:solidFill>
                  <a:srgbClr val="f3cd60"/>
                </a:solidFill>
                <a:latin typeface="Calibri"/>
                <a:ea typeface="DejaVu Sans"/>
              </a:rPr>
              <a:t>B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  <a:ea typeface="DejaVu Sans"/>
              </a:rPr>
              <a:t> to other graph nodes: </a:t>
            </a:r>
            <a:r>
              <a:rPr b="1" lang="en-US" sz="3400" spc="-1" strike="noStrike">
                <a:solidFill>
                  <a:srgbClr val="f3cd60"/>
                </a:solidFill>
                <a:latin typeface="Calibri"/>
                <a:ea typeface="DejaVu Sans"/>
              </a:rPr>
              <a:t>BD</a:t>
            </a:r>
            <a:endParaRPr b="0" lang="en-US" sz="3400" spc="-1" strike="noStrike">
              <a:latin typeface="Arial"/>
            </a:endParaRPr>
          </a:p>
          <a:p>
            <a:pPr marL="304920" indent="-3038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3cd60"/>
                </a:solidFill>
                <a:latin typeface="Calibri"/>
                <a:ea typeface="DejaVu Sans"/>
              </a:rPr>
              <a:t>Spanning tree 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  <a:ea typeface="DejaVu Sans"/>
              </a:rPr>
              <a:t>= {</a:t>
            </a:r>
            <a:r>
              <a:rPr b="1" lang="en-US" sz="3400" spc="-1" strike="noStrike">
                <a:solidFill>
                  <a:srgbClr val="f3cd60"/>
                </a:solidFill>
                <a:latin typeface="Calibri"/>
                <a:ea typeface="DejaVu Sans"/>
              </a:rPr>
              <a:t>AB 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  <a:ea typeface="DejaVu Sans"/>
              </a:rPr>
              <a:t>= </a:t>
            </a:r>
            <a:r>
              <a:rPr b="0" lang="en-US" sz="3400" spc="-1" strike="noStrike">
                <a:solidFill>
                  <a:srgbClr val="f3cd60"/>
                </a:solidFill>
                <a:latin typeface="Calibri"/>
                <a:ea typeface="DejaVu Sans"/>
              </a:rPr>
              <a:t>4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  <a:ea typeface="DejaVu Sans"/>
              </a:rPr>
              <a:t>}</a:t>
            </a:r>
            <a:endParaRPr b="0" lang="en-US" sz="3400" spc="-1" strike="noStrike">
              <a:latin typeface="Arial"/>
            </a:endParaRPr>
          </a:p>
          <a:p>
            <a:pPr marL="304920" indent="-3038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3cd60"/>
                </a:solidFill>
                <a:latin typeface="Calibri"/>
                <a:ea typeface="DejaVu Sans"/>
              </a:rPr>
              <a:t>Priority queue 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  <a:ea typeface="DejaVu Sans"/>
              </a:rPr>
              <a:t>= {</a:t>
            </a:r>
            <a:r>
              <a:rPr b="1" lang="en-US" sz="3400" spc="-1" strike="noStrike">
                <a:solidFill>
                  <a:srgbClr val="f3cd60"/>
                </a:solidFill>
                <a:latin typeface="Calibri"/>
                <a:ea typeface="DejaVu Sans"/>
              </a:rPr>
              <a:t>BD 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  <a:ea typeface="DejaVu Sans"/>
              </a:rPr>
              <a:t>= </a:t>
            </a:r>
            <a:r>
              <a:rPr b="0" lang="en-US" sz="3400" spc="-1" strike="noStrike">
                <a:solidFill>
                  <a:srgbClr val="f3cd60"/>
                </a:solidFill>
                <a:latin typeface="Calibri"/>
                <a:ea typeface="DejaVu Sans"/>
              </a:rPr>
              <a:t>2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  <a:ea typeface="DejaVu Sans"/>
              </a:rPr>
              <a:t>}, {</a:t>
            </a:r>
            <a:r>
              <a:rPr b="1" lang="en-US" sz="3400" spc="-1" strike="noStrike">
                <a:solidFill>
                  <a:srgbClr val="f3cd60"/>
                </a:solidFill>
                <a:latin typeface="Calibri"/>
                <a:ea typeface="DejaVu Sans"/>
              </a:rPr>
              <a:t>AC 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  <a:ea typeface="DejaVu Sans"/>
              </a:rPr>
              <a:t>= </a:t>
            </a:r>
            <a:r>
              <a:rPr b="0" lang="en-US" sz="3400" spc="-1" strike="noStrike">
                <a:solidFill>
                  <a:srgbClr val="f3cd60"/>
                </a:solidFill>
                <a:latin typeface="Calibri"/>
                <a:ea typeface="DejaVu Sans"/>
              </a:rPr>
              <a:t>5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  <a:ea typeface="DejaVu Sans"/>
              </a:rPr>
              <a:t>}, {</a:t>
            </a:r>
            <a:r>
              <a:rPr b="1" lang="en-US" sz="3400" spc="-1" strike="noStrike">
                <a:solidFill>
                  <a:srgbClr val="f3cd60"/>
                </a:solidFill>
                <a:latin typeface="Calibri"/>
                <a:ea typeface="DejaVu Sans"/>
              </a:rPr>
              <a:t>AD 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  <a:ea typeface="DejaVu Sans"/>
              </a:rPr>
              <a:t>= </a:t>
            </a:r>
            <a:r>
              <a:rPr b="0" lang="en-US" sz="3400" spc="-1" strike="noStrike">
                <a:solidFill>
                  <a:srgbClr val="f3cd60"/>
                </a:solidFill>
                <a:latin typeface="Calibri"/>
                <a:ea typeface="DejaVu Sans"/>
              </a:rPr>
              <a:t>9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  <a:ea typeface="DejaVu Sans"/>
              </a:rPr>
              <a:t>}</a:t>
            </a:r>
            <a:endParaRPr b="0" lang="en-US" sz="3400" spc="-1" strike="noStrike">
              <a:latin typeface="Arial"/>
            </a:endParaRPr>
          </a:p>
        </p:txBody>
      </p:sp>
      <p:sp>
        <p:nvSpPr>
          <p:cNvPr id="901" name="CustomShape 3"/>
          <p:cNvSpPr/>
          <p:nvPr/>
        </p:nvSpPr>
        <p:spPr>
          <a:xfrm>
            <a:off x="188640" y="40320"/>
            <a:ext cx="9576360" cy="110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  <a:ea typeface="DejaVu Sans"/>
              </a:rPr>
              <a:t>Prim's Algorithm – Step #2</a:t>
            </a:r>
            <a:endParaRPr b="0" lang="en-US" sz="4000" spc="-1" strike="noStrike">
              <a:latin typeface="Arial"/>
            </a:endParaRPr>
          </a:p>
        </p:txBody>
      </p:sp>
      <p:grpSp>
        <p:nvGrpSpPr>
          <p:cNvPr id="902" name="Group 4"/>
          <p:cNvGrpSpPr/>
          <p:nvPr/>
        </p:nvGrpSpPr>
        <p:grpSpPr>
          <a:xfrm>
            <a:off x="3109680" y="4309560"/>
            <a:ext cx="5962320" cy="1937880"/>
            <a:chOff x="3109680" y="4309560"/>
            <a:chExt cx="5962320" cy="1937880"/>
          </a:xfrm>
        </p:grpSpPr>
        <p:sp>
          <p:nvSpPr>
            <p:cNvPr id="903" name="CustomShape 5"/>
            <p:cNvSpPr/>
            <p:nvPr/>
          </p:nvSpPr>
          <p:spPr>
            <a:xfrm>
              <a:off x="3109680" y="5144400"/>
              <a:ext cx="31680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4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904" name="CustomShape 6"/>
            <p:cNvSpPr/>
            <p:nvPr/>
          </p:nvSpPr>
          <p:spPr>
            <a:xfrm>
              <a:off x="3987720" y="5594400"/>
              <a:ext cx="31680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2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905" name="CustomShape 7"/>
            <p:cNvSpPr/>
            <p:nvPr/>
          </p:nvSpPr>
          <p:spPr>
            <a:xfrm>
              <a:off x="3709440" y="5063040"/>
              <a:ext cx="31680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9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906" name="CustomShape 8"/>
            <p:cNvSpPr/>
            <p:nvPr/>
          </p:nvSpPr>
          <p:spPr>
            <a:xfrm>
              <a:off x="6175440" y="5257080"/>
              <a:ext cx="45396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12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907" name="CustomShape 9"/>
            <p:cNvSpPr/>
            <p:nvPr/>
          </p:nvSpPr>
          <p:spPr>
            <a:xfrm>
              <a:off x="5327640" y="5118840"/>
              <a:ext cx="31680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8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908" name="CustomShape 10"/>
            <p:cNvSpPr/>
            <p:nvPr/>
          </p:nvSpPr>
          <p:spPr>
            <a:xfrm>
              <a:off x="5458320" y="4458960"/>
              <a:ext cx="31680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7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909" name="CustomShape 11"/>
            <p:cNvSpPr/>
            <p:nvPr/>
          </p:nvSpPr>
          <p:spPr>
            <a:xfrm>
              <a:off x="4087440" y="4309560"/>
              <a:ext cx="31680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5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910" name="Line 12"/>
            <p:cNvSpPr/>
            <p:nvPr/>
          </p:nvSpPr>
          <p:spPr>
            <a:xfrm flipV="1">
              <a:off x="5150160" y="5104440"/>
              <a:ext cx="862200" cy="649800"/>
            </a:xfrm>
            <a:prstGeom prst="line">
              <a:avLst/>
            </a:prstGeom>
            <a:ln w="38160">
              <a:solidFill>
                <a:schemeClr val="accent5">
                  <a:lumMod val="75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1" name="Line 13"/>
            <p:cNvSpPr/>
            <p:nvPr/>
          </p:nvSpPr>
          <p:spPr>
            <a:xfrm flipH="1" flipV="1">
              <a:off x="4914360" y="4932720"/>
              <a:ext cx="35280" cy="739800"/>
            </a:xfrm>
            <a:prstGeom prst="line">
              <a:avLst/>
            </a:prstGeom>
            <a:ln w="38160">
              <a:solidFill>
                <a:schemeClr val="accent5">
                  <a:lumMod val="75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2" name="Line 14"/>
            <p:cNvSpPr/>
            <p:nvPr/>
          </p:nvSpPr>
          <p:spPr>
            <a:xfrm flipH="1" flipV="1">
              <a:off x="6212880" y="5182560"/>
              <a:ext cx="2160" cy="476640"/>
            </a:xfrm>
            <a:prstGeom prst="line">
              <a:avLst/>
            </a:prstGeom>
            <a:ln w="38160">
              <a:solidFill>
                <a:schemeClr val="accent5">
                  <a:lumMod val="75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3" name="Line 15"/>
            <p:cNvSpPr/>
            <p:nvPr/>
          </p:nvSpPr>
          <p:spPr>
            <a:xfrm flipH="1">
              <a:off x="3728520" y="5951520"/>
              <a:ext cx="937800" cy="29880"/>
            </a:xfrm>
            <a:prstGeom prst="line">
              <a:avLst/>
            </a:prstGeom>
            <a:ln w="7632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4" name="Line 16"/>
            <p:cNvSpPr/>
            <p:nvPr/>
          </p:nvSpPr>
          <p:spPr>
            <a:xfrm flipH="1" flipV="1">
              <a:off x="3658320" y="4835520"/>
              <a:ext cx="1091160" cy="918720"/>
            </a:xfrm>
            <a:prstGeom prst="line">
              <a:avLst/>
            </a:prstGeom>
            <a:ln w="7632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5" name="Line 17"/>
            <p:cNvSpPr/>
            <p:nvPr/>
          </p:nvSpPr>
          <p:spPr>
            <a:xfrm>
              <a:off x="5197680" y="4665600"/>
              <a:ext cx="731520" cy="250200"/>
            </a:xfrm>
            <a:prstGeom prst="line">
              <a:avLst/>
            </a:prstGeom>
            <a:ln w="38160">
              <a:solidFill>
                <a:schemeClr val="accent5">
                  <a:lumMod val="75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6" name="Line 18"/>
            <p:cNvSpPr/>
            <p:nvPr/>
          </p:nvSpPr>
          <p:spPr>
            <a:xfrm flipV="1">
              <a:off x="3444480" y="4913640"/>
              <a:ext cx="12960" cy="800640"/>
            </a:xfrm>
            <a:prstGeom prst="line">
              <a:avLst/>
            </a:prstGeom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7" name="Line 19"/>
            <p:cNvSpPr/>
            <p:nvPr/>
          </p:nvSpPr>
          <p:spPr>
            <a:xfrm>
              <a:off x="3741480" y="4646880"/>
              <a:ext cx="889200" cy="18720"/>
            </a:xfrm>
            <a:prstGeom prst="line">
              <a:avLst/>
            </a:prstGeom>
            <a:ln w="7632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8" name="CustomShape 20"/>
            <p:cNvSpPr/>
            <p:nvPr/>
          </p:nvSpPr>
          <p:spPr>
            <a:xfrm>
              <a:off x="3174480" y="4380120"/>
              <a:ext cx="565920" cy="5328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A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919" name="CustomShape 21"/>
            <p:cNvSpPr/>
            <p:nvPr/>
          </p:nvSpPr>
          <p:spPr>
            <a:xfrm>
              <a:off x="3161520" y="5714640"/>
              <a:ext cx="565920" cy="5328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B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920" name="CustomShape 22"/>
            <p:cNvSpPr/>
            <p:nvPr/>
          </p:nvSpPr>
          <p:spPr>
            <a:xfrm>
              <a:off x="4631040" y="4398840"/>
              <a:ext cx="565920" cy="5328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C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921" name="CustomShape 23"/>
            <p:cNvSpPr/>
            <p:nvPr/>
          </p:nvSpPr>
          <p:spPr>
            <a:xfrm>
              <a:off x="4666320" y="5672880"/>
              <a:ext cx="565920" cy="5569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D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922" name="CustomShape 24"/>
            <p:cNvSpPr/>
            <p:nvPr/>
          </p:nvSpPr>
          <p:spPr>
            <a:xfrm>
              <a:off x="5929560" y="4649040"/>
              <a:ext cx="565920" cy="5328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E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923" name="CustomShape 25"/>
            <p:cNvSpPr/>
            <p:nvPr/>
          </p:nvSpPr>
          <p:spPr>
            <a:xfrm>
              <a:off x="5931720" y="5659560"/>
              <a:ext cx="565920" cy="5328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F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924" name="CustomShape 26"/>
            <p:cNvSpPr/>
            <p:nvPr/>
          </p:nvSpPr>
          <p:spPr>
            <a:xfrm>
              <a:off x="4474440" y="5025240"/>
              <a:ext cx="45396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20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925" name="CustomShape 27"/>
            <p:cNvSpPr/>
            <p:nvPr/>
          </p:nvSpPr>
          <p:spPr>
            <a:xfrm>
              <a:off x="7533360" y="5922000"/>
              <a:ext cx="96840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75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6" name="CustomShape 28"/>
            <p:cNvSpPr/>
            <p:nvPr/>
          </p:nvSpPr>
          <p:spPr>
            <a:xfrm>
              <a:off x="7794720" y="5536440"/>
              <a:ext cx="45396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10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927" name="CustomShape 29"/>
            <p:cNvSpPr/>
            <p:nvPr/>
          </p:nvSpPr>
          <p:spPr>
            <a:xfrm flipV="1">
              <a:off x="7454160" y="5073120"/>
              <a:ext cx="368640" cy="6606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75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8" name="CustomShape 30"/>
            <p:cNvSpPr/>
            <p:nvPr/>
          </p:nvSpPr>
          <p:spPr>
            <a:xfrm flipH="1" flipV="1">
              <a:off x="8225280" y="5073120"/>
              <a:ext cx="358200" cy="6606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75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9" name="CustomShape 31"/>
            <p:cNvSpPr/>
            <p:nvPr/>
          </p:nvSpPr>
          <p:spPr>
            <a:xfrm>
              <a:off x="7339320" y="5137200"/>
              <a:ext cx="31680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8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930" name="CustomShape 32"/>
            <p:cNvSpPr/>
            <p:nvPr/>
          </p:nvSpPr>
          <p:spPr>
            <a:xfrm>
              <a:off x="8376480" y="5100480"/>
              <a:ext cx="31680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7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931" name="CustomShape 33"/>
            <p:cNvSpPr/>
            <p:nvPr/>
          </p:nvSpPr>
          <p:spPr>
            <a:xfrm>
              <a:off x="8502840" y="5659560"/>
              <a:ext cx="569160" cy="52344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I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932" name="CustomShape 34"/>
            <p:cNvSpPr/>
            <p:nvPr/>
          </p:nvSpPr>
          <p:spPr>
            <a:xfrm>
              <a:off x="6992280" y="5659560"/>
              <a:ext cx="540000" cy="52344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G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933" name="CustomShape 35"/>
            <p:cNvSpPr/>
            <p:nvPr/>
          </p:nvSpPr>
          <p:spPr>
            <a:xfrm>
              <a:off x="7740000" y="4626720"/>
              <a:ext cx="569160" cy="52344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H</a:t>
              </a:r>
              <a:endParaRPr b="0" lang="en-US" sz="24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CustomShape 1"/>
          <p:cNvSpPr/>
          <p:nvPr/>
        </p:nvSpPr>
        <p:spPr>
          <a:xfrm>
            <a:off x="11566440" y="6525000"/>
            <a:ext cx="427680" cy="19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2BBA7D64-5438-4B27-BE20-38478F9729C8}" type="slidenum">
              <a:rPr b="0" lang="en-US" sz="800" spc="-1" strike="noStrike">
                <a:solidFill>
                  <a:srgbClr val="ffffff"/>
                </a:solidFill>
                <a:latin typeface="Calibri"/>
                <a:ea typeface="DejaVu Sans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935" name="CustomShape 2"/>
          <p:cNvSpPr/>
          <p:nvPr/>
        </p:nvSpPr>
        <p:spPr>
          <a:xfrm>
            <a:off x="190440" y="1151280"/>
            <a:ext cx="11803680" cy="556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Autofit/>
          </a:bodyPr>
          <a:p>
            <a:pPr marL="304920" indent="-3038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f3cd60"/>
                </a:solidFill>
                <a:latin typeface="Calibri"/>
                <a:ea typeface="DejaVu Sans"/>
              </a:rPr>
              <a:t>Dequeue the shortest edge 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{</a:t>
            </a:r>
            <a:r>
              <a:rPr b="1" lang="en-US" sz="2800" spc="-1" strike="noStrike">
                <a:solidFill>
                  <a:srgbClr val="f3cd60"/>
                </a:solidFill>
                <a:latin typeface="Calibri"/>
                <a:ea typeface="DejaVu Sans"/>
              </a:rPr>
              <a:t>BD 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= </a:t>
            </a:r>
            <a:r>
              <a:rPr b="0" lang="en-US" sz="2800" spc="-1" strike="noStrike">
                <a:solidFill>
                  <a:srgbClr val="f3cd60"/>
                </a:solidFill>
                <a:latin typeface="Calibri"/>
                <a:ea typeface="DejaVu Sans"/>
              </a:rPr>
              <a:t>2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} and add it to the tree</a:t>
            </a:r>
            <a:endParaRPr b="0" lang="en-US" sz="2800" spc="-1" strike="noStrike">
              <a:latin typeface="Arial"/>
            </a:endParaRPr>
          </a:p>
          <a:p>
            <a:pPr marL="304920" indent="-3038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f3cd60"/>
                </a:solidFill>
                <a:latin typeface="Calibri"/>
                <a:ea typeface="DejaVu Sans"/>
              </a:rPr>
              <a:t>Enqueue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 all edges from </a:t>
            </a:r>
            <a:r>
              <a:rPr b="1" lang="en-US" sz="2800" spc="-1" strike="noStrike">
                <a:solidFill>
                  <a:srgbClr val="f3cd60"/>
                </a:solidFill>
                <a:latin typeface="Calibri"/>
                <a:ea typeface="DejaVu Sans"/>
              </a:rPr>
              <a:t>D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 to other graph nodes: </a:t>
            </a:r>
            <a:r>
              <a:rPr b="1" lang="en-US" sz="2800" spc="-1" strike="noStrike">
                <a:solidFill>
                  <a:srgbClr val="f3cd60"/>
                </a:solidFill>
                <a:latin typeface="Calibri"/>
                <a:ea typeface="DejaVu Sans"/>
              </a:rPr>
              <a:t>DC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, </a:t>
            </a:r>
            <a:r>
              <a:rPr b="1" lang="en-US" sz="2800" spc="-1" strike="noStrike">
                <a:solidFill>
                  <a:srgbClr val="f3cd60"/>
                </a:solidFill>
                <a:latin typeface="Calibri"/>
                <a:ea typeface="DejaVu Sans"/>
              </a:rPr>
              <a:t>DE</a:t>
            </a:r>
            <a:endParaRPr b="0" lang="en-US" sz="2800" spc="-1" strike="noStrike">
              <a:latin typeface="Arial"/>
            </a:endParaRPr>
          </a:p>
          <a:p>
            <a:pPr marL="304920" indent="-3038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f3cd60"/>
                </a:solidFill>
                <a:latin typeface="Calibri"/>
                <a:ea typeface="DejaVu Sans"/>
              </a:rPr>
              <a:t>Spanning tree 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= {</a:t>
            </a:r>
            <a:r>
              <a:rPr b="1" lang="en-US" sz="2800" spc="-1" strike="noStrike">
                <a:solidFill>
                  <a:srgbClr val="f3cd60"/>
                </a:solidFill>
                <a:latin typeface="Calibri"/>
                <a:ea typeface="DejaVu Sans"/>
              </a:rPr>
              <a:t>AB 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= </a:t>
            </a:r>
            <a:r>
              <a:rPr b="0" lang="en-US" sz="2800" spc="-1" strike="noStrike">
                <a:solidFill>
                  <a:srgbClr val="f3cd60"/>
                </a:solidFill>
                <a:latin typeface="Calibri"/>
                <a:ea typeface="DejaVu Sans"/>
              </a:rPr>
              <a:t>4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}, {</a:t>
            </a:r>
            <a:r>
              <a:rPr b="1" lang="en-US" sz="2800" spc="-1" strike="noStrike">
                <a:solidFill>
                  <a:srgbClr val="f3cd60"/>
                </a:solidFill>
                <a:latin typeface="Calibri"/>
                <a:ea typeface="DejaVu Sans"/>
              </a:rPr>
              <a:t>BD 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= </a:t>
            </a:r>
            <a:r>
              <a:rPr b="0" lang="en-US" sz="2800" spc="-1" strike="noStrike">
                <a:solidFill>
                  <a:srgbClr val="f3cd60"/>
                </a:solidFill>
                <a:latin typeface="Calibri"/>
                <a:ea typeface="DejaVu Sans"/>
              </a:rPr>
              <a:t>2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} </a:t>
            </a:r>
            <a:endParaRPr b="0" lang="en-US" sz="2800" spc="-1" strike="noStrike">
              <a:latin typeface="Arial"/>
            </a:endParaRPr>
          </a:p>
          <a:p>
            <a:pPr marL="304920" indent="-3038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f3cd60"/>
                </a:solidFill>
                <a:latin typeface="Calibri"/>
                <a:ea typeface="DejaVu Sans"/>
              </a:rPr>
              <a:t>Priority queue 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= {</a:t>
            </a:r>
            <a:r>
              <a:rPr b="1" lang="en-US" sz="2800" spc="-1" strike="noStrike">
                <a:solidFill>
                  <a:srgbClr val="f3cd60"/>
                </a:solidFill>
                <a:latin typeface="Calibri"/>
                <a:ea typeface="DejaVu Sans"/>
              </a:rPr>
              <a:t>AC 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= </a:t>
            </a:r>
            <a:r>
              <a:rPr b="0" lang="en-US" sz="2800" spc="-1" strike="noStrike">
                <a:solidFill>
                  <a:srgbClr val="f3cd60"/>
                </a:solidFill>
                <a:latin typeface="Calibri"/>
                <a:ea typeface="DejaVu Sans"/>
              </a:rPr>
              <a:t>5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}, {</a:t>
            </a:r>
            <a:r>
              <a:rPr b="1" lang="en-US" sz="2800" spc="-1" strike="noStrike">
                <a:solidFill>
                  <a:srgbClr val="f3cd60"/>
                </a:solidFill>
                <a:latin typeface="Calibri"/>
                <a:ea typeface="DejaVu Sans"/>
              </a:rPr>
              <a:t>DE 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= </a:t>
            </a:r>
            <a:r>
              <a:rPr b="0" lang="en-US" sz="2800" spc="-1" strike="noStrike">
                <a:solidFill>
                  <a:srgbClr val="f3cd60"/>
                </a:solidFill>
                <a:latin typeface="Calibri"/>
                <a:ea typeface="DejaVu Sans"/>
              </a:rPr>
              <a:t>8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}, {</a:t>
            </a:r>
            <a:r>
              <a:rPr b="1" lang="en-US" sz="2800" spc="-1" strike="noStrike">
                <a:solidFill>
                  <a:srgbClr val="f3cd60"/>
                </a:solidFill>
                <a:latin typeface="Calibri"/>
                <a:ea typeface="DejaVu Sans"/>
              </a:rPr>
              <a:t>AD 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= </a:t>
            </a:r>
            <a:r>
              <a:rPr b="0" lang="en-US" sz="2800" spc="-1" strike="noStrike">
                <a:solidFill>
                  <a:srgbClr val="f3cd60"/>
                </a:solidFill>
                <a:latin typeface="Calibri"/>
                <a:ea typeface="DejaVu Sans"/>
              </a:rPr>
              <a:t>9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}, {</a:t>
            </a:r>
            <a:r>
              <a:rPr b="1" lang="en-US" sz="2800" spc="-1" strike="noStrike">
                <a:solidFill>
                  <a:srgbClr val="f3cd60"/>
                </a:solidFill>
                <a:latin typeface="Calibri"/>
                <a:ea typeface="DejaVu Sans"/>
              </a:rPr>
              <a:t>CD 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= </a:t>
            </a:r>
            <a:r>
              <a:rPr b="0" lang="en-US" sz="2800" spc="-1" strike="noStrike">
                <a:solidFill>
                  <a:srgbClr val="f3cd60"/>
                </a:solidFill>
                <a:latin typeface="Calibri"/>
                <a:ea typeface="DejaVu Sans"/>
              </a:rPr>
              <a:t>20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}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936" name="CustomShape 3"/>
          <p:cNvSpPr/>
          <p:nvPr/>
        </p:nvSpPr>
        <p:spPr>
          <a:xfrm>
            <a:off x="188640" y="40320"/>
            <a:ext cx="9576360" cy="110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f3be60"/>
                </a:solidFill>
                <a:latin typeface="Calibri"/>
                <a:ea typeface="DejaVu Sans"/>
              </a:rPr>
              <a:t>Prim's Algorithm – Step #3</a:t>
            </a:r>
            <a:endParaRPr b="0" lang="en-US" sz="3200" spc="-1" strike="noStrike">
              <a:latin typeface="Arial"/>
            </a:endParaRPr>
          </a:p>
        </p:txBody>
      </p:sp>
      <p:grpSp>
        <p:nvGrpSpPr>
          <p:cNvPr id="937" name="Group 4"/>
          <p:cNvGrpSpPr/>
          <p:nvPr/>
        </p:nvGrpSpPr>
        <p:grpSpPr>
          <a:xfrm>
            <a:off x="3109680" y="4309560"/>
            <a:ext cx="5962320" cy="1937880"/>
            <a:chOff x="3109680" y="4309560"/>
            <a:chExt cx="5962320" cy="1937880"/>
          </a:xfrm>
        </p:grpSpPr>
        <p:sp>
          <p:nvSpPr>
            <p:cNvPr id="938" name="CustomShape 5"/>
            <p:cNvSpPr/>
            <p:nvPr/>
          </p:nvSpPr>
          <p:spPr>
            <a:xfrm>
              <a:off x="3109680" y="5144400"/>
              <a:ext cx="31680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4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939" name="CustomShape 6"/>
            <p:cNvSpPr/>
            <p:nvPr/>
          </p:nvSpPr>
          <p:spPr>
            <a:xfrm>
              <a:off x="3987720" y="5594400"/>
              <a:ext cx="31680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2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940" name="CustomShape 7"/>
            <p:cNvSpPr/>
            <p:nvPr/>
          </p:nvSpPr>
          <p:spPr>
            <a:xfrm>
              <a:off x="3709440" y="5063040"/>
              <a:ext cx="31680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9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941" name="CustomShape 8"/>
            <p:cNvSpPr/>
            <p:nvPr/>
          </p:nvSpPr>
          <p:spPr>
            <a:xfrm>
              <a:off x="6175440" y="5257080"/>
              <a:ext cx="45396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12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942" name="CustomShape 9"/>
            <p:cNvSpPr/>
            <p:nvPr/>
          </p:nvSpPr>
          <p:spPr>
            <a:xfrm>
              <a:off x="5327640" y="5118840"/>
              <a:ext cx="31680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8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943" name="CustomShape 10"/>
            <p:cNvSpPr/>
            <p:nvPr/>
          </p:nvSpPr>
          <p:spPr>
            <a:xfrm>
              <a:off x="5458320" y="4458960"/>
              <a:ext cx="31680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7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944" name="CustomShape 11"/>
            <p:cNvSpPr/>
            <p:nvPr/>
          </p:nvSpPr>
          <p:spPr>
            <a:xfrm>
              <a:off x="4087440" y="4309560"/>
              <a:ext cx="31680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5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945" name="Line 12"/>
            <p:cNvSpPr/>
            <p:nvPr/>
          </p:nvSpPr>
          <p:spPr>
            <a:xfrm flipV="1">
              <a:off x="5150160" y="5104440"/>
              <a:ext cx="862200" cy="649800"/>
            </a:xfrm>
            <a:prstGeom prst="line">
              <a:avLst/>
            </a:prstGeom>
            <a:ln w="7632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6" name="Line 13"/>
            <p:cNvSpPr/>
            <p:nvPr/>
          </p:nvSpPr>
          <p:spPr>
            <a:xfrm flipH="1" flipV="1">
              <a:off x="4914360" y="4932720"/>
              <a:ext cx="35280" cy="739800"/>
            </a:xfrm>
            <a:prstGeom prst="line">
              <a:avLst/>
            </a:prstGeom>
            <a:ln w="7632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7" name="Line 14"/>
            <p:cNvSpPr/>
            <p:nvPr/>
          </p:nvSpPr>
          <p:spPr>
            <a:xfrm flipH="1" flipV="1">
              <a:off x="6212880" y="5182560"/>
              <a:ext cx="2160" cy="476640"/>
            </a:xfrm>
            <a:prstGeom prst="line">
              <a:avLst/>
            </a:prstGeom>
            <a:ln w="38160">
              <a:solidFill>
                <a:schemeClr val="accent5">
                  <a:lumMod val="75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8" name="Line 15"/>
            <p:cNvSpPr/>
            <p:nvPr/>
          </p:nvSpPr>
          <p:spPr>
            <a:xfrm flipH="1">
              <a:off x="3728520" y="5951520"/>
              <a:ext cx="937800" cy="29880"/>
            </a:xfrm>
            <a:prstGeom prst="line">
              <a:avLst/>
            </a:prstGeom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9" name="Line 16"/>
            <p:cNvSpPr/>
            <p:nvPr/>
          </p:nvSpPr>
          <p:spPr>
            <a:xfrm flipH="1" flipV="1">
              <a:off x="3658320" y="4835520"/>
              <a:ext cx="1091160" cy="918720"/>
            </a:xfrm>
            <a:prstGeom prst="line">
              <a:avLst/>
            </a:prstGeom>
            <a:ln w="7632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0" name="Line 17"/>
            <p:cNvSpPr/>
            <p:nvPr/>
          </p:nvSpPr>
          <p:spPr>
            <a:xfrm>
              <a:off x="5197680" y="4665600"/>
              <a:ext cx="731520" cy="250200"/>
            </a:xfrm>
            <a:prstGeom prst="line">
              <a:avLst/>
            </a:prstGeom>
            <a:ln w="38160">
              <a:solidFill>
                <a:schemeClr val="accent5">
                  <a:lumMod val="75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1" name="Line 18"/>
            <p:cNvSpPr/>
            <p:nvPr/>
          </p:nvSpPr>
          <p:spPr>
            <a:xfrm flipV="1">
              <a:off x="3444480" y="4913640"/>
              <a:ext cx="12960" cy="800640"/>
            </a:xfrm>
            <a:prstGeom prst="line">
              <a:avLst/>
            </a:prstGeom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2" name="Line 19"/>
            <p:cNvSpPr/>
            <p:nvPr/>
          </p:nvSpPr>
          <p:spPr>
            <a:xfrm>
              <a:off x="3741480" y="4646880"/>
              <a:ext cx="889200" cy="18720"/>
            </a:xfrm>
            <a:prstGeom prst="line">
              <a:avLst/>
            </a:prstGeom>
            <a:ln w="7632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3" name="CustomShape 20"/>
            <p:cNvSpPr/>
            <p:nvPr/>
          </p:nvSpPr>
          <p:spPr>
            <a:xfrm>
              <a:off x="3174480" y="4380120"/>
              <a:ext cx="565920" cy="5328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A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954" name="CustomShape 21"/>
            <p:cNvSpPr/>
            <p:nvPr/>
          </p:nvSpPr>
          <p:spPr>
            <a:xfrm>
              <a:off x="3161520" y="5714640"/>
              <a:ext cx="565920" cy="5328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B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955" name="CustomShape 22"/>
            <p:cNvSpPr/>
            <p:nvPr/>
          </p:nvSpPr>
          <p:spPr>
            <a:xfrm>
              <a:off x="4631040" y="4398840"/>
              <a:ext cx="565920" cy="5328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C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956" name="CustomShape 23"/>
            <p:cNvSpPr/>
            <p:nvPr/>
          </p:nvSpPr>
          <p:spPr>
            <a:xfrm>
              <a:off x="4666320" y="5672880"/>
              <a:ext cx="565920" cy="5569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D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957" name="CustomShape 24"/>
            <p:cNvSpPr/>
            <p:nvPr/>
          </p:nvSpPr>
          <p:spPr>
            <a:xfrm>
              <a:off x="5929560" y="4649040"/>
              <a:ext cx="565920" cy="5328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E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958" name="CustomShape 25"/>
            <p:cNvSpPr/>
            <p:nvPr/>
          </p:nvSpPr>
          <p:spPr>
            <a:xfrm>
              <a:off x="5931720" y="5659560"/>
              <a:ext cx="565920" cy="5328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F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959" name="CustomShape 26"/>
            <p:cNvSpPr/>
            <p:nvPr/>
          </p:nvSpPr>
          <p:spPr>
            <a:xfrm>
              <a:off x="4474440" y="5025240"/>
              <a:ext cx="45396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20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960" name="CustomShape 27"/>
            <p:cNvSpPr/>
            <p:nvPr/>
          </p:nvSpPr>
          <p:spPr>
            <a:xfrm>
              <a:off x="7533360" y="5922000"/>
              <a:ext cx="96840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75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1" name="CustomShape 28"/>
            <p:cNvSpPr/>
            <p:nvPr/>
          </p:nvSpPr>
          <p:spPr>
            <a:xfrm>
              <a:off x="7794720" y="5536440"/>
              <a:ext cx="45396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10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962" name="CustomShape 29"/>
            <p:cNvSpPr/>
            <p:nvPr/>
          </p:nvSpPr>
          <p:spPr>
            <a:xfrm flipV="1">
              <a:off x="7454160" y="5073120"/>
              <a:ext cx="368640" cy="6606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75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3" name="CustomShape 30"/>
            <p:cNvSpPr/>
            <p:nvPr/>
          </p:nvSpPr>
          <p:spPr>
            <a:xfrm flipH="1" flipV="1">
              <a:off x="8225280" y="5073120"/>
              <a:ext cx="358200" cy="6606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75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4" name="CustomShape 31"/>
            <p:cNvSpPr/>
            <p:nvPr/>
          </p:nvSpPr>
          <p:spPr>
            <a:xfrm>
              <a:off x="7339320" y="5137200"/>
              <a:ext cx="31680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8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965" name="CustomShape 32"/>
            <p:cNvSpPr/>
            <p:nvPr/>
          </p:nvSpPr>
          <p:spPr>
            <a:xfrm>
              <a:off x="8376480" y="5100480"/>
              <a:ext cx="31680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7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966" name="CustomShape 33"/>
            <p:cNvSpPr/>
            <p:nvPr/>
          </p:nvSpPr>
          <p:spPr>
            <a:xfrm>
              <a:off x="8502840" y="5659560"/>
              <a:ext cx="569160" cy="52344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I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967" name="CustomShape 34"/>
            <p:cNvSpPr/>
            <p:nvPr/>
          </p:nvSpPr>
          <p:spPr>
            <a:xfrm>
              <a:off x="6992280" y="5659560"/>
              <a:ext cx="540000" cy="52344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G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968" name="CustomShape 35"/>
            <p:cNvSpPr/>
            <p:nvPr/>
          </p:nvSpPr>
          <p:spPr>
            <a:xfrm>
              <a:off x="7740000" y="4626720"/>
              <a:ext cx="569160" cy="52344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H</a:t>
              </a:r>
              <a:endParaRPr b="0" lang="en-US" sz="24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CustomShape 1"/>
          <p:cNvSpPr/>
          <p:nvPr/>
        </p:nvSpPr>
        <p:spPr>
          <a:xfrm>
            <a:off x="11566440" y="6525000"/>
            <a:ext cx="427680" cy="19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FE22BA66-F35F-40F3-A231-307F4F6A0D31}" type="slidenum">
              <a:rPr b="0" lang="en-US" sz="1000" spc="-1" strike="noStrike">
                <a:solidFill>
                  <a:srgbClr val="ffffff"/>
                </a:solidFill>
                <a:latin typeface="Calibri"/>
                <a:ea typeface="DejaVu Sans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970" name="CustomShape 2"/>
          <p:cNvSpPr/>
          <p:nvPr/>
        </p:nvSpPr>
        <p:spPr>
          <a:xfrm>
            <a:off x="190440" y="1151280"/>
            <a:ext cx="11803680" cy="556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Autofit/>
          </a:bodyPr>
          <a:p>
            <a:pPr marL="304920" indent="-3038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3cd60"/>
                </a:solidFill>
                <a:latin typeface="Calibri"/>
                <a:ea typeface="DejaVu Sans"/>
              </a:rPr>
              <a:t>Dequeue the shortest edge 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  <a:ea typeface="DejaVu Sans"/>
              </a:rPr>
              <a:t>{</a:t>
            </a:r>
            <a:r>
              <a:rPr b="1" lang="en-US" sz="3400" spc="-1" strike="noStrike">
                <a:solidFill>
                  <a:srgbClr val="f3cd60"/>
                </a:solidFill>
                <a:latin typeface="Calibri"/>
                <a:ea typeface="DejaVu Sans"/>
              </a:rPr>
              <a:t>AC 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  <a:ea typeface="DejaVu Sans"/>
              </a:rPr>
              <a:t>= </a:t>
            </a:r>
            <a:r>
              <a:rPr b="0" lang="en-US" sz="3400" spc="-1" strike="noStrike">
                <a:solidFill>
                  <a:srgbClr val="f3cd60"/>
                </a:solidFill>
                <a:latin typeface="Calibri"/>
                <a:ea typeface="DejaVu Sans"/>
              </a:rPr>
              <a:t>5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  <a:ea typeface="DejaVu Sans"/>
              </a:rPr>
              <a:t>} and add it to the tree</a:t>
            </a:r>
            <a:endParaRPr b="0" lang="en-US" sz="3400" spc="-1" strike="noStrike">
              <a:latin typeface="Arial"/>
            </a:endParaRPr>
          </a:p>
          <a:p>
            <a:pPr marL="304920" indent="-3038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3cd60"/>
                </a:solidFill>
                <a:latin typeface="Calibri"/>
                <a:ea typeface="DejaVu Sans"/>
              </a:rPr>
              <a:t>Enqueue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  <a:ea typeface="DejaVu Sans"/>
              </a:rPr>
              <a:t> all edges from </a:t>
            </a:r>
            <a:r>
              <a:rPr b="1" lang="en-US" sz="3400" spc="-1" strike="noStrike">
                <a:solidFill>
                  <a:srgbClr val="f3cd60"/>
                </a:solidFill>
                <a:latin typeface="Calibri"/>
                <a:ea typeface="DejaVu Sans"/>
              </a:rPr>
              <a:t>C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  <a:ea typeface="DejaVu Sans"/>
              </a:rPr>
              <a:t> to other graph nodes: </a:t>
            </a:r>
            <a:r>
              <a:rPr b="1" lang="en-US" sz="3400" spc="-1" strike="noStrike">
                <a:solidFill>
                  <a:srgbClr val="f3cd60"/>
                </a:solidFill>
                <a:latin typeface="Calibri"/>
                <a:ea typeface="DejaVu Sans"/>
              </a:rPr>
              <a:t>CE</a:t>
            </a:r>
            <a:endParaRPr b="0" lang="en-US" sz="3400" spc="-1" strike="noStrike">
              <a:latin typeface="Arial"/>
            </a:endParaRPr>
          </a:p>
          <a:p>
            <a:pPr marL="304920" indent="-3038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3cd60"/>
                </a:solidFill>
                <a:latin typeface="Calibri"/>
                <a:ea typeface="DejaVu Sans"/>
              </a:rPr>
              <a:t>Spanning tree 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  <a:ea typeface="DejaVu Sans"/>
              </a:rPr>
              <a:t>= {</a:t>
            </a:r>
            <a:r>
              <a:rPr b="1" lang="en-US" sz="3400" spc="-1" strike="noStrike">
                <a:solidFill>
                  <a:srgbClr val="f3cd60"/>
                </a:solidFill>
                <a:latin typeface="Calibri"/>
                <a:ea typeface="DejaVu Sans"/>
              </a:rPr>
              <a:t>AB 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  <a:ea typeface="DejaVu Sans"/>
              </a:rPr>
              <a:t>= </a:t>
            </a:r>
            <a:r>
              <a:rPr b="0" lang="en-US" sz="3400" spc="-1" strike="noStrike">
                <a:solidFill>
                  <a:srgbClr val="f3cd60"/>
                </a:solidFill>
                <a:latin typeface="Calibri"/>
                <a:ea typeface="DejaVu Sans"/>
              </a:rPr>
              <a:t>4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  <a:ea typeface="DejaVu Sans"/>
              </a:rPr>
              <a:t>}, {</a:t>
            </a:r>
            <a:r>
              <a:rPr b="1" lang="en-US" sz="3400" spc="-1" strike="noStrike">
                <a:solidFill>
                  <a:srgbClr val="f3cd60"/>
                </a:solidFill>
                <a:latin typeface="Calibri"/>
                <a:ea typeface="DejaVu Sans"/>
              </a:rPr>
              <a:t>BD 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  <a:ea typeface="DejaVu Sans"/>
              </a:rPr>
              <a:t>= </a:t>
            </a:r>
            <a:r>
              <a:rPr b="0" lang="en-US" sz="3400" spc="-1" strike="noStrike">
                <a:solidFill>
                  <a:srgbClr val="f3cd60"/>
                </a:solidFill>
                <a:latin typeface="Calibri"/>
                <a:ea typeface="DejaVu Sans"/>
              </a:rPr>
              <a:t>2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  <a:ea typeface="DejaVu Sans"/>
              </a:rPr>
              <a:t>}, {</a:t>
            </a:r>
            <a:r>
              <a:rPr b="1" lang="en-US" sz="3400" spc="-1" strike="noStrike">
                <a:solidFill>
                  <a:srgbClr val="f3cd60"/>
                </a:solidFill>
                <a:latin typeface="Calibri"/>
                <a:ea typeface="DejaVu Sans"/>
              </a:rPr>
              <a:t>AC 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  <a:ea typeface="DejaVu Sans"/>
              </a:rPr>
              <a:t>= </a:t>
            </a:r>
            <a:r>
              <a:rPr b="0" lang="en-US" sz="3400" spc="-1" strike="noStrike">
                <a:solidFill>
                  <a:srgbClr val="f3cd60"/>
                </a:solidFill>
                <a:latin typeface="Calibri"/>
                <a:ea typeface="DejaVu Sans"/>
              </a:rPr>
              <a:t>5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  <a:ea typeface="DejaVu Sans"/>
              </a:rPr>
              <a:t>}</a:t>
            </a:r>
            <a:endParaRPr b="0" lang="en-US" sz="3400" spc="-1" strike="noStrike">
              <a:latin typeface="Arial"/>
            </a:endParaRPr>
          </a:p>
          <a:p>
            <a:pPr marL="304920" indent="-3038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3cd60"/>
                </a:solidFill>
                <a:latin typeface="Calibri"/>
                <a:ea typeface="DejaVu Sans"/>
              </a:rPr>
              <a:t>Priority queue 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  <a:ea typeface="DejaVu Sans"/>
              </a:rPr>
              <a:t>= {</a:t>
            </a:r>
            <a:r>
              <a:rPr b="1" lang="en-US" sz="3400" spc="-1" strike="noStrike">
                <a:solidFill>
                  <a:srgbClr val="f3cd60"/>
                </a:solidFill>
                <a:latin typeface="Calibri"/>
                <a:ea typeface="DejaVu Sans"/>
              </a:rPr>
              <a:t>CE 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  <a:ea typeface="DejaVu Sans"/>
              </a:rPr>
              <a:t>= </a:t>
            </a:r>
            <a:r>
              <a:rPr b="0" lang="en-US" sz="3400" spc="-1" strike="noStrike">
                <a:solidFill>
                  <a:srgbClr val="f3cd60"/>
                </a:solidFill>
                <a:latin typeface="Calibri"/>
                <a:ea typeface="DejaVu Sans"/>
              </a:rPr>
              <a:t>7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  <a:ea typeface="DejaVu Sans"/>
              </a:rPr>
              <a:t>}, {</a:t>
            </a:r>
            <a:r>
              <a:rPr b="1" lang="en-US" sz="3400" spc="-1" strike="noStrike">
                <a:solidFill>
                  <a:srgbClr val="f3cd60"/>
                </a:solidFill>
                <a:latin typeface="Calibri"/>
                <a:ea typeface="DejaVu Sans"/>
              </a:rPr>
              <a:t>DE 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  <a:ea typeface="DejaVu Sans"/>
              </a:rPr>
              <a:t>= </a:t>
            </a:r>
            <a:r>
              <a:rPr b="0" lang="en-US" sz="3400" spc="-1" strike="noStrike">
                <a:solidFill>
                  <a:srgbClr val="f3cd60"/>
                </a:solidFill>
                <a:latin typeface="Calibri"/>
                <a:ea typeface="DejaVu Sans"/>
              </a:rPr>
              <a:t>8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  <a:ea typeface="DejaVu Sans"/>
              </a:rPr>
              <a:t>}, {</a:t>
            </a:r>
            <a:r>
              <a:rPr b="1" lang="en-US" sz="3400" spc="-1" strike="noStrike">
                <a:solidFill>
                  <a:srgbClr val="f3cd60"/>
                </a:solidFill>
                <a:latin typeface="Calibri"/>
                <a:ea typeface="DejaVu Sans"/>
              </a:rPr>
              <a:t>AD 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  <a:ea typeface="DejaVu Sans"/>
              </a:rPr>
              <a:t>= </a:t>
            </a:r>
            <a:r>
              <a:rPr b="0" lang="en-US" sz="3400" spc="-1" strike="noStrike">
                <a:solidFill>
                  <a:srgbClr val="f3cd60"/>
                </a:solidFill>
                <a:latin typeface="Calibri"/>
                <a:ea typeface="DejaVu Sans"/>
              </a:rPr>
              <a:t>9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  <a:ea typeface="DejaVu Sans"/>
              </a:rPr>
              <a:t>}, {</a:t>
            </a:r>
            <a:r>
              <a:rPr b="1" lang="en-US" sz="3400" spc="-1" strike="noStrike">
                <a:solidFill>
                  <a:srgbClr val="f3cd60"/>
                </a:solidFill>
                <a:latin typeface="Calibri"/>
                <a:ea typeface="DejaVu Sans"/>
              </a:rPr>
              <a:t>CD 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  <a:ea typeface="DejaVu Sans"/>
              </a:rPr>
              <a:t>= </a:t>
            </a:r>
            <a:r>
              <a:rPr b="0" lang="en-US" sz="3400" spc="-1" strike="noStrike">
                <a:solidFill>
                  <a:srgbClr val="f3cd60"/>
                </a:solidFill>
                <a:latin typeface="Calibri"/>
                <a:ea typeface="DejaVu Sans"/>
              </a:rPr>
              <a:t>20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  <a:ea typeface="DejaVu Sans"/>
              </a:rPr>
              <a:t>}</a:t>
            </a:r>
            <a:endParaRPr b="0" lang="en-US" sz="3400" spc="-1" strike="noStrike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latin typeface="Arial"/>
            </a:endParaRPr>
          </a:p>
        </p:txBody>
      </p:sp>
      <p:sp>
        <p:nvSpPr>
          <p:cNvPr id="971" name="CustomShape 3"/>
          <p:cNvSpPr/>
          <p:nvPr/>
        </p:nvSpPr>
        <p:spPr>
          <a:xfrm>
            <a:off x="188640" y="40320"/>
            <a:ext cx="9576360" cy="110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  <a:ea typeface="DejaVu Sans"/>
              </a:rPr>
              <a:t>Prim's Algorithm – Step #4</a:t>
            </a:r>
            <a:endParaRPr b="0" lang="en-US" sz="4000" spc="-1" strike="noStrike">
              <a:latin typeface="Arial"/>
            </a:endParaRPr>
          </a:p>
        </p:txBody>
      </p:sp>
      <p:grpSp>
        <p:nvGrpSpPr>
          <p:cNvPr id="972" name="Group 4"/>
          <p:cNvGrpSpPr/>
          <p:nvPr/>
        </p:nvGrpSpPr>
        <p:grpSpPr>
          <a:xfrm>
            <a:off x="3109680" y="4309560"/>
            <a:ext cx="5962320" cy="1937880"/>
            <a:chOff x="3109680" y="4309560"/>
            <a:chExt cx="5962320" cy="1937880"/>
          </a:xfrm>
        </p:grpSpPr>
        <p:sp>
          <p:nvSpPr>
            <p:cNvPr id="973" name="CustomShape 5"/>
            <p:cNvSpPr/>
            <p:nvPr/>
          </p:nvSpPr>
          <p:spPr>
            <a:xfrm>
              <a:off x="3109680" y="5144400"/>
              <a:ext cx="31680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4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974" name="CustomShape 6"/>
            <p:cNvSpPr/>
            <p:nvPr/>
          </p:nvSpPr>
          <p:spPr>
            <a:xfrm>
              <a:off x="3987720" y="5594400"/>
              <a:ext cx="31680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2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975" name="CustomShape 7"/>
            <p:cNvSpPr/>
            <p:nvPr/>
          </p:nvSpPr>
          <p:spPr>
            <a:xfrm>
              <a:off x="3709440" y="5063040"/>
              <a:ext cx="31680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9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976" name="CustomShape 8"/>
            <p:cNvSpPr/>
            <p:nvPr/>
          </p:nvSpPr>
          <p:spPr>
            <a:xfrm>
              <a:off x="6175440" y="5257080"/>
              <a:ext cx="45396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12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977" name="CustomShape 9"/>
            <p:cNvSpPr/>
            <p:nvPr/>
          </p:nvSpPr>
          <p:spPr>
            <a:xfrm>
              <a:off x="5327640" y="5118840"/>
              <a:ext cx="31680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8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978" name="CustomShape 10"/>
            <p:cNvSpPr/>
            <p:nvPr/>
          </p:nvSpPr>
          <p:spPr>
            <a:xfrm>
              <a:off x="5458320" y="4458960"/>
              <a:ext cx="31680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7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979" name="CustomShape 11"/>
            <p:cNvSpPr/>
            <p:nvPr/>
          </p:nvSpPr>
          <p:spPr>
            <a:xfrm>
              <a:off x="4087440" y="4309560"/>
              <a:ext cx="31680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5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980" name="Line 12"/>
            <p:cNvSpPr/>
            <p:nvPr/>
          </p:nvSpPr>
          <p:spPr>
            <a:xfrm flipV="1">
              <a:off x="5150160" y="5104440"/>
              <a:ext cx="862200" cy="649800"/>
            </a:xfrm>
            <a:prstGeom prst="line">
              <a:avLst/>
            </a:prstGeom>
            <a:ln w="7632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1" name="Line 13"/>
            <p:cNvSpPr/>
            <p:nvPr/>
          </p:nvSpPr>
          <p:spPr>
            <a:xfrm flipH="1" flipV="1">
              <a:off x="4914360" y="4932720"/>
              <a:ext cx="35280" cy="739800"/>
            </a:xfrm>
            <a:prstGeom prst="line">
              <a:avLst/>
            </a:prstGeom>
            <a:ln w="7632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2" name="Line 14"/>
            <p:cNvSpPr/>
            <p:nvPr/>
          </p:nvSpPr>
          <p:spPr>
            <a:xfrm flipH="1" flipV="1">
              <a:off x="6212880" y="5182560"/>
              <a:ext cx="2160" cy="476640"/>
            </a:xfrm>
            <a:prstGeom prst="line">
              <a:avLst/>
            </a:prstGeom>
            <a:ln w="38160">
              <a:solidFill>
                <a:schemeClr val="accent5">
                  <a:lumMod val="75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3" name="Line 15"/>
            <p:cNvSpPr/>
            <p:nvPr/>
          </p:nvSpPr>
          <p:spPr>
            <a:xfrm flipH="1">
              <a:off x="3728520" y="5951520"/>
              <a:ext cx="937800" cy="29880"/>
            </a:xfrm>
            <a:prstGeom prst="line">
              <a:avLst/>
            </a:prstGeom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4" name="Line 16"/>
            <p:cNvSpPr/>
            <p:nvPr/>
          </p:nvSpPr>
          <p:spPr>
            <a:xfrm flipH="1" flipV="1">
              <a:off x="3658320" y="4835520"/>
              <a:ext cx="1091160" cy="918720"/>
            </a:xfrm>
            <a:prstGeom prst="line">
              <a:avLst/>
            </a:prstGeom>
            <a:ln w="7632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5" name="Line 17"/>
            <p:cNvSpPr/>
            <p:nvPr/>
          </p:nvSpPr>
          <p:spPr>
            <a:xfrm>
              <a:off x="5197680" y="4665600"/>
              <a:ext cx="731520" cy="250200"/>
            </a:xfrm>
            <a:prstGeom prst="line">
              <a:avLst/>
            </a:prstGeom>
            <a:ln w="7632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6" name="Line 18"/>
            <p:cNvSpPr/>
            <p:nvPr/>
          </p:nvSpPr>
          <p:spPr>
            <a:xfrm flipV="1">
              <a:off x="3444480" y="4913640"/>
              <a:ext cx="12960" cy="800640"/>
            </a:xfrm>
            <a:prstGeom prst="line">
              <a:avLst/>
            </a:prstGeom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7" name="Line 19"/>
            <p:cNvSpPr/>
            <p:nvPr/>
          </p:nvSpPr>
          <p:spPr>
            <a:xfrm>
              <a:off x="3741480" y="4646880"/>
              <a:ext cx="889200" cy="18720"/>
            </a:xfrm>
            <a:prstGeom prst="line">
              <a:avLst/>
            </a:prstGeom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8" name="CustomShape 20"/>
            <p:cNvSpPr/>
            <p:nvPr/>
          </p:nvSpPr>
          <p:spPr>
            <a:xfrm>
              <a:off x="3174480" y="4380120"/>
              <a:ext cx="565920" cy="5328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A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989" name="CustomShape 21"/>
            <p:cNvSpPr/>
            <p:nvPr/>
          </p:nvSpPr>
          <p:spPr>
            <a:xfrm>
              <a:off x="3161520" y="5714640"/>
              <a:ext cx="565920" cy="5328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B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990" name="CustomShape 22"/>
            <p:cNvSpPr/>
            <p:nvPr/>
          </p:nvSpPr>
          <p:spPr>
            <a:xfrm>
              <a:off x="4631040" y="4398840"/>
              <a:ext cx="565920" cy="5328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C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991" name="CustomShape 23"/>
            <p:cNvSpPr/>
            <p:nvPr/>
          </p:nvSpPr>
          <p:spPr>
            <a:xfrm>
              <a:off x="4666320" y="5672880"/>
              <a:ext cx="565920" cy="5569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D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992" name="CustomShape 24"/>
            <p:cNvSpPr/>
            <p:nvPr/>
          </p:nvSpPr>
          <p:spPr>
            <a:xfrm>
              <a:off x="5929560" y="4649040"/>
              <a:ext cx="565920" cy="5328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E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993" name="CustomShape 25"/>
            <p:cNvSpPr/>
            <p:nvPr/>
          </p:nvSpPr>
          <p:spPr>
            <a:xfrm>
              <a:off x="5931720" y="5659560"/>
              <a:ext cx="565920" cy="5328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F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994" name="CustomShape 26"/>
            <p:cNvSpPr/>
            <p:nvPr/>
          </p:nvSpPr>
          <p:spPr>
            <a:xfrm>
              <a:off x="4474440" y="5025240"/>
              <a:ext cx="45396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20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995" name="CustomShape 27"/>
            <p:cNvSpPr/>
            <p:nvPr/>
          </p:nvSpPr>
          <p:spPr>
            <a:xfrm>
              <a:off x="7533360" y="5922000"/>
              <a:ext cx="96840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75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6" name="CustomShape 28"/>
            <p:cNvSpPr/>
            <p:nvPr/>
          </p:nvSpPr>
          <p:spPr>
            <a:xfrm>
              <a:off x="7794720" y="5536440"/>
              <a:ext cx="45396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10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997" name="CustomShape 29"/>
            <p:cNvSpPr/>
            <p:nvPr/>
          </p:nvSpPr>
          <p:spPr>
            <a:xfrm flipV="1">
              <a:off x="7454160" y="5073120"/>
              <a:ext cx="368640" cy="6606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75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8" name="CustomShape 30"/>
            <p:cNvSpPr/>
            <p:nvPr/>
          </p:nvSpPr>
          <p:spPr>
            <a:xfrm flipH="1" flipV="1">
              <a:off x="8225280" y="5073120"/>
              <a:ext cx="358200" cy="6606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75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9" name="CustomShape 31"/>
            <p:cNvSpPr/>
            <p:nvPr/>
          </p:nvSpPr>
          <p:spPr>
            <a:xfrm>
              <a:off x="7339320" y="5137200"/>
              <a:ext cx="31680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8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000" name="CustomShape 32"/>
            <p:cNvSpPr/>
            <p:nvPr/>
          </p:nvSpPr>
          <p:spPr>
            <a:xfrm>
              <a:off x="8376480" y="5100480"/>
              <a:ext cx="31680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7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001" name="CustomShape 33"/>
            <p:cNvSpPr/>
            <p:nvPr/>
          </p:nvSpPr>
          <p:spPr>
            <a:xfrm>
              <a:off x="8502840" y="5659560"/>
              <a:ext cx="569160" cy="52344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I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1002" name="CustomShape 34"/>
            <p:cNvSpPr/>
            <p:nvPr/>
          </p:nvSpPr>
          <p:spPr>
            <a:xfrm>
              <a:off x="6992280" y="5659560"/>
              <a:ext cx="540000" cy="52344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G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1003" name="CustomShape 35"/>
            <p:cNvSpPr/>
            <p:nvPr/>
          </p:nvSpPr>
          <p:spPr>
            <a:xfrm>
              <a:off x="7740000" y="4626720"/>
              <a:ext cx="569160" cy="52344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H</a:t>
              </a:r>
              <a:endParaRPr b="0" lang="en-US" sz="24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912960" y="5504040"/>
            <a:ext cx="10362240" cy="81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b">
            <a:noAutofit/>
          </a:bodyPr>
          <a:p>
            <a:pPr algn="ctr">
              <a:lnSpc>
                <a:spcPct val="90000"/>
              </a:lnSpc>
            </a:pPr>
            <a:r>
              <a:rPr b="1" lang="en-US" sz="5400" spc="-1" strike="noStrike">
                <a:solidFill>
                  <a:srgbClr val="f3be60"/>
                </a:solidFill>
                <a:latin typeface="Calibri"/>
                <a:ea typeface="DejaVu Sans"/>
              </a:rPr>
              <a:t>Minimum Spanning Tree (MST)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4341960" y="1371600"/>
            <a:ext cx="3199320" cy="3459960"/>
          </a:xfrm>
          <a:prstGeom prst="roundRect">
            <a:avLst>
              <a:gd name="adj" fmla="val 877"/>
            </a:avLst>
          </a:prstGeom>
          <a:blipFill rotWithShape="0">
            <a:blip r:embed="rId1"/>
            <a:stretch>
              <a:fillRect/>
            </a:stretch>
          </a:blipFill>
          <a:ln w="88920">
            <a:solidFill>
              <a:srgbClr val="ffffff"/>
            </a:solidFill>
            <a:miter/>
          </a:ln>
          <a:effectLst>
            <a:outerShdw algn="tl" blurRad="55000" dir="5400000" dist="18000" rotWithShape="0">
              <a:srgbClr val="000000">
                <a:alpha val="40000"/>
              </a:srgbClr>
            </a:outerShdw>
          </a:effectLst>
          <a:scene3d>
            <a:camera prst="perspectiveLeft"/>
            <a:lightRig dir="t" rig="twoP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style>
          <a:lnRef idx="0"/>
          <a:fillRef idx="0"/>
          <a:effectRef idx="0"/>
          <a:fontRef idx="minor"/>
        </p:style>
      </p:sp>
      <p:pic>
        <p:nvPicPr>
          <p:cNvPr id="139" name="Picture 1" descr=""/>
          <p:cNvPicPr/>
          <p:nvPr/>
        </p:nvPicPr>
        <p:blipFill>
          <a:blip r:embed="rId2"/>
          <a:stretch/>
        </p:blipFill>
        <p:spPr>
          <a:xfrm rot="21447000">
            <a:off x="231840" y="1828080"/>
            <a:ext cx="3749400" cy="2545200"/>
          </a:xfrm>
          <a:prstGeom prst="rect">
            <a:avLst/>
          </a:prstGeom>
          <a:ln>
            <a:noFill/>
          </a:ln>
          <a:scene3d>
            <a:camera prst="perspectiveHeroicExtremeLeftFacing"/>
            <a:lightRig dir="t" rig="threePt"/>
          </a:scene3d>
        </p:spPr>
      </p:pic>
      <p:pic>
        <p:nvPicPr>
          <p:cNvPr id="140" name="Picture 3" descr=""/>
          <p:cNvPicPr/>
          <p:nvPr/>
        </p:nvPicPr>
        <p:blipFill>
          <a:blip r:embed="rId3"/>
          <a:stretch/>
        </p:blipFill>
        <p:spPr>
          <a:xfrm>
            <a:off x="7300080" y="2057400"/>
            <a:ext cx="4355640" cy="2088360"/>
          </a:xfrm>
          <a:prstGeom prst="rect">
            <a:avLst/>
          </a:prstGeom>
          <a:ln>
            <a:noFill/>
          </a:ln>
          <a:scene3d>
            <a:camera prst="perspectiveHeroicExtremeLeftFacing"/>
            <a:lightRig dir="t" rig="threePt"/>
          </a:scene3d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CustomShape 1"/>
          <p:cNvSpPr/>
          <p:nvPr/>
        </p:nvSpPr>
        <p:spPr>
          <a:xfrm>
            <a:off x="11566440" y="6525000"/>
            <a:ext cx="427680" cy="19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6BC71FCF-7A28-49CB-9E69-F45CC67BD2C6}" type="slidenum">
              <a:rPr b="0" lang="en-US" sz="800" spc="-1" strike="noStrike">
                <a:solidFill>
                  <a:srgbClr val="ffffff"/>
                </a:solidFill>
                <a:latin typeface="Calibri"/>
                <a:ea typeface="DejaVu Sans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1005" name="CustomShape 2"/>
          <p:cNvSpPr/>
          <p:nvPr/>
        </p:nvSpPr>
        <p:spPr>
          <a:xfrm>
            <a:off x="190440" y="1151280"/>
            <a:ext cx="11803680" cy="556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Autofit/>
          </a:bodyPr>
          <a:p>
            <a:pPr marL="304920" indent="-3038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f3cd60"/>
                </a:solidFill>
                <a:latin typeface="Calibri"/>
                <a:ea typeface="DejaVu Sans"/>
              </a:rPr>
              <a:t>Dequeue the shortest edge </a:t>
            </a:r>
            <a:r>
              <a:rPr b="0" lang="en-US" sz="2600" spc="-1" strike="noStrike">
                <a:solidFill>
                  <a:srgbClr val="ffffff"/>
                </a:solidFill>
                <a:latin typeface="Calibri"/>
                <a:ea typeface="DejaVu Sans"/>
              </a:rPr>
              <a:t>{</a:t>
            </a:r>
            <a:r>
              <a:rPr b="1" lang="en-US" sz="2600" spc="-1" strike="noStrike">
                <a:solidFill>
                  <a:srgbClr val="f3cd60"/>
                </a:solidFill>
                <a:latin typeface="Calibri"/>
                <a:ea typeface="DejaVu Sans"/>
              </a:rPr>
              <a:t>CE </a:t>
            </a:r>
            <a:r>
              <a:rPr b="0" lang="en-US" sz="2600" spc="-1" strike="noStrike">
                <a:solidFill>
                  <a:srgbClr val="ffffff"/>
                </a:solidFill>
                <a:latin typeface="Calibri"/>
                <a:ea typeface="DejaVu Sans"/>
              </a:rPr>
              <a:t>= </a:t>
            </a:r>
            <a:r>
              <a:rPr b="0" lang="en-US" sz="2600" spc="-1" strike="noStrike">
                <a:solidFill>
                  <a:srgbClr val="f3cd60"/>
                </a:solidFill>
                <a:latin typeface="Calibri"/>
                <a:ea typeface="DejaVu Sans"/>
              </a:rPr>
              <a:t>7</a:t>
            </a:r>
            <a:r>
              <a:rPr b="0" lang="en-US" sz="2600" spc="-1" strike="noStrike">
                <a:solidFill>
                  <a:srgbClr val="ffffff"/>
                </a:solidFill>
                <a:latin typeface="Calibri"/>
                <a:ea typeface="DejaVu Sans"/>
              </a:rPr>
              <a:t>} and add it to the tree</a:t>
            </a:r>
            <a:endParaRPr b="0" lang="en-US" sz="2600" spc="-1" strike="noStrike">
              <a:latin typeface="Arial"/>
            </a:endParaRPr>
          </a:p>
          <a:p>
            <a:pPr marL="304920" indent="-3038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f3cd60"/>
                </a:solidFill>
                <a:latin typeface="Calibri"/>
                <a:ea typeface="DejaVu Sans"/>
              </a:rPr>
              <a:t>Enqueue</a:t>
            </a:r>
            <a:r>
              <a:rPr b="0" lang="en-US" sz="2600" spc="-1" strike="noStrike">
                <a:solidFill>
                  <a:srgbClr val="ffffff"/>
                </a:solidFill>
                <a:latin typeface="Calibri"/>
                <a:ea typeface="DejaVu Sans"/>
              </a:rPr>
              <a:t> all edges from </a:t>
            </a:r>
            <a:r>
              <a:rPr b="1" lang="en-US" sz="2600" spc="-1" strike="noStrike">
                <a:solidFill>
                  <a:srgbClr val="f3cd60"/>
                </a:solidFill>
                <a:latin typeface="Calibri"/>
                <a:ea typeface="DejaVu Sans"/>
              </a:rPr>
              <a:t>E</a:t>
            </a:r>
            <a:r>
              <a:rPr b="0" lang="en-US" sz="2600" spc="-1" strike="noStrike">
                <a:solidFill>
                  <a:srgbClr val="ffffff"/>
                </a:solidFill>
                <a:latin typeface="Calibri"/>
                <a:ea typeface="DejaVu Sans"/>
              </a:rPr>
              <a:t> to other graph nodes: </a:t>
            </a:r>
            <a:r>
              <a:rPr b="1" lang="en-US" sz="2600" spc="-1" strike="noStrike">
                <a:solidFill>
                  <a:srgbClr val="f3cd60"/>
                </a:solidFill>
                <a:latin typeface="Calibri"/>
                <a:ea typeface="DejaVu Sans"/>
              </a:rPr>
              <a:t>EF</a:t>
            </a:r>
            <a:endParaRPr b="0" lang="en-US" sz="2600" spc="-1" strike="noStrike">
              <a:latin typeface="Arial"/>
            </a:endParaRPr>
          </a:p>
          <a:p>
            <a:pPr marL="304920" indent="-3038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f3cd60"/>
                </a:solidFill>
                <a:latin typeface="Calibri"/>
                <a:ea typeface="DejaVu Sans"/>
              </a:rPr>
              <a:t>Spanning tree </a:t>
            </a:r>
            <a:r>
              <a:rPr b="0" lang="en-US" sz="2600" spc="-1" strike="noStrike">
                <a:solidFill>
                  <a:srgbClr val="ffffff"/>
                </a:solidFill>
                <a:latin typeface="Calibri"/>
                <a:ea typeface="DejaVu Sans"/>
              </a:rPr>
              <a:t>= {</a:t>
            </a:r>
            <a:r>
              <a:rPr b="1" lang="en-US" sz="2600" spc="-1" strike="noStrike">
                <a:solidFill>
                  <a:srgbClr val="f3cd60"/>
                </a:solidFill>
                <a:latin typeface="Calibri"/>
                <a:ea typeface="DejaVu Sans"/>
              </a:rPr>
              <a:t>AB </a:t>
            </a:r>
            <a:r>
              <a:rPr b="0" lang="en-US" sz="2600" spc="-1" strike="noStrike">
                <a:solidFill>
                  <a:srgbClr val="ffffff"/>
                </a:solidFill>
                <a:latin typeface="Calibri"/>
                <a:ea typeface="DejaVu Sans"/>
              </a:rPr>
              <a:t>= </a:t>
            </a:r>
            <a:r>
              <a:rPr b="0" lang="en-US" sz="2600" spc="-1" strike="noStrike">
                <a:solidFill>
                  <a:srgbClr val="f3cd60"/>
                </a:solidFill>
                <a:latin typeface="Calibri"/>
                <a:ea typeface="DejaVu Sans"/>
              </a:rPr>
              <a:t>4</a:t>
            </a:r>
            <a:r>
              <a:rPr b="0" lang="en-US" sz="2600" spc="-1" strike="noStrike">
                <a:solidFill>
                  <a:srgbClr val="ffffff"/>
                </a:solidFill>
                <a:latin typeface="Calibri"/>
                <a:ea typeface="DejaVu Sans"/>
              </a:rPr>
              <a:t>}, {</a:t>
            </a:r>
            <a:r>
              <a:rPr b="1" lang="en-US" sz="2600" spc="-1" strike="noStrike">
                <a:solidFill>
                  <a:srgbClr val="f3cd60"/>
                </a:solidFill>
                <a:latin typeface="Calibri"/>
                <a:ea typeface="DejaVu Sans"/>
              </a:rPr>
              <a:t>BD </a:t>
            </a:r>
            <a:r>
              <a:rPr b="0" lang="en-US" sz="2600" spc="-1" strike="noStrike">
                <a:solidFill>
                  <a:srgbClr val="ffffff"/>
                </a:solidFill>
                <a:latin typeface="Calibri"/>
                <a:ea typeface="DejaVu Sans"/>
              </a:rPr>
              <a:t>= </a:t>
            </a:r>
            <a:r>
              <a:rPr b="0" lang="en-US" sz="2600" spc="-1" strike="noStrike">
                <a:solidFill>
                  <a:srgbClr val="f3cd60"/>
                </a:solidFill>
                <a:latin typeface="Calibri"/>
                <a:ea typeface="DejaVu Sans"/>
              </a:rPr>
              <a:t>2</a:t>
            </a:r>
            <a:r>
              <a:rPr b="0" lang="en-US" sz="2600" spc="-1" strike="noStrike">
                <a:solidFill>
                  <a:srgbClr val="ffffff"/>
                </a:solidFill>
                <a:latin typeface="Calibri"/>
                <a:ea typeface="DejaVu Sans"/>
              </a:rPr>
              <a:t>}, {</a:t>
            </a:r>
            <a:r>
              <a:rPr b="1" lang="en-US" sz="2600" spc="-1" strike="noStrike">
                <a:solidFill>
                  <a:srgbClr val="f3cd60"/>
                </a:solidFill>
                <a:latin typeface="Calibri"/>
                <a:ea typeface="DejaVu Sans"/>
              </a:rPr>
              <a:t>AC </a:t>
            </a:r>
            <a:r>
              <a:rPr b="0" lang="en-US" sz="2600" spc="-1" strike="noStrike">
                <a:solidFill>
                  <a:srgbClr val="ffffff"/>
                </a:solidFill>
                <a:latin typeface="Calibri"/>
                <a:ea typeface="DejaVu Sans"/>
              </a:rPr>
              <a:t>= </a:t>
            </a:r>
            <a:r>
              <a:rPr b="0" lang="en-US" sz="2600" spc="-1" strike="noStrike">
                <a:solidFill>
                  <a:srgbClr val="f3cd60"/>
                </a:solidFill>
                <a:latin typeface="Calibri"/>
                <a:ea typeface="DejaVu Sans"/>
              </a:rPr>
              <a:t>5</a:t>
            </a:r>
            <a:r>
              <a:rPr b="0" lang="en-US" sz="2600" spc="-1" strike="noStrike">
                <a:solidFill>
                  <a:srgbClr val="ffffff"/>
                </a:solidFill>
                <a:latin typeface="Calibri"/>
                <a:ea typeface="DejaVu Sans"/>
              </a:rPr>
              <a:t>}, {</a:t>
            </a:r>
            <a:r>
              <a:rPr b="1" lang="en-US" sz="2600" spc="-1" strike="noStrike">
                <a:solidFill>
                  <a:srgbClr val="f3cd60"/>
                </a:solidFill>
                <a:latin typeface="Calibri"/>
                <a:ea typeface="DejaVu Sans"/>
              </a:rPr>
              <a:t>CE </a:t>
            </a:r>
            <a:r>
              <a:rPr b="0" lang="en-US" sz="2600" spc="-1" strike="noStrike">
                <a:solidFill>
                  <a:srgbClr val="ffffff"/>
                </a:solidFill>
                <a:latin typeface="Calibri"/>
                <a:ea typeface="DejaVu Sans"/>
              </a:rPr>
              <a:t>= </a:t>
            </a:r>
            <a:r>
              <a:rPr b="0" lang="en-US" sz="2600" spc="-1" strike="noStrike">
                <a:solidFill>
                  <a:srgbClr val="f3cd60"/>
                </a:solidFill>
                <a:latin typeface="Calibri"/>
                <a:ea typeface="DejaVu Sans"/>
              </a:rPr>
              <a:t>7</a:t>
            </a:r>
            <a:r>
              <a:rPr b="0" lang="en-US" sz="2600" spc="-1" strike="noStrike">
                <a:solidFill>
                  <a:srgbClr val="ffffff"/>
                </a:solidFill>
                <a:latin typeface="Calibri"/>
                <a:ea typeface="DejaVu Sans"/>
              </a:rPr>
              <a:t>}</a:t>
            </a:r>
            <a:endParaRPr b="0" lang="en-US" sz="2600" spc="-1" strike="noStrike">
              <a:latin typeface="Arial"/>
            </a:endParaRPr>
          </a:p>
          <a:p>
            <a:pPr marL="304920" indent="-3038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f3cd60"/>
                </a:solidFill>
                <a:latin typeface="Calibri"/>
                <a:ea typeface="DejaVu Sans"/>
              </a:rPr>
              <a:t>Priority queue </a:t>
            </a:r>
            <a:r>
              <a:rPr b="0" lang="en-US" sz="2600" spc="-1" strike="noStrike">
                <a:solidFill>
                  <a:srgbClr val="ffffff"/>
                </a:solidFill>
                <a:latin typeface="Calibri"/>
                <a:ea typeface="DejaVu Sans"/>
              </a:rPr>
              <a:t>= {</a:t>
            </a:r>
            <a:r>
              <a:rPr b="1" lang="en-US" sz="2600" spc="-1" strike="noStrike">
                <a:solidFill>
                  <a:srgbClr val="f3cd60"/>
                </a:solidFill>
                <a:latin typeface="Calibri"/>
                <a:ea typeface="DejaVu Sans"/>
              </a:rPr>
              <a:t>DE </a:t>
            </a:r>
            <a:r>
              <a:rPr b="0" lang="en-US" sz="2600" spc="-1" strike="noStrike">
                <a:solidFill>
                  <a:srgbClr val="ffffff"/>
                </a:solidFill>
                <a:latin typeface="Calibri"/>
                <a:ea typeface="DejaVu Sans"/>
              </a:rPr>
              <a:t>= </a:t>
            </a:r>
            <a:r>
              <a:rPr b="0" lang="en-US" sz="2600" spc="-1" strike="noStrike">
                <a:solidFill>
                  <a:srgbClr val="f3cd60"/>
                </a:solidFill>
                <a:latin typeface="Calibri"/>
                <a:ea typeface="DejaVu Sans"/>
              </a:rPr>
              <a:t>8</a:t>
            </a:r>
            <a:r>
              <a:rPr b="0" lang="en-US" sz="2600" spc="-1" strike="noStrike">
                <a:solidFill>
                  <a:srgbClr val="ffffff"/>
                </a:solidFill>
                <a:latin typeface="Calibri"/>
                <a:ea typeface="DejaVu Sans"/>
              </a:rPr>
              <a:t>}, {</a:t>
            </a:r>
            <a:r>
              <a:rPr b="1" lang="en-US" sz="2600" spc="-1" strike="noStrike">
                <a:solidFill>
                  <a:srgbClr val="f3cd60"/>
                </a:solidFill>
                <a:latin typeface="Calibri"/>
                <a:ea typeface="DejaVu Sans"/>
              </a:rPr>
              <a:t>AD </a:t>
            </a:r>
            <a:r>
              <a:rPr b="0" lang="en-US" sz="2600" spc="-1" strike="noStrike">
                <a:solidFill>
                  <a:srgbClr val="ffffff"/>
                </a:solidFill>
                <a:latin typeface="Calibri"/>
                <a:ea typeface="DejaVu Sans"/>
              </a:rPr>
              <a:t>= </a:t>
            </a:r>
            <a:r>
              <a:rPr b="0" lang="en-US" sz="2600" spc="-1" strike="noStrike">
                <a:solidFill>
                  <a:srgbClr val="f3cd60"/>
                </a:solidFill>
                <a:latin typeface="Calibri"/>
                <a:ea typeface="DejaVu Sans"/>
              </a:rPr>
              <a:t>9</a:t>
            </a:r>
            <a:r>
              <a:rPr b="0" lang="en-US" sz="2600" spc="-1" strike="noStrike">
                <a:solidFill>
                  <a:srgbClr val="ffffff"/>
                </a:solidFill>
                <a:latin typeface="Calibri"/>
                <a:ea typeface="DejaVu Sans"/>
              </a:rPr>
              <a:t>}, {</a:t>
            </a:r>
            <a:r>
              <a:rPr b="1" lang="en-US" sz="2600" spc="-1" strike="noStrike">
                <a:solidFill>
                  <a:srgbClr val="f3cd60"/>
                </a:solidFill>
                <a:latin typeface="Calibri"/>
                <a:ea typeface="DejaVu Sans"/>
              </a:rPr>
              <a:t>EF </a:t>
            </a:r>
            <a:r>
              <a:rPr b="0" lang="en-US" sz="2600" spc="-1" strike="noStrike">
                <a:solidFill>
                  <a:srgbClr val="ffffff"/>
                </a:solidFill>
                <a:latin typeface="Calibri"/>
                <a:ea typeface="DejaVu Sans"/>
              </a:rPr>
              <a:t>= </a:t>
            </a:r>
            <a:r>
              <a:rPr b="0" lang="en-US" sz="2600" spc="-1" strike="noStrike">
                <a:solidFill>
                  <a:srgbClr val="f3cd60"/>
                </a:solidFill>
                <a:latin typeface="Calibri"/>
                <a:ea typeface="DejaVu Sans"/>
              </a:rPr>
              <a:t>12</a:t>
            </a:r>
            <a:r>
              <a:rPr b="0" lang="en-US" sz="2600" spc="-1" strike="noStrike">
                <a:solidFill>
                  <a:srgbClr val="ffffff"/>
                </a:solidFill>
                <a:latin typeface="Calibri"/>
                <a:ea typeface="DejaVu Sans"/>
              </a:rPr>
              <a:t>}, {</a:t>
            </a:r>
            <a:r>
              <a:rPr b="1" lang="en-US" sz="2600" spc="-1" strike="noStrike">
                <a:solidFill>
                  <a:srgbClr val="f3cd60"/>
                </a:solidFill>
                <a:latin typeface="Calibri"/>
                <a:ea typeface="DejaVu Sans"/>
              </a:rPr>
              <a:t>CD </a:t>
            </a:r>
            <a:r>
              <a:rPr b="0" lang="en-US" sz="2600" spc="-1" strike="noStrike">
                <a:solidFill>
                  <a:srgbClr val="ffffff"/>
                </a:solidFill>
                <a:latin typeface="Calibri"/>
                <a:ea typeface="DejaVu Sans"/>
              </a:rPr>
              <a:t>= </a:t>
            </a:r>
            <a:r>
              <a:rPr b="0" lang="en-US" sz="2600" spc="-1" strike="noStrike">
                <a:solidFill>
                  <a:srgbClr val="f3cd60"/>
                </a:solidFill>
                <a:latin typeface="Calibri"/>
                <a:ea typeface="DejaVu Sans"/>
              </a:rPr>
              <a:t>20</a:t>
            </a:r>
            <a:r>
              <a:rPr b="0" lang="en-US" sz="2600" spc="-1" strike="noStrike">
                <a:solidFill>
                  <a:srgbClr val="ffffff"/>
                </a:solidFill>
                <a:latin typeface="Calibri"/>
                <a:ea typeface="DejaVu Sans"/>
              </a:rPr>
              <a:t>}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2600" spc="-1" strike="noStrike">
              <a:latin typeface="Arial"/>
            </a:endParaRPr>
          </a:p>
        </p:txBody>
      </p:sp>
      <p:sp>
        <p:nvSpPr>
          <p:cNvPr id="1006" name="CustomShape 3"/>
          <p:cNvSpPr/>
          <p:nvPr/>
        </p:nvSpPr>
        <p:spPr>
          <a:xfrm>
            <a:off x="188640" y="40320"/>
            <a:ext cx="9576360" cy="110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f3be60"/>
                </a:solidFill>
                <a:latin typeface="Calibri"/>
                <a:ea typeface="DejaVu Sans"/>
              </a:rPr>
              <a:t>Prim's Algorithm – Step #5</a:t>
            </a:r>
            <a:endParaRPr b="0" lang="en-US" sz="3200" spc="-1" strike="noStrike">
              <a:latin typeface="Arial"/>
            </a:endParaRPr>
          </a:p>
        </p:txBody>
      </p:sp>
      <p:grpSp>
        <p:nvGrpSpPr>
          <p:cNvPr id="1007" name="Group 4"/>
          <p:cNvGrpSpPr/>
          <p:nvPr/>
        </p:nvGrpSpPr>
        <p:grpSpPr>
          <a:xfrm>
            <a:off x="3109680" y="4309560"/>
            <a:ext cx="5962320" cy="1937880"/>
            <a:chOff x="3109680" y="4309560"/>
            <a:chExt cx="5962320" cy="1937880"/>
          </a:xfrm>
        </p:grpSpPr>
        <p:sp>
          <p:nvSpPr>
            <p:cNvPr id="1008" name="CustomShape 5"/>
            <p:cNvSpPr/>
            <p:nvPr/>
          </p:nvSpPr>
          <p:spPr>
            <a:xfrm>
              <a:off x="3109680" y="5144400"/>
              <a:ext cx="31680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4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009" name="CustomShape 6"/>
            <p:cNvSpPr/>
            <p:nvPr/>
          </p:nvSpPr>
          <p:spPr>
            <a:xfrm>
              <a:off x="3987720" y="5594400"/>
              <a:ext cx="31680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2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010" name="CustomShape 7"/>
            <p:cNvSpPr/>
            <p:nvPr/>
          </p:nvSpPr>
          <p:spPr>
            <a:xfrm>
              <a:off x="3709440" y="5063040"/>
              <a:ext cx="31680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9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011" name="CustomShape 8"/>
            <p:cNvSpPr/>
            <p:nvPr/>
          </p:nvSpPr>
          <p:spPr>
            <a:xfrm>
              <a:off x="6175440" y="5257080"/>
              <a:ext cx="45396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12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012" name="CustomShape 9"/>
            <p:cNvSpPr/>
            <p:nvPr/>
          </p:nvSpPr>
          <p:spPr>
            <a:xfrm>
              <a:off x="5327640" y="5118840"/>
              <a:ext cx="31680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8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013" name="CustomShape 10"/>
            <p:cNvSpPr/>
            <p:nvPr/>
          </p:nvSpPr>
          <p:spPr>
            <a:xfrm>
              <a:off x="5458320" y="4458960"/>
              <a:ext cx="31680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7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014" name="CustomShape 11"/>
            <p:cNvSpPr/>
            <p:nvPr/>
          </p:nvSpPr>
          <p:spPr>
            <a:xfrm>
              <a:off x="4087440" y="4309560"/>
              <a:ext cx="31680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5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015" name="Line 12"/>
            <p:cNvSpPr/>
            <p:nvPr/>
          </p:nvSpPr>
          <p:spPr>
            <a:xfrm flipV="1">
              <a:off x="5150160" y="5104440"/>
              <a:ext cx="862200" cy="649800"/>
            </a:xfrm>
            <a:prstGeom prst="line">
              <a:avLst/>
            </a:prstGeom>
            <a:ln w="7632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6" name="Line 13"/>
            <p:cNvSpPr/>
            <p:nvPr/>
          </p:nvSpPr>
          <p:spPr>
            <a:xfrm flipH="1" flipV="1">
              <a:off x="4914360" y="4932720"/>
              <a:ext cx="35280" cy="739800"/>
            </a:xfrm>
            <a:prstGeom prst="line">
              <a:avLst/>
            </a:prstGeom>
            <a:ln w="7632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7" name="Line 14"/>
            <p:cNvSpPr/>
            <p:nvPr/>
          </p:nvSpPr>
          <p:spPr>
            <a:xfrm flipH="1" flipV="1">
              <a:off x="6212880" y="5182560"/>
              <a:ext cx="2160" cy="476640"/>
            </a:xfrm>
            <a:prstGeom prst="line">
              <a:avLst/>
            </a:prstGeom>
            <a:ln w="7632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8" name="Line 15"/>
            <p:cNvSpPr/>
            <p:nvPr/>
          </p:nvSpPr>
          <p:spPr>
            <a:xfrm flipH="1">
              <a:off x="3728520" y="5951520"/>
              <a:ext cx="937800" cy="29880"/>
            </a:xfrm>
            <a:prstGeom prst="line">
              <a:avLst/>
            </a:prstGeom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9" name="Line 16"/>
            <p:cNvSpPr/>
            <p:nvPr/>
          </p:nvSpPr>
          <p:spPr>
            <a:xfrm flipH="1" flipV="1">
              <a:off x="3658320" y="4835520"/>
              <a:ext cx="1091160" cy="918720"/>
            </a:xfrm>
            <a:prstGeom prst="line">
              <a:avLst/>
            </a:prstGeom>
            <a:ln w="7632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0" name="Line 17"/>
            <p:cNvSpPr/>
            <p:nvPr/>
          </p:nvSpPr>
          <p:spPr>
            <a:xfrm>
              <a:off x="5197680" y="4665600"/>
              <a:ext cx="731520" cy="250200"/>
            </a:xfrm>
            <a:prstGeom prst="line">
              <a:avLst/>
            </a:prstGeom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1" name="Line 18"/>
            <p:cNvSpPr/>
            <p:nvPr/>
          </p:nvSpPr>
          <p:spPr>
            <a:xfrm flipV="1">
              <a:off x="3444480" y="4913640"/>
              <a:ext cx="12960" cy="800640"/>
            </a:xfrm>
            <a:prstGeom prst="line">
              <a:avLst/>
            </a:prstGeom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2" name="Line 19"/>
            <p:cNvSpPr/>
            <p:nvPr/>
          </p:nvSpPr>
          <p:spPr>
            <a:xfrm>
              <a:off x="3741480" y="4646880"/>
              <a:ext cx="889200" cy="18720"/>
            </a:xfrm>
            <a:prstGeom prst="line">
              <a:avLst/>
            </a:prstGeom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3" name="CustomShape 20"/>
            <p:cNvSpPr/>
            <p:nvPr/>
          </p:nvSpPr>
          <p:spPr>
            <a:xfrm>
              <a:off x="3174480" y="4380120"/>
              <a:ext cx="565920" cy="5328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A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1024" name="CustomShape 21"/>
            <p:cNvSpPr/>
            <p:nvPr/>
          </p:nvSpPr>
          <p:spPr>
            <a:xfrm>
              <a:off x="3161520" y="5714640"/>
              <a:ext cx="565920" cy="5328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B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1025" name="CustomShape 22"/>
            <p:cNvSpPr/>
            <p:nvPr/>
          </p:nvSpPr>
          <p:spPr>
            <a:xfrm>
              <a:off x="4631040" y="4398840"/>
              <a:ext cx="565920" cy="5328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C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1026" name="CustomShape 23"/>
            <p:cNvSpPr/>
            <p:nvPr/>
          </p:nvSpPr>
          <p:spPr>
            <a:xfrm>
              <a:off x="4666320" y="5672880"/>
              <a:ext cx="565920" cy="5569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D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1027" name="CustomShape 24"/>
            <p:cNvSpPr/>
            <p:nvPr/>
          </p:nvSpPr>
          <p:spPr>
            <a:xfrm>
              <a:off x="5929560" y="4649040"/>
              <a:ext cx="565920" cy="5328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E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1028" name="CustomShape 25"/>
            <p:cNvSpPr/>
            <p:nvPr/>
          </p:nvSpPr>
          <p:spPr>
            <a:xfrm>
              <a:off x="5931720" y="5659560"/>
              <a:ext cx="565920" cy="5328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F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1029" name="CustomShape 26"/>
            <p:cNvSpPr/>
            <p:nvPr/>
          </p:nvSpPr>
          <p:spPr>
            <a:xfrm>
              <a:off x="4474440" y="5025240"/>
              <a:ext cx="45396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20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030" name="CustomShape 27"/>
            <p:cNvSpPr/>
            <p:nvPr/>
          </p:nvSpPr>
          <p:spPr>
            <a:xfrm>
              <a:off x="7533360" y="5922000"/>
              <a:ext cx="96840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75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1" name="CustomShape 28"/>
            <p:cNvSpPr/>
            <p:nvPr/>
          </p:nvSpPr>
          <p:spPr>
            <a:xfrm>
              <a:off x="7794720" y="5536440"/>
              <a:ext cx="45396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10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032" name="CustomShape 29"/>
            <p:cNvSpPr/>
            <p:nvPr/>
          </p:nvSpPr>
          <p:spPr>
            <a:xfrm flipV="1">
              <a:off x="7454160" y="5073120"/>
              <a:ext cx="368640" cy="6606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75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3" name="CustomShape 30"/>
            <p:cNvSpPr/>
            <p:nvPr/>
          </p:nvSpPr>
          <p:spPr>
            <a:xfrm flipH="1" flipV="1">
              <a:off x="8225280" y="5073120"/>
              <a:ext cx="358200" cy="6606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75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4" name="CustomShape 31"/>
            <p:cNvSpPr/>
            <p:nvPr/>
          </p:nvSpPr>
          <p:spPr>
            <a:xfrm>
              <a:off x="7339320" y="5137200"/>
              <a:ext cx="31680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8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035" name="CustomShape 32"/>
            <p:cNvSpPr/>
            <p:nvPr/>
          </p:nvSpPr>
          <p:spPr>
            <a:xfrm>
              <a:off x="8376480" y="5100480"/>
              <a:ext cx="31680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7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036" name="CustomShape 33"/>
            <p:cNvSpPr/>
            <p:nvPr/>
          </p:nvSpPr>
          <p:spPr>
            <a:xfrm>
              <a:off x="8502840" y="5659560"/>
              <a:ext cx="569160" cy="52344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I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1037" name="CustomShape 34"/>
            <p:cNvSpPr/>
            <p:nvPr/>
          </p:nvSpPr>
          <p:spPr>
            <a:xfrm>
              <a:off x="6992280" y="5659560"/>
              <a:ext cx="540000" cy="52344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G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1038" name="CustomShape 35"/>
            <p:cNvSpPr/>
            <p:nvPr/>
          </p:nvSpPr>
          <p:spPr>
            <a:xfrm>
              <a:off x="7740000" y="4626720"/>
              <a:ext cx="569160" cy="52344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H</a:t>
              </a:r>
              <a:endParaRPr b="0" lang="en-US" sz="24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CustomShape 1"/>
          <p:cNvSpPr/>
          <p:nvPr/>
        </p:nvSpPr>
        <p:spPr>
          <a:xfrm>
            <a:off x="11566440" y="6525000"/>
            <a:ext cx="427680" cy="19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927280E0-9511-499C-A6C7-22E55ACD71EE}" type="slidenum">
              <a:rPr b="0" lang="en-US" sz="1000" spc="-1" strike="noStrike">
                <a:solidFill>
                  <a:srgbClr val="ffffff"/>
                </a:solidFill>
                <a:latin typeface="Calibri"/>
                <a:ea typeface="DejaVu Sans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1040" name="CustomShape 2"/>
          <p:cNvSpPr/>
          <p:nvPr/>
        </p:nvSpPr>
        <p:spPr>
          <a:xfrm>
            <a:off x="190440" y="1151280"/>
            <a:ext cx="11803680" cy="556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Autofit/>
          </a:bodyPr>
          <a:p>
            <a:pPr marL="304920" indent="-3038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3cd60"/>
                </a:solidFill>
                <a:latin typeface="Calibri"/>
                <a:ea typeface="DejaVu Sans"/>
              </a:rPr>
              <a:t>Dequeue the shortest edge 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  <a:ea typeface="DejaVu Sans"/>
              </a:rPr>
              <a:t>{</a:t>
            </a:r>
            <a:r>
              <a:rPr b="1" lang="en-US" sz="3400" spc="-1" strike="noStrike">
                <a:solidFill>
                  <a:srgbClr val="f3cd60"/>
                </a:solidFill>
                <a:latin typeface="Calibri"/>
                <a:ea typeface="DejaVu Sans"/>
              </a:rPr>
              <a:t>DE 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  <a:ea typeface="DejaVu Sans"/>
              </a:rPr>
              <a:t>= </a:t>
            </a:r>
            <a:r>
              <a:rPr b="0" lang="en-US" sz="3400" spc="-1" strike="noStrike">
                <a:solidFill>
                  <a:srgbClr val="f3cd60"/>
                </a:solidFill>
                <a:latin typeface="Calibri"/>
                <a:ea typeface="DejaVu Sans"/>
              </a:rPr>
              <a:t>8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  <a:ea typeface="DejaVu Sans"/>
              </a:rPr>
              <a:t>} </a:t>
            </a:r>
            <a:endParaRPr b="0" lang="en-US" sz="3400" spc="-1" strike="noStrike">
              <a:latin typeface="Arial"/>
            </a:endParaRPr>
          </a:p>
          <a:p>
            <a:pPr lvl="1" marL="609480" indent="-2304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It would create a loop in the spanning tree </a:t>
            </a:r>
            <a:r>
              <a:rPr b="0" lang="en-US" sz="3200" spc="-1" strike="noStrike">
                <a:solidFill>
                  <a:srgbClr val="ffffff"/>
                </a:solidFill>
                <a:latin typeface="Wingdings"/>
                <a:ea typeface="DejaVu Sans"/>
              </a:rPr>
              <a:t>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 skip it</a:t>
            </a:r>
            <a:endParaRPr b="0" lang="en-US" sz="3200" spc="-1" strike="noStrike">
              <a:latin typeface="Arial"/>
            </a:endParaRPr>
          </a:p>
          <a:p>
            <a:pPr marL="304920" indent="-3038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3cd60"/>
                </a:solidFill>
                <a:latin typeface="Calibri"/>
                <a:ea typeface="DejaVu Sans"/>
              </a:rPr>
              <a:t>Spanning tree 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  <a:ea typeface="DejaVu Sans"/>
              </a:rPr>
              <a:t>= {</a:t>
            </a:r>
            <a:r>
              <a:rPr b="1" lang="en-US" sz="3400" spc="-1" strike="noStrike">
                <a:solidFill>
                  <a:srgbClr val="f3cd60"/>
                </a:solidFill>
                <a:latin typeface="Calibri"/>
                <a:ea typeface="DejaVu Sans"/>
              </a:rPr>
              <a:t>AB 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  <a:ea typeface="DejaVu Sans"/>
              </a:rPr>
              <a:t>= </a:t>
            </a:r>
            <a:r>
              <a:rPr b="0" lang="en-US" sz="3400" spc="-1" strike="noStrike">
                <a:solidFill>
                  <a:srgbClr val="f3cd60"/>
                </a:solidFill>
                <a:latin typeface="Calibri"/>
                <a:ea typeface="DejaVu Sans"/>
              </a:rPr>
              <a:t>4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  <a:ea typeface="DejaVu Sans"/>
              </a:rPr>
              <a:t>}, {</a:t>
            </a:r>
            <a:r>
              <a:rPr b="1" lang="en-US" sz="3400" spc="-1" strike="noStrike">
                <a:solidFill>
                  <a:srgbClr val="f3cd60"/>
                </a:solidFill>
                <a:latin typeface="Calibri"/>
                <a:ea typeface="DejaVu Sans"/>
              </a:rPr>
              <a:t>BD 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  <a:ea typeface="DejaVu Sans"/>
              </a:rPr>
              <a:t>= </a:t>
            </a:r>
            <a:r>
              <a:rPr b="0" lang="en-US" sz="3400" spc="-1" strike="noStrike">
                <a:solidFill>
                  <a:srgbClr val="f3cd60"/>
                </a:solidFill>
                <a:latin typeface="Calibri"/>
                <a:ea typeface="DejaVu Sans"/>
              </a:rPr>
              <a:t>2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  <a:ea typeface="DejaVu Sans"/>
              </a:rPr>
              <a:t>}, {</a:t>
            </a:r>
            <a:r>
              <a:rPr b="1" lang="en-US" sz="3400" spc="-1" strike="noStrike">
                <a:solidFill>
                  <a:srgbClr val="f3cd60"/>
                </a:solidFill>
                <a:latin typeface="Calibri"/>
                <a:ea typeface="DejaVu Sans"/>
              </a:rPr>
              <a:t>AC 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  <a:ea typeface="DejaVu Sans"/>
              </a:rPr>
              <a:t>= </a:t>
            </a:r>
            <a:r>
              <a:rPr b="0" lang="en-US" sz="3400" spc="-1" strike="noStrike">
                <a:solidFill>
                  <a:srgbClr val="f3cd60"/>
                </a:solidFill>
                <a:latin typeface="Calibri"/>
                <a:ea typeface="DejaVu Sans"/>
              </a:rPr>
              <a:t>5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  <a:ea typeface="DejaVu Sans"/>
              </a:rPr>
              <a:t>}, {</a:t>
            </a:r>
            <a:r>
              <a:rPr b="1" lang="en-US" sz="3400" spc="-1" strike="noStrike">
                <a:solidFill>
                  <a:srgbClr val="f3cd60"/>
                </a:solidFill>
                <a:latin typeface="Calibri"/>
                <a:ea typeface="DejaVu Sans"/>
              </a:rPr>
              <a:t>CE 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  <a:ea typeface="DejaVu Sans"/>
              </a:rPr>
              <a:t>= </a:t>
            </a:r>
            <a:r>
              <a:rPr b="0" lang="en-US" sz="3400" spc="-1" strike="noStrike">
                <a:solidFill>
                  <a:srgbClr val="f3cd60"/>
                </a:solidFill>
                <a:latin typeface="Calibri"/>
                <a:ea typeface="DejaVu Sans"/>
              </a:rPr>
              <a:t>7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  <a:ea typeface="DejaVu Sans"/>
              </a:rPr>
              <a:t>}</a:t>
            </a:r>
            <a:endParaRPr b="0" lang="en-US" sz="3400" spc="-1" strike="noStrike">
              <a:latin typeface="Arial"/>
            </a:endParaRPr>
          </a:p>
          <a:p>
            <a:pPr marL="304920" indent="-3038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3cd60"/>
                </a:solidFill>
                <a:latin typeface="Calibri"/>
                <a:ea typeface="DejaVu Sans"/>
              </a:rPr>
              <a:t>Priority queue 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  <a:ea typeface="DejaVu Sans"/>
              </a:rPr>
              <a:t>= {</a:t>
            </a:r>
            <a:r>
              <a:rPr b="1" lang="en-US" sz="3400" spc="-1" strike="noStrike">
                <a:solidFill>
                  <a:srgbClr val="f3cd60"/>
                </a:solidFill>
                <a:latin typeface="Calibri"/>
                <a:ea typeface="DejaVu Sans"/>
              </a:rPr>
              <a:t>AD 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  <a:ea typeface="DejaVu Sans"/>
              </a:rPr>
              <a:t>= </a:t>
            </a:r>
            <a:r>
              <a:rPr b="0" lang="en-US" sz="3400" spc="-1" strike="noStrike">
                <a:solidFill>
                  <a:srgbClr val="f3cd60"/>
                </a:solidFill>
                <a:latin typeface="Calibri"/>
                <a:ea typeface="DejaVu Sans"/>
              </a:rPr>
              <a:t>9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  <a:ea typeface="DejaVu Sans"/>
              </a:rPr>
              <a:t>}, {</a:t>
            </a:r>
            <a:r>
              <a:rPr b="1" lang="en-US" sz="3400" spc="-1" strike="noStrike">
                <a:solidFill>
                  <a:srgbClr val="f3cd60"/>
                </a:solidFill>
                <a:latin typeface="Calibri"/>
                <a:ea typeface="DejaVu Sans"/>
              </a:rPr>
              <a:t>EF 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  <a:ea typeface="DejaVu Sans"/>
              </a:rPr>
              <a:t>= </a:t>
            </a:r>
            <a:r>
              <a:rPr b="0" lang="en-US" sz="3400" spc="-1" strike="noStrike">
                <a:solidFill>
                  <a:srgbClr val="f3cd60"/>
                </a:solidFill>
                <a:latin typeface="Calibri"/>
                <a:ea typeface="DejaVu Sans"/>
              </a:rPr>
              <a:t>12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  <a:ea typeface="DejaVu Sans"/>
              </a:rPr>
              <a:t>}, {</a:t>
            </a:r>
            <a:r>
              <a:rPr b="1" lang="en-US" sz="3400" spc="-1" strike="noStrike">
                <a:solidFill>
                  <a:srgbClr val="f3cd60"/>
                </a:solidFill>
                <a:latin typeface="Calibri"/>
                <a:ea typeface="DejaVu Sans"/>
              </a:rPr>
              <a:t>CD 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  <a:ea typeface="DejaVu Sans"/>
              </a:rPr>
              <a:t>= </a:t>
            </a:r>
            <a:r>
              <a:rPr b="0" lang="en-US" sz="3400" spc="-1" strike="noStrike">
                <a:solidFill>
                  <a:srgbClr val="f3cd60"/>
                </a:solidFill>
                <a:latin typeface="Calibri"/>
                <a:ea typeface="DejaVu Sans"/>
              </a:rPr>
              <a:t>20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  <a:ea typeface="DejaVu Sans"/>
              </a:rPr>
              <a:t>}</a:t>
            </a:r>
            <a:endParaRPr b="0" lang="en-US" sz="3400" spc="-1" strike="noStrike">
              <a:latin typeface="Arial"/>
            </a:endParaRPr>
          </a:p>
        </p:txBody>
      </p:sp>
      <p:sp>
        <p:nvSpPr>
          <p:cNvPr id="1041" name="CustomShape 3"/>
          <p:cNvSpPr/>
          <p:nvPr/>
        </p:nvSpPr>
        <p:spPr>
          <a:xfrm>
            <a:off x="188640" y="40320"/>
            <a:ext cx="9576360" cy="110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  <a:ea typeface="DejaVu Sans"/>
              </a:rPr>
              <a:t>Prim's Algorithm – Step #6</a:t>
            </a:r>
            <a:endParaRPr b="0" lang="en-US" sz="4000" spc="-1" strike="noStrike">
              <a:latin typeface="Arial"/>
            </a:endParaRPr>
          </a:p>
        </p:txBody>
      </p:sp>
      <p:grpSp>
        <p:nvGrpSpPr>
          <p:cNvPr id="1042" name="Group 4"/>
          <p:cNvGrpSpPr/>
          <p:nvPr/>
        </p:nvGrpSpPr>
        <p:grpSpPr>
          <a:xfrm>
            <a:off x="3109680" y="4309560"/>
            <a:ext cx="5962320" cy="1937880"/>
            <a:chOff x="3109680" y="4309560"/>
            <a:chExt cx="5962320" cy="1937880"/>
          </a:xfrm>
        </p:grpSpPr>
        <p:sp>
          <p:nvSpPr>
            <p:cNvPr id="1043" name="CustomShape 5"/>
            <p:cNvSpPr/>
            <p:nvPr/>
          </p:nvSpPr>
          <p:spPr>
            <a:xfrm>
              <a:off x="3109680" y="5144400"/>
              <a:ext cx="31680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4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044" name="CustomShape 6"/>
            <p:cNvSpPr/>
            <p:nvPr/>
          </p:nvSpPr>
          <p:spPr>
            <a:xfrm>
              <a:off x="3987720" y="5594400"/>
              <a:ext cx="31680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2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045" name="CustomShape 7"/>
            <p:cNvSpPr/>
            <p:nvPr/>
          </p:nvSpPr>
          <p:spPr>
            <a:xfrm>
              <a:off x="3709440" y="5063040"/>
              <a:ext cx="31680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9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046" name="CustomShape 8"/>
            <p:cNvSpPr/>
            <p:nvPr/>
          </p:nvSpPr>
          <p:spPr>
            <a:xfrm>
              <a:off x="6175440" y="5257080"/>
              <a:ext cx="45396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12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047" name="CustomShape 9"/>
            <p:cNvSpPr/>
            <p:nvPr/>
          </p:nvSpPr>
          <p:spPr>
            <a:xfrm>
              <a:off x="5327640" y="5118840"/>
              <a:ext cx="31680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8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048" name="CustomShape 10"/>
            <p:cNvSpPr/>
            <p:nvPr/>
          </p:nvSpPr>
          <p:spPr>
            <a:xfrm>
              <a:off x="5458320" y="4458960"/>
              <a:ext cx="31680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7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049" name="CustomShape 11"/>
            <p:cNvSpPr/>
            <p:nvPr/>
          </p:nvSpPr>
          <p:spPr>
            <a:xfrm>
              <a:off x="4087440" y="4309560"/>
              <a:ext cx="31680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5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050" name="Line 12"/>
            <p:cNvSpPr/>
            <p:nvPr/>
          </p:nvSpPr>
          <p:spPr>
            <a:xfrm flipV="1">
              <a:off x="5150160" y="5104440"/>
              <a:ext cx="862200" cy="649800"/>
            </a:xfrm>
            <a:prstGeom prst="line">
              <a:avLst/>
            </a:prstGeom>
            <a:ln w="38160">
              <a:solidFill>
                <a:schemeClr val="accent5">
                  <a:lumMod val="75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1" name="Line 13"/>
            <p:cNvSpPr/>
            <p:nvPr/>
          </p:nvSpPr>
          <p:spPr>
            <a:xfrm flipH="1" flipV="1">
              <a:off x="4914360" y="4932720"/>
              <a:ext cx="35280" cy="739800"/>
            </a:xfrm>
            <a:prstGeom prst="line">
              <a:avLst/>
            </a:prstGeom>
            <a:ln w="7632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2" name="Line 14"/>
            <p:cNvSpPr/>
            <p:nvPr/>
          </p:nvSpPr>
          <p:spPr>
            <a:xfrm flipH="1" flipV="1">
              <a:off x="6212880" y="5182560"/>
              <a:ext cx="2160" cy="476640"/>
            </a:xfrm>
            <a:prstGeom prst="line">
              <a:avLst/>
            </a:prstGeom>
            <a:ln w="7632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3" name="Line 15"/>
            <p:cNvSpPr/>
            <p:nvPr/>
          </p:nvSpPr>
          <p:spPr>
            <a:xfrm flipH="1">
              <a:off x="3728520" y="5951520"/>
              <a:ext cx="937800" cy="29880"/>
            </a:xfrm>
            <a:prstGeom prst="line">
              <a:avLst/>
            </a:prstGeom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4" name="Line 16"/>
            <p:cNvSpPr/>
            <p:nvPr/>
          </p:nvSpPr>
          <p:spPr>
            <a:xfrm flipH="1" flipV="1">
              <a:off x="3658320" y="4835520"/>
              <a:ext cx="1091160" cy="918720"/>
            </a:xfrm>
            <a:prstGeom prst="line">
              <a:avLst/>
            </a:prstGeom>
            <a:ln w="7632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5" name="Line 17"/>
            <p:cNvSpPr/>
            <p:nvPr/>
          </p:nvSpPr>
          <p:spPr>
            <a:xfrm>
              <a:off x="5197680" y="4665600"/>
              <a:ext cx="731520" cy="250200"/>
            </a:xfrm>
            <a:prstGeom prst="line">
              <a:avLst/>
            </a:prstGeom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6" name="Line 18"/>
            <p:cNvSpPr/>
            <p:nvPr/>
          </p:nvSpPr>
          <p:spPr>
            <a:xfrm flipV="1">
              <a:off x="3444480" y="4913640"/>
              <a:ext cx="12960" cy="800640"/>
            </a:xfrm>
            <a:prstGeom prst="line">
              <a:avLst/>
            </a:prstGeom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7" name="Line 19"/>
            <p:cNvSpPr/>
            <p:nvPr/>
          </p:nvSpPr>
          <p:spPr>
            <a:xfrm>
              <a:off x="3741480" y="4646880"/>
              <a:ext cx="889200" cy="18720"/>
            </a:xfrm>
            <a:prstGeom prst="line">
              <a:avLst/>
            </a:prstGeom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8" name="CustomShape 20"/>
            <p:cNvSpPr/>
            <p:nvPr/>
          </p:nvSpPr>
          <p:spPr>
            <a:xfrm>
              <a:off x="3174480" y="4380120"/>
              <a:ext cx="565920" cy="5328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A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1059" name="CustomShape 21"/>
            <p:cNvSpPr/>
            <p:nvPr/>
          </p:nvSpPr>
          <p:spPr>
            <a:xfrm>
              <a:off x="3161520" y="5714640"/>
              <a:ext cx="565920" cy="5328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B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1060" name="CustomShape 22"/>
            <p:cNvSpPr/>
            <p:nvPr/>
          </p:nvSpPr>
          <p:spPr>
            <a:xfrm>
              <a:off x="4631040" y="4398840"/>
              <a:ext cx="565920" cy="5328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C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1061" name="CustomShape 23"/>
            <p:cNvSpPr/>
            <p:nvPr/>
          </p:nvSpPr>
          <p:spPr>
            <a:xfrm>
              <a:off x="4666320" y="5672880"/>
              <a:ext cx="565920" cy="5569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D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1062" name="CustomShape 24"/>
            <p:cNvSpPr/>
            <p:nvPr/>
          </p:nvSpPr>
          <p:spPr>
            <a:xfrm>
              <a:off x="5929560" y="4649040"/>
              <a:ext cx="565920" cy="5328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E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1063" name="CustomShape 25"/>
            <p:cNvSpPr/>
            <p:nvPr/>
          </p:nvSpPr>
          <p:spPr>
            <a:xfrm>
              <a:off x="5931720" y="5659560"/>
              <a:ext cx="565920" cy="5328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F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1064" name="CustomShape 26"/>
            <p:cNvSpPr/>
            <p:nvPr/>
          </p:nvSpPr>
          <p:spPr>
            <a:xfrm>
              <a:off x="4474440" y="5025240"/>
              <a:ext cx="45396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20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065" name="CustomShape 27"/>
            <p:cNvSpPr/>
            <p:nvPr/>
          </p:nvSpPr>
          <p:spPr>
            <a:xfrm>
              <a:off x="7533360" y="5922000"/>
              <a:ext cx="96840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75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6" name="CustomShape 28"/>
            <p:cNvSpPr/>
            <p:nvPr/>
          </p:nvSpPr>
          <p:spPr>
            <a:xfrm>
              <a:off x="7794720" y="5536440"/>
              <a:ext cx="45396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10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067" name="CustomShape 29"/>
            <p:cNvSpPr/>
            <p:nvPr/>
          </p:nvSpPr>
          <p:spPr>
            <a:xfrm flipV="1">
              <a:off x="7454160" y="5073120"/>
              <a:ext cx="368640" cy="6606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75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8" name="CustomShape 30"/>
            <p:cNvSpPr/>
            <p:nvPr/>
          </p:nvSpPr>
          <p:spPr>
            <a:xfrm flipH="1" flipV="1">
              <a:off x="8225280" y="5073120"/>
              <a:ext cx="358200" cy="6606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75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9" name="CustomShape 31"/>
            <p:cNvSpPr/>
            <p:nvPr/>
          </p:nvSpPr>
          <p:spPr>
            <a:xfrm>
              <a:off x="7339320" y="5137200"/>
              <a:ext cx="31680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8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070" name="CustomShape 32"/>
            <p:cNvSpPr/>
            <p:nvPr/>
          </p:nvSpPr>
          <p:spPr>
            <a:xfrm>
              <a:off x="8376480" y="5100480"/>
              <a:ext cx="31680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7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071" name="CustomShape 33"/>
            <p:cNvSpPr/>
            <p:nvPr/>
          </p:nvSpPr>
          <p:spPr>
            <a:xfrm>
              <a:off x="8502840" y="5659560"/>
              <a:ext cx="569160" cy="52344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I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1072" name="CustomShape 34"/>
            <p:cNvSpPr/>
            <p:nvPr/>
          </p:nvSpPr>
          <p:spPr>
            <a:xfrm>
              <a:off x="6992280" y="5659560"/>
              <a:ext cx="540000" cy="52344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G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1073" name="CustomShape 35"/>
            <p:cNvSpPr/>
            <p:nvPr/>
          </p:nvSpPr>
          <p:spPr>
            <a:xfrm>
              <a:off x="7740000" y="4626720"/>
              <a:ext cx="569160" cy="52344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H</a:t>
              </a:r>
              <a:endParaRPr b="0" lang="en-US" sz="24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CustomShape 1"/>
          <p:cNvSpPr/>
          <p:nvPr/>
        </p:nvSpPr>
        <p:spPr>
          <a:xfrm>
            <a:off x="11566440" y="6525000"/>
            <a:ext cx="427680" cy="19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01B52E9D-954C-4F06-999C-26A2F286F6AA}" type="slidenum">
              <a:rPr b="0" lang="en-US" sz="1000" spc="-1" strike="noStrike">
                <a:solidFill>
                  <a:srgbClr val="ffffff"/>
                </a:solidFill>
                <a:latin typeface="Calibri"/>
                <a:ea typeface="DejaVu Sans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1075" name="CustomShape 2"/>
          <p:cNvSpPr/>
          <p:nvPr/>
        </p:nvSpPr>
        <p:spPr>
          <a:xfrm>
            <a:off x="190440" y="1151280"/>
            <a:ext cx="11803680" cy="556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Autofit/>
          </a:bodyPr>
          <a:p>
            <a:pPr marL="304920" indent="-3038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3cd60"/>
                </a:solidFill>
                <a:latin typeface="Calibri"/>
                <a:ea typeface="DejaVu Sans"/>
              </a:rPr>
              <a:t>Dequeue the shortest edge 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  <a:ea typeface="DejaVu Sans"/>
              </a:rPr>
              <a:t>{</a:t>
            </a:r>
            <a:r>
              <a:rPr b="1" lang="en-US" sz="3400" spc="-1" strike="noStrike">
                <a:solidFill>
                  <a:srgbClr val="f3cd60"/>
                </a:solidFill>
                <a:latin typeface="Calibri"/>
                <a:ea typeface="DejaVu Sans"/>
              </a:rPr>
              <a:t>AD 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  <a:ea typeface="DejaVu Sans"/>
              </a:rPr>
              <a:t>= </a:t>
            </a:r>
            <a:r>
              <a:rPr b="0" lang="en-US" sz="3400" spc="-1" strike="noStrike">
                <a:solidFill>
                  <a:srgbClr val="f3cd60"/>
                </a:solidFill>
                <a:latin typeface="Calibri"/>
                <a:ea typeface="DejaVu Sans"/>
              </a:rPr>
              <a:t>9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  <a:ea typeface="DejaVu Sans"/>
              </a:rPr>
              <a:t>} </a:t>
            </a:r>
            <a:endParaRPr b="0" lang="en-US" sz="3400" spc="-1" strike="noStrike">
              <a:latin typeface="Arial"/>
            </a:endParaRPr>
          </a:p>
          <a:p>
            <a:pPr lvl="1" marL="609480" indent="-2304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It would create a loop in the spanning tree </a:t>
            </a:r>
            <a:r>
              <a:rPr b="0" lang="en-US" sz="3200" spc="-1" strike="noStrike">
                <a:solidFill>
                  <a:srgbClr val="ffffff"/>
                </a:solidFill>
                <a:latin typeface="Wingdings"/>
                <a:ea typeface="DejaVu Sans"/>
              </a:rPr>
              <a:t>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 skip it</a:t>
            </a:r>
            <a:endParaRPr b="0" lang="en-US" sz="3200" spc="-1" strike="noStrike">
              <a:latin typeface="Arial"/>
            </a:endParaRPr>
          </a:p>
          <a:p>
            <a:pPr marL="304920" indent="-3038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3cd60"/>
                </a:solidFill>
                <a:latin typeface="Calibri"/>
                <a:ea typeface="DejaVu Sans"/>
              </a:rPr>
              <a:t>Spanning tree 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  <a:ea typeface="DejaVu Sans"/>
              </a:rPr>
              <a:t>= {</a:t>
            </a:r>
            <a:r>
              <a:rPr b="1" lang="en-US" sz="3400" spc="-1" strike="noStrike">
                <a:solidFill>
                  <a:srgbClr val="f3cd60"/>
                </a:solidFill>
                <a:latin typeface="Calibri"/>
                <a:ea typeface="DejaVu Sans"/>
              </a:rPr>
              <a:t>AB 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  <a:ea typeface="DejaVu Sans"/>
              </a:rPr>
              <a:t>= </a:t>
            </a:r>
            <a:r>
              <a:rPr b="0" lang="en-US" sz="3400" spc="-1" strike="noStrike">
                <a:solidFill>
                  <a:srgbClr val="f3cd60"/>
                </a:solidFill>
                <a:latin typeface="Calibri"/>
                <a:ea typeface="DejaVu Sans"/>
              </a:rPr>
              <a:t>4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  <a:ea typeface="DejaVu Sans"/>
              </a:rPr>
              <a:t>}, {</a:t>
            </a:r>
            <a:r>
              <a:rPr b="1" lang="en-US" sz="3400" spc="-1" strike="noStrike">
                <a:solidFill>
                  <a:srgbClr val="f3cd60"/>
                </a:solidFill>
                <a:latin typeface="Calibri"/>
                <a:ea typeface="DejaVu Sans"/>
              </a:rPr>
              <a:t>BD 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  <a:ea typeface="DejaVu Sans"/>
              </a:rPr>
              <a:t>= </a:t>
            </a:r>
            <a:r>
              <a:rPr b="0" lang="en-US" sz="3400" spc="-1" strike="noStrike">
                <a:solidFill>
                  <a:srgbClr val="f3cd60"/>
                </a:solidFill>
                <a:latin typeface="Calibri"/>
                <a:ea typeface="DejaVu Sans"/>
              </a:rPr>
              <a:t>2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  <a:ea typeface="DejaVu Sans"/>
              </a:rPr>
              <a:t>}, {</a:t>
            </a:r>
            <a:r>
              <a:rPr b="1" lang="en-US" sz="3400" spc="-1" strike="noStrike">
                <a:solidFill>
                  <a:srgbClr val="f3cd60"/>
                </a:solidFill>
                <a:latin typeface="Calibri"/>
                <a:ea typeface="DejaVu Sans"/>
              </a:rPr>
              <a:t>AC 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  <a:ea typeface="DejaVu Sans"/>
              </a:rPr>
              <a:t>= </a:t>
            </a:r>
            <a:r>
              <a:rPr b="0" lang="en-US" sz="3400" spc="-1" strike="noStrike">
                <a:solidFill>
                  <a:srgbClr val="f3cd60"/>
                </a:solidFill>
                <a:latin typeface="Calibri"/>
                <a:ea typeface="DejaVu Sans"/>
              </a:rPr>
              <a:t>5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  <a:ea typeface="DejaVu Sans"/>
              </a:rPr>
              <a:t>}, {</a:t>
            </a:r>
            <a:r>
              <a:rPr b="1" lang="en-US" sz="3400" spc="-1" strike="noStrike">
                <a:solidFill>
                  <a:srgbClr val="f3cd60"/>
                </a:solidFill>
                <a:latin typeface="Calibri"/>
                <a:ea typeface="DejaVu Sans"/>
              </a:rPr>
              <a:t>CE 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  <a:ea typeface="DejaVu Sans"/>
              </a:rPr>
              <a:t>= </a:t>
            </a:r>
            <a:r>
              <a:rPr b="0" lang="en-US" sz="3400" spc="-1" strike="noStrike">
                <a:solidFill>
                  <a:srgbClr val="f3cd60"/>
                </a:solidFill>
                <a:latin typeface="Calibri"/>
                <a:ea typeface="DejaVu Sans"/>
              </a:rPr>
              <a:t>7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  <a:ea typeface="DejaVu Sans"/>
              </a:rPr>
              <a:t>}</a:t>
            </a:r>
            <a:endParaRPr b="0" lang="en-US" sz="3400" spc="-1" strike="noStrike">
              <a:latin typeface="Arial"/>
            </a:endParaRPr>
          </a:p>
          <a:p>
            <a:pPr marL="304920" indent="-3038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3cd60"/>
                </a:solidFill>
                <a:latin typeface="Calibri"/>
                <a:ea typeface="DejaVu Sans"/>
              </a:rPr>
              <a:t>Priority queue 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  <a:ea typeface="DejaVu Sans"/>
              </a:rPr>
              <a:t>= {</a:t>
            </a:r>
            <a:r>
              <a:rPr b="1" lang="en-US" sz="3400" spc="-1" strike="noStrike">
                <a:solidFill>
                  <a:srgbClr val="f3cd60"/>
                </a:solidFill>
                <a:latin typeface="Calibri"/>
                <a:ea typeface="DejaVu Sans"/>
              </a:rPr>
              <a:t>EF 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  <a:ea typeface="DejaVu Sans"/>
              </a:rPr>
              <a:t>= </a:t>
            </a:r>
            <a:r>
              <a:rPr b="0" lang="en-US" sz="3400" spc="-1" strike="noStrike">
                <a:solidFill>
                  <a:srgbClr val="f3cd60"/>
                </a:solidFill>
                <a:latin typeface="Calibri"/>
                <a:ea typeface="DejaVu Sans"/>
              </a:rPr>
              <a:t>12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  <a:ea typeface="DejaVu Sans"/>
              </a:rPr>
              <a:t>}, {</a:t>
            </a:r>
            <a:r>
              <a:rPr b="1" lang="en-US" sz="3400" spc="-1" strike="noStrike">
                <a:solidFill>
                  <a:srgbClr val="f3cd60"/>
                </a:solidFill>
                <a:latin typeface="Calibri"/>
                <a:ea typeface="DejaVu Sans"/>
              </a:rPr>
              <a:t>CD 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  <a:ea typeface="DejaVu Sans"/>
              </a:rPr>
              <a:t>= </a:t>
            </a:r>
            <a:r>
              <a:rPr b="0" lang="en-US" sz="3400" spc="-1" strike="noStrike">
                <a:solidFill>
                  <a:srgbClr val="f3cd60"/>
                </a:solidFill>
                <a:latin typeface="Calibri"/>
                <a:ea typeface="DejaVu Sans"/>
              </a:rPr>
              <a:t>20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  <a:ea typeface="DejaVu Sans"/>
              </a:rPr>
              <a:t>}</a:t>
            </a:r>
            <a:endParaRPr b="0" lang="en-US" sz="3400" spc="-1" strike="noStrike">
              <a:latin typeface="Arial"/>
            </a:endParaRPr>
          </a:p>
        </p:txBody>
      </p:sp>
      <p:sp>
        <p:nvSpPr>
          <p:cNvPr id="1076" name="CustomShape 3"/>
          <p:cNvSpPr/>
          <p:nvPr/>
        </p:nvSpPr>
        <p:spPr>
          <a:xfrm>
            <a:off x="188640" y="40320"/>
            <a:ext cx="9576360" cy="110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  <a:ea typeface="DejaVu Sans"/>
              </a:rPr>
              <a:t>Prim's Algorithm – Step #7</a:t>
            </a:r>
            <a:endParaRPr b="0" lang="en-US" sz="4000" spc="-1" strike="noStrike">
              <a:latin typeface="Arial"/>
            </a:endParaRPr>
          </a:p>
        </p:txBody>
      </p:sp>
      <p:grpSp>
        <p:nvGrpSpPr>
          <p:cNvPr id="1077" name="Group 4"/>
          <p:cNvGrpSpPr/>
          <p:nvPr/>
        </p:nvGrpSpPr>
        <p:grpSpPr>
          <a:xfrm>
            <a:off x="3109680" y="4309560"/>
            <a:ext cx="5962320" cy="1937880"/>
            <a:chOff x="3109680" y="4309560"/>
            <a:chExt cx="5962320" cy="1937880"/>
          </a:xfrm>
        </p:grpSpPr>
        <p:sp>
          <p:nvSpPr>
            <p:cNvPr id="1078" name="CustomShape 5"/>
            <p:cNvSpPr/>
            <p:nvPr/>
          </p:nvSpPr>
          <p:spPr>
            <a:xfrm>
              <a:off x="3109680" y="5144400"/>
              <a:ext cx="31680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4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079" name="CustomShape 6"/>
            <p:cNvSpPr/>
            <p:nvPr/>
          </p:nvSpPr>
          <p:spPr>
            <a:xfrm>
              <a:off x="3987720" y="5594400"/>
              <a:ext cx="31680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2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080" name="CustomShape 7"/>
            <p:cNvSpPr/>
            <p:nvPr/>
          </p:nvSpPr>
          <p:spPr>
            <a:xfrm>
              <a:off x="3709440" y="5063040"/>
              <a:ext cx="31680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9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081" name="CustomShape 8"/>
            <p:cNvSpPr/>
            <p:nvPr/>
          </p:nvSpPr>
          <p:spPr>
            <a:xfrm>
              <a:off x="6175440" y="5257080"/>
              <a:ext cx="45396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12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082" name="CustomShape 9"/>
            <p:cNvSpPr/>
            <p:nvPr/>
          </p:nvSpPr>
          <p:spPr>
            <a:xfrm>
              <a:off x="5327640" y="5118840"/>
              <a:ext cx="31680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8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083" name="CustomShape 10"/>
            <p:cNvSpPr/>
            <p:nvPr/>
          </p:nvSpPr>
          <p:spPr>
            <a:xfrm>
              <a:off x="5458320" y="4458960"/>
              <a:ext cx="31680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7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084" name="CustomShape 11"/>
            <p:cNvSpPr/>
            <p:nvPr/>
          </p:nvSpPr>
          <p:spPr>
            <a:xfrm>
              <a:off x="4087440" y="4309560"/>
              <a:ext cx="31680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5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085" name="Line 12"/>
            <p:cNvSpPr/>
            <p:nvPr/>
          </p:nvSpPr>
          <p:spPr>
            <a:xfrm flipV="1">
              <a:off x="5150160" y="5104440"/>
              <a:ext cx="862200" cy="649800"/>
            </a:xfrm>
            <a:prstGeom prst="line">
              <a:avLst/>
            </a:prstGeom>
            <a:ln w="38160">
              <a:solidFill>
                <a:schemeClr val="accent5">
                  <a:lumMod val="75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6" name="Line 13"/>
            <p:cNvSpPr/>
            <p:nvPr/>
          </p:nvSpPr>
          <p:spPr>
            <a:xfrm flipH="1" flipV="1">
              <a:off x="4914360" y="4932720"/>
              <a:ext cx="35280" cy="739800"/>
            </a:xfrm>
            <a:prstGeom prst="line">
              <a:avLst/>
            </a:prstGeom>
            <a:ln w="7632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7" name="Line 14"/>
            <p:cNvSpPr/>
            <p:nvPr/>
          </p:nvSpPr>
          <p:spPr>
            <a:xfrm flipH="1" flipV="1">
              <a:off x="6212880" y="5182560"/>
              <a:ext cx="2160" cy="476640"/>
            </a:xfrm>
            <a:prstGeom prst="line">
              <a:avLst/>
            </a:prstGeom>
            <a:ln w="7632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8" name="Line 15"/>
            <p:cNvSpPr/>
            <p:nvPr/>
          </p:nvSpPr>
          <p:spPr>
            <a:xfrm flipH="1">
              <a:off x="3728520" y="5951520"/>
              <a:ext cx="937800" cy="29880"/>
            </a:xfrm>
            <a:prstGeom prst="line">
              <a:avLst/>
            </a:prstGeom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9" name="Line 16"/>
            <p:cNvSpPr/>
            <p:nvPr/>
          </p:nvSpPr>
          <p:spPr>
            <a:xfrm flipH="1" flipV="1">
              <a:off x="3658320" y="4835520"/>
              <a:ext cx="1091160" cy="918720"/>
            </a:xfrm>
            <a:prstGeom prst="line">
              <a:avLst/>
            </a:prstGeom>
            <a:ln w="38160">
              <a:solidFill>
                <a:schemeClr val="accent5">
                  <a:lumMod val="75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0" name="Line 17"/>
            <p:cNvSpPr/>
            <p:nvPr/>
          </p:nvSpPr>
          <p:spPr>
            <a:xfrm>
              <a:off x="5197680" y="4665600"/>
              <a:ext cx="731520" cy="250200"/>
            </a:xfrm>
            <a:prstGeom prst="line">
              <a:avLst/>
            </a:prstGeom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1" name="Line 18"/>
            <p:cNvSpPr/>
            <p:nvPr/>
          </p:nvSpPr>
          <p:spPr>
            <a:xfrm flipV="1">
              <a:off x="3444480" y="4913640"/>
              <a:ext cx="12960" cy="800640"/>
            </a:xfrm>
            <a:prstGeom prst="line">
              <a:avLst/>
            </a:prstGeom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2" name="Line 19"/>
            <p:cNvSpPr/>
            <p:nvPr/>
          </p:nvSpPr>
          <p:spPr>
            <a:xfrm>
              <a:off x="3741480" y="4646880"/>
              <a:ext cx="889200" cy="18720"/>
            </a:xfrm>
            <a:prstGeom prst="line">
              <a:avLst/>
            </a:prstGeom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3" name="CustomShape 20"/>
            <p:cNvSpPr/>
            <p:nvPr/>
          </p:nvSpPr>
          <p:spPr>
            <a:xfrm>
              <a:off x="3174480" y="4380120"/>
              <a:ext cx="565920" cy="5328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A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1094" name="CustomShape 21"/>
            <p:cNvSpPr/>
            <p:nvPr/>
          </p:nvSpPr>
          <p:spPr>
            <a:xfrm>
              <a:off x="3161520" y="5714640"/>
              <a:ext cx="565920" cy="5328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B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1095" name="CustomShape 22"/>
            <p:cNvSpPr/>
            <p:nvPr/>
          </p:nvSpPr>
          <p:spPr>
            <a:xfrm>
              <a:off x="4631040" y="4398840"/>
              <a:ext cx="565920" cy="5328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C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1096" name="CustomShape 23"/>
            <p:cNvSpPr/>
            <p:nvPr/>
          </p:nvSpPr>
          <p:spPr>
            <a:xfrm>
              <a:off x="4666320" y="5672880"/>
              <a:ext cx="565920" cy="5569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D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1097" name="CustomShape 24"/>
            <p:cNvSpPr/>
            <p:nvPr/>
          </p:nvSpPr>
          <p:spPr>
            <a:xfrm>
              <a:off x="5929560" y="4649040"/>
              <a:ext cx="565920" cy="5328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E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1098" name="CustomShape 25"/>
            <p:cNvSpPr/>
            <p:nvPr/>
          </p:nvSpPr>
          <p:spPr>
            <a:xfrm>
              <a:off x="5931720" y="5659560"/>
              <a:ext cx="565920" cy="5328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F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1099" name="CustomShape 26"/>
            <p:cNvSpPr/>
            <p:nvPr/>
          </p:nvSpPr>
          <p:spPr>
            <a:xfrm>
              <a:off x="4474440" y="5025240"/>
              <a:ext cx="45396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20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100" name="CustomShape 27"/>
            <p:cNvSpPr/>
            <p:nvPr/>
          </p:nvSpPr>
          <p:spPr>
            <a:xfrm>
              <a:off x="7533360" y="5922000"/>
              <a:ext cx="96840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75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1" name="CustomShape 28"/>
            <p:cNvSpPr/>
            <p:nvPr/>
          </p:nvSpPr>
          <p:spPr>
            <a:xfrm>
              <a:off x="7794720" y="5536440"/>
              <a:ext cx="45396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10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102" name="CustomShape 29"/>
            <p:cNvSpPr/>
            <p:nvPr/>
          </p:nvSpPr>
          <p:spPr>
            <a:xfrm flipV="1">
              <a:off x="7454160" y="5073120"/>
              <a:ext cx="368640" cy="6606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75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3" name="CustomShape 30"/>
            <p:cNvSpPr/>
            <p:nvPr/>
          </p:nvSpPr>
          <p:spPr>
            <a:xfrm flipH="1" flipV="1">
              <a:off x="8225280" y="5073120"/>
              <a:ext cx="358200" cy="6606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75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4" name="CustomShape 31"/>
            <p:cNvSpPr/>
            <p:nvPr/>
          </p:nvSpPr>
          <p:spPr>
            <a:xfrm>
              <a:off x="7339320" y="5137200"/>
              <a:ext cx="31680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8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105" name="CustomShape 32"/>
            <p:cNvSpPr/>
            <p:nvPr/>
          </p:nvSpPr>
          <p:spPr>
            <a:xfrm>
              <a:off x="8376480" y="5100480"/>
              <a:ext cx="31680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7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106" name="CustomShape 33"/>
            <p:cNvSpPr/>
            <p:nvPr/>
          </p:nvSpPr>
          <p:spPr>
            <a:xfrm>
              <a:off x="8502840" y="5659560"/>
              <a:ext cx="569160" cy="52344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I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1107" name="CustomShape 34"/>
            <p:cNvSpPr/>
            <p:nvPr/>
          </p:nvSpPr>
          <p:spPr>
            <a:xfrm>
              <a:off x="6992280" y="5659560"/>
              <a:ext cx="540000" cy="52344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G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1108" name="CustomShape 35"/>
            <p:cNvSpPr/>
            <p:nvPr/>
          </p:nvSpPr>
          <p:spPr>
            <a:xfrm>
              <a:off x="7740000" y="4626720"/>
              <a:ext cx="569160" cy="52344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H</a:t>
              </a:r>
              <a:endParaRPr b="0" lang="en-US" sz="24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CustomShape 1"/>
          <p:cNvSpPr/>
          <p:nvPr/>
        </p:nvSpPr>
        <p:spPr>
          <a:xfrm>
            <a:off x="11566440" y="6525000"/>
            <a:ext cx="427680" cy="19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91D7A1F7-8D23-4A2B-833E-7FE7506540F4}" type="slidenum">
              <a:rPr b="0" lang="en-US" sz="1000" spc="-1" strike="noStrike">
                <a:solidFill>
                  <a:srgbClr val="ffffff"/>
                </a:solidFill>
                <a:latin typeface="Calibri"/>
                <a:ea typeface="DejaVu Sans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1110" name="CustomShape 2"/>
          <p:cNvSpPr/>
          <p:nvPr/>
        </p:nvSpPr>
        <p:spPr>
          <a:xfrm>
            <a:off x="190440" y="1151280"/>
            <a:ext cx="11803680" cy="556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Autofit/>
          </a:bodyPr>
          <a:p>
            <a:pPr marL="304920" indent="-3038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3cd60"/>
                </a:solidFill>
                <a:latin typeface="Calibri"/>
                <a:ea typeface="DejaVu Sans"/>
              </a:rPr>
              <a:t>Dequeue the shortest edge 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  <a:ea typeface="DejaVu Sans"/>
              </a:rPr>
              <a:t>{</a:t>
            </a:r>
            <a:r>
              <a:rPr b="1" lang="en-US" sz="3400" spc="-1" strike="noStrike">
                <a:solidFill>
                  <a:srgbClr val="f3cd60"/>
                </a:solidFill>
                <a:latin typeface="Calibri"/>
                <a:ea typeface="DejaVu Sans"/>
              </a:rPr>
              <a:t>EF 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  <a:ea typeface="DejaVu Sans"/>
              </a:rPr>
              <a:t>= </a:t>
            </a:r>
            <a:r>
              <a:rPr b="0" lang="en-US" sz="3400" spc="-1" strike="noStrike">
                <a:solidFill>
                  <a:srgbClr val="f3cd60"/>
                </a:solidFill>
                <a:latin typeface="Calibri"/>
                <a:ea typeface="DejaVu Sans"/>
              </a:rPr>
              <a:t>12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  <a:ea typeface="DejaVu Sans"/>
              </a:rPr>
              <a:t>} and add it to the tree</a:t>
            </a:r>
            <a:endParaRPr b="0" lang="en-US" sz="3400" spc="-1" strike="noStrike">
              <a:latin typeface="Arial"/>
            </a:endParaRPr>
          </a:p>
          <a:p>
            <a:pPr marL="304920" indent="-3038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3cd60"/>
                </a:solidFill>
                <a:latin typeface="Calibri"/>
                <a:ea typeface="DejaVu Sans"/>
              </a:rPr>
              <a:t>Enqueue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  <a:ea typeface="DejaVu Sans"/>
              </a:rPr>
              <a:t> all edges from </a:t>
            </a:r>
            <a:r>
              <a:rPr b="1" lang="en-US" sz="3400" spc="-1" strike="noStrike">
                <a:solidFill>
                  <a:srgbClr val="f3cd60"/>
                </a:solidFill>
                <a:latin typeface="Calibri"/>
                <a:ea typeface="DejaVu Sans"/>
              </a:rPr>
              <a:t>F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  <a:ea typeface="DejaVu Sans"/>
              </a:rPr>
              <a:t> to other graph nodes: no such edges</a:t>
            </a:r>
            <a:endParaRPr b="0" lang="en-US" sz="3400" spc="-1" strike="noStrike">
              <a:latin typeface="Arial"/>
            </a:endParaRPr>
          </a:p>
          <a:p>
            <a:pPr marL="304920" indent="-3038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3cd60"/>
                </a:solidFill>
                <a:latin typeface="Calibri"/>
                <a:ea typeface="DejaVu Sans"/>
              </a:rPr>
              <a:t>Spanning tree 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  <a:ea typeface="DejaVu Sans"/>
              </a:rPr>
              <a:t>= {</a:t>
            </a:r>
            <a:r>
              <a:rPr b="1" lang="en-US" sz="3400" spc="-1" strike="noStrike">
                <a:solidFill>
                  <a:srgbClr val="f3cd60"/>
                </a:solidFill>
                <a:latin typeface="Calibri"/>
                <a:ea typeface="DejaVu Sans"/>
              </a:rPr>
              <a:t>AB 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  <a:ea typeface="DejaVu Sans"/>
              </a:rPr>
              <a:t>= </a:t>
            </a:r>
            <a:r>
              <a:rPr b="0" lang="en-US" sz="3400" spc="-1" strike="noStrike">
                <a:solidFill>
                  <a:srgbClr val="f3cd60"/>
                </a:solidFill>
                <a:latin typeface="Calibri"/>
                <a:ea typeface="DejaVu Sans"/>
              </a:rPr>
              <a:t>4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  <a:ea typeface="DejaVu Sans"/>
              </a:rPr>
              <a:t>}, {</a:t>
            </a:r>
            <a:r>
              <a:rPr b="1" lang="en-US" sz="3400" spc="-1" strike="noStrike">
                <a:solidFill>
                  <a:srgbClr val="f3cd60"/>
                </a:solidFill>
                <a:latin typeface="Calibri"/>
                <a:ea typeface="DejaVu Sans"/>
              </a:rPr>
              <a:t>BD 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  <a:ea typeface="DejaVu Sans"/>
              </a:rPr>
              <a:t>= </a:t>
            </a:r>
            <a:r>
              <a:rPr b="0" lang="en-US" sz="3400" spc="-1" strike="noStrike">
                <a:solidFill>
                  <a:srgbClr val="f3cd60"/>
                </a:solidFill>
                <a:latin typeface="Calibri"/>
                <a:ea typeface="DejaVu Sans"/>
              </a:rPr>
              <a:t>2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  <a:ea typeface="DejaVu Sans"/>
              </a:rPr>
              <a:t>}, {</a:t>
            </a:r>
            <a:r>
              <a:rPr b="1" lang="en-US" sz="3400" spc="-1" strike="noStrike">
                <a:solidFill>
                  <a:srgbClr val="f3cd60"/>
                </a:solidFill>
                <a:latin typeface="Calibri"/>
                <a:ea typeface="DejaVu Sans"/>
              </a:rPr>
              <a:t>AC 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  <a:ea typeface="DejaVu Sans"/>
              </a:rPr>
              <a:t>= </a:t>
            </a:r>
            <a:r>
              <a:rPr b="0" lang="en-US" sz="3400" spc="-1" strike="noStrike">
                <a:solidFill>
                  <a:srgbClr val="f3cd60"/>
                </a:solidFill>
                <a:latin typeface="Calibri"/>
                <a:ea typeface="DejaVu Sans"/>
              </a:rPr>
              <a:t>5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  <a:ea typeface="DejaVu Sans"/>
              </a:rPr>
              <a:t>}, {</a:t>
            </a:r>
            <a:r>
              <a:rPr b="1" lang="en-US" sz="3400" spc="-1" strike="noStrike">
                <a:solidFill>
                  <a:srgbClr val="f3cd60"/>
                </a:solidFill>
                <a:latin typeface="Calibri"/>
                <a:ea typeface="DejaVu Sans"/>
              </a:rPr>
              <a:t>CE 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  <a:ea typeface="DejaVu Sans"/>
              </a:rPr>
              <a:t>= </a:t>
            </a:r>
            <a:r>
              <a:rPr b="0" lang="en-US" sz="3400" spc="-1" strike="noStrike">
                <a:solidFill>
                  <a:srgbClr val="f3cd60"/>
                </a:solidFill>
                <a:latin typeface="Calibri"/>
                <a:ea typeface="DejaVu Sans"/>
              </a:rPr>
              <a:t>7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  <a:ea typeface="DejaVu Sans"/>
              </a:rPr>
              <a:t>}, {</a:t>
            </a:r>
            <a:r>
              <a:rPr b="1" lang="en-US" sz="3400" spc="-1" strike="noStrike">
                <a:solidFill>
                  <a:srgbClr val="f3cd60"/>
                </a:solidFill>
                <a:latin typeface="Calibri"/>
                <a:ea typeface="DejaVu Sans"/>
              </a:rPr>
              <a:t>EF 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  <a:ea typeface="DejaVu Sans"/>
              </a:rPr>
              <a:t>= </a:t>
            </a:r>
            <a:r>
              <a:rPr b="0" lang="en-US" sz="3400" spc="-1" strike="noStrike">
                <a:solidFill>
                  <a:srgbClr val="f3cd60"/>
                </a:solidFill>
                <a:latin typeface="Calibri"/>
                <a:ea typeface="DejaVu Sans"/>
              </a:rPr>
              <a:t>12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  <a:ea typeface="DejaVu Sans"/>
              </a:rPr>
              <a:t>}</a:t>
            </a:r>
            <a:endParaRPr b="0" lang="en-US" sz="3400" spc="-1" strike="noStrike">
              <a:latin typeface="Arial"/>
            </a:endParaRPr>
          </a:p>
          <a:p>
            <a:pPr marL="304920" indent="-3038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3cd60"/>
                </a:solidFill>
                <a:latin typeface="Calibri"/>
                <a:ea typeface="DejaVu Sans"/>
              </a:rPr>
              <a:t>Priority queue 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  <a:ea typeface="DejaVu Sans"/>
              </a:rPr>
              <a:t>= {</a:t>
            </a:r>
            <a:r>
              <a:rPr b="1" lang="en-US" sz="3400" spc="-1" strike="noStrike">
                <a:solidFill>
                  <a:srgbClr val="f3cd60"/>
                </a:solidFill>
                <a:latin typeface="Calibri"/>
                <a:ea typeface="DejaVu Sans"/>
              </a:rPr>
              <a:t>CD 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  <a:ea typeface="DejaVu Sans"/>
              </a:rPr>
              <a:t>= </a:t>
            </a:r>
            <a:r>
              <a:rPr b="0" lang="en-US" sz="3400" spc="-1" strike="noStrike">
                <a:solidFill>
                  <a:srgbClr val="f3cd60"/>
                </a:solidFill>
                <a:latin typeface="Calibri"/>
                <a:ea typeface="DejaVu Sans"/>
              </a:rPr>
              <a:t>20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  <a:ea typeface="DejaVu Sans"/>
              </a:rPr>
              <a:t>}</a:t>
            </a:r>
            <a:endParaRPr b="0" lang="en-US" sz="3400" spc="-1" strike="noStrike">
              <a:latin typeface="Arial"/>
            </a:endParaRPr>
          </a:p>
        </p:txBody>
      </p:sp>
      <p:sp>
        <p:nvSpPr>
          <p:cNvPr id="1111" name="CustomShape 3"/>
          <p:cNvSpPr/>
          <p:nvPr/>
        </p:nvSpPr>
        <p:spPr>
          <a:xfrm>
            <a:off x="188640" y="40320"/>
            <a:ext cx="9576360" cy="110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  <a:ea typeface="DejaVu Sans"/>
              </a:rPr>
              <a:t>Prim's Algorithm – Step #8</a:t>
            </a:r>
            <a:endParaRPr b="0" lang="en-US" sz="4000" spc="-1" strike="noStrike">
              <a:latin typeface="Arial"/>
            </a:endParaRPr>
          </a:p>
        </p:txBody>
      </p:sp>
      <p:grpSp>
        <p:nvGrpSpPr>
          <p:cNvPr id="1112" name="Group 4"/>
          <p:cNvGrpSpPr/>
          <p:nvPr/>
        </p:nvGrpSpPr>
        <p:grpSpPr>
          <a:xfrm>
            <a:off x="3109680" y="4309560"/>
            <a:ext cx="5962320" cy="1937880"/>
            <a:chOff x="3109680" y="4309560"/>
            <a:chExt cx="5962320" cy="1937880"/>
          </a:xfrm>
        </p:grpSpPr>
        <p:sp>
          <p:nvSpPr>
            <p:cNvPr id="1113" name="CustomShape 5"/>
            <p:cNvSpPr/>
            <p:nvPr/>
          </p:nvSpPr>
          <p:spPr>
            <a:xfrm>
              <a:off x="3109680" y="5144400"/>
              <a:ext cx="31680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4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114" name="CustomShape 6"/>
            <p:cNvSpPr/>
            <p:nvPr/>
          </p:nvSpPr>
          <p:spPr>
            <a:xfrm>
              <a:off x="3987720" y="5594400"/>
              <a:ext cx="31680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2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115" name="CustomShape 7"/>
            <p:cNvSpPr/>
            <p:nvPr/>
          </p:nvSpPr>
          <p:spPr>
            <a:xfrm>
              <a:off x="3709440" y="5063040"/>
              <a:ext cx="31680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9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116" name="CustomShape 8"/>
            <p:cNvSpPr/>
            <p:nvPr/>
          </p:nvSpPr>
          <p:spPr>
            <a:xfrm>
              <a:off x="6175440" y="5257080"/>
              <a:ext cx="45396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12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117" name="CustomShape 9"/>
            <p:cNvSpPr/>
            <p:nvPr/>
          </p:nvSpPr>
          <p:spPr>
            <a:xfrm>
              <a:off x="5327640" y="5118840"/>
              <a:ext cx="31680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8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118" name="CustomShape 10"/>
            <p:cNvSpPr/>
            <p:nvPr/>
          </p:nvSpPr>
          <p:spPr>
            <a:xfrm>
              <a:off x="5458320" y="4458960"/>
              <a:ext cx="31680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7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119" name="CustomShape 11"/>
            <p:cNvSpPr/>
            <p:nvPr/>
          </p:nvSpPr>
          <p:spPr>
            <a:xfrm>
              <a:off x="4087440" y="4309560"/>
              <a:ext cx="31680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5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120" name="Line 12"/>
            <p:cNvSpPr/>
            <p:nvPr/>
          </p:nvSpPr>
          <p:spPr>
            <a:xfrm flipV="1">
              <a:off x="5150160" y="5104440"/>
              <a:ext cx="862200" cy="649800"/>
            </a:xfrm>
            <a:prstGeom prst="line">
              <a:avLst/>
            </a:prstGeom>
            <a:ln w="38160">
              <a:solidFill>
                <a:schemeClr val="accent5">
                  <a:lumMod val="75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1" name="Line 13"/>
            <p:cNvSpPr/>
            <p:nvPr/>
          </p:nvSpPr>
          <p:spPr>
            <a:xfrm flipH="1" flipV="1">
              <a:off x="4914360" y="4932720"/>
              <a:ext cx="35280" cy="739800"/>
            </a:xfrm>
            <a:prstGeom prst="line">
              <a:avLst/>
            </a:prstGeom>
            <a:ln w="7632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2" name="Line 14"/>
            <p:cNvSpPr/>
            <p:nvPr/>
          </p:nvSpPr>
          <p:spPr>
            <a:xfrm flipH="1" flipV="1">
              <a:off x="6212880" y="5182560"/>
              <a:ext cx="2160" cy="476640"/>
            </a:xfrm>
            <a:prstGeom prst="line">
              <a:avLst/>
            </a:prstGeom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3" name="Line 15"/>
            <p:cNvSpPr/>
            <p:nvPr/>
          </p:nvSpPr>
          <p:spPr>
            <a:xfrm flipH="1">
              <a:off x="3728520" y="5951520"/>
              <a:ext cx="937800" cy="29880"/>
            </a:xfrm>
            <a:prstGeom prst="line">
              <a:avLst/>
            </a:prstGeom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4" name="Line 16"/>
            <p:cNvSpPr/>
            <p:nvPr/>
          </p:nvSpPr>
          <p:spPr>
            <a:xfrm flipH="1" flipV="1">
              <a:off x="3658320" y="4835520"/>
              <a:ext cx="1091160" cy="918720"/>
            </a:xfrm>
            <a:prstGeom prst="line">
              <a:avLst/>
            </a:prstGeom>
            <a:ln w="38160">
              <a:solidFill>
                <a:schemeClr val="accent5">
                  <a:lumMod val="75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5" name="Line 17"/>
            <p:cNvSpPr/>
            <p:nvPr/>
          </p:nvSpPr>
          <p:spPr>
            <a:xfrm>
              <a:off x="5197680" y="4665600"/>
              <a:ext cx="731520" cy="250200"/>
            </a:xfrm>
            <a:prstGeom prst="line">
              <a:avLst/>
            </a:prstGeom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6" name="Line 18"/>
            <p:cNvSpPr/>
            <p:nvPr/>
          </p:nvSpPr>
          <p:spPr>
            <a:xfrm flipV="1">
              <a:off x="3444480" y="4913640"/>
              <a:ext cx="12960" cy="800640"/>
            </a:xfrm>
            <a:prstGeom prst="line">
              <a:avLst/>
            </a:prstGeom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7" name="Line 19"/>
            <p:cNvSpPr/>
            <p:nvPr/>
          </p:nvSpPr>
          <p:spPr>
            <a:xfrm>
              <a:off x="3741480" y="4646880"/>
              <a:ext cx="889200" cy="18720"/>
            </a:xfrm>
            <a:prstGeom prst="line">
              <a:avLst/>
            </a:prstGeom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8" name="CustomShape 20"/>
            <p:cNvSpPr/>
            <p:nvPr/>
          </p:nvSpPr>
          <p:spPr>
            <a:xfrm>
              <a:off x="3174480" y="4380120"/>
              <a:ext cx="565920" cy="5328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A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1129" name="CustomShape 21"/>
            <p:cNvSpPr/>
            <p:nvPr/>
          </p:nvSpPr>
          <p:spPr>
            <a:xfrm>
              <a:off x="3161520" y="5714640"/>
              <a:ext cx="565920" cy="5328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B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1130" name="CustomShape 22"/>
            <p:cNvSpPr/>
            <p:nvPr/>
          </p:nvSpPr>
          <p:spPr>
            <a:xfrm>
              <a:off x="4631040" y="4398840"/>
              <a:ext cx="565920" cy="5328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C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1131" name="CustomShape 23"/>
            <p:cNvSpPr/>
            <p:nvPr/>
          </p:nvSpPr>
          <p:spPr>
            <a:xfrm>
              <a:off x="4666320" y="5672880"/>
              <a:ext cx="565920" cy="5569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D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1132" name="CustomShape 24"/>
            <p:cNvSpPr/>
            <p:nvPr/>
          </p:nvSpPr>
          <p:spPr>
            <a:xfrm>
              <a:off x="5929560" y="4649040"/>
              <a:ext cx="565920" cy="5328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E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1133" name="CustomShape 25"/>
            <p:cNvSpPr/>
            <p:nvPr/>
          </p:nvSpPr>
          <p:spPr>
            <a:xfrm>
              <a:off x="5931720" y="5659560"/>
              <a:ext cx="565920" cy="5328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F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1134" name="CustomShape 26"/>
            <p:cNvSpPr/>
            <p:nvPr/>
          </p:nvSpPr>
          <p:spPr>
            <a:xfrm>
              <a:off x="4474440" y="5025240"/>
              <a:ext cx="45396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20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135" name="CustomShape 27"/>
            <p:cNvSpPr/>
            <p:nvPr/>
          </p:nvSpPr>
          <p:spPr>
            <a:xfrm>
              <a:off x="7533360" y="5922000"/>
              <a:ext cx="96840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75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6" name="CustomShape 28"/>
            <p:cNvSpPr/>
            <p:nvPr/>
          </p:nvSpPr>
          <p:spPr>
            <a:xfrm>
              <a:off x="7794720" y="5536440"/>
              <a:ext cx="45396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10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137" name="CustomShape 29"/>
            <p:cNvSpPr/>
            <p:nvPr/>
          </p:nvSpPr>
          <p:spPr>
            <a:xfrm flipV="1">
              <a:off x="7454160" y="5073120"/>
              <a:ext cx="368640" cy="6606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75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8" name="CustomShape 30"/>
            <p:cNvSpPr/>
            <p:nvPr/>
          </p:nvSpPr>
          <p:spPr>
            <a:xfrm flipH="1" flipV="1">
              <a:off x="8225280" y="5073120"/>
              <a:ext cx="358200" cy="6606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75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9" name="CustomShape 31"/>
            <p:cNvSpPr/>
            <p:nvPr/>
          </p:nvSpPr>
          <p:spPr>
            <a:xfrm>
              <a:off x="7339320" y="5137200"/>
              <a:ext cx="31680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8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140" name="CustomShape 32"/>
            <p:cNvSpPr/>
            <p:nvPr/>
          </p:nvSpPr>
          <p:spPr>
            <a:xfrm>
              <a:off x="8376480" y="5100480"/>
              <a:ext cx="31680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7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141" name="CustomShape 33"/>
            <p:cNvSpPr/>
            <p:nvPr/>
          </p:nvSpPr>
          <p:spPr>
            <a:xfrm>
              <a:off x="8502840" y="5659560"/>
              <a:ext cx="569160" cy="52344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I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1142" name="CustomShape 34"/>
            <p:cNvSpPr/>
            <p:nvPr/>
          </p:nvSpPr>
          <p:spPr>
            <a:xfrm>
              <a:off x="6992280" y="5659560"/>
              <a:ext cx="540000" cy="52344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G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1143" name="CustomShape 35"/>
            <p:cNvSpPr/>
            <p:nvPr/>
          </p:nvSpPr>
          <p:spPr>
            <a:xfrm>
              <a:off x="7740000" y="4626720"/>
              <a:ext cx="569160" cy="52344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H</a:t>
              </a:r>
              <a:endParaRPr b="0" lang="en-US" sz="24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CustomShape 1"/>
          <p:cNvSpPr/>
          <p:nvPr/>
        </p:nvSpPr>
        <p:spPr>
          <a:xfrm>
            <a:off x="11566440" y="6525000"/>
            <a:ext cx="427680" cy="19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D31A794A-CA92-41D0-856B-675D8AB8C42A}" type="slidenum">
              <a:rPr b="0" lang="en-US" sz="1000" spc="-1" strike="noStrike">
                <a:solidFill>
                  <a:srgbClr val="ffffff"/>
                </a:solidFill>
                <a:latin typeface="Calibri"/>
                <a:ea typeface="DejaVu Sans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1145" name="CustomShape 2"/>
          <p:cNvSpPr/>
          <p:nvPr/>
        </p:nvSpPr>
        <p:spPr>
          <a:xfrm>
            <a:off x="190440" y="1151280"/>
            <a:ext cx="11803680" cy="556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Autofit/>
          </a:bodyPr>
          <a:p>
            <a:pPr marL="304920" indent="-3038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3cd60"/>
                </a:solidFill>
                <a:latin typeface="Calibri"/>
                <a:ea typeface="DejaVu Sans"/>
              </a:rPr>
              <a:t>Dequeue the shortest edge 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  <a:ea typeface="DejaVu Sans"/>
              </a:rPr>
              <a:t>{</a:t>
            </a:r>
            <a:r>
              <a:rPr b="1" lang="en-US" sz="3400" spc="-1" strike="noStrike">
                <a:solidFill>
                  <a:srgbClr val="f3cd60"/>
                </a:solidFill>
                <a:latin typeface="Calibri"/>
                <a:ea typeface="DejaVu Sans"/>
              </a:rPr>
              <a:t>CD 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  <a:ea typeface="DejaVu Sans"/>
              </a:rPr>
              <a:t>= </a:t>
            </a:r>
            <a:r>
              <a:rPr b="0" lang="en-US" sz="3400" spc="-1" strike="noStrike">
                <a:solidFill>
                  <a:srgbClr val="f3cd60"/>
                </a:solidFill>
                <a:latin typeface="Calibri"/>
                <a:ea typeface="DejaVu Sans"/>
              </a:rPr>
              <a:t>20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  <a:ea typeface="DejaVu Sans"/>
              </a:rPr>
              <a:t>}</a:t>
            </a:r>
            <a:endParaRPr b="0" lang="en-US" sz="3400" spc="-1" strike="noStrike">
              <a:latin typeface="Arial"/>
            </a:endParaRPr>
          </a:p>
          <a:p>
            <a:pPr lvl="1" marL="609480" indent="-2304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It would create a loop in the spanning tree </a:t>
            </a:r>
            <a:r>
              <a:rPr b="0" lang="en-US" sz="3200" spc="-1" strike="noStrike">
                <a:solidFill>
                  <a:srgbClr val="ffffff"/>
                </a:solidFill>
                <a:latin typeface="Wingdings"/>
                <a:ea typeface="DejaVu Sans"/>
              </a:rPr>
              <a:t>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 skip it</a:t>
            </a:r>
            <a:endParaRPr b="0" lang="en-US" sz="3200" spc="-1" strike="noStrike">
              <a:latin typeface="Arial"/>
            </a:endParaRPr>
          </a:p>
          <a:p>
            <a:pPr marL="304920" indent="-3038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3cd60"/>
                </a:solidFill>
                <a:latin typeface="Calibri"/>
                <a:ea typeface="DejaVu Sans"/>
              </a:rPr>
              <a:t>Spanning tree 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  <a:ea typeface="DejaVu Sans"/>
              </a:rPr>
              <a:t>= {</a:t>
            </a:r>
            <a:r>
              <a:rPr b="1" lang="en-US" sz="3400" spc="-1" strike="noStrike">
                <a:solidFill>
                  <a:srgbClr val="f3cd60"/>
                </a:solidFill>
                <a:latin typeface="Calibri"/>
                <a:ea typeface="DejaVu Sans"/>
              </a:rPr>
              <a:t>AB 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  <a:ea typeface="DejaVu Sans"/>
              </a:rPr>
              <a:t>= </a:t>
            </a:r>
            <a:r>
              <a:rPr b="0" lang="en-US" sz="3400" spc="-1" strike="noStrike">
                <a:solidFill>
                  <a:srgbClr val="f3cd60"/>
                </a:solidFill>
                <a:latin typeface="Calibri"/>
                <a:ea typeface="DejaVu Sans"/>
              </a:rPr>
              <a:t>4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  <a:ea typeface="DejaVu Sans"/>
              </a:rPr>
              <a:t>}, {</a:t>
            </a:r>
            <a:r>
              <a:rPr b="1" lang="en-US" sz="3400" spc="-1" strike="noStrike">
                <a:solidFill>
                  <a:srgbClr val="f3cd60"/>
                </a:solidFill>
                <a:latin typeface="Calibri"/>
                <a:ea typeface="DejaVu Sans"/>
              </a:rPr>
              <a:t>BD 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  <a:ea typeface="DejaVu Sans"/>
              </a:rPr>
              <a:t>= </a:t>
            </a:r>
            <a:r>
              <a:rPr b="0" lang="en-US" sz="3400" spc="-1" strike="noStrike">
                <a:solidFill>
                  <a:srgbClr val="f3cd60"/>
                </a:solidFill>
                <a:latin typeface="Calibri"/>
                <a:ea typeface="DejaVu Sans"/>
              </a:rPr>
              <a:t>2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  <a:ea typeface="DejaVu Sans"/>
              </a:rPr>
              <a:t>}, {</a:t>
            </a:r>
            <a:r>
              <a:rPr b="1" lang="en-US" sz="3400" spc="-1" strike="noStrike">
                <a:solidFill>
                  <a:srgbClr val="f3cd60"/>
                </a:solidFill>
                <a:latin typeface="Calibri"/>
                <a:ea typeface="DejaVu Sans"/>
              </a:rPr>
              <a:t>AC 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  <a:ea typeface="DejaVu Sans"/>
              </a:rPr>
              <a:t>= </a:t>
            </a:r>
            <a:r>
              <a:rPr b="0" lang="en-US" sz="3400" spc="-1" strike="noStrike">
                <a:solidFill>
                  <a:srgbClr val="f3cd60"/>
                </a:solidFill>
                <a:latin typeface="Calibri"/>
                <a:ea typeface="DejaVu Sans"/>
              </a:rPr>
              <a:t>5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  <a:ea typeface="DejaVu Sans"/>
              </a:rPr>
              <a:t>}, {</a:t>
            </a:r>
            <a:r>
              <a:rPr b="1" lang="en-US" sz="3400" spc="-1" strike="noStrike">
                <a:solidFill>
                  <a:srgbClr val="f3cd60"/>
                </a:solidFill>
                <a:latin typeface="Calibri"/>
                <a:ea typeface="DejaVu Sans"/>
              </a:rPr>
              <a:t>CE 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  <a:ea typeface="DejaVu Sans"/>
              </a:rPr>
              <a:t>= </a:t>
            </a:r>
            <a:r>
              <a:rPr b="0" lang="en-US" sz="3400" spc="-1" strike="noStrike">
                <a:solidFill>
                  <a:srgbClr val="f3cd60"/>
                </a:solidFill>
                <a:latin typeface="Calibri"/>
                <a:ea typeface="DejaVu Sans"/>
              </a:rPr>
              <a:t>7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  <a:ea typeface="DejaVu Sans"/>
              </a:rPr>
              <a:t>}, {</a:t>
            </a:r>
            <a:r>
              <a:rPr b="1" lang="en-US" sz="3400" spc="-1" strike="noStrike">
                <a:solidFill>
                  <a:srgbClr val="f3cd60"/>
                </a:solidFill>
                <a:latin typeface="Calibri"/>
                <a:ea typeface="DejaVu Sans"/>
              </a:rPr>
              <a:t>EF 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  <a:ea typeface="DejaVu Sans"/>
              </a:rPr>
              <a:t>= </a:t>
            </a:r>
            <a:r>
              <a:rPr b="0" lang="en-US" sz="3400" spc="-1" strike="noStrike">
                <a:solidFill>
                  <a:srgbClr val="f3cd60"/>
                </a:solidFill>
                <a:latin typeface="Calibri"/>
                <a:ea typeface="DejaVu Sans"/>
              </a:rPr>
              <a:t>12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  <a:ea typeface="DejaVu Sans"/>
              </a:rPr>
              <a:t>}</a:t>
            </a:r>
            <a:endParaRPr b="0" lang="en-US" sz="3400" spc="-1" strike="noStrike">
              <a:latin typeface="Arial"/>
            </a:endParaRPr>
          </a:p>
          <a:p>
            <a:pPr marL="304920" indent="-3038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3cd60"/>
                </a:solidFill>
                <a:latin typeface="Calibri"/>
                <a:ea typeface="DejaVu Sans"/>
              </a:rPr>
              <a:t>Priority queue 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  <a:ea typeface="DejaVu Sans"/>
              </a:rPr>
              <a:t>= { } </a:t>
            </a:r>
            <a:r>
              <a:rPr b="0" lang="en-US" sz="3400" spc="-1" strike="noStrike">
                <a:solidFill>
                  <a:srgbClr val="ffffff"/>
                </a:solidFill>
                <a:latin typeface="Wingdings"/>
                <a:ea typeface="DejaVu Sans"/>
              </a:rPr>
              <a:t>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  <a:ea typeface="DejaVu Sans"/>
              </a:rPr>
              <a:t> stop the algorithm</a:t>
            </a:r>
            <a:endParaRPr b="0" lang="en-US" sz="3400" spc="-1" strike="noStrike">
              <a:latin typeface="Arial"/>
            </a:endParaRPr>
          </a:p>
        </p:txBody>
      </p:sp>
      <p:sp>
        <p:nvSpPr>
          <p:cNvPr id="1146" name="CustomShape 3"/>
          <p:cNvSpPr/>
          <p:nvPr/>
        </p:nvSpPr>
        <p:spPr>
          <a:xfrm>
            <a:off x="188640" y="40320"/>
            <a:ext cx="9576360" cy="110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  <a:ea typeface="DejaVu Sans"/>
              </a:rPr>
              <a:t>Prim's Algorithm – Step #9</a:t>
            </a:r>
            <a:endParaRPr b="0" lang="en-US" sz="4000" spc="-1" strike="noStrike">
              <a:latin typeface="Arial"/>
            </a:endParaRPr>
          </a:p>
        </p:txBody>
      </p:sp>
      <p:grpSp>
        <p:nvGrpSpPr>
          <p:cNvPr id="1147" name="Group 4"/>
          <p:cNvGrpSpPr/>
          <p:nvPr/>
        </p:nvGrpSpPr>
        <p:grpSpPr>
          <a:xfrm>
            <a:off x="3109680" y="4309560"/>
            <a:ext cx="5962320" cy="1937880"/>
            <a:chOff x="3109680" y="4309560"/>
            <a:chExt cx="5962320" cy="1937880"/>
          </a:xfrm>
        </p:grpSpPr>
        <p:sp>
          <p:nvSpPr>
            <p:cNvPr id="1148" name="CustomShape 5"/>
            <p:cNvSpPr/>
            <p:nvPr/>
          </p:nvSpPr>
          <p:spPr>
            <a:xfrm>
              <a:off x="3109680" y="5144400"/>
              <a:ext cx="31680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4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149" name="CustomShape 6"/>
            <p:cNvSpPr/>
            <p:nvPr/>
          </p:nvSpPr>
          <p:spPr>
            <a:xfrm>
              <a:off x="3987720" y="5594400"/>
              <a:ext cx="31680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2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150" name="CustomShape 7"/>
            <p:cNvSpPr/>
            <p:nvPr/>
          </p:nvSpPr>
          <p:spPr>
            <a:xfrm>
              <a:off x="3709440" y="5063040"/>
              <a:ext cx="31680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9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151" name="CustomShape 8"/>
            <p:cNvSpPr/>
            <p:nvPr/>
          </p:nvSpPr>
          <p:spPr>
            <a:xfrm>
              <a:off x="6175440" y="5257080"/>
              <a:ext cx="45396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12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152" name="CustomShape 9"/>
            <p:cNvSpPr/>
            <p:nvPr/>
          </p:nvSpPr>
          <p:spPr>
            <a:xfrm>
              <a:off x="5327640" y="5118840"/>
              <a:ext cx="31680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8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153" name="CustomShape 10"/>
            <p:cNvSpPr/>
            <p:nvPr/>
          </p:nvSpPr>
          <p:spPr>
            <a:xfrm>
              <a:off x="5458320" y="4458960"/>
              <a:ext cx="31680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7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154" name="CustomShape 11"/>
            <p:cNvSpPr/>
            <p:nvPr/>
          </p:nvSpPr>
          <p:spPr>
            <a:xfrm>
              <a:off x="4087440" y="4309560"/>
              <a:ext cx="31680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5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155" name="Line 12"/>
            <p:cNvSpPr/>
            <p:nvPr/>
          </p:nvSpPr>
          <p:spPr>
            <a:xfrm flipV="1">
              <a:off x="5150160" y="5104440"/>
              <a:ext cx="862200" cy="649800"/>
            </a:xfrm>
            <a:prstGeom prst="line">
              <a:avLst/>
            </a:prstGeom>
            <a:ln w="38160">
              <a:solidFill>
                <a:schemeClr val="accent5">
                  <a:lumMod val="75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6" name="Line 13"/>
            <p:cNvSpPr/>
            <p:nvPr/>
          </p:nvSpPr>
          <p:spPr>
            <a:xfrm flipH="1" flipV="1">
              <a:off x="4914360" y="4932720"/>
              <a:ext cx="35280" cy="739800"/>
            </a:xfrm>
            <a:prstGeom prst="line">
              <a:avLst/>
            </a:prstGeom>
            <a:ln w="38160">
              <a:solidFill>
                <a:schemeClr val="accent5">
                  <a:lumMod val="75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7" name="Line 14"/>
            <p:cNvSpPr/>
            <p:nvPr/>
          </p:nvSpPr>
          <p:spPr>
            <a:xfrm flipH="1" flipV="1">
              <a:off x="6212880" y="5182560"/>
              <a:ext cx="2160" cy="476640"/>
            </a:xfrm>
            <a:prstGeom prst="line">
              <a:avLst/>
            </a:prstGeom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8" name="Line 15"/>
            <p:cNvSpPr/>
            <p:nvPr/>
          </p:nvSpPr>
          <p:spPr>
            <a:xfrm flipH="1">
              <a:off x="3728520" y="5951520"/>
              <a:ext cx="937800" cy="29880"/>
            </a:xfrm>
            <a:prstGeom prst="line">
              <a:avLst/>
            </a:prstGeom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9" name="Line 16"/>
            <p:cNvSpPr/>
            <p:nvPr/>
          </p:nvSpPr>
          <p:spPr>
            <a:xfrm flipH="1" flipV="1">
              <a:off x="3658320" y="4835520"/>
              <a:ext cx="1091160" cy="918720"/>
            </a:xfrm>
            <a:prstGeom prst="line">
              <a:avLst/>
            </a:prstGeom>
            <a:ln w="38160">
              <a:solidFill>
                <a:schemeClr val="accent5">
                  <a:lumMod val="75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0" name="Line 17"/>
            <p:cNvSpPr/>
            <p:nvPr/>
          </p:nvSpPr>
          <p:spPr>
            <a:xfrm>
              <a:off x="5197680" y="4665600"/>
              <a:ext cx="731520" cy="250200"/>
            </a:xfrm>
            <a:prstGeom prst="line">
              <a:avLst/>
            </a:prstGeom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1" name="Line 18"/>
            <p:cNvSpPr/>
            <p:nvPr/>
          </p:nvSpPr>
          <p:spPr>
            <a:xfrm flipV="1">
              <a:off x="3444480" y="4913640"/>
              <a:ext cx="12960" cy="800640"/>
            </a:xfrm>
            <a:prstGeom prst="line">
              <a:avLst/>
            </a:prstGeom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2" name="Line 19"/>
            <p:cNvSpPr/>
            <p:nvPr/>
          </p:nvSpPr>
          <p:spPr>
            <a:xfrm>
              <a:off x="3741480" y="4646880"/>
              <a:ext cx="889200" cy="18720"/>
            </a:xfrm>
            <a:prstGeom prst="line">
              <a:avLst/>
            </a:prstGeom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3" name="CustomShape 20"/>
            <p:cNvSpPr/>
            <p:nvPr/>
          </p:nvSpPr>
          <p:spPr>
            <a:xfrm>
              <a:off x="3174480" y="4380120"/>
              <a:ext cx="565920" cy="5328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A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1164" name="CustomShape 21"/>
            <p:cNvSpPr/>
            <p:nvPr/>
          </p:nvSpPr>
          <p:spPr>
            <a:xfrm>
              <a:off x="3161520" y="5714640"/>
              <a:ext cx="565920" cy="5328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B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1165" name="CustomShape 22"/>
            <p:cNvSpPr/>
            <p:nvPr/>
          </p:nvSpPr>
          <p:spPr>
            <a:xfrm>
              <a:off x="4631040" y="4398840"/>
              <a:ext cx="565920" cy="5328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C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1166" name="CustomShape 23"/>
            <p:cNvSpPr/>
            <p:nvPr/>
          </p:nvSpPr>
          <p:spPr>
            <a:xfrm>
              <a:off x="4666320" y="5672880"/>
              <a:ext cx="565920" cy="5569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D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1167" name="CustomShape 24"/>
            <p:cNvSpPr/>
            <p:nvPr/>
          </p:nvSpPr>
          <p:spPr>
            <a:xfrm>
              <a:off x="5929560" y="4649040"/>
              <a:ext cx="565920" cy="5328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E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1168" name="CustomShape 25"/>
            <p:cNvSpPr/>
            <p:nvPr/>
          </p:nvSpPr>
          <p:spPr>
            <a:xfrm>
              <a:off x="5931720" y="5659560"/>
              <a:ext cx="565920" cy="5328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F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1169" name="CustomShape 26"/>
            <p:cNvSpPr/>
            <p:nvPr/>
          </p:nvSpPr>
          <p:spPr>
            <a:xfrm>
              <a:off x="4474440" y="5025240"/>
              <a:ext cx="45396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20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170" name="CustomShape 27"/>
            <p:cNvSpPr/>
            <p:nvPr/>
          </p:nvSpPr>
          <p:spPr>
            <a:xfrm>
              <a:off x="7533360" y="5922000"/>
              <a:ext cx="96840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75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1" name="CustomShape 28"/>
            <p:cNvSpPr/>
            <p:nvPr/>
          </p:nvSpPr>
          <p:spPr>
            <a:xfrm>
              <a:off x="7794720" y="5536440"/>
              <a:ext cx="45396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10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172" name="CustomShape 29"/>
            <p:cNvSpPr/>
            <p:nvPr/>
          </p:nvSpPr>
          <p:spPr>
            <a:xfrm flipV="1">
              <a:off x="7454160" y="5073120"/>
              <a:ext cx="368640" cy="6606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75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3" name="CustomShape 30"/>
            <p:cNvSpPr/>
            <p:nvPr/>
          </p:nvSpPr>
          <p:spPr>
            <a:xfrm flipH="1" flipV="1">
              <a:off x="8225280" y="5073120"/>
              <a:ext cx="358200" cy="6606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75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4" name="CustomShape 31"/>
            <p:cNvSpPr/>
            <p:nvPr/>
          </p:nvSpPr>
          <p:spPr>
            <a:xfrm>
              <a:off x="7339320" y="5137200"/>
              <a:ext cx="31680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8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175" name="CustomShape 32"/>
            <p:cNvSpPr/>
            <p:nvPr/>
          </p:nvSpPr>
          <p:spPr>
            <a:xfrm>
              <a:off x="8376480" y="5100480"/>
              <a:ext cx="31680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7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176" name="CustomShape 33"/>
            <p:cNvSpPr/>
            <p:nvPr/>
          </p:nvSpPr>
          <p:spPr>
            <a:xfrm>
              <a:off x="8502840" y="5659560"/>
              <a:ext cx="569160" cy="52344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I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1177" name="CustomShape 34"/>
            <p:cNvSpPr/>
            <p:nvPr/>
          </p:nvSpPr>
          <p:spPr>
            <a:xfrm>
              <a:off x="6992280" y="5659560"/>
              <a:ext cx="540000" cy="52344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G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1178" name="CustomShape 35"/>
            <p:cNvSpPr/>
            <p:nvPr/>
          </p:nvSpPr>
          <p:spPr>
            <a:xfrm>
              <a:off x="7740000" y="4626720"/>
              <a:ext cx="569160" cy="52344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H</a:t>
              </a:r>
              <a:endParaRPr b="0" lang="en-US" sz="24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CustomShape 1"/>
          <p:cNvSpPr/>
          <p:nvPr/>
        </p:nvSpPr>
        <p:spPr>
          <a:xfrm>
            <a:off x="11566440" y="6525000"/>
            <a:ext cx="427680" cy="19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DFE69269-FE3F-43EA-A579-53D9B3B43778}" type="slidenum">
              <a:rPr b="0" lang="en-US" sz="1000" spc="-1" strike="noStrike">
                <a:solidFill>
                  <a:srgbClr val="ffffff"/>
                </a:solidFill>
                <a:latin typeface="Calibri"/>
                <a:ea typeface="DejaVu Sans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1180" name="CustomShape 2"/>
          <p:cNvSpPr/>
          <p:nvPr/>
        </p:nvSpPr>
        <p:spPr>
          <a:xfrm>
            <a:off x="190440" y="1151280"/>
            <a:ext cx="11803680" cy="556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Autofit/>
          </a:bodyPr>
          <a:p>
            <a:pPr marL="304920" indent="-3038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3cd60"/>
                </a:solidFill>
                <a:latin typeface="Calibri"/>
                <a:ea typeface="DejaVu Sans"/>
              </a:rPr>
              <a:t>Start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  <a:ea typeface="DejaVu Sans"/>
              </a:rPr>
              <a:t> from the initial node </a:t>
            </a:r>
            <a:r>
              <a:rPr b="1" lang="en-US" sz="3400" spc="-1" strike="noStrike">
                <a:solidFill>
                  <a:srgbClr val="f3cd60"/>
                </a:solidFill>
                <a:latin typeface="Calibri"/>
                <a:ea typeface="DejaVu Sans"/>
              </a:rPr>
              <a:t>G</a:t>
            </a:r>
            <a:endParaRPr b="0" lang="en-US" sz="3400" spc="-1" strike="noStrike">
              <a:latin typeface="Arial"/>
            </a:endParaRPr>
          </a:p>
          <a:p>
            <a:pPr marL="304920" indent="-3038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3cd60"/>
                </a:solidFill>
                <a:latin typeface="Calibri"/>
                <a:ea typeface="DejaVu Sans"/>
              </a:rPr>
              <a:t>Enqueue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  <a:ea typeface="DejaVu Sans"/>
              </a:rPr>
              <a:t> all edges from </a:t>
            </a:r>
            <a:r>
              <a:rPr b="1" lang="en-US" sz="3400" spc="-1" strike="noStrike">
                <a:solidFill>
                  <a:srgbClr val="f3cd60"/>
                </a:solidFill>
                <a:latin typeface="Calibri"/>
                <a:ea typeface="DejaVu Sans"/>
              </a:rPr>
              <a:t>G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  <a:ea typeface="DejaVu Sans"/>
              </a:rPr>
              <a:t> to other graph nodes: </a:t>
            </a:r>
            <a:r>
              <a:rPr b="1" lang="en-US" sz="3400" spc="-1" strike="noStrike">
                <a:solidFill>
                  <a:srgbClr val="f3cd60"/>
                </a:solidFill>
                <a:latin typeface="Calibri"/>
                <a:ea typeface="DejaVu Sans"/>
              </a:rPr>
              <a:t>GH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  <a:ea typeface="DejaVu Sans"/>
              </a:rPr>
              <a:t>, </a:t>
            </a:r>
            <a:r>
              <a:rPr b="1" lang="en-US" sz="3400" spc="-1" strike="noStrike">
                <a:solidFill>
                  <a:srgbClr val="f3cd60"/>
                </a:solidFill>
                <a:latin typeface="Calibri"/>
                <a:ea typeface="DejaVu Sans"/>
              </a:rPr>
              <a:t>GI</a:t>
            </a:r>
            <a:endParaRPr b="0" lang="en-US" sz="3400" spc="-1" strike="noStrike">
              <a:latin typeface="Arial"/>
            </a:endParaRPr>
          </a:p>
          <a:p>
            <a:pPr marL="304920" indent="-3038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3cd60"/>
                </a:solidFill>
                <a:latin typeface="Calibri"/>
                <a:ea typeface="DejaVu Sans"/>
              </a:rPr>
              <a:t>Spanning tree 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  <a:ea typeface="DejaVu Sans"/>
              </a:rPr>
              <a:t>= {</a:t>
            </a:r>
            <a:r>
              <a:rPr b="1" lang="en-US" sz="3400" spc="-1" strike="noStrike">
                <a:solidFill>
                  <a:srgbClr val="f3cd60"/>
                </a:solidFill>
                <a:latin typeface="Calibri"/>
                <a:ea typeface="DejaVu Sans"/>
              </a:rPr>
              <a:t>AB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  <a:ea typeface="DejaVu Sans"/>
              </a:rPr>
              <a:t>, </a:t>
            </a:r>
            <a:r>
              <a:rPr b="1" lang="en-US" sz="3400" spc="-1" strike="noStrike">
                <a:solidFill>
                  <a:srgbClr val="f3cd60"/>
                </a:solidFill>
                <a:latin typeface="Calibri"/>
                <a:ea typeface="DejaVu Sans"/>
              </a:rPr>
              <a:t>BD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  <a:ea typeface="DejaVu Sans"/>
              </a:rPr>
              <a:t>, </a:t>
            </a:r>
            <a:r>
              <a:rPr b="1" lang="en-US" sz="3400" spc="-1" strike="noStrike">
                <a:solidFill>
                  <a:srgbClr val="f3cd60"/>
                </a:solidFill>
                <a:latin typeface="Calibri"/>
                <a:ea typeface="DejaVu Sans"/>
              </a:rPr>
              <a:t>AC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  <a:ea typeface="DejaVu Sans"/>
              </a:rPr>
              <a:t>, </a:t>
            </a:r>
            <a:r>
              <a:rPr b="1" lang="en-US" sz="3400" spc="-1" strike="noStrike">
                <a:solidFill>
                  <a:srgbClr val="f3cd60"/>
                </a:solidFill>
                <a:latin typeface="Calibri"/>
                <a:ea typeface="DejaVu Sans"/>
              </a:rPr>
              <a:t>CE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  <a:ea typeface="DejaVu Sans"/>
              </a:rPr>
              <a:t>, </a:t>
            </a:r>
            <a:r>
              <a:rPr b="1" lang="en-US" sz="3400" spc="-1" strike="noStrike">
                <a:solidFill>
                  <a:srgbClr val="f3cd60"/>
                </a:solidFill>
                <a:latin typeface="Calibri"/>
                <a:ea typeface="DejaVu Sans"/>
              </a:rPr>
              <a:t>EF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  <a:ea typeface="DejaVu Sans"/>
              </a:rPr>
              <a:t>}, {</a:t>
            </a:r>
            <a:r>
              <a:rPr b="1" lang="en-US" sz="3400" spc="-1" strike="noStrike">
                <a:solidFill>
                  <a:srgbClr val="f3cd60"/>
                </a:solidFill>
                <a:latin typeface="Calibri"/>
                <a:ea typeface="DejaVu Sans"/>
              </a:rPr>
              <a:t>G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  <a:ea typeface="DejaVu Sans"/>
              </a:rPr>
              <a:t>}</a:t>
            </a:r>
            <a:endParaRPr b="0" lang="en-US" sz="3400" spc="-1" strike="noStrike">
              <a:latin typeface="Arial"/>
            </a:endParaRPr>
          </a:p>
          <a:p>
            <a:pPr marL="304920" indent="-3038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3cd60"/>
                </a:solidFill>
                <a:latin typeface="Calibri"/>
                <a:ea typeface="DejaVu Sans"/>
              </a:rPr>
              <a:t>Priority queue 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  <a:ea typeface="DejaVu Sans"/>
              </a:rPr>
              <a:t>= {</a:t>
            </a:r>
            <a:r>
              <a:rPr b="1" lang="en-US" sz="3400" spc="-1" strike="noStrike">
                <a:solidFill>
                  <a:srgbClr val="f3cd60"/>
                </a:solidFill>
                <a:latin typeface="Calibri"/>
                <a:ea typeface="DejaVu Sans"/>
              </a:rPr>
              <a:t>GH 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  <a:ea typeface="DejaVu Sans"/>
              </a:rPr>
              <a:t>= </a:t>
            </a:r>
            <a:r>
              <a:rPr b="0" lang="en-US" sz="3400" spc="-1" strike="noStrike">
                <a:solidFill>
                  <a:srgbClr val="f3cd60"/>
                </a:solidFill>
                <a:latin typeface="Calibri"/>
                <a:ea typeface="DejaVu Sans"/>
              </a:rPr>
              <a:t>8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  <a:ea typeface="DejaVu Sans"/>
              </a:rPr>
              <a:t>}, {</a:t>
            </a:r>
            <a:r>
              <a:rPr b="1" lang="en-US" sz="3400" spc="-1" strike="noStrike">
                <a:solidFill>
                  <a:srgbClr val="f3cd60"/>
                </a:solidFill>
                <a:latin typeface="Calibri"/>
                <a:ea typeface="DejaVu Sans"/>
              </a:rPr>
              <a:t>GI 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  <a:ea typeface="DejaVu Sans"/>
              </a:rPr>
              <a:t>= </a:t>
            </a:r>
            <a:r>
              <a:rPr b="0" lang="en-US" sz="3400" spc="-1" strike="noStrike">
                <a:solidFill>
                  <a:srgbClr val="f3cd60"/>
                </a:solidFill>
                <a:latin typeface="Calibri"/>
                <a:ea typeface="DejaVu Sans"/>
              </a:rPr>
              <a:t>10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  <a:ea typeface="DejaVu Sans"/>
              </a:rPr>
              <a:t>}</a:t>
            </a:r>
            <a:endParaRPr b="0" lang="en-US" sz="3400" spc="-1" strike="noStrike">
              <a:latin typeface="Arial"/>
            </a:endParaRPr>
          </a:p>
        </p:txBody>
      </p:sp>
      <p:sp>
        <p:nvSpPr>
          <p:cNvPr id="1181" name="CustomShape 3"/>
          <p:cNvSpPr/>
          <p:nvPr/>
        </p:nvSpPr>
        <p:spPr>
          <a:xfrm>
            <a:off x="188640" y="40320"/>
            <a:ext cx="9576360" cy="110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  <a:ea typeface="DejaVu Sans"/>
              </a:rPr>
              <a:t>Prim's Algorithm – Step #10</a:t>
            </a:r>
            <a:endParaRPr b="0" lang="en-US" sz="4000" spc="-1" strike="noStrike">
              <a:latin typeface="Arial"/>
            </a:endParaRPr>
          </a:p>
        </p:txBody>
      </p:sp>
      <p:grpSp>
        <p:nvGrpSpPr>
          <p:cNvPr id="1182" name="Group 4"/>
          <p:cNvGrpSpPr/>
          <p:nvPr/>
        </p:nvGrpSpPr>
        <p:grpSpPr>
          <a:xfrm>
            <a:off x="3109680" y="4309560"/>
            <a:ext cx="5962320" cy="1937880"/>
            <a:chOff x="3109680" y="4309560"/>
            <a:chExt cx="5962320" cy="1937880"/>
          </a:xfrm>
        </p:grpSpPr>
        <p:sp>
          <p:nvSpPr>
            <p:cNvPr id="1183" name="CustomShape 5"/>
            <p:cNvSpPr/>
            <p:nvPr/>
          </p:nvSpPr>
          <p:spPr>
            <a:xfrm>
              <a:off x="3109680" y="5144400"/>
              <a:ext cx="31680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4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184" name="CustomShape 6"/>
            <p:cNvSpPr/>
            <p:nvPr/>
          </p:nvSpPr>
          <p:spPr>
            <a:xfrm>
              <a:off x="3987720" y="5594400"/>
              <a:ext cx="31680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2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185" name="CustomShape 7"/>
            <p:cNvSpPr/>
            <p:nvPr/>
          </p:nvSpPr>
          <p:spPr>
            <a:xfrm>
              <a:off x="3709440" y="5063040"/>
              <a:ext cx="31680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9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186" name="CustomShape 8"/>
            <p:cNvSpPr/>
            <p:nvPr/>
          </p:nvSpPr>
          <p:spPr>
            <a:xfrm>
              <a:off x="6175440" y="5257080"/>
              <a:ext cx="45396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12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187" name="CustomShape 9"/>
            <p:cNvSpPr/>
            <p:nvPr/>
          </p:nvSpPr>
          <p:spPr>
            <a:xfrm>
              <a:off x="5327640" y="5118840"/>
              <a:ext cx="31680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8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188" name="CustomShape 10"/>
            <p:cNvSpPr/>
            <p:nvPr/>
          </p:nvSpPr>
          <p:spPr>
            <a:xfrm>
              <a:off x="5458320" y="4458960"/>
              <a:ext cx="31680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7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189" name="CustomShape 11"/>
            <p:cNvSpPr/>
            <p:nvPr/>
          </p:nvSpPr>
          <p:spPr>
            <a:xfrm>
              <a:off x="4087440" y="4309560"/>
              <a:ext cx="31680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5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190" name="Line 12"/>
            <p:cNvSpPr/>
            <p:nvPr/>
          </p:nvSpPr>
          <p:spPr>
            <a:xfrm flipV="1">
              <a:off x="5150160" y="5104440"/>
              <a:ext cx="862200" cy="649800"/>
            </a:xfrm>
            <a:prstGeom prst="line">
              <a:avLst/>
            </a:prstGeom>
            <a:ln w="38160">
              <a:solidFill>
                <a:schemeClr val="accent5">
                  <a:lumMod val="75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1" name="Line 13"/>
            <p:cNvSpPr/>
            <p:nvPr/>
          </p:nvSpPr>
          <p:spPr>
            <a:xfrm flipH="1" flipV="1">
              <a:off x="4914360" y="4932720"/>
              <a:ext cx="35280" cy="739800"/>
            </a:xfrm>
            <a:prstGeom prst="line">
              <a:avLst/>
            </a:prstGeom>
            <a:ln w="38160">
              <a:solidFill>
                <a:schemeClr val="accent5">
                  <a:lumMod val="75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2" name="Line 14"/>
            <p:cNvSpPr/>
            <p:nvPr/>
          </p:nvSpPr>
          <p:spPr>
            <a:xfrm flipH="1" flipV="1">
              <a:off x="6212880" y="5182560"/>
              <a:ext cx="2160" cy="476640"/>
            </a:xfrm>
            <a:prstGeom prst="line">
              <a:avLst/>
            </a:prstGeom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3" name="Line 15"/>
            <p:cNvSpPr/>
            <p:nvPr/>
          </p:nvSpPr>
          <p:spPr>
            <a:xfrm flipH="1">
              <a:off x="3728520" y="5951520"/>
              <a:ext cx="937800" cy="29880"/>
            </a:xfrm>
            <a:prstGeom prst="line">
              <a:avLst/>
            </a:prstGeom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4" name="Line 16"/>
            <p:cNvSpPr/>
            <p:nvPr/>
          </p:nvSpPr>
          <p:spPr>
            <a:xfrm flipH="1" flipV="1">
              <a:off x="3658320" y="4835520"/>
              <a:ext cx="1091160" cy="918720"/>
            </a:xfrm>
            <a:prstGeom prst="line">
              <a:avLst/>
            </a:prstGeom>
            <a:ln w="38160">
              <a:solidFill>
                <a:schemeClr val="accent5">
                  <a:lumMod val="75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5" name="Line 17"/>
            <p:cNvSpPr/>
            <p:nvPr/>
          </p:nvSpPr>
          <p:spPr>
            <a:xfrm>
              <a:off x="5197680" y="4665600"/>
              <a:ext cx="731520" cy="250200"/>
            </a:xfrm>
            <a:prstGeom prst="line">
              <a:avLst/>
            </a:prstGeom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6" name="Line 18"/>
            <p:cNvSpPr/>
            <p:nvPr/>
          </p:nvSpPr>
          <p:spPr>
            <a:xfrm flipV="1">
              <a:off x="3444480" y="4913640"/>
              <a:ext cx="12960" cy="800640"/>
            </a:xfrm>
            <a:prstGeom prst="line">
              <a:avLst/>
            </a:prstGeom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7" name="Line 19"/>
            <p:cNvSpPr/>
            <p:nvPr/>
          </p:nvSpPr>
          <p:spPr>
            <a:xfrm>
              <a:off x="3741480" y="4646880"/>
              <a:ext cx="889200" cy="18720"/>
            </a:xfrm>
            <a:prstGeom prst="line">
              <a:avLst/>
            </a:prstGeom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8" name="CustomShape 20"/>
            <p:cNvSpPr/>
            <p:nvPr/>
          </p:nvSpPr>
          <p:spPr>
            <a:xfrm>
              <a:off x="3174480" y="4380120"/>
              <a:ext cx="565920" cy="5328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A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1199" name="CustomShape 21"/>
            <p:cNvSpPr/>
            <p:nvPr/>
          </p:nvSpPr>
          <p:spPr>
            <a:xfrm>
              <a:off x="3161520" y="5714640"/>
              <a:ext cx="565920" cy="5328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B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1200" name="CustomShape 22"/>
            <p:cNvSpPr/>
            <p:nvPr/>
          </p:nvSpPr>
          <p:spPr>
            <a:xfrm>
              <a:off x="4631040" y="4398840"/>
              <a:ext cx="565920" cy="5328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C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1201" name="CustomShape 23"/>
            <p:cNvSpPr/>
            <p:nvPr/>
          </p:nvSpPr>
          <p:spPr>
            <a:xfrm>
              <a:off x="4666320" y="5672880"/>
              <a:ext cx="565920" cy="5569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D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1202" name="CustomShape 24"/>
            <p:cNvSpPr/>
            <p:nvPr/>
          </p:nvSpPr>
          <p:spPr>
            <a:xfrm>
              <a:off x="5929560" y="4649040"/>
              <a:ext cx="565920" cy="5328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E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1203" name="CustomShape 25"/>
            <p:cNvSpPr/>
            <p:nvPr/>
          </p:nvSpPr>
          <p:spPr>
            <a:xfrm>
              <a:off x="5931720" y="5659560"/>
              <a:ext cx="565920" cy="5328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F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1204" name="CustomShape 26"/>
            <p:cNvSpPr/>
            <p:nvPr/>
          </p:nvSpPr>
          <p:spPr>
            <a:xfrm>
              <a:off x="4474440" y="5025240"/>
              <a:ext cx="45396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20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205" name="CustomShape 27"/>
            <p:cNvSpPr/>
            <p:nvPr/>
          </p:nvSpPr>
          <p:spPr>
            <a:xfrm>
              <a:off x="7533360" y="5922000"/>
              <a:ext cx="96840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76320">
              <a:solidFill>
                <a:schemeClr val="accent5">
                  <a:lumMod val="20000"/>
                  <a:lumOff val="80000"/>
                </a:schemeClr>
              </a:solidFill>
              <a:round/>
            </a:ln>
            <a:effectLst>
              <a:outerShdw algn="ctr" blurRad="63500" rotWithShape="0" sx="102000" sy="102000">
                <a:srgbClr val="000000">
                  <a:alpha val="4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206" name="CustomShape 28"/>
            <p:cNvSpPr/>
            <p:nvPr/>
          </p:nvSpPr>
          <p:spPr>
            <a:xfrm>
              <a:off x="7794720" y="5536440"/>
              <a:ext cx="45396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10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207" name="CustomShape 29"/>
            <p:cNvSpPr/>
            <p:nvPr/>
          </p:nvSpPr>
          <p:spPr>
            <a:xfrm flipV="1">
              <a:off x="7454160" y="5073120"/>
              <a:ext cx="368640" cy="6606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76320">
              <a:solidFill>
                <a:schemeClr val="accent5">
                  <a:lumMod val="20000"/>
                  <a:lumOff val="80000"/>
                </a:schemeClr>
              </a:solidFill>
              <a:round/>
            </a:ln>
            <a:effectLst>
              <a:outerShdw algn="ctr" blurRad="63500" rotWithShape="0" sx="102000" sy="102000">
                <a:srgbClr val="000000">
                  <a:alpha val="4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208" name="CustomShape 30"/>
            <p:cNvSpPr/>
            <p:nvPr/>
          </p:nvSpPr>
          <p:spPr>
            <a:xfrm flipH="1" flipV="1">
              <a:off x="8225280" y="5073120"/>
              <a:ext cx="358200" cy="6606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75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9" name="CustomShape 31"/>
            <p:cNvSpPr/>
            <p:nvPr/>
          </p:nvSpPr>
          <p:spPr>
            <a:xfrm>
              <a:off x="7339320" y="5137200"/>
              <a:ext cx="31680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8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210" name="CustomShape 32"/>
            <p:cNvSpPr/>
            <p:nvPr/>
          </p:nvSpPr>
          <p:spPr>
            <a:xfrm>
              <a:off x="8376480" y="5100480"/>
              <a:ext cx="31680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7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211" name="CustomShape 33"/>
            <p:cNvSpPr/>
            <p:nvPr/>
          </p:nvSpPr>
          <p:spPr>
            <a:xfrm>
              <a:off x="8502840" y="5659560"/>
              <a:ext cx="569160" cy="52344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I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1212" name="CustomShape 34"/>
            <p:cNvSpPr/>
            <p:nvPr/>
          </p:nvSpPr>
          <p:spPr>
            <a:xfrm>
              <a:off x="6992280" y="5659560"/>
              <a:ext cx="540000" cy="52344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G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1213" name="CustomShape 35"/>
            <p:cNvSpPr/>
            <p:nvPr/>
          </p:nvSpPr>
          <p:spPr>
            <a:xfrm>
              <a:off x="7740000" y="4626720"/>
              <a:ext cx="569160" cy="52344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H</a:t>
              </a:r>
              <a:endParaRPr b="0" lang="en-US" sz="24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CustomShape 1"/>
          <p:cNvSpPr/>
          <p:nvPr/>
        </p:nvSpPr>
        <p:spPr>
          <a:xfrm>
            <a:off x="11566440" y="6525000"/>
            <a:ext cx="427680" cy="19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CF7BC06E-4A49-41D2-BA2B-E86026EC7A19}" type="slidenum">
              <a:rPr b="0" lang="en-US" sz="1000" spc="-1" strike="noStrike">
                <a:solidFill>
                  <a:srgbClr val="ffffff"/>
                </a:solidFill>
                <a:latin typeface="Calibri"/>
                <a:ea typeface="DejaVu Sans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1215" name="CustomShape 2"/>
          <p:cNvSpPr/>
          <p:nvPr/>
        </p:nvSpPr>
        <p:spPr>
          <a:xfrm>
            <a:off x="190440" y="1151280"/>
            <a:ext cx="11803680" cy="556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Autofit/>
          </a:bodyPr>
          <a:p>
            <a:pPr marL="304920" indent="-3038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3cd60"/>
                </a:solidFill>
                <a:latin typeface="Calibri"/>
                <a:ea typeface="DejaVu Sans"/>
              </a:rPr>
              <a:t>Dequeue the shortest edge 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  <a:ea typeface="DejaVu Sans"/>
              </a:rPr>
              <a:t>{</a:t>
            </a:r>
            <a:r>
              <a:rPr b="1" lang="en-US" sz="3400" spc="-1" strike="noStrike">
                <a:solidFill>
                  <a:srgbClr val="f3cd60"/>
                </a:solidFill>
                <a:latin typeface="Calibri"/>
                <a:ea typeface="DejaVu Sans"/>
              </a:rPr>
              <a:t>GH 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  <a:ea typeface="DejaVu Sans"/>
              </a:rPr>
              <a:t>= </a:t>
            </a:r>
            <a:r>
              <a:rPr b="0" lang="en-US" sz="3400" spc="-1" strike="noStrike">
                <a:solidFill>
                  <a:srgbClr val="f3cd60"/>
                </a:solidFill>
                <a:latin typeface="Calibri"/>
                <a:ea typeface="DejaVu Sans"/>
              </a:rPr>
              <a:t>8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  <a:ea typeface="DejaVu Sans"/>
              </a:rPr>
              <a:t>} and add it to the tree</a:t>
            </a:r>
            <a:endParaRPr b="0" lang="en-US" sz="3400" spc="-1" strike="noStrike">
              <a:latin typeface="Arial"/>
            </a:endParaRPr>
          </a:p>
          <a:p>
            <a:pPr marL="304920" indent="-3038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3cd60"/>
                </a:solidFill>
                <a:latin typeface="Calibri"/>
                <a:ea typeface="DejaVu Sans"/>
              </a:rPr>
              <a:t>Enqueue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  <a:ea typeface="DejaVu Sans"/>
              </a:rPr>
              <a:t> all edges from </a:t>
            </a:r>
            <a:r>
              <a:rPr b="1" lang="en-US" sz="3400" spc="-1" strike="noStrike">
                <a:solidFill>
                  <a:srgbClr val="f3cd60"/>
                </a:solidFill>
                <a:latin typeface="Calibri"/>
                <a:ea typeface="DejaVu Sans"/>
              </a:rPr>
              <a:t>H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  <a:ea typeface="DejaVu Sans"/>
              </a:rPr>
              <a:t> to other graph nodes: </a:t>
            </a:r>
            <a:r>
              <a:rPr b="1" lang="en-US" sz="3400" spc="-1" strike="noStrike">
                <a:solidFill>
                  <a:srgbClr val="f3cd60"/>
                </a:solidFill>
                <a:latin typeface="Calibri"/>
                <a:ea typeface="DejaVu Sans"/>
              </a:rPr>
              <a:t>HI</a:t>
            </a:r>
            <a:endParaRPr b="0" lang="en-US" sz="3400" spc="-1" strike="noStrike">
              <a:latin typeface="Arial"/>
            </a:endParaRPr>
          </a:p>
          <a:p>
            <a:pPr marL="304920" indent="-3038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3cd60"/>
                </a:solidFill>
                <a:latin typeface="Calibri"/>
                <a:ea typeface="DejaVu Sans"/>
              </a:rPr>
              <a:t>Spanning tree 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  <a:ea typeface="DejaVu Sans"/>
              </a:rPr>
              <a:t>= {</a:t>
            </a:r>
            <a:r>
              <a:rPr b="1" lang="en-US" sz="3400" spc="-1" strike="noStrike">
                <a:solidFill>
                  <a:srgbClr val="f3cd60"/>
                </a:solidFill>
                <a:latin typeface="Calibri"/>
                <a:ea typeface="DejaVu Sans"/>
              </a:rPr>
              <a:t>AB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  <a:ea typeface="DejaVu Sans"/>
              </a:rPr>
              <a:t>, </a:t>
            </a:r>
            <a:r>
              <a:rPr b="1" lang="en-US" sz="3400" spc="-1" strike="noStrike">
                <a:solidFill>
                  <a:srgbClr val="f3cd60"/>
                </a:solidFill>
                <a:latin typeface="Calibri"/>
                <a:ea typeface="DejaVu Sans"/>
              </a:rPr>
              <a:t>BD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  <a:ea typeface="DejaVu Sans"/>
              </a:rPr>
              <a:t>, </a:t>
            </a:r>
            <a:r>
              <a:rPr b="1" lang="en-US" sz="3400" spc="-1" strike="noStrike">
                <a:solidFill>
                  <a:srgbClr val="f3cd60"/>
                </a:solidFill>
                <a:latin typeface="Calibri"/>
                <a:ea typeface="DejaVu Sans"/>
              </a:rPr>
              <a:t>AC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  <a:ea typeface="DejaVu Sans"/>
              </a:rPr>
              <a:t>, </a:t>
            </a:r>
            <a:r>
              <a:rPr b="1" lang="en-US" sz="3400" spc="-1" strike="noStrike">
                <a:solidFill>
                  <a:srgbClr val="f3cd60"/>
                </a:solidFill>
                <a:latin typeface="Calibri"/>
                <a:ea typeface="DejaVu Sans"/>
              </a:rPr>
              <a:t>CE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  <a:ea typeface="DejaVu Sans"/>
              </a:rPr>
              <a:t>, </a:t>
            </a:r>
            <a:r>
              <a:rPr b="1" lang="en-US" sz="3400" spc="-1" strike="noStrike">
                <a:solidFill>
                  <a:srgbClr val="f3cd60"/>
                </a:solidFill>
                <a:latin typeface="Calibri"/>
                <a:ea typeface="DejaVu Sans"/>
              </a:rPr>
              <a:t>EF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  <a:ea typeface="DejaVu Sans"/>
              </a:rPr>
              <a:t>}, {</a:t>
            </a:r>
            <a:r>
              <a:rPr b="1" lang="en-US" sz="3400" spc="-1" strike="noStrike">
                <a:solidFill>
                  <a:srgbClr val="f3cd60"/>
                </a:solidFill>
                <a:latin typeface="Calibri"/>
                <a:ea typeface="DejaVu Sans"/>
              </a:rPr>
              <a:t>GH 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  <a:ea typeface="DejaVu Sans"/>
              </a:rPr>
              <a:t>= </a:t>
            </a:r>
            <a:r>
              <a:rPr b="0" lang="en-US" sz="3400" spc="-1" strike="noStrike">
                <a:solidFill>
                  <a:srgbClr val="f3cd60"/>
                </a:solidFill>
                <a:latin typeface="Calibri"/>
                <a:ea typeface="DejaVu Sans"/>
              </a:rPr>
              <a:t>8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  <a:ea typeface="DejaVu Sans"/>
              </a:rPr>
              <a:t>}</a:t>
            </a:r>
            <a:endParaRPr b="0" lang="en-US" sz="3400" spc="-1" strike="noStrike">
              <a:latin typeface="Arial"/>
            </a:endParaRPr>
          </a:p>
          <a:p>
            <a:pPr marL="304920" indent="-3038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3cd60"/>
                </a:solidFill>
                <a:latin typeface="Calibri"/>
                <a:ea typeface="DejaVu Sans"/>
              </a:rPr>
              <a:t>Priority queue 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  <a:ea typeface="DejaVu Sans"/>
              </a:rPr>
              <a:t>= {</a:t>
            </a:r>
            <a:r>
              <a:rPr b="1" lang="en-US" sz="3400" spc="-1" strike="noStrike">
                <a:solidFill>
                  <a:srgbClr val="f3cd60"/>
                </a:solidFill>
                <a:latin typeface="Calibri"/>
                <a:ea typeface="DejaVu Sans"/>
              </a:rPr>
              <a:t>HI 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  <a:ea typeface="DejaVu Sans"/>
              </a:rPr>
              <a:t>= </a:t>
            </a:r>
            <a:r>
              <a:rPr b="0" lang="en-US" sz="3400" spc="-1" strike="noStrike">
                <a:solidFill>
                  <a:srgbClr val="f3cd60"/>
                </a:solidFill>
                <a:latin typeface="Calibri"/>
                <a:ea typeface="DejaVu Sans"/>
              </a:rPr>
              <a:t>7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  <a:ea typeface="DejaVu Sans"/>
              </a:rPr>
              <a:t>}, {</a:t>
            </a:r>
            <a:r>
              <a:rPr b="1" lang="en-US" sz="3400" spc="-1" strike="noStrike">
                <a:solidFill>
                  <a:srgbClr val="f3cd60"/>
                </a:solidFill>
                <a:latin typeface="Calibri"/>
                <a:ea typeface="DejaVu Sans"/>
              </a:rPr>
              <a:t>GI 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  <a:ea typeface="DejaVu Sans"/>
              </a:rPr>
              <a:t>= </a:t>
            </a:r>
            <a:r>
              <a:rPr b="0" lang="en-US" sz="3400" spc="-1" strike="noStrike">
                <a:solidFill>
                  <a:srgbClr val="f3cd60"/>
                </a:solidFill>
                <a:latin typeface="Calibri"/>
                <a:ea typeface="DejaVu Sans"/>
              </a:rPr>
              <a:t>10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  <a:ea typeface="DejaVu Sans"/>
              </a:rPr>
              <a:t>}</a:t>
            </a:r>
            <a:endParaRPr b="0" lang="en-US" sz="3400" spc="-1" strike="noStrike">
              <a:latin typeface="Arial"/>
            </a:endParaRPr>
          </a:p>
        </p:txBody>
      </p:sp>
      <p:sp>
        <p:nvSpPr>
          <p:cNvPr id="1216" name="CustomShape 3"/>
          <p:cNvSpPr/>
          <p:nvPr/>
        </p:nvSpPr>
        <p:spPr>
          <a:xfrm>
            <a:off x="188640" y="40320"/>
            <a:ext cx="9576360" cy="110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  <a:ea typeface="DejaVu Sans"/>
              </a:rPr>
              <a:t>Prim's Algorithm – Step #11</a:t>
            </a:r>
            <a:endParaRPr b="0" lang="en-US" sz="4000" spc="-1" strike="noStrike">
              <a:latin typeface="Arial"/>
            </a:endParaRPr>
          </a:p>
        </p:txBody>
      </p:sp>
      <p:grpSp>
        <p:nvGrpSpPr>
          <p:cNvPr id="1217" name="Group 4"/>
          <p:cNvGrpSpPr/>
          <p:nvPr/>
        </p:nvGrpSpPr>
        <p:grpSpPr>
          <a:xfrm>
            <a:off x="3109680" y="4309560"/>
            <a:ext cx="5962320" cy="1937880"/>
            <a:chOff x="3109680" y="4309560"/>
            <a:chExt cx="5962320" cy="1937880"/>
          </a:xfrm>
        </p:grpSpPr>
        <p:sp>
          <p:nvSpPr>
            <p:cNvPr id="1218" name="CustomShape 5"/>
            <p:cNvSpPr/>
            <p:nvPr/>
          </p:nvSpPr>
          <p:spPr>
            <a:xfrm>
              <a:off x="3109680" y="5144400"/>
              <a:ext cx="31680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4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219" name="CustomShape 6"/>
            <p:cNvSpPr/>
            <p:nvPr/>
          </p:nvSpPr>
          <p:spPr>
            <a:xfrm>
              <a:off x="3987720" y="5594400"/>
              <a:ext cx="31680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2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220" name="CustomShape 7"/>
            <p:cNvSpPr/>
            <p:nvPr/>
          </p:nvSpPr>
          <p:spPr>
            <a:xfrm>
              <a:off x="3709440" y="5063040"/>
              <a:ext cx="31680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9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221" name="CustomShape 8"/>
            <p:cNvSpPr/>
            <p:nvPr/>
          </p:nvSpPr>
          <p:spPr>
            <a:xfrm>
              <a:off x="6175440" y="5257080"/>
              <a:ext cx="45396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12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222" name="CustomShape 9"/>
            <p:cNvSpPr/>
            <p:nvPr/>
          </p:nvSpPr>
          <p:spPr>
            <a:xfrm>
              <a:off x="5327640" y="5118840"/>
              <a:ext cx="31680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8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223" name="CustomShape 10"/>
            <p:cNvSpPr/>
            <p:nvPr/>
          </p:nvSpPr>
          <p:spPr>
            <a:xfrm>
              <a:off x="5458320" y="4458960"/>
              <a:ext cx="31680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7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224" name="CustomShape 11"/>
            <p:cNvSpPr/>
            <p:nvPr/>
          </p:nvSpPr>
          <p:spPr>
            <a:xfrm>
              <a:off x="4087440" y="4309560"/>
              <a:ext cx="31680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5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225" name="Line 12"/>
            <p:cNvSpPr/>
            <p:nvPr/>
          </p:nvSpPr>
          <p:spPr>
            <a:xfrm flipV="1">
              <a:off x="5150160" y="5104440"/>
              <a:ext cx="862200" cy="649800"/>
            </a:xfrm>
            <a:prstGeom prst="line">
              <a:avLst/>
            </a:prstGeom>
            <a:ln w="38160">
              <a:solidFill>
                <a:schemeClr val="accent5">
                  <a:lumMod val="75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6" name="Line 13"/>
            <p:cNvSpPr/>
            <p:nvPr/>
          </p:nvSpPr>
          <p:spPr>
            <a:xfrm flipH="1" flipV="1">
              <a:off x="4914360" y="4932720"/>
              <a:ext cx="35280" cy="739800"/>
            </a:xfrm>
            <a:prstGeom prst="line">
              <a:avLst/>
            </a:prstGeom>
            <a:ln w="38160">
              <a:solidFill>
                <a:schemeClr val="accent5">
                  <a:lumMod val="75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7" name="Line 14"/>
            <p:cNvSpPr/>
            <p:nvPr/>
          </p:nvSpPr>
          <p:spPr>
            <a:xfrm flipH="1" flipV="1">
              <a:off x="6212880" y="5182560"/>
              <a:ext cx="2160" cy="476640"/>
            </a:xfrm>
            <a:prstGeom prst="line">
              <a:avLst/>
            </a:prstGeom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8" name="Line 15"/>
            <p:cNvSpPr/>
            <p:nvPr/>
          </p:nvSpPr>
          <p:spPr>
            <a:xfrm flipH="1">
              <a:off x="3728520" y="5951520"/>
              <a:ext cx="937800" cy="29880"/>
            </a:xfrm>
            <a:prstGeom prst="line">
              <a:avLst/>
            </a:prstGeom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9" name="Line 16"/>
            <p:cNvSpPr/>
            <p:nvPr/>
          </p:nvSpPr>
          <p:spPr>
            <a:xfrm flipH="1" flipV="1">
              <a:off x="3658320" y="4835520"/>
              <a:ext cx="1091160" cy="918720"/>
            </a:xfrm>
            <a:prstGeom prst="line">
              <a:avLst/>
            </a:prstGeom>
            <a:ln w="38160">
              <a:solidFill>
                <a:schemeClr val="accent5">
                  <a:lumMod val="75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0" name="Line 17"/>
            <p:cNvSpPr/>
            <p:nvPr/>
          </p:nvSpPr>
          <p:spPr>
            <a:xfrm>
              <a:off x="5197680" y="4665600"/>
              <a:ext cx="731520" cy="250200"/>
            </a:xfrm>
            <a:prstGeom prst="line">
              <a:avLst/>
            </a:prstGeom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1" name="Line 18"/>
            <p:cNvSpPr/>
            <p:nvPr/>
          </p:nvSpPr>
          <p:spPr>
            <a:xfrm flipV="1">
              <a:off x="3444480" y="4913640"/>
              <a:ext cx="12960" cy="800640"/>
            </a:xfrm>
            <a:prstGeom prst="line">
              <a:avLst/>
            </a:prstGeom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2" name="Line 19"/>
            <p:cNvSpPr/>
            <p:nvPr/>
          </p:nvSpPr>
          <p:spPr>
            <a:xfrm>
              <a:off x="3741480" y="4646880"/>
              <a:ext cx="889200" cy="18720"/>
            </a:xfrm>
            <a:prstGeom prst="line">
              <a:avLst/>
            </a:prstGeom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3" name="CustomShape 20"/>
            <p:cNvSpPr/>
            <p:nvPr/>
          </p:nvSpPr>
          <p:spPr>
            <a:xfrm>
              <a:off x="3174480" y="4380120"/>
              <a:ext cx="565920" cy="5328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A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1234" name="CustomShape 21"/>
            <p:cNvSpPr/>
            <p:nvPr/>
          </p:nvSpPr>
          <p:spPr>
            <a:xfrm>
              <a:off x="3161520" y="5714640"/>
              <a:ext cx="565920" cy="5328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B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1235" name="CustomShape 22"/>
            <p:cNvSpPr/>
            <p:nvPr/>
          </p:nvSpPr>
          <p:spPr>
            <a:xfrm>
              <a:off x="4631040" y="4398840"/>
              <a:ext cx="565920" cy="5328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C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1236" name="CustomShape 23"/>
            <p:cNvSpPr/>
            <p:nvPr/>
          </p:nvSpPr>
          <p:spPr>
            <a:xfrm>
              <a:off x="4666320" y="5672880"/>
              <a:ext cx="565920" cy="5569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D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1237" name="CustomShape 24"/>
            <p:cNvSpPr/>
            <p:nvPr/>
          </p:nvSpPr>
          <p:spPr>
            <a:xfrm>
              <a:off x="5929560" y="4649040"/>
              <a:ext cx="565920" cy="5328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E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1238" name="CustomShape 25"/>
            <p:cNvSpPr/>
            <p:nvPr/>
          </p:nvSpPr>
          <p:spPr>
            <a:xfrm>
              <a:off x="5931720" y="5659560"/>
              <a:ext cx="565920" cy="5328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F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1239" name="CustomShape 26"/>
            <p:cNvSpPr/>
            <p:nvPr/>
          </p:nvSpPr>
          <p:spPr>
            <a:xfrm>
              <a:off x="4474440" y="5025240"/>
              <a:ext cx="45396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20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240" name="CustomShape 27"/>
            <p:cNvSpPr/>
            <p:nvPr/>
          </p:nvSpPr>
          <p:spPr>
            <a:xfrm>
              <a:off x="7533360" y="5922000"/>
              <a:ext cx="96840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76320">
              <a:solidFill>
                <a:schemeClr val="accent5">
                  <a:lumMod val="20000"/>
                  <a:lumOff val="80000"/>
                </a:schemeClr>
              </a:solidFill>
              <a:round/>
            </a:ln>
            <a:effectLst>
              <a:outerShdw algn="ctr" blurRad="63500" rotWithShape="0" sx="102000" sy="102000">
                <a:srgbClr val="000000">
                  <a:alpha val="4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241" name="CustomShape 28"/>
            <p:cNvSpPr/>
            <p:nvPr/>
          </p:nvSpPr>
          <p:spPr>
            <a:xfrm>
              <a:off x="7794720" y="5536440"/>
              <a:ext cx="45396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10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242" name="CustomShape 29"/>
            <p:cNvSpPr/>
            <p:nvPr/>
          </p:nvSpPr>
          <p:spPr>
            <a:xfrm flipV="1">
              <a:off x="7454160" y="5073120"/>
              <a:ext cx="368640" cy="6606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solidFill>
              <a:schemeClr val="accent5">
                <a:lumMod val="60000"/>
                <a:lumOff val="40000"/>
                <a:alpha val="50000"/>
              </a:schemeClr>
            </a:solidFill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3" name="CustomShape 30"/>
            <p:cNvSpPr/>
            <p:nvPr/>
          </p:nvSpPr>
          <p:spPr>
            <a:xfrm flipH="1" flipV="1">
              <a:off x="8225280" y="5073120"/>
              <a:ext cx="358200" cy="6606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76320">
              <a:solidFill>
                <a:schemeClr val="accent5">
                  <a:lumMod val="20000"/>
                  <a:lumOff val="80000"/>
                </a:schemeClr>
              </a:solidFill>
              <a:round/>
            </a:ln>
            <a:effectLst>
              <a:outerShdw algn="ctr" blurRad="63500" rotWithShape="0" sx="102000" sy="102000">
                <a:srgbClr val="000000">
                  <a:alpha val="4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244" name="CustomShape 31"/>
            <p:cNvSpPr/>
            <p:nvPr/>
          </p:nvSpPr>
          <p:spPr>
            <a:xfrm>
              <a:off x="7339320" y="5137200"/>
              <a:ext cx="31680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8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245" name="CustomShape 32"/>
            <p:cNvSpPr/>
            <p:nvPr/>
          </p:nvSpPr>
          <p:spPr>
            <a:xfrm>
              <a:off x="8376480" y="5100480"/>
              <a:ext cx="31680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7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246" name="CustomShape 33"/>
            <p:cNvSpPr/>
            <p:nvPr/>
          </p:nvSpPr>
          <p:spPr>
            <a:xfrm>
              <a:off x="8502840" y="5659560"/>
              <a:ext cx="569160" cy="52344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I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1247" name="CustomShape 34"/>
            <p:cNvSpPr/>
            <p:nvPr/>
          </p:nvSpPr>
          <p:spPr>
            <a:xfrm>
              <a:off x="6992280" y="5659560"/>
              <a:ext cx="540000" cy="52344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G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1248" name="CustomShape 35"/>
            <p:cNvSpPr/>
            <p:nvPr/>
          </p:nvSpPr>
          <p:spPr>
            <a:xfrm>
              <a:off x="7740000" y="4626720"/>
              <a:ext cx="569160" cy="52344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H</a:t>
              </a:r>
              <a:endParaRPr b="0" lang="en-US" sz="24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" name="CustomShape 1"/>
          <p:cNvSpPr/>
          <p:nvPr/>
        </p:nvSpPr>
        <p:spPr>
          <a:xfrm>
            <a:off x="11566440" y="6525000"/>
            <a:ext cx="427680" cy="19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A4055540-3F61-4DC7-A34C-9137A47FA926}" type="slidenum">
              <a:rPr b="0" lang="en-US" sz="1000" spc="-1" strike="noStrike">
                <a:solidFill>
                  <a:srgbClr val="ffffff"/>
                </a:solidFill>
                <a:latin typeface="Calibri"/>
                <a:ea typeface="DejaVu Sans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1250" name="CustomShape 2"/>
          <p:cNvSpPr/>
          <p:nvPr/>
        </p:nvSpPr>
        <p:spPr>
          <a:xfrm>
            <a:off x="190440" y="1151280"/>
            <a:ext cx="11803680" cy="556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Autofit/>
          </a:bodyPr>
          <a:p>
            <a:pPr marL="304920" indent="-3038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3cd60"/>
                </a:solidFill>
                <a:latin typeface="Calibri"/>
                <a:ea typeface="DejaVu Sans"/>
              </a:rPr>
              <a:t>Dequeue the shortest edge 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  <a:ea typeface="DejaVu Sans"/>
              </a:rPr>
              <a:t>{</a:t>
            </a:r>
            <a:r>
              <a:rPr b="1" lang="en-US" sz="3400" spc="-1" strike="noStrike">
                <a:solidFill>
                  <a:srgbClr val="f3cd60"/>
                </a:solidFill>
                <a:latin typeface="Calibri"/>
                <a:ea typeface="DejaVu Sans"/>
              </a:rPr>
              <a:t>HI 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  <a:ea typeface="DejaVu Sans"/>
              </a:rPr>
              <a:t>= </a:t>
            </a:r>
            <a:r>
              <a:rPr b="0" lang="en-US" sz="3400" spc="-1" strike="noStrike">
                <a:solidFill>
                  <a:srgbClr val="f3cd60"/>
                </a:solidFill>
                <a:latin typeface="Calibri"/>
                <a:ea typeface="DejaVu Sans"/>
              </a:rPr>
              <a:t>7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  <a:ea typeface="DejaVu Sans"/>
              </a:rPr>
              <a:t>} and add it to the tree</a:t>
            </a:r>
            <a:endParaRPr b="0" lang="en-US" sz="3400" spc="-1" strike="noStrike">
              <a:latin typeface="Arial"/>
            </a:endParaRPr>
          </a:p>
          <a:p>
            <a:pPr marL="304920" indent="-3038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3cd60"/>
                </a:solidFill>
                <a:latin typeface="Calibri"/>
                <a:ea typeface="DejaVu Sans"/>
              </a:rPr>
              <a:t>Enqueue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  <a:ea typeface="DejaVu Sans"/>
              </a:rPr>
              <a:t> all edges from </a:t>
            </a:r>
            <a:r>
              <a:rPr b="1" lang="en-US" sz="3400" spc="-1" strike="noStrike">
                <a:solidFill>
                  <a:srgbClr val="f3cd60"/>
                </a:solidFill>
                <a:latin typeface="Calibri"/>
                <a:ea typeface="DejaVu Sans"/>
              </a:rPr>
              <a:t>I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  <a:ea typeface="DejaVu Sans"/>
              </a:rPr>
              <a:t> to other graph nodes: no such edges</a:t>
            </a:r>
            <a:endParaRPr b="0" lang="en-US" sz="3400" spc="-1" strike="noStrike">
              <a:latin typeface="Arial"/>
            </a:endParaRPr>
          </a:p>
          <a:p>
            <a:pPr marL="304920" indent="-3038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3cd60"/>
                </a:solidFill>
                <a:latin typeface="Calibri"/>
                <a:ea typeface="DejaVu Sans"/>
              </a:rPr>
              <a:t>Spanning tree 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  <a:ea typeface="DejaVu Sans"/>
              </a:rPr>
              <a:t>= {</a:t>
            </a:r>
            <a:r>
              <a:rPr b="1" lang="en-US" sz="3400" spc="-1" strike="noStrike">
                <a:solidFill>
                  <a:srgbClr val="f3cd60"/>
                </a:solidFill>
                <a:latin typeface="Calibri"/>
                <a:ea typeface="DejaVu Sans"/>
              </a:rPr>
              <a:t>AB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  <a:ea typeface="DejaVu Sans"/>
              </a:rPr>
              <a:t>, </a:t>
            </a:r>
            <a:r>
              <a:rPr b="1" lang="en-US" sz="3400" spc="-1" strike="noStrike">
                <a:solidFill>
                  <a:srgbClr val="f3cd60"/>
                </a:solidFill>
                <a:latin typeface="Calibri"/>
                <a:ea typeface="DejaVu Sans"/>
              </a:rPr>
              <a:t>BD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  <a:ea typeface="DejaVu Sans"/>
              </a:rPr>
              <a:t>, </a:t>
            </a:r>
            <a:r>
              <a:rPr b="1" lang="en-US" sz="3400" spc="-1" strike="noStrike">
                <a:solidFill>
                  <a:srgbClr val="f3cd60"/>
                </a:solidFill>
                <a:latin typeface="Calibri"/>
                <a:ea typeface="DejaVu Sans"/>
              </a:rPr>
              <a:t>AC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  <a:ea typeface="DejaVu Sans"/>
              </a:rPr>
              <a:t>, </a:t>
            </a:r>
            <a:r>
              <a:rPr b="1" lang="en-US" sz="3400" spc="-1" strike="noStrike">
                <a:solidFill>
                  <a:srgbClr val="f3cd60"/>
                </a:solidFill>
                <a:latin typeface="Calibri"/>
                <a:ea typeface="DejaVu Sans"/>
              </a:rPr>
              <a:t>CE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  <a:ea typeface="DejaVu Sans"/>
              </a:rPr>
              <a:t>, </a:t>
            </a:r>
            <a:r>
              <a:rPr b="1" lang="en-US" sz="3400" spc="-1" strike="noStrike">
                <a:solidFill>
                  <a:srgbClr val="f3cd60"/>
                </a:solidFill>
                <a:latin typeface="Calibri"/>
                <a:ea typeface="DejaVu Sans"/>
              </a:rPr>
              <a:t>EF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  <a:ea typeface="DejaVu Sans"/>
              </a:rPr>
              <a:t>}, {</a:t>
            </a:r>
            <a:r>
              <a:rPr b="1" lang="en-US" sz="3400" spc="-1" strike="noStrike">
                <a:solidFill>
                  <a:srgbClr val="f3cd60"/>
                </a:solidFill>
                <a:latin typeface="Calibri"/>
                <a:ea typeface="DejaVu Sans"/>
              </a:rPr>
              <a:t>GH 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  <a:ea typeface="DejaVu Sans"/>
              </a:rPr>
              <a:t>= </a:t>
            </a:r>
            <a:r>
              <a:rPr b="0" lang="en-US" sz="3400" spc="-1" strike="noStrike">
                <a:solidFill>
                  <a:srgbClr val="f3cd60"/>
                </a:solidFill>
                <a:latin typeface="Calibri"/>
                <a:ea typeface="DejaVu Sans"/>
              </a:rPr>
              <a:t>8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  <a:ea typeface="DejaVu Sans"/>
              </a:rPr>
              <a:t>}, {</a:t>
            </a:r>
            <a:r>
              <a:rPr b="1" lang="en-US" sz="3400" spc="-1" strike="noStrike">
                <a:solidFill>
                  <a:srgbClr val="f3cd60"/>
                </a:solidFill>
                <a:latin typeface="Calibri"/>
                <a:ea typeface="DejaVu Sans"/>
              </a:rPr>
              <a:t>HI 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  <a:ea typeface="DejaVu Sans"/>
              </a:rPr>
              <a:t>= </a:t>
            </a:r>
            <a:r>
              <a:rPr b="0" lang="en-US" sz="3400" spc="-1" strike="noStrike">
                <a:solidFill>
                  <a:srgbClr val="f3cd60"/>
                </a:solidFill>
                <a:latin typeface="Calibri"/>
                <a:ea typeface="DejaVu Sans"/>
              </a:rPr>
              <a:t>7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  <a:ea typeface="DejaVu Sans"/>
              </a:rPr>
              <a:t>}</a:t>
            </a:r>
            <a:endParaRPr b="0" lang="en-US" sz="3400" spc="-1" strike="noStrike">
              <a:latin typeface="Arial"/>
            </a:endParaRPr>
          </a:p>
          <a:p>
            <a:pPr marL="304920" indent="-3038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3cd60"/>
                </a:solidFill>
                <a:latin typeface="Calibri"/>
                <a:ea typeface="DejaVu Sans"/>
              </a:rPr>
              <a:t>Priority queue 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  <a:ea typeface="DejaVu Sans"/>
              </a:rPr>
              <a:t>= {</a:t>
            </a:r>
            <a:r>
              <a:rPr b="1" lang="en-US" sz="3400" spc="-1" strike="noStrike">
                <a:solidFill>
                  <a:srgbClr val="f3cd60"/>
                </a:solidFill>
                <a:latin typeface="Calibri"/>
                <a:ea typeface="DejaVu Sans"/>
              </a:rPr>
              <a:t>GI 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  <a:ea typeface="DejaVu Sans"/>
              </a:rPr>
              <a:t>= </a:t>
            </a:r>
            <a:r>
              <a:rPr b="0" lang="en-US" sz="3400" spc="-1" strike="noStrike">
                <a:solidFill>
                  <a:srgbClr val="f3cd60"/>
                </a:solidFill>
                <a:latin typeface="Calibri"/>
                <a:ea typeface="DejaVu Sans"/>
              </a:rPr>
              <a:t>10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  <a:ea typeface="DejaVu Sans"/>
              </a:rPr>
              <a:t>}</a:t>
            </a:r>
            <a:endParaRPr b="0" lang="en-US" sz="3400" spc="-1" strike="noStrike">
              <a:latin typeface="Arial"/>
            </a:endParaRPr>
          </a:p>
        </p:txBody>
      </p:sp>
      <p:sp>
        <p:nvSpPr>
          <p:cNvPr id="1251" name="CustomShape 3"/>
          <p:cNvSpPr/>
          <p:nvPr/>
        </p:nvSpPr>
        <p:spPr>
          <a:xfrm>
            <a:off x="188640" y="40320"/>
            <a:ext cx="9576360" cy="110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  <a:ea typeface="DejaVu Sans"/>
              </a:rPr>
              <a:t>Prim's Algorithm – Step #12</a:t>
            </a:r>
            <a:endParaRPr b="0" lang="en-US" sz="4000" spc="-1" strike="noStrike">
              <a:latin typeface="Arial"/>
            </a:endParaRPr>
          </a:p>
        </p:txBody>
      </p:sp>
      <p:grpSp>
        <p:nvGrpSpPr>
          <p:cNvPr id="1252" name="Group 4"/>
          <p:cNvGrpSpPr/>
          <p:nvPr/>
        </p:nvGrpSpPr>
        <p:grpSpPr>
          <a:xfrm>
            <a:off x="3109680" y="4309560"/>
            <a:ext cx="5962320" cy="1937880"/>
            <a:chOff x="3109680" y="4309560"/>
            <a:chExt cx="5962320" cy="1937880"/>
          </a:xfrm>
        </p:grpSpPr>
        <p:sp>
          <p:nvSpPr>
            <p:cNvPr id="1253" name="CustomShape 5"/>
            <p:cNvSpPr/>
            <p:nvPr/>
          </p:nvSpPr>
          <p:spPr>
            <a:xfrm>
              <a:off x="3109680" y="5144400"/>
              <a:ext cx="31680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4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254" name="CustomShape 6"/>
            <p:cNvSpPr/>
            <p:nvPr/>
          </p:nvSpPr>
          <p:spPr>
            <a:xfrm>
              <a:off x="3987720" y="5594400"/>
              <a:ext cx="31680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2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255" name="CustomShape 7"/>
            <p:cNvSpPr/>
            <p:nvPr/>
          </p:nvSpPr>
          <p:spPr>
            <a:xfrm>
              <a:off x="3709440" y="5063040"/>
              <a:ext cx="31680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9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256" name="CustomShape 8"/>
            <p:cNvSpPr/>
            <p:nvPr/>
          </p:nvSpPr>
          <p:spPr>
            <a:xfrm>
              <a:off x="6175440" y="5257080"/>
              <a:ext cx="45396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12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257" name="CustomShape 9"/>
            <p:cNvSpPr/>
            <p:nvPr/>
          </p:nvSpPr>
          <p:spPr>
            <a:xfrm>
              <a:off x="5327640" y="5118840"/>
              <a:ext cx="31680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8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258" name="CustomShape 10"/>
            <p:cNvSpPr/>
            <p:nvPr/>
          </p:nvSpPr>
          <p:spPr>
            <a:xfrm>
              <a:off x="5458320" y="4458960"/>
              <a:ext cx="31680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7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259" name="CustomShape 11"/>
            <p:cNvSpPr/>
            <p:nvPr/>
          </p:nvSpPr>
          <p:spPr>
            <a:xfrm>
              <a:off x="4087440" y="4309560"/>
              <a:ext cx="31680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5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260" name="Line 12"/>
            <p:cNvSpPr/>
            <p:nvPr/>
          </p:nvSpPr>
          <p:spPr>
            <a:xfrm flipV="1">
              <a:off x="5150160" y="5104440"/>
              <a:ext cx="862200" cy="649800"/>
            </a:xfrm>
            <a:prstGeom prst="line">
              <a:avLst/>
            </a:prstGeom>
            <a:ln w="38160">
              <a:solidFill>
                <a:schemeClr val="accent5">
                  <a:lumMod val="75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1" name="Line 13"/>
            <p:cNvSpPr/>
            <p:nvPr/>
          </p:nvSpPr>
          <p:spPr>
            <a:xfrm flipH="1" flipV="1">
              <a:off x="4914360" y="4932720"/>
              <a:ext cx="35280" cy="739800"/>
            </a:xfrm>
            <a:prstGeom prst="line">
              <a:avLst/>
            </a:prstGeom>
            <a:ln w="38160">
              <a:solidFill>
                <a:schemeClr val="accent5">
                  <a:lumMod val="75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2" name="Line 14"/>
            <p:cNvSpPr/>
            <p:nvPr/>
          </p:nvSpPr>
          <p:spPr>
            <a:xfrm flipH="1" flipV="1">
              <a:off x="6212880" y="5182560"/>
              <a:ext cx="2160" cy="476640"/>
            </a:xfrm>
            <a:prstGeom prst="line">
              <a:avLst/>
            </a:prstGeom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3" name="Line 15"/>
            <p:cNvSpPr/>
            <p:nvPr/>
          </p:nvSpPr>
          <p:spPr>
            <a:xfrm flipH="1">
              <a:off x="3728520" y="5951520"/>
              <a:ext cx="937800" cy="29880"/>
            </a:xfrm>
            <a:prstGeom prst="line">
              <a:avLst/>
            </a:prstGeom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4" name="Line 16"/>
            <p:cNvSpPr/>
            <p:nvPr/>
          </p:nvSpPr>
          <p:spPr>
            <a:xfrm flipH="1" flipV="1">
              <a:off x="3658320" y="4835520"/>
              <a:ext cx="1091160" cy="918720"/>
            </a:xfrm>
            <a:prstGeom prst="line">
              <a:avLst/>
            </a:prstGeom>
            <a:ln w="38160">
              <a:solidFill>
                <a:schemeClr val="accent5">
                  <a:lumMod val="75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5" name="Line 17"/>
            <p:cNvSpPr/>
            <p:nvPr/>
          </p:nvSpPr>
          <p:spPr>
            <a:xfrm>
              <a:off x="5197680" y="4665600"/>
              <a:ext cx="731520" cy="250200"/>
            </a:xfrm>
            <a:prstGeom prst="line">
              <a:avLst/>
            </a:prstGeom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6" name="Line 18"/>
            <p:cNvSpPr/>
            <p:nvPr/>
          </p:nvSpPr>
          <p:spPr>
            <a:xfrm flipV="1">
              <a:off x="3444480" y="4913640"/>
              <a:ext cx="12960" cy="800640"/>
            </a:xfrm>
            <a:prstGeom prst="line">
              <a:avLst/>
            </a:prstGeom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7" name="Line 19"/>
            <p:cNvSpPr/>
            <p:nvPr/>
          </p:nvSpPr>
          <p:spPr>
            <a:xfrm>
              <a:off x="3741480" y="4646880"/>
              <a:ext cx="889200" cy="18720"/>
            </a:xfrm>
            <a:prstGeom prst="line">
              <a:avLst/>
            </a:prstGeom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8" name="CustomShape 20"/>
            <p:cNvSpPr/>
            <p:nvPr/>
          </p:nvSpPr>
          <p:spPr>
            <a:xfrm>
              <a:off x="3174480" y="4380120"/>
              <a:ext cx="565920" cy="5328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A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1269" name="CustomShape 21"/>
            <p:cNvSpPr/>
            <p:nvPr/>
          </p:nvSpPr>
          <p:spPr>
            <a:xfrm>
              <a:off x="3161520" y="5714640"/>
              <a:ext cx="565920" cy="5328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B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1270" name="CustomShape 22"/>
            <p:cNvSpPr/>
            <p:nvPr/>
          </p:nvSpPr>
          <p:spPr>
            <a:xfrm>
              <a:off x="4631040" y="4398840"/>
              <a:ext cx="565920" cy="5328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C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1271" name="CustomShape 23"/>
            <p:cNvSpPr/>
            <p:nvPr/>
          </p:nvSpPr>
          <p:spPr>
            <a:xfrm>
              <a:off x="4666320" y="5672880"/>
              <a:ext cx="565920" cy="5569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D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1272" name="CustomShape 24"/>
            <p:cNvSpPr/>
            <p:nvPr/>
          </p:nvSpPr>
          <p:spPr>
            <a:xfrm>
              <a:off x="5929560" y="4649040"/>
              <a:ext cx="565920" cy="5328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E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1273" name="CustomShape 25"/>
            <p:cNvSpPr/>
            <p:nvPr/>
          </p:nvSpPr>
          <p:spPr>
            <a:xfrm>
              <a:off x="5931720" y="5659560"/>
              <a:ext cx="565920" cy="5328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F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1274" name="CustomShape 26"/>
            <p:cNvSpPr/>
            <p:nvPr/>
          </p:nvSpPr>
          <p:spPr>
            <a:xfrm>
              <a:off x="4474440" y="5025240"/>
              <a:ext cx="45396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20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275" name="CustomShape 27"/>
            <p:cNvSpPr/>
            <p:nvPr/>
          </p:nvSpPr>
          <p:spPr>
            <a:xfrm>
              <a:off x="7533360" y="5922000"/>
              <a:ext cx="96840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76320">
              <a:solidFill>
                <a:schemeClr val="accent5">
                  <a:lumMod val="20000"/>
                  <a:lumOff val="80000"/>
                </a:schemeClr>
              </a:solidFill>
              <a:round/>
            </a:ln>
            <a:effectLst>
              <a:outerShdw algn="ctr" blurRad="63500" rotWithShape="0" sx="102000" sy="102000">
                <a:srgbClr val="000000">
                  <a:alpha val="4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276" name="CustomShape 28"/>
            <p:cNvSpPr/>
            <p:nvPr/>
          </p:nvSpPr>
          <p:spPr>
            <a:xfrm>
              <a:off x="7794720" y="5536440"/>
              <a:ext cx="45396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10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277" name="CustomShape 29"/>
            <p:cNvSpPr/>
            <p:nvPr/>
          </p:nvSpPr>
          <p:spPr>
            <a:xfrm flipV="1">
              <a:off x="7454160" y="5073120"/>
              <a:ext cx="368640" cy="6606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solidFill>
              <a:schemeClr val="accent5">
                <a:lumMod val="60000"/>
                <a:lumOff val="40000"/>
                <a:alpha val="50000"/>
              </a:schemeClr>
            </a:solidFill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8" name="CustomShape 30"/>
            <p:cNvSpPr/>
            <p:nvPr/>
          </p:nvSpPr>
          <p:spPr>
            <a:xfrm flipH="1" flipV="1">
              <a:off x="8225280" y="5073120"/>
              <a:ext cx="358200" cy="6606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solidFill>
              <a:schemeClr val="accent5">
                <a:lumMod val="60000"/>
                <a:lumOff val="40000"/>
                <a:alpha val="50000"/>
              </a:schemeClr>
            </a:solidFill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9" name="CustomShape 31"/>
            <p:cNvSpPr/>
            <p:nvPr/>
          </p:nvSpPr>
          <p:spPr>
            <a:xfrm>
              <a:off x="7339320" y="5137200"/>
              <a:ext cx="31680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8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280" name="CustomShape 32"/>
            <p:cNvSpPr/>
            <p:nvPr/>
          </p:nvSpPr>
          <p:spPr>
            <a:xfrm>
              <a:off x="8376480" y="5100480"/>
              <a:ext cx="31680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7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281" name="CustomShape 33"/>
            <p:cNvSpPr/>
            <p:nvPr/>
          </p:nvSpPr>
          <p:spPr>
            <a:xfrm>
              <a:off x="8502840" y="5659560"/>
              <a:ext cx="569160" cy="52344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I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1282" name="CustomShape 34"/>
            <p:cNvSpPr/>
            <p:nvPr/>
          </p:nvSpPr>
          <p:spPr>
            <a:xfrm>
              <a:off x="6992280" y="5659560"/>
              <a:ext cx="540000" cy="52344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G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1283" name="CustomShape 35"/>
            <p:cNvSpPr/>
            <p:nvPr/>
          </p:nvSpPr>
          <p:spPr>
            <a:xfrm>
              <a:off x="7740000" y="4626720"/>
              <a:ext cx="569160" cy="52344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H</a:t>
              </a:r>
              <a:endParaRPr b="0" lang="en-US" sz="24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" name="CustomShape 1"/>
          <p:cNvSpPr/>
          <p:nvPr/>
        </p:nvSpPr>
        <p:spPr>
          <a:xfrm>
            <a:off x="11566440" y="6525000"/>
            <a:ext cx="427680" cy="19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0A1075AD-DB20-4428-845F-1C019FF4EFE8}" type="slidenum">
              <a:rPr b="0" lang="en-US" sz="800" spc="-1" strike="noStrike">
                <a:solidFill>
                  <a:srgbClr val="ffffff"/>
                </a:solidFill>
                <a:latin typeface="Calibri"/>
                <a:ea typeface="DejaVu Sans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1285" name="CustomShape 2"/>
          <p:cNvSpPr/>
          <p:nvPr/>
        </p:nvSpPr>
        <p:spPr>
          <a:xfrm>
            <a:off x="190440" y="1151280"/>
            <a:ext cx="11803680" cy="556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Autofit/>
          </a:bodyPr>
          <a:p>
            <a:pPr marL="304920" indent="-3038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f3cd60"/>
                </a:solidFill>
                <a:latin typeface="Calibri"/>
                <a:ea typeface="DejaVu Sans"/>
              </a:rPr>
              <a:t>Dequeue the shortest edge 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{</a:t>
            </a:r>
            <a:r>
              <a:rPr b="1" lang="en-US" sz="2800" spc="-1" strike="noStrike">
                <a:solidFill>
                  <a:srgbClr val="f3cd60"/>
                </a:solidFill>
                <a:latin typeface="Calibri"/>
                <a:ea typeface="DejaVu Sans"/>
              </a:rPr>
              <a:t>GI 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= </a:t>
            </a:r>
            <a:r>
              <a:rPr b="0" lang="en-US" sz="2800" spc="-1" strike="noStrike">
                <a:solidFill>
                  <a:srgbClr val="f3cd60"/>
                </a:solidFill>
                <a:latin typeface="Calibri"/>
                <a:ea typeface="DejaVu Sans"/>
              </a:rPr>
              <a:t>7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} and add it to the tree</a:t>
            </a:r>
            <a:endParaRPr b="0" lang="en-US" sz="2800" spc="-1" strike="noStrike">
              <a:latin typeface="Arial"/>
            </a:endParaRPr>
          </a:p>
          <a:p>
            <a:pPr lvl="1" marL="609480" indent="-2304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2600" spc="-1" strike="noStrike">
                <a:solidFill>
                  <a:srgbClr val="ffffff"/>
                </a:solidFill>
                <a:latin typeface="Calibri"/>
                <a:ea typeface="DejaVu Sans"/>
              </a:rPr>
              <a:t>It would create a loop in the spanning tree </a:t>
            </a:r>
            <a:r>
              <a:rPr b="0" lang="en-US" sz="2600" spc="-1" strike="noStrike">
                <a:solidFill>
                  <a:srgbClr val="ffffff"/>
                </a:solidFill>
                <a:latin typeface="Wingdings"/>
                <a:ea typeface="DejaVu Sans"/>
              </a:rPr>
              <a:t></a:t>
            </a:r>
            <a:r>
              <a:rPr b="0" lang="en-US" sz="2600" spc="-1" strike="noStrike">
                <a:solidFill>
                  <a:srgbClr val="ffffff"/>
                </a:solidFill>
                <a:latin typeface="Calibri"/>
                <a:ea typeface="DejaVu Sans"/>
              </a:rPr>
              <a:t> skip it</a:t>
            </a:r>
            <a:endParaRPr b="0" lang="en-US" sz="2600" spc="-1" strike="noStrike">
              <a:latin typeface="Arial"/>
            </a:endParaRPr>
          </a:p>
          <a:p>
            <a:pPr marL="304920" indent="-3038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f3cd60"/>
                </a:solidFill>
                <a:latin typeface="Calibri"/>
                <a:ea typeface="DejaVu Sans"/>
              </a:rPr>
              <a:t>Spanning tree 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= {</a:t>
            </a:r>
            <a:r>
              <a:rPr b="1" lang="en-US" sz="2800" spc="-1" strike="noStrike">
                <a:solidFill>
                  <a:srgbClr val="f3cd60"/>
                </a:solidFill>
                <a:latin typeface="Calibri"/>
                <a:ea typeface="DejaVu Sans"/>
              </a:rPr>
              <a:t>AB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, </a:t>
            </a:r>
            <a:r>
              <a:rPr b="1" lang="en-US" sz="2800" spc="-1" strike="noStrike">
                <a:solidFill>
                  <a:srgbClr val="f3cd60"/>
                </a:solidFill>
                <a:latin typeface="Calibri"/>
                <a:ea typeface="DejaVu Sans"/>
              </a:rPr>
              <a:t>BD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, </a:t>
            </a:r>
            <a:r>
              <a:rPr b="1" lang="en-US" sz="2800" spc="-1" strike="noStrike">
                <a:solidFill>
                  <a:srgbClr val="f3cd60"/>
                </a:solidFill>
                <a:latin typeface="Calibri"/>
                <a:ea typeface="DejaVu Sans"/>
              </a:rPr>
              <a:t>AC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, </a:t>
            </a:r>
            <a:r>
              <a:rPr b="1" lang="en-US" sz="2800" spc="-1" strike="noStrike">
                <a:solidFill>
                  <a:srgbClr val="f3cd60"/>
                </a:solidFill>
                <a:latin typeface="Calibri"/>
                <a:ea typeface="DejaVu Sans"/>
              </a:rPr>
              <a:t>CE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, </a:t>
            </a:r>
            <a:r>
              <a:rPr b="1" lang="en-US" sz="2800" spc="-1" strike="noStrike">
                <a:solidFill>
                  <a:srgbClr val="f3cd60"/>
                </a:solidFill>
                <a:latin typeface="Calibri"/>
                <a:ea typeface="DejaVu Sans"/>
              </a:rPr>
              <a:t>EF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}, {</a:t>
            </a:r>
            <a:r>
              <a:rPr b="1" lang="en-US" sz="2800" spc="-1" strike="noStrike">
                <a:solidFill>
                  <a:srgbClr val="f3cd60"/>
                </a:solidFill>
                <a:latin typeface="Calibri"/>
                <a:ea typeface="DejaVu Sans"/>
              </a:rPr>
              <a:t>GH 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= </a:t>
            </a:r>
            <a:r>
              <a:rPr b="0" lang="en-US" sz="2800" spc="-1" strike="noStrike">
                <a:solidFill>
                  <a:srgbClr val="f3cd60"/>
                </a:solidFill>
                <a:latin typeface="Calibri"/>
                <a:ea typeface="DejaVu Sans"/>
              </a:rPr>
              <a:t>8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}, {</a:t>
            </a:r>
            <a:r>
              <a:rPr b="1" lang="en-US" sz="2800" spc="-1" strike="noStrike">
                <a:solidFill>
                  <a:srgbClr val="f3cd60"/>
                </a:solidFill>
                <a:latin typeface="Calibri"/>
                <a:ea typeface="DejaVu Sans"/>
              </a:rPr>
              <a:t>HI 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= </a:t>
            </a:r>
            <a:r>
              <a:rPr b="0" lang="en-US" sz="2800" spc="-1" strike="noStrike">
                <a:solidFill>
                  <a:srgbClr val="f3cd60"/>
                </a:solidFill>
                <a:latin typeface="Calibri"/>
                <a:ea typeface="DejaVu Sans"/>
              </a:rPr>
              <a:t>7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}</a:t>
            </a:r>
            <a:endParaRPr b="0" lang="en-US" sz="2800" spc="-1" strike="noStrike">
              <a:latin typeface="Arial"/>
            </a:endParaRPr>
          </a:p>
          <a:p>
            <a:pPr marL="304920" indent="-3038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f3cd60"/>
                </a:solidFill>
                <a:latin typeface="Calibri"/>
                <a:ea typeface="DejaVu Sans"/>
              </a:rPr>
              <a:t>Priority queue 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= { } </a:t>
            </a:r>
            <a:r>
              <a:rPr b="0" lang="en-US" sz="2800" spc="-1" strike="noStrike">
                <a:solidFill>
                  <a:srgbClr val="ffffff"/>
                </a:solidFill>
                <a:latin typeface="Wingdings"/>
                <a:ea typeface="DejaVu Sans"/>
              </a:rPr>
              <a:t>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 stop the algorithm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286" name="CustomShape 3"/>
          <p:cNvSpPr/>
          <p:nvPr/>
        </p:nvSpPr>
        <p:spPr>
          <a:xfrm>
            <a:off x="188640" y="40320"/>
            <a:ext cx="9576360" cy="110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f3be60"/>
                </a:solidFill>
                <a:latin typeface="Calibri"/>
                <a:ea typeface="DejaVu Sans"/>
              </a:rPr>
              <a:t>Prim's Algorithm – Step #13</a:t>
            </a:r>
            <a:endParaRPr b="0" lang="en-US" sz="3200" spc="-1" strike="noStrike">
              <a:latin typeface="Arial"/>
            </a:endParaRPr>
          </a:p>
        </p:txBody>
      </p:sp>
      <p:grpSp>
        <p:nvGrpSpPr>
          <p:cNvPr id="1287" name="Group 4"/>
          <p:cNvGrpSpPr/>
          <p:nvPr/>
        </p:nvGrpSpPr>
        <p:grpSpPr>
          <a:xfrm>
            <a:off x="3109680" y="4309560"/>
            <a:ext cx="5962320" cy="1937880"/>
            <a:chOff x="3109680" y="4309560"/>
            <a:chExt cx="5962320" cy="1937880"/>
          </a:xfrm>
        </p:grpSpPr>
        <p:sp>
          <p:nvSpPr>
            <p:cNvPr id="1288" name="CustomShape 5"/>
            <p:cNvSpPr/>
            <p:nvPr/>
          </p:nvSpPr>
          <p:spPr>
            <a:xfrm>
              <a:off x="3109680" y="5144400"/>
              <a:ext cx="31680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4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289" name="CustomShape 6"/>
            <p:cNvSpPr/>
            <p:nvPr/>
          </p:nvSpPr>
          <p:spPr>
            <a:xfrm>
              <a:off x="3987720" y="5594400"/>
              <a:ext cx="31680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2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290" name="CustomShape 7"/>
            <p:cNvSpPr/>
            <p:nvPr/>
          </p:nvSpPr>
          <p:spPr>
            <a:xfrm>
              <a:off x="3709440" y="5063040"/>
              <a:ext cx="31680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9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291" name="CustomShape 8"/>
            <p:cNvSpPr/>
            <p:nvPr/>
          </p:nvSpPr>
          <p:spPr>
            <a:xfrm>
              <a:off x="6175440" y="5257080"/>
              <a:ext cx="45396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12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292" name="CustomShape 9"/>
            <p:cNvSpPr/>
            <p:nvPr/>
          </p:nvSpPr>
          <p:spPr>
            <a:xfrm>
              <a:off x="5327640" y="5118840"/>
              <a:ext cx="31680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8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293" name="CustomShape 10"/>
            <p:cNvSpPr/>
            <p:nvPr/>
          </p:nvSpPr>
          <p:spPr>
            <a:xfrm>
              <a:off x="5458320" y="4458960"/>
              <a:ext cx="31680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7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294" name="CustomShape 11"/>
            <p:cNvSpPr/>
            <p:nvPr/>
          </p:nvSpPr>
          <p:spPr>
            <a:xfrm>
              <a:off x="4087440" y="4309560"/>
              <a:ext cx="31680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5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295" name="Line 12"/>
            <p:cNvSpPr/>
            <p:nvPr/>
          </p:nvSpPr>
          <p:spPr>
            <a:xfrm flipV="1">
              <a:off x="5150160" y="5104440"/>
              <a:ext cx="862200" cy="649800"/>
            </a:xfrm>
            <a:prstGeom prst="line">
              <a:avLst/>
            </a:prstGeom>
            <a:ln w="38160">
              <a:solidFill>
                <a:schemeClr val="accent5">
                  <a:lumMod val="75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6" name="Line 13"/>
            <p:cNvSpPr/>
            <p:nvPr/>
          </p:nvSpPr>
          <p:spPr>
            <a:xfrm flipH="1" flipV="1">
              <a:off x="4914360" y="4932720"/>
              <a:ext cx="35280" cy="739800"/>
            </a:xfrm>
            <a:prstGeom prst="line">
              <a:avLst/>
            </a:prstGeom>
            <a:ln w="38160">
              <a:solidFill>
                <a:schemeClr val="accent5">
                  <a:lumMod val="75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7" name="Line 14"/>
            <p:cNvSpPr/>
            <p:nvPr/>
          </p:nvSpPr>
          <p:spPr>
            <a:xfrm flipH="1" flipV="1">
              <a:off x="6212880" y="5182560"/>
              <a:ext cx="2160" cy="476640"/>
            </a:xfrm>
            <a:prstGeom prst="line">
              <a:avLst/>
            </a:prstGeom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8" name="Line 15"/>
            <p:cNvSpPr/>
            <p:nvPr/>
          </p:nvSpPr>
          <p:spPr>
            <a:xfrm flipH="1">
              <a:off x="3728520" y="5951520"/>
              <a:ext cx="937800" cy="29880"/>
            </a:xfrm>
            <a:prstGeom prst="line">
              <a:avLst/>
            </a:prstGeom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9" name="Line 16"/>
            <p:cNvSpPr/>
            <p:nvPr/>
          </p:nvSpPr>
          <p:spPr>
            <a:xfrm flipH="1" flipV="1">
              <a:off x="3658320" y="4835520"/>
              <a:ext cx="1091160" cy="918720"/>
            </a:xfrm>
            <a:prstGeom prst="line">
              <a:avLst/>
            </a:prstGeom>
            <a:ln w="38160">
              <a:solidFill>
                <a:schemeClr val="accent5">
                  <a:lumMod val="75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0" name="Line 17"/>
            <p:cNvSpPr/>
            <p:nvPr/>
          </p:nvSpPr>
          <p:spPr>
            <a:xfrm>
              <a:off x="5197680" y="4665600"/>
              <a:ext cx="731520" cy="250200"/>
            </a:xfrm>
            <a:prstGeom prst="line">
              <a:avLst/>
            </a:prstGeom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1" name="Line 18"/>
            <p:cNvSpPr/>
            <p:nvPr/>
          </p:nvSpPr>
          <p:spPr>
            <a:xfrm flipV="1">
              <a:off x="3444480" y="4913640"/>
              <a:ext cx="12960" cy="800640"/>
            </a:xfrm>
            <a:prstGeom prst="line">
              <a:avLst/>
            </a:prstGeom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2" name="Line 19"/>
            <p:cNvSpPr/>
            <p:nvPr/>
          </p:nvSpPr>
          <p:spPr>
            <a:xfrm>
              <a:off x="3741480" y="4646880"/>
              <a:ext cx="889200" cy="18720"/>
            </a:xfrm>
            <a:prstGeom prst="line">
              <a:avLst/>
            </a:prstGeom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3" name="CustomShape 20"/>
            <p:cNvSpPr/>
            <p:nvPr/>
          </p:nvSpPr>
          <p:spPr>
            <a:xfrm>
              <a:off x="3174480" y="4380120"/>
              <a:ext cx="565920" cy="5328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A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1304" name="CustomShape 21"/>
            <p:cNvSpPr/>
            <p:nvPr/>
          </p:nvSpPr>
          <p:spPr>
            <a:xfrm>
              <a:off x="3161520" y="5714640"/>
              <a:ext cx="565920" cy="5328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B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1305" name="CustomShape 22"/>
            <p:cNvSpPr/>
            <p:nvPr/>
          </p:nvSpPr>
          <p:spPr>
            <a:xfrm>
              <a:off x="4631040" y="4398840"/>
              <a:ext cx="565920" cy="5328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C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1306" name="CustomShape 23"/>
            <p:cNvSpPr/>
            <p:nvPr/>
          </p:nvSpPr>
          <p:spPr>
            <a:xfrm>
              <a:off x="4666320" y="5672880"/>
              <a:ext cx="565920" cy="5569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D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1307" name="CustomShape 24"/>
            <p:cNvSpPr/>
            <p:nvPr/>
          </p:nvSpPr>
          <p:spPr>
            <a:xfrm>
              <a:off x="5929560" y="4649040"/>
              <a:ext cx="565920" cy="5328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E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1308" name="CustomShape 25"/>
            <p:cNvSpPr/>
            <p:nvPr/>
          </p:nvSpPr>
          <p:spPr>
            <a:xfrm>
              <a:off x="5931720" y="5659560"/>
              <a:ext cx="565920" cy="5328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F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1309" name="CustomShape 26"/>
            <p:cNvSpPr/>
            <p:nvPr/>
          </p:nvSpPr>
          <p:spPr>
            <a:xfrm>
              <a:off x="4474440" y="5025240"/>
              <a:ext cx="45396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20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310" name="CustomShape 27"/>
            <p:cNvSpPr/>
            <p:nvPr/>
          </p:nvSpPr>
          <p:spPr>
            <a:xfrm>
              <a:off x="7533360" y="5922000"/>
              <a:ext cx="96840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75000"/>
                </a:schemeClr>
              </a:solidFill>
              <a:round/>
            </a:ln>
            <a:effectLst>
              <a:outerShdw algn="ctr" blurRad="63500" rotWithShape="0" sx="102000" sy="102000">
                <a:srgbClr val="000000">
                  <a:alpha val="4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311" name="CustomShape 28"/>
            <p:cNvSpPr/>
            <p:nvPr/>
          </p:nvSpPr>
          <p:spPr>
            <a:xfrm>
              <a:off x="7794720" y="5536440"/>
              <a:ext cx="45396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10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312" name="CustomShape 29"/>
            <p:cNvSpPr/>
            <p:nvPr/>
          </p:nvSpPr>
          <p:spPr>
            <a:xfrm flipV="1">
              <a:off x="7454160" y="5073120"/>
              <a:ext cx="368640" cy="6606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solidFill>
              <a:schemeClr val="accent5">
                <a:lumMod val="60000"/>
                <a:lumOff val="40000"/>
                <a:alpha val="50000"/>
              </a:schemeClr>
            </a:solidFill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3" name="CustomShape 30"/>
            <p:cNvSpPr/>
            <p:nvPr/>
          </p:nvSpPr>
          <p:spPr>
            <a:xfrm flipH="1" flipV="1">
              <a:off x="8225280" y="5073120"/>
              <a:ext cx="358200" cy="6606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solidFill>
              <a:schemeClr val="accent5">
                <a:lumMod val="60000"/>
                <a:lumOff val="40000"/>
                <a:alpha val="50000"/>
              </a:schemeClr>
            </a:solidFill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4" name="CustomShape 31"/>
            <p:cNvSpPr/>
            <p:nvPr/>
          </p:nvSpPr>
          <p:spPr>
            <a:xfrm>
              <a:off x="7339320" y="5137200"/>
              <a:ext cx="31680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8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315" name="CustomShape 32"/>
            <p:cNvSpPr/>
            <p:nvPr/>
          </p:nvSpPr>
          <p:spPr>
            <a:xfrm>
              <a:off x="8376480" y="5100480"/>
              <a:ext cx="31680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7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316" name="CustomShape 33"/>
            <p:cNvSpPr/>
            <p:nvPr/>
          </p:nvSpPr>
          <p:spPr>
            <a:xfrm>
              <a:off x="8502840" y="5659560"/>
              <a:ext cx="569160" cy="52344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I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1317" name="CustomShape 34"/>
            <p:cNvSpPr/>
            <p:nvPr/>
          </p:nvSpPr>
          <p:spPr>
            <a:xfrm>
              <a:off x="6992280" y="5659560"/>
              <a:ext cx="540000" cy="52344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G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1318" name="CustomShape 35"/>
            <p:cNvSpPr/>
            <p:nvPr/>
          </p:nvSpPr>
          <p:spPr>
            <a:xfrm>
              <a:off x="7740000" y="4626720"/>
              <a:ext cx="569160" cy="52344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H</a:t>
              </a:r>
              <a:endParaRPr b="0" lang="en-US" sz="24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9" name="CustomShape 1"/>
          <p:cNvSpPr/>
          <p:nvPr/>
        </p:nvSpPr>
        <p:spPr>
          <a:xfrm>
            <a:off x="11566440" y="6525000"/>
            <a:ext cx="427680" cy="19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BB9C3484-87E6-44D2-AEB1-A29D27E36578}" type="slidenum">
              <a:rPr b="0" lang="en-US" sz="800" spc="-1" strike="noStrike">
                <a:solidFill>
                  <a:srgbClr val="ffffff"/>
                </a:solidFill>
                <a:latin typeface="Calibri"/>
                <a:ea typeface="DejaVu Sans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1320" name="CustomShape 2"/>
          <p:cNvSpPr/>
          <p:nvPr/>
        </p:nvSpPr>
        <p:spPr>
          <a:xfrm>
            <a:off x="188640" y="40320"/>
            <a:ext cx="9576360" cy="110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rmAutofit/>
          </a:bodyPr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f3be60"/>
                </a:solidFill>
                <a:latin typeface="Calibri"/>
                <a:ea typeface="DejaVu Sans"/>
              </a:rPr>
              <a:t>Prim's Algorithm (with Priority Queue)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321" name="CustomShape 3"/>
          <p:cNvSpPr/>
          <p:nvPr/>
        </p:nvSpPr>
        <p:spPr>
          <a:xfrm>
            <a:off x="633600" y="1066680"/>
            <a:ext cx="10931760" cy="45108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beedc"/>
                </a:solidFill>
                <a:latin typeface="Consolas"/>
                <a:ea typeface="DejaVu Sans"/>
              </a:rPr>
              <a:t>var spanningTreeNodes = Ø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beedc"/>
                </a:solidFill>
                <a:latin typeface="Consolas"/>
                <a:ea typeface="DejaVu Sans"/>
              </a:rPr>
              <a:t>foreach (v ϵ graphVertices)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beedc"/>
                </a:solidFill>
                <a:latin typeface="Consolas"/>
                <a:ea typeface="DejaVu Sans"/>
              </a:rPr>
              <a:t>  </a:t>
            </a:r>
            <a:r>
              <a:rPr b="1" lang="en-US" sz="2000" spc="-1" strike="noStrike">
                <a:solidFill>
                  <a:srgbClr val="fbeedc"/>
                </a:solidFill>
                <a:latin typeface="Consolas"/>
                <a:ea typeface="DejaVu Sans"/>
              </a:rPr>
              <a:t>if (v ∉ spanningTreeNodes)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beedc"/>
                </a:solidFill>
                <a:latin typeface="Consolas"/>
                <a:ea typeface="DejaVu Sans"/>
              </a:rPr>
              <a:t>    </a:t>
            </a:r>
            <a:r>
              <a:rPr b="1" lang="en-US" sz="2000" spc="-1" strike="noStrike">
                <a:solidFill>
                  <a:srgbClr val="fbeedc"/>
                </a:solidFill>
                <a:latin typeface="Consolas"/>
                <a:ea typeface="DejaVu Sans"/>
              </a:rPr>
              <a:t>Prim(v)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000" spc="-1" strike="noStrike">
                <a:solidFill>
                  <a:srgbClr val="fbeedc"/>
                </a:solidFill>
                <a:latin typeface="Consolas"/>
                <a:ea typeface="DejaVu Sans"/>
              </a:rPr>
              <a:t>Prim(startNode)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beedc"/>
                </a:solidFill>
                <a:latin typeface="Consolas"/>
                <a:ea typeface="DejaVu Sans"/>
              </a:rPr>
              <a:t>  </a:t>
            </a:r>
            <a:r>
              <a:rPr b="1" lang="en-US" sz="2000" spc="-1" strike="noStrike">
                <a:solidFill>
                  <a:srgbClr val="fbeedc"/>
                </a:solidFill>
                <a:latin typeface="Consolas"/>
                <a:ea typeface="DejaVu Sans"/>
              </a:rPr>
              <a:t>spanningTreeNodes </a:t>
            </a:r>
            <a:r>
              <a:rPr b="1" lang="en-US" sz="2000" spc="-1" strike="noStrike">
                <a:solidFill>
                  <a:srgbClr val="fbeedc"/>
                </a:solidFill>
                <a:latin typeface="Wingdings"/>
                <a:ea typeface="DejaVu Sans"/>
              </a:rPr>
              <a:t></a:t>
            </a:r>
            <a:r>
              <a:rPr b="1" lang="en-US" sz="2000" spc="-1" strike="noStrike">
                <a:solidFill>
                  <a:srgbClr val="fbeedc"/>
                </a:solidFill>
                <a:latin typeface="Consolas"/>
                <a:ea typeface="DejaVu Sans"/>
              </a:rPr>
              <a:t> startNode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beedc"/>
                </a:solidFill>
                <a:latin typeface="Consolas"/>
                <a:ea typeface="DejaVu Sans"/>
              </a:rPr>
              <a:t>  </a:t>
            </a:r>
            <a:r>
              <a:rPr b="1" lang="en-US" sz="2000" spc="-1" strike="noStrike">
                <a:solidFill>
                  <a:srgbClr val="fbeedc"/>
                </a:solidFill>
                <a:latin typeface="Consolas"/>
                <a:ea typeface="DejaVu Sans"/>
              </a:rPr>
              <a:t>var priorityQueue = Ø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beedc"/>
                </a:solidFill>
                <a:latin typeface="Consolas"/>
                <a:ea typeface="DejaVu Sans"/>
              </a:rPr>
              <a:t>  </a:t>
            </a:r>
            <a:r>
              <a:rPr b="1" lang="en-US" sz="2000" spc="-1" strike="noStrike">
                <a:solidFill>
                  <a:srgbClr val="fbeedc"/>
                </a:solidFill>
                <a:latin typeface="Consolas"/>
                <a:ea typeface="DejaVu Sans"/>
              </a:rPr>
              <a:t>priorityQueue </a:t>
            </a:r>
            <a:r>
              <a:rPr b="1" lang="en-US" sz="2000" spc="-1" strike="noStrike">
                <a:solidFill>
                  <a:srgbClr val="fbeedc"/>
                </a:solidFill>
                <a:latin typeface="Wingdings"/>
                <a:ea typeface="DejaVu Sans"/>
              </a:rPr>
              <a:t></a:t>
            </a:r>
            <a:r>
              <a:rPr b="1" lang="en-US" sz="2000" spc="-1" strike="noStrike">
                <a:solidFill>
                  <a:srgbClr val="fbeedc"/>
                </a:solidFill>
                <a:latin typeface="Consolas"/>
                <a:ea typeface="DejaVu Sans"/>
              </a:rPr>
              <a:t> childEdges(startNode)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beedc"/>
                </a:solidFill>
                <a:latin typeface="Consolas"/>
                <a:ea typeface="DejaVu Sans"/>
              </a:rPr>
              <a:t>  </a:t>
            </a:r>
            <a:r>
              <a:rPr b="1" lang="en-US" sz="2000" spc="-1" strike="noStrike">
                <a:solidFill>
                  <a:srgbClr val="fbeedc"/>
                </a:solidFill>
                <a:latin typeface="Consolas"/>
                <a:ea typeface="DejaVu Sans"/>
              </a:rPr>
              <a:t>while (priorityQueue is not empty)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beedc"/>
                </a:solidFill>
                <a:latin typeface="Consolas"/>
                <a:ea typeface="DejaVu Sans"/>
              </a:rPr>
              <a:t>    </a:t>
            </a:r>
            <a:r>
              <a:rPr b="1" lang="en-US" sz="2000" spc="-1" strike="noStrike">
                <a:solidFill>
                  <a:srgbClr val="fbeedc"/>
                </a:solidFill>
                <a:latin typeface="Consolas"/>
                <a:ea typeface="DejaVu Sans"/>
              </a:rPr>
              <a:t>smallestEdge = priorityQueue.ExtractMin()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beedc"/>
                </a:solidFill>
                <a:latin typeface="Consolas"/>
                <a:ea typeface="DejaVu Sans"/>
              </a:rPr>
              <a:t>    </a:t>
            </a:r>
            <a:r>
              <a:rPr b="1" lang="en-US" sz="2000" spc="-1" strike="noStrike">
                <a:solidFill>
                  <a:srgbClr val="fbeedc"/>
                </a:solidFill>
                <a:latin typeface="Consolas"/>
                <a:ea typeface="DejaVu Sans"/>
              </a:rPr>
              <a:t>if (smallestEdge connects tree node with non-tree node)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beedc"/>
                </a:solidFill>
                <a:latin typeface="Consolas"/>
                <a:ea typeface="DejaVu Sans"/>
              </a:rPr>
              <a:t>      </a:t>
            </a:r>
            <a:r>
              <a:rPr b="1" lang="en-US" sz="2000" spc="-1" strike="noStrike">
                <a:solidFill>
                  <a:srgbClr val="fbeedc"/>
                </a:solidFill>
                <a:latin typeface="Consolas"/>
                <a:ea typeface="DejaVu Sans"/>
              </a:rPr>
              <a:t>print smallestEdge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beedc"/>
                </a:solidFill>
                <a:latin typeface="Consolas"/>
                <a:ea typeface="DejaVu Sans"/>
              </a:rPr>
              <a:t>      </a:t>
            </a:r>
            <a:r>
              <a:rPr b="1" lang="en-US" sz="2000" spc="-1" strike="noStrike">
                <a:solidFill>
                  <a:srgbClr val="fbeedc"/>
                </a:solidFill>
                <a:latin typeface="Consolas"/>
                <a:ea typeface="DejaVu Sans"/>
              </a:rPr>
              <a:t>spanningTreeNodes </a:t>
            </a:r>
            <a:r>
              <a:rPr b="1" lang="en-US" sz="2000" spc="-1" strike="noStrike">
                <a:solidFill>
                  <a:srgbClr val="fbeedc"/>
                </a:solidFill>
                <a:latin typeface="Wingdings"/>
                <a:ea typeface="DejaVu Sans"/>
              </a:rPr>
              <a:t></a:t>
            </a:r>
            <a:r>
              <a:rPr b="1" lang="en-US" sz="2000" spc="-1" strike="noStrike">
                <a:solidFill>
                  <a:srgbClr val="fbeedc"/>
                </a:solidFill>
                <a:latin typeface="Consolas"/>
                <a:ea typeface="DejaVu Sans"/>
              </a:rPr>
              <a:t> smallestEdge.nonTreeNode     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beedc"/>
                </a:solidFill>
                <a:latin typeface="Consolas"/>
                <a:ea typeface="DejaVu Sans"/>
              </a:rPr>
              <a:t>      </a:t>
            </a:r>
            <a:r>
              <a:rPr b="1" lang="en-US" sz="2000" spc="-1" strike="noStrike">
                <a:solidFill>
                  <a:srgbClr val="fbeedc"/>
                </a:solidFill>
                <a:latin typeface="Consolas"/>
                <a:ea typeface="DejaVu Sans"/>
              </a:rPr>
              <a:t>priorityQueue </a:t>
            </a:r>
            <a:r>
              <a:rPr b="1" lang="en-US" sz="2000" spc="-1" strike="noStrike">
                <a:solidFill>
                  <a:srgbClr val="fbeedc"/>
                </a:solidFill>
                <a:latin typeface="Wingdings"/>
                <a:ea typeface="DejaVu Sans"/>
              </a:rPr>
              <a:t></a:t>
            </a:r>
            <a:r>
              <a:rPr b="1" lang="en-US" sz="2000" spc="-1" strike="noStrike">
                <a:solidFill>
                  <a:srgbClr val="fbeedc"/>
                </a:solidFill>
                <a:latin typeface="Consolas"/>
                <a:ea typeface="DejaVu Sans"/>
              </a:rPr>
              <a:t> childEdges(smallestEdge.nonTreeNode)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322" name="CustomShape 4"/>
          <p:cNvSpPr/>
          <p:nvPr/>
        </p:nvSpPr>
        <p:spPr>
          <a:xfrm>
            <a:off x="7223760" y="1143000"/>
            <a:ext cx="4251600" cy="39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Time complexity: </a:t>
            </a:r>
            <a:r>
              <a:rPr b="0" lang="en-US" sz="2000" spc="-1" strike="noStrike">
                <a:solidFill>
                  <a:srgbClr val="f3cd60"/>
                </a:solidFill>
                <a:latin typeface="Calibri"/>
                <a:ea typeface="DejaVu Sans"/>
              </a:rPr>
              <a:t>O(|</a:t>
            </a:r>
            <a:r>
              <a:rPr b="0" i="1" lang="en-US" sz="2000" spc="-1" strike="noStrike">
                <a:solidFill>
                  <a:srgbClr val="f3cd60"/>
                </a:solidFill>
                <a:latin typeface="Calibri"/>
                <a:ea typeface="DejaVu Sans"/>
              </a:rPr>
              <a:t>E</a:t>
            </a:r>
            <a:r>
              <a:rPr b="0" lang="en-US" sz="2000" spc="-1" strike="noStrike">
                <a:solidFill>
                  <a:srgbClr val="f3cd60"/>
                </a:solidFill>
                <a:latin typeface="Calibri"/>
                <a:ea typeface="DejaVu Sans"/>
              </a:rPr>
              <a:t>| * log |</a:t>
            </a:r>
            <a:r>
              <a:rPr b="0" i="1" lang="en-US" sz="2000" spc="-1" strike="noStrike">
                <a:solidFill>
                  <a:srgbClr val="f3cd60"/>
                </a:solidFill>
                <a:latin typeface="Calibri"/>
                <a:ea typeface="DejaVu Sans"/>
              </a:rPr>
              <a:t>E</a:t>
            </a:r>
            <a:r>
              <a:rPr b="0" lang="en-US" sz="2000" spc="-1" strike="noStrike">
                <a:solidFill>
                  <a:srgbClr val="f3cd60"/>
                </a:solidFill>
                <a:latin typeface="Calibri"/>
                <a:ea typeface="DejaVu Sans"/>
              </a:rPr>
              <a:t>|)</a:t>
            </a:r>
            <a:endParaRPr b="0" lang="en-US" sz="2000" spc="-1" strike="noStrike">
              <a:latin typeface="Arial"/>
            </a:endParaRPr>
          </a:p>
        </p:txBody>
      </p:sp>
      <p:grpSp>
        <p:nvGrpSpPr>
          <p:cNvPr id="1323" name="Group 5"/>
          <p:cNvGrpSpPr/>
          <p:nvPr/>
        </p:nvGrpSpPr>
        <p:grpSpPr>
          <a:xfrm>
            <a:off x="8443800" y="1856160"/>
            <a:ext cx="2837520" cy="2742120"/>
            <a:chOff x="8443800" y="1856160"/>
            <a:chExt cx="2837520" cy="2742120"/>
          </a:xfrm>
        </p:grpSpPr>
        <p:sp>
          <p:nvSpPr>
            <p:cNvPr id="1324" name="CustomShape 6"/>
            <p:cNvSpPr/>
            <p:nvPr/>
          </p:nvSpPr>
          <p:spPr>
            <a:xfrm>
              <a:off x="8443800" y="3679560"/>
              <a:ext cx="31680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ffff00"/>
                  </a:solidFill>
                  <a:latin typeface="Consolas"/>
                  <a:ea typeface="DejaVu Sans"/>
                </a:rPr>
                <a:t>4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325" name="CustomShape 7"/>
            <p:cNvSpPr/>
            <p:nvPr/>
          </p:nvSpPr>
          <p:spPr>
            <a:xfrm>
              <a:off x="9159480" y="4020840"/>
              <a:ext cx="31680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ffff00"/>
                  </a:solidFill>
                  <a:latin typeface="Consolas"/>
                  <a:ea typeface="DejaVu Sans"/>
                </a:rPr>
                <a:t>2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326" name="CustomShape 8"/>
            <p:cNvSpPr/>
            <p:nvPr/>
          </p:nvSpPr>
          <p:spPr>
            <a:xfrm>
              <a:off x="8945640" y="3649680"/>
              <a:ext cx="31680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9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327" name="CustomShape 9"/>
            <p:cNvSpPr/>
            <p:nvPr/>
          </p:nvSpPr>
          <p:spPr>
            <a:xfrm>
              <a:off x="10827360" y="3737160"/>
              <a:ext cx="45396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12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328" name="CustomShape 10"/>
            <p:cNvSpPr/>
            <p:nvPr/>
          </p:nvSpPr>
          <p:spPr>
            <a:xfrm>
              <a:off x="10199520" y="3626280"/>
              <a:ext cx="31680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8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329" name="CustomShape 11"/>
            <p:cNvSpPr/>
            <p:nvPr/>
          </p:nvSpPr>
          <p:spPr>
            <a:xfrm>
              <a:off x="10301040" y="3138840"/>
              <a:ext cx="31680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7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330" name="CustomShape 12"/>
            <p:cNvSpPr/>
            <p:nvPr/>
          </p:nvSpPr>
          <p:spPr>
            <a:xfrm>
              <a:off x="9225000" y="3005280"/>
              <a:ext cx="31680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5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331" name="Line 13"/>
            <p:cNvSpPr/>
            <p:nvPr/>
          </p:nvSpPr>
          <p:spPr>
            <a:xfrm flipV="1">
              <a:off x="10098000" y="3683160"/>
              <a:ext cx="667800" cy="520560"/>
            </a:xfrm>
            <a:prstGeom prst="line">
              <a:avLst/>
            </a:prstGeom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2" name="Line 14"/>
            <p:cNvSpPr/>
            <p:nvPr/>
          </p:nvSpPr>
          <p:spPr>
            <a:xfrm flipH="1" flipV="1">
              <a:off x="9915120" y="3561840"/>
              <a:ext cx="27360" cy="576360"/>
            </a:xfrm>
            <a:prstGeom prst="line">
              <a:avLst/>
            </a:prstGeom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3" name="Line 15"/>
            <p:cNvSpPr/>
            <p:nvPr/>
          </p:nvSpPr>
          <p:spPr>
            <a:xfrm flipH="1" flipV="1">
              <a:off x="10921320" y="3745800"/>
              <a:ext cx="1800" cy="381600"/>
            </a:xfrm>
            <a:prstGeom prst="line">
              <a:avLst/>
            </a:prstGeom>
            <a:ln w="38160">
              <a:solidFill>
                <a:schemeClr val="accent5">
                  <a:lumMod val="75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4" name="Line 16"/>
            <p:cNvSpPr/>
            <p:nvPr/>
          </p:nvSpPr>
          <p:spPr>
            <a:xfrm flipH="1">
              <a:off x="8996400" y="4361400"/>
              <a:ext cx="726480" cy="24120"/>
            </a:xfrm>
            <a:prstGeom prst="line">
              <a:avLst/>
            </a:prstGeom>
            <a:ln w="5724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5" name="Line 17"/>
            <p:cNvSpPr/>
            <p:nvPr/>
          </p:nvSpPr>
          <p:spPr>
            <a:xfrm flipH="1" flipV="1">
              <a:off x="8942040" y="3467520"/>
              <a:ext cx="845280" cy="736200"/>
            </a:xfrm>
            <a:prstGeom prst="line">
              <a:avLst/>
            </a:prstGeom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6" name="Line 18"/>
            <p:cNvSpPr/>
            <p:nvPr/>
          </p:nvSpPr>
          <p:spPr>
            <a:xfrm>
              <a:off x="10134720" y="3348000"/>
              <a:ext cx="567000" cy="183960"/>
            </a:xfrm>
            <a:prstGeom prst="line">
              <a:avLst/>
            </a:prstGeom>
            <a:ln w="38160">
              <a:solidFill>
                <a:schemeClr val="accent5">
                  <a:lumMod val="75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7" name="Line 19"/>
            <p:cNvSpPr/>
            <p:nvPr/>
          </p:nvSpPr>
          <p:spPr>
            <a:xfrm flipV="1">
              <a:off x="8776440" y="3530160"/>
              <a:ext cx="10440" cy="641520"/>
            </a:xfrm>
            <a:prstGeom prst="line">
              <a:avLst/>
            </a:prstGeom>
            <a:ln w="5724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8" name="Line 20"/>
            <p:cNvSpPr/>
            <p:nvPr/>
          </p:nvSpPr>
          <p:spPr>
            <a:xfrm>
              <a:off x="9006480" y="3316320"/>
              <a:ext cx="689040" cy="31680"/>
            </a:xfrm>
            <a:prstGeom prst="line">
              <a:avLst/>
            </a:prstGeom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9" name="CustomShape 21"/>
            <p:cNvSpPr/>
            <p:nvPr/>
          </p:nvSpPr>
          <p:spPr>
            <a:xfrm>
              <a:off x="8567280" y="3102840"/>
              <a:ext cx="438120" cy="4266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5724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0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1340" name="CustomShape 22"/>
            <p:cNvSpPr/>
            <p:nvPr/>
          </p:nvSpPr>
          <p:spPr>
            <a:xfrm>
              <a:off x="8557200" y="4171680"/>
              <a:ext cx="438120" cy="4266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5724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5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1341" name="CustomShape 23"/>
            <p:cNvSpPr/>
            <p:nvPr/>
          </p:nvSpPr>
          <p:spPr>
            <a:xfrm>
              <a:off x="9695520" y="3134520"/>
              <a:ext cx="438120" cy="4266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8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1342" name="CustomShape 24"/>
            <p:cNvSpPr/>
            <p:nvPr/>
          </p:nvSpPr>
          <p:spPr>
            <a:xfrm>
              <a:off x="9723240" y="4138200"/>
              <a:ext cx="438120" cy="44568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5724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3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1343" name="CustomShape 25"/>
            <p:cNvSpPr/>
            <p:nvPr/>
          </p:nvSpPr>
          <p:spPr>
            <a:xfrm>
              <a:off x="10701720" y="3318120"/>
              <a:ext cx="438120" cy="4266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6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1344" name="CustomShape 26"/>
            <p:cNvSpPr/>
            <p:nvPr/>
          </p:nvSpPr>
          <p:spPr>
            <a:xfrm>
              <a:off x="10703520" y="4127760"/>
              <a:ext cx="438120" cy="4266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2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1345" name="CustomShape 27"/>
            <p:cNvSpPr/>
            <p:nvPr/>
          </p:nvSpPr>
          <p:spPr>
            <a:xfrm>
              <a:off x="9455040" y="3619800"/>
              <a:ext cx="45396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20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346" name="CustomShape 28"/>
            <p:cNvSpPr/>
            <p:nvPr/>
          </p:nvSpPr>
          <p:spPr>
            <a:xfrm>
              <a:off x="9528840" y="2676960"/>
              <a:ext cx="838440" cy="1116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75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7" name="CustomShape 29"/>
            <p:cNvSpPr/>
            <p:nvPr/>
          </p:nvSpPr>
          <p:spPr>
            <a:xfrm>
              <a:off x="9722880" y="2416320"/>
              <a:ext cx="45396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10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348" name="CustomShape 30"/>
            <p:cNvSpPr/>
            <p:nvPr/>
          </p:nvSpPr>
          <p:spPr>
            <a:xfrm flipV="1">
              <a:off x="9467640" y="2214000"/>
              <a:ext cx="376200" cy="3124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5724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9" name="CustomShape 31"/>
            <p:cNvSpPr/>
            <p:nvPr/>
          </p:nvSpPr>
          <p:spPr>
            <a:xfrm flipH="1" flipV="1">
              <a:off x="10156320" y="2213280"/>
              <a:ext cx="275040" cy="4251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5724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0" name="CustomShape 32"/>
            <p:cNvSpPr/>
            <p:nvPr/>
          </p:nvSpPr>
          <p:spPr>
            <a:xfrm>
              <a:off x="9401040" y="2040840"/>
              <a:ext cx="31680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8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351" name="CustomShape 33"/>
            <p:cNvSpPr/>
            <p:nvPr/>
          </p:nvSpPr>
          <p:spPr>
            <a:xfrm>
              <a:off x="10230480" y="2140200"/>
              <a:ext cx="31680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7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352" name="CustomShape 34"/>
            <p:cNvSpPr/>
            <p:nvPr/>
          </p:nvSpPr>
          <p:spPr>
            <a:xfrm>
              <a:off x="10368360" y="2579400"/>
              <a:ext cx="440640" cy="41904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5724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7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1353" name="CustomShape 35"/>
            <p:cNvSpPr/>
            <p:nvPr/>
          </p:nvSpPr>
          <p:spPr>
            <a:xfrm>
              <a:off x="9109440" y="2466720"/>
              <a:ext cx="418320" cy="41904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5724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4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1354" name="CustomShape 36"/>
            <p:cNvSpPr/>
            <p:nvPr/>
          </p:nvSpPr>
          <p:spPr>
            <a:xfrm>
              <a:off x="9779760" y="1856160"/>
              <a:ext cx="440640" cy="41904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5724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1</a:t>
              </a:r>
              <a:endParaRPr b="0" lang="en-US" sz="24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11566440" y="6525000"/>
            <a:ext cx="427680" cy="19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C9C72D93-9182-4666-B115-04BF3CE042DB}" type="slidenum">
              <a:rPr b="0" lang="en-US" sz="800" spc="-1" strike="noStrike">
                <a:solidFill>
                  <a:srgbClr val="ffffff"/>
                </a:solidFill>
                <a:latin typeface="Calibri"/>
                <a:ea typeface="DejaVu Sans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190440" y="1151280"/>
            <a:ext cx="11803680" cy="556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Autofit/>
          </a:bodyPr>
          <a:p>
            <a:pPr marL="304920" indent="-303840">
              <a:lnSpc>
                <a:spcPct val="110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f3cd60"/>
                </a:solidFill>
                <a:latin typeface="Calibri"/>
                <a:ea typeface="DejaVu Sans"/>
              </a:rPr>
              <a:t>Spanning tree</a:t>
            </a:r>
            <a:endParaRPr b="0" lang="en-US" sz="2800" spc="-1" strike="noStrike">
              <a:latin typeface="Arial"/>
            </a:endParaRPr>
          </a:p>
          <a:p>
            <a:pPr lvl="1" marL="609480" indent="-230400">
              <a:lnSpc>
                <a:spcPct val="110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2600" spc="-1" strike="noStrike">
                <a:solidFill>
                  <a:srgbClr val="ffffff"/>
                </a:solidFill>
                <a:latin typeface="Calibri"/>
                <a:ea typeface="DejaVu Sans"/>
              </a:rPr>
              <a:t>Subgraph without cycles (tree)</a:t>
            </a:r>
            <a:endParaRPr b="0" lang="en-US" sz="2600" spc="-1" strike="noStrike">
              <a:latin typeface="Arial"/>
            </a:endParaRPr>
          </a:p>
          <a:p>
            <a:pPr lvl="1" marL="609480" indent="-230400">
              <a:lnSpc>
                <a:spcPct val="110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2600" spc="-1" strike="noStrike">
                <a:solidFill>
                  <a:srgbClr val="ffffff"/>
                </a:solidFill>
                <a:latin typeface="Calibri"/>
                <a:ea typeface="DejaVu Sans"/>
              </a:rPr>
              <a:t>Connects all vertices together</a:t>
            </a:r>
            <a:endParaRPr b="0" lang="en-US" sz="2600" spc="-1" strike="noStrike">
              <a:latin typeface="Arial"/>
            </a:endParaRPr>
          </a:p>
          <a:p>
            <a:pPr marL="304920" indent="-303840">
              <a:lnSpc>
                <a:spcPct val="110000"/>
              </a:lnSpc>
              <a:spcBef>
                <a:spcPts val="1199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All connected graphs have a</a:t>
            </a:r>
            <a:br/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spanning tree</a:t>
            </a:r>
            <a:endParaRPr b="0" lang="en-US" sz="2800" spc="-1" strike="noStrike">
              <a:latin typeface="Arial"/>
            </a:endParaRPr>
          </a:p>
          <a:p>
            <a:pPr marL="304920" indent="-303840">
              <a:lnSpc>
                <a:spcPct val="110000"/>
              </a:lnSpc>
              <a:spcBef>
                <a:spcPts val="1199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All undirected graphs have</a:t>
            </a:r>
            <a:br/>
            <a:r>
              <a:rPr b="0" lang="en-US" sz="2800" spc="-1" strike="noStrike">
                <a:solidFill>
                  <a:srgbClr val="f3cd60"/>
                </a:solidFill>
                <a:latin typeface="Calibri"/>
                <a:ea typeface="DejaVu Sans"/>
              </a:rPr>
              <a:t>spanning forest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43" name="CustomShape 3"/>
          <p:cNvSpPr/>
          <p:nvPr/>
        </p:nvSpPr>
        <p:spPr>
          <a:xfrm>
            <a:off x="188640" y="40320"/>
            <a:ext cx="9576360" cy="110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f3be60"/>
                </a:solidFill>
                <a:latin typeface="Calibri"/>
                <a:ea typeface="DejaVu Sans"/>
              </a:rPr>
              <a:t>Spanning Tree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44" name="CustomShape 4"/>
          <p:cNvSpPr/>
          <p:nvPr/>
        </p:nvSpPr>
        <p:spPr>
          <a:xfrm flipV="1">
            <a:off x="9708120" y="3091320"/>
            <a:ext cx="693000" cy="467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5"/>
          <p:cNvSpPr/>
          <p:nvPr/>
        </p:nvSpPr>
        <p:spPr>
          <a:xfrm>
            <a:off x="9561960" y="2411640"/>
            <a:ext cx="838800" cy="286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ffff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6"/>
          <p:cNvSpPr/>
          <p:nvPr/>
        </p:nvSpPr>
        <p:spPr>
          <a:xfrm flipH="1" flipV="1">
            <a:off x="9267120" y="2688840"/>
            <a:ext cx="241920" cy="789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7"/>
          <p:cNvSpPr/>
          <p:nvPr/>
        </p:nvSpPr>
        <p:spPr>
          <a:xfrm>
            <a:off x="8557200" y="3710880"/>
            <a:ext cx="673560" cy="46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CustomShape 8"/>
          <p:cNvSpPr/>
          <p:nvPr/>
        </p:nvSpPr>
        <p:spPr>
          <a:xfrm flipH="1">
            <a:off x="8474040" y="2608200"/>
            <a:ext cx="583560" cy="90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CustomShape 9"/>
          <p:cNvSpPr/>
          <p:nvPr/>
        </p:nvSpPr>
        <p:spPr>
          <a:xfrm flipV="1">
            <a:off x="7728840" y="2409840"/>
            <a:ext cx="1243440" cy="3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ffff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CustomShape 10"/>
          <p:cNvSpPr/>
          <p:nvPr/>
        </p:nvSpPr>
        <p:spPr>
          <a:xfrm flipH="1" flipV="1">
            <a:off x="7642080" y="2646720"/>
            <a:ext cx="437040" cy="865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ffff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11"/>
          <p:cNvSpPr/>
          <p:nvPr/>
        </p:nvSpPr>
        <p:spPr>
          <a:xfrm>
            <a:off x="9708120" y="3954600"/>
            <a:ext cx="821160" cy="464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ffff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CustomShape 12"/>
          <p:cNvSpPr/>
          <p:nvPr/>
        </p:nvSpPr>
        <p:spPr>
          <a:xfrm flipH="1" flipV="1">
            <a:off x="7875000" y="4753800"/>
            <a:ext cx="1045080" cy="185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ffff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CustomShape 13"/>
          <p:cNvSpPr/>
          <p:nvPr/>
        </p:nvSpPr>
        <p:spPr>
          <a:xfrm flipH="1">
            <a:off x="7789320" y="3907440"/>
            <a:ext cx="289440" cy="650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ffff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CustomShape 14"/>
          <p:cNvSpPr/>
          <p:nvPr/>
        </p:nvSpPr>
        <p:spPr>
          <a:xfrm flipV="1">
            <a:off x="9216720" y="4034520"/>
            <a:ext cx="293040" cy="626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ffff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CustomShape 15"/>
          <p:cNvSpPr/>
          <p:nvPr/>
        </p:nvSpPr>
        <p:spPr>
          <a:xfrm>
            <a:off x="9231840" y="3479760"/>
            <a:ext cx="556920" cy="5551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36000" rIns="36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G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56" name="CustomShape 16"/>
          <p:cNvSpPr/>
          <p:nvPr/>
        </p:nvSpPr>
        <p:spPr>
          <a:xfrm>
            <a:off x="10311120" y="2618280"/>
            <a:ext cx="618840" cy="5551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36000" rIns="36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J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57" name="CustomShape 17"/>
          <p:cNvSpPr/>
          <p:nvPr/>
        </p:nvSpPr>
        <p:spPr>
          <a:xfrm>
            <a:off x="8973720" y="2133720"/>
            <a:ext cx="587160" cy="5551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36000" rIns="36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F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58" name="CustomShape 18"/>
          <p:cNvSpPr/>
          <p:nvPr/>
        </p:nvSpPr>
        <p:spPr>
          <a:xfrm>
            <a:off x="7999200" y="3432960"/>
            <a:ext cx="556920" cy="5551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36000" rIns="36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D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59" name="CustomShape 19"/>
          <p:cNvSpPr/>
          <p:nvPr/>
        </p:nvSpPr>
        <p:spPr>
          <a:xfrm>
            <a:off x="7288200" y="4477320"/>
            <a:ext cx="587160" cy="5551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36000" rIns="36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E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60" name="CustomShape 20"/>
          <p:cNvSpPr/>
          <p:nvPr/>
        </p:nvSpPr>
        <p:spPr>
          <a:xfrm>
            <a:off x="8922240" y="4663800"/>
            <a:ext cx="587160" cy="5551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36000" rIns="36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C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61" name="CustomShape 21"/>
          <p:cNvSpPr/>
          <p:nvPr/>
        </p:nvSpPr>
        <p:spPr>
          <a:xfrm>
            <a:off x="10443960" y="4338360"/>
            <a:ext cx="587160" cy="5551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36000" rIns="36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H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62" name="CustomShape 22"/>
          <p:cNvSpPr/>
          <p:nvPr/>
        </p:nvSpPr>
        <p:spPr>
          <a:xfrm flipV="1">
            <a:off x="6845760" y="2646720"/>
            <a:ext cx="379800" cy="762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ffff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CustomShape 23"/>
          <p:cNvSpPr/>
          <p:nvPr/>
        </p:nvSpPr>
        <p:spPr>
          <a:xfrm>
            <a:off x="7140600" y="2173680"/>
            <a:ext cx="587160" cy="5551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36000" rIns="36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A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64" name="CustomShape 24"/>
          <p:cNvSpPr/>
          <p:nvPr/>
        </p:nvSpPr>
        <p:spPr>
          <a:xfrm>
            <a:off x="6551640" y="3412080"/>
            <a:ext cx="587160" cy="55512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36000" rIns="36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K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65" name="CustomShape 25"/>
          <p:cNvSpPr/>
          <p:nvPr/>
        </p:nvSpPr>
        <p:spPr>
          <a:xfrm flipH="1" flipV="1">
            <a:off x="10620360" y="3172680"/>
            <a:ext cx="115920" cy="1163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CustomShape 26"/>
          <p:cNvSpPr/>
          <p:nvPr/>
        </p:nvSpPr>
        <p:spPr>
          <a:xfrm flipH="1">
            <a:off x="9509400" y="4616280"/>
            <a:ext cx="932040" cy="324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CustomShape 27"/>
          <p:cNvSpPr/>
          <p:nvPr/>
        </p:nvSpPr>
        <p:spPr>
          <a:xfrm>
            <a:off x="6845760" y="3968280"/>
            <a:ext cx="527400" cy="589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accent5">
                <a:lumMod val="20000"/>
                <a:lumOff val="8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CustomShape 1"/>
          <p:cNvSpPr/>
          <p:nvPr/>
        </p:nvSpPr>
        <p:spPr>
          <a:xfrm>
            <a:off x="760320" y="4952880"/>
            <a:ext cx="10666800" cy="81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b">
            <a:noAutofit/>
          </a:bodyPr>
          <a:p>
            <a:pPr algn="ctr">
              <a:lnSpc>
                <a:spcPct val="90000"/>
              </a:lnSpc>
            </a:pPr>
            <a:r>
              <a:rPr b="1" lang="en-US" sz="5400" spc="-1" strike="noStrike">
                <a:solidFill>
                  <a:srgbClr val="f3be60"/>
                </a:solidFill>
                <a:latin typeface="Calibri"/>
                <a:ea typeface="DejaVu Sans"/>
              </a:rPr>
              <a:t>Prim's Algorithm with Priority Queue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1356" name="CustomShape 2"/>
          <p:cNvSpPr/>
          <p:nvPr/>
        </p:nvSpPr>
        <p:spPr>
          <a:xfrm>
            <a:off x="760320" y="5834160"/>
            <a:ext cx="10666800" cy="71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>
            <a:noAutofit/>
          </a:bodyPr>
          <a:p>
            <a:pPr algn="ctr">
              <a:lnSpc>
                <a:spcPct val="105000"/>
              </a:lnSpc>
              <a:spcAft>
                <a:spcPts val="601"/>
              </a:spcAft>
            </a:pPr>
            <a:r>
              <a:rPr b="0" lang="en-US" sz="4000" spc="194" strike="noStrike">
                <a:solidFill>
                  <a:srgbClr val="f0a22e"/>
                </a:solidFill>
                <a:latin typeface="Calibri"/>
                <a:ea typeface="DejaVu Sans"/>
              </a:rPr>
              <a:t>Live Demo</a:t>
            </a:r>
            <a:endParaRPr b="0" lang="en-US" sz="4000" spc="-1" strike="noStrike">
              <a:latin typeface="Arial"/>
            </a:endParaRPr>
          </a:p>
        </p:txBody>
      </p:sp>
      <p:grpSp>
        <p:nvGrpSpPr>
          <p:cNvPr id="1357" name="Group 3"/>
          <p:cNvGrpSpPr/>
          <p:nvPr/>
        </p:nvGrpSpPr>
        <p:grpSpPr>
          <a:xfrm>
            <a:off x="1278360" y="685800"/>
            <a:ext cx="3317760" cy="3817800"/>
            <a:chOff x="1278360" y="685800"/>
            <a:chExt cx="3317760" cy="3817800"/>
          </a:xfrm>
        </p:grpSpPr>
        <p:sp>
          <p:nvSpPr>
            <p:cNvPr id="1358" name="CustomShape 4"/>
            <p:cNvSpPr/>
            <p:nvPr/>
          </p:nvSpPr>
          <p:spPr>
            <a:xfrm>
              <a:off x="1278360" y="3400200"/>
              <a:ext cx="31680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ffff00"/>
                  </a:solidFill>
                  <a:latin typeface="Consolas"/>
                  <a:ea typeface="DejaVu Sans"/>
                </a:rPr>
                <a:t>4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359" name="CustomShape 5"/>
            <p:cNvSpPr/>
            <p:nvPr/>
          </p:nvSpPr>
          <p:spPr>
            <a:xfrm>
              <a:off x="2098800" y="3850200"/>
              <a:ext cx="31680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ffff00"/>
                  </a:solidFill>
                  <a:latin typeface="Consolas"/>
                  <a:ea typeface="DejaVu Sans"/>
                </a:rPr>
                <a:t>2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360" name="CustomShape 6"/>
            <p:cNvSpPr/>
            <p:nvPr/>
          </p:nvSpPr>
          <p:spPr>
            <a:xfrm>
              <a:off x="1841400" y="3318840"/>
              <a:ext cx="31680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9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361" name="CustomShape 7"/>
            <p:cNvSpPr/>
            <p:nvPr/>
          </p:nvSpPr>
          <p:spPr>
            <a:xfrm>
              <a:off x="4142160" y="3512880"/>
              <a:ext cx="45396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12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362" name="CustomShape 8"/>
            <p:cNvSpPr/>
            <p:nvPr/>
          </p:nvSpPr>
          <p:spPr>
            <a:xfrm>
              <a:off x="3353760" y="3375000"/>
              <a:ext cx="31680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8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363" name="CustomShape 9"/>
            <p:cNvSpPr/>
            <p:nvPr/>
          </p:nvSpPr>
          <p:spPr>
            <a:xfrm>
              <a:off x="3476160" y="2715120"/>
              <a:ext cx="31680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7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364" name="CustomShape 10"/>
            <p:cNvSpPr/>
            <p:nvPr/>
          </p:nvSpPr>
          <p:spPr>
            <a:xfrm>
              <a:off x="2194920" y="2565360"/>
              <a:ext cx="31680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5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365" name="Line 11"/>
            <p:cNvSpPr/>
            <p:nvPr/>
          </p:nvSpPr>
          <p:spPr>
            <a:xfrm flipV="1">
              <a:off x="3198600" y="3360600"/>
              <a:ext cx="806040" cy="649800"/>
            </a:xfrm>
            <a:prstGeom prst="line">
              <a:avLst/>
            </a:prstGeom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6" name="Line 12"/>
            <p:cNvSpPr/>
            <p:nvPr/>
          </p:nvSpPr>
          <p:spPr>
            <a:xfrm flipH="1" flipV="1">
              <a:off x="2977920" y="3188520"/>
              <a:ext cx="33120" cy="740160"/>
            </a:xfrm>
            <a:prstGeom prst="line">
              <a:avLst/>
            </a:prstGeom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7" name="Line 13"/>
            <p:cNvSpPr/>
            <p:nvPr/>
          </p:nvSpPr>
          <p:spPr>
            <a:xfrm flipH="1" flipV="1">
              <a:off x="4191840" y="3438720"/>
              <a:ext cx="2160" cy="476640"/>
            </a:xfrm>
            <a:prstGeom prst="line">
              <a:avLst/>
            </a:prstGeom>
            <a:ln w="38160">
              <a:solidFill>
                <a:schemeClr val="accent5">
                  <a:lumMod val="75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8" name="Line 14"/>
            <p:cNvSpPr/>
            <p:nvPr/>
          </p:nvSpPr>
          <p:spPr>
            <a:xfrm flipH="1">
              <a:off x="1869480" y="4207320"/>
              <a:ext cx="876600" cy="29880"/>
            </a:xfrm>
            <a:prstGeom prst="line">
              <a:avLst/>
            </a:prstGeom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9" name="Line 15"/>
            <p:cNvSpPr/>
            <p:nvPr/>
          </p:nvSpPr>
          <p:spPr>
            <a:xfrm flipH="1" flipV="1">
              <a:off x="1803960" y="3091680"/>
              <a:ext cx="1019880" cy="918720"/>
            </a:xfrm>
            <a:prstGeom prst="line">
              <a:avLst/>
            </a:prstGeom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0" name="Line 16"/>
            <p:cNvSpPr/>
            <p:nvPr/>
          </p:nvSpPr>
          <p:spPr>
            <a:xfrm>
              <a:off x="3242880" y="2921400"/>
              <a:ext cx="684000" cy="250560"/>
            </a:xfrm>
            <a:prstGeom prst="line">
              <a:avLst/>
            </a:prstGeom>
            <a:ln w="38160">
              <a:solidFill>
                <a:schemeClr val="accent5">
                  <a:lumMod val="75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1" name="Line 17"/>
            <p:cNvSpPr/>
            <p:nvPr/>
          </p:nvSpPr>
          <p:spPr>
            <a:xfrm flipV="1">
              <a:off x="1604520" y="3169800"/>
              <a:ext cx="12240" cy="800640"/>
            </a:xfrm>
            <a:prstGeom prst="line">
              <a:avLst/>
            </a:prstGeom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2" name="Line 18"/>
            <p:cNvSpPr/>
            <p:nvPr/>
          </p:nvSpPr>
          <p:spPr>
            <a:xfrm>
              <a:off x="1881720" y="2902320"/>
              <a:ext cx="831240" cy="19080"/>
            </a:xfrm>
            <a:prstGeom prst="line">
              <a:avLst/>
            </a:prstGeom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3" name="CustomShape 19"/>
            <p:cNvSpPr/>
            <p:nvPr/>
          </p:nvSpPr>
          <p:spPr>
            <a:xfrm>
              <a:off x="1351800" y="2635920"/>
              <a:ext cx="528840" cy="5328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A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1374" name="CustomShape 20"/>
            <p:cNvSpPr/>
            <p:nvPr/>
          </p:nvSpPr>
          <p:spPr>
            <a:xfrm>
              <a:off x="1339560" y="3970800"/>
              <a:ext cx="528840" cy="5328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B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1375" name="CustomShape 21"/>
            <p:cNvSpPr/>
            <p:nvPr/>
          </p:nvSpPr>
          <p:spPr>
            <a:xfrm>
              <a:off x="2712960" y="2655000"/>
              <a:ext cx="528840" cy="5328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C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1376" name="CustomShape 22"/>
            <p:cNvSpPr/>
            <p:nvPr/>
          </p:nvSpPr>
          <p:spPr>
            <a:xfrm>
              <a:off x="2746440" y="3929040"/>
              <a:ext cx="528840" cy="5569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D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1377" name="CustomShape 23"/>
            <p:cNvSpPr/>
            <p:nvPr/>
          </p:nvSpPr>
          <p:spPr>
            <a:xfrm>
              <a:off x="3926880" y="2905200"/>
              <a:ext cx="528840" cy="5328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E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1378" name="CustomShape 24"/>
            <p:cNvSpPr/>
            <p:nvPr/>
          </p:nvSpPr>
          <p:spPr>
            <a:xfrm>
              <a:off x="3929040" y="3915720"/>
              <a:ext cx="528840" cy="5328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F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1379" name="CustomShape 25"/>
            <p:cNvSpPr/>
            <p:nvPr/>
          </p:nvSpPr>
          <p:spPr>
            <a:xfrm>
              <a:off x="2552040" y="3281400"/>
              <a:ext cx="45396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20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380" name="CustomShape 26"/>
            <p:cNvSpPr/>
            <p:nvPr/>
          </p:nvSpPr>
          <p:spPr>
            <a:xfrm>
              <a:off x="2733120" y="1945080"/>
              <a:ext cx="1136160" cy="673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75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1" name="CustomShape 27"/>
            <p:cNvSpPr/>
            <p:nvPr/>
          </p:nvSpPr>
          <p:spPr>
            <a:xfrm>
              <a:off x="3129480" y="1622880"/>
              <a:ext cx="45396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10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382" name="CustomShape 28"/>
            <p:cNvSpPr/>
            <p:nvPr/>
          </p:nvSpPr>
          <p:spPr>
            <a:xfrm flipV="1">
              <a:off x="2653920" y="1131840"/>
              <a:ext cx="517680" cy="6249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3" name="CustomShape 29"/>
            <p:cNvSpPr/>
            <p:nvPr/>
          </p:nvSpPr>
          <p:spPr>
            <a:xfrm flipH="1" flipV="1">
              <a:off x="3574440" y="1132920"/>
              <a:ext cx="376920" cy="693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4" name="CustomShape 30"/>
            <p:cNvSpPr/>
            <p:nvPr/>
          </p:nvSpPr>
          <p:spPr>
            <a:xfrm>
              <a:off x="2641320" y="1107720"/>
              <a:ext cx="31680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8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385" name="CustomShape 31"/>
            <p:cNvSpPr/>
            <p:nvPr/>
          </p:nvSpPr>
          <p:spPr>
            <a:xfrm>
              <a:off x="3739320" y="1159560"/>
              <a:ext cx="31680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7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386" name="CustomShape 32"/>
            <p:cNvSpPr/>
            <p:nvPr/>
          </p:nvSpPr>
          <p:spPr>
            <a:xfrm>
              <a:off x="3870360" y="1751040"/>
              <a:ext cx="569160" cy="52344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I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1387" name="CustomShape 33"/>
            <p:cNvSpPr/>
            <p:nvPr/>
          </p:nvSpPr>
          <p:spPr>
            <a:xfrm>
              <a:off x="2191680" y="1682640"/>
              <a:ext cx="540000" cy="52344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G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1388" name="CustomShape 34"/>
            <p:cNvSpPr/>
            <p:nvPr/>
          </p:nvSpPr>
          <p:spPr>
            <a:xfrm>
              <a:off x="3089160" y="685800"/>
              <a:ext cx="569160" cy="52344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H</a:t>
              </a:r>
              <a:endParaRPr b="0" lang="en-US" sz="2400" spc="-1" strike="noStrike">
                <a:latin typeface="Arial"/>
              </a:endParaRPr>
            </a:p>
          </p:txBody>
        </p:sp>
      </p:grpSp>
      <p:pic>
        <p:nvPicPr>
          <p:cNvPr id="1389" name="Picture 38" descr=""/>
          <p:cNvPicPr/>
          <p:nvPr/>
        </p:nvPicPr>
        <p:blipFill>
          <a:blip r:embed="rId1"/>
          <a:stretch/>
        </p:blipFill>
        <p:spPr>
          <a:xfrm>
            <a:off x="5458320" y="1447920"/>
            <a:ext cx="5359320" cy="2701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0" name="CustomShape 1"/>
          <p:cNvSpPr/>
          <p:nvPr/>
        </p:nvSpPr>
        <p:spPr>
          <a:xfrm>
            <a:off x="11566440" y="6525000"/>
            <a:ext cx="427680" cy="19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98FE4736-73D9-489F-93C4-CFCF17FB259A}" type="slidenum">
              <a:rPr b="0" lang="en-US" sz="800" spc="-1" strike="noStrike">
                <a:solidFill>
                  <a:srgbClr val="ffffff"/>
                </a:solidFill>
                <a:latin typeface="Calibri"/>
                <a:ea typeface="DejaVu Sans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1391" name="CustomShape 2"/>
          <p:cNvSpPr/>
          <p:nvPr/>
        </p:nvSpPr>
        <p:spPr>
          <a:xfrm>
            <a:off x="188640" y="40320"/>
            <a:ext cx="9576360" cy="110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f3be60"/>
                </a:solidFill>
                <a:latin typeface="Calibri"/>
                <a:ea typeface="DejaVu Sans"/>
              </a:rPr>
              <a:t>Prim's Algorithm – Pseudo Code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392" name="CustomShape 3"/>
          <p:cNvSpPr/>
          <p:nvPr/>
        </p:nvSpPr>
        <p:spPr>
          <a:xfrm>
            <a:off x="744120" y="1130040"/>
            <a:ext cx="10710360" cy="43581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beedc"/>
                </a:solidFill>
                <a:latin typeface="Consolas"/>
                <a:ea typeface="DejaVu Sans"/>
              </a:rPr>
              <a:t>var usedNodes = Ø;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beedc"/>
                </a:solidFill>
                <a:latin typeface="Consolas"/>
                <a:ea typeface="DejaVu Sans"/>
              </a:rPr>
              <a:t>for (v = 0…n-1)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beedc"/>
                </a:solidFill>
                <a:latin typeface="Consolas"/>
                <a:ea typeface="DejaVu Sans"/>
              </a:rPr>
              <a:t>  </a:t>
            </a:r>
            <a:r>
              <a:rPr b="1" lang="en-US" sz="2000" spc="-1" strike="noStrike">
                <a:solidFill>
                  <a:srgbClr val="fbeedc"/>
                </a:solidFill>
                <a:latin typeface="Consolas"/>
                <a:ea typeface="DejaVu Sans"/>
              </a:rPr>
              <a:t>if (not usedNodes[v])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beedc"/>
                </a:solidFill>
                <a:latin typeface="Consolas"/>
                <a:ea typeface="DejaVu Sans"/>
              </a:rPr>
              <a:t>    </a:t>
            </a:r>
            <a:r>
              <a:rPr b="1" lang="en-US" sz="2000" spc="-1" strike="noStrike">
                <a:solidFill>
                  <a:srgbClr val="fbeedc"/>
                </a:solidFill>
                <a:latin typeface="Consolas"/>
                <a:ea typeface="DejaVu Sans"/>
              </a:rPr>
              <a:t>Prim(v);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000" spc="-1" strike="noStrike">
                <a:solidFill>
                  <a:srgbClr val="fbeedc"/>
                </a:solidFill>
                <a:latin typeface="Consolas"/>
                <a:ea typeface="DejaVu Sans"/>
              </a:rPr>
              <a:t>Prim(startNode)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beedc"/>
                </a:solidFill>
                <a:latin typeface="Consolas"/>
                <a:ea typeface="DejaVu Sans"/>
              </a:rPr>
              <a:t>  </a:t>
            </a:r>
            <a:r>
              <a:rPr b="1" lang="en-US" sz="2000" spc="-1" strike="noStrike">
                <a:solidFill>
                  <a:srgbClr val="fbeedc"/>
                </a:solidFill>
                <a:latin typeface="Consolas"/>
                <a:ea typeface="DejaVu Sans"/>
              </a:rPr>
              <a:t>usedNodes </a:t>
            </a:r>
            <a:r>
              <a:rPr b="1" lang="en-US" sz="2000" spc="-1" strike="noStrike">
                <a:solidFill>
                  <a:srgbClr val="fbeedc"/>
                </a:solidFill>
                <a:latin typeface="Wingdings"/>
                <a:ea typeface="DejaVu Sans"/>
              </a:rPr>
              <a:t></a:t>
            </a:r>
            <a:r>
              <a:rPr b="1" lang="en-US" sz="2000" spc="-1" strike="noStrike">
                <a:solidFill>
                  <a:srgbClr val="fbeedc"/>
                </a:solidFill>
                <a:latin typeface="Consolas"/>
                <a:ea typeface="DejaVu Sans"/>
              </a:rPr>
              <a:t> startNode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beedc"/>
                </a:solidFill>
                <a:latin typeface="Consolas"/>
                <a:ea typeface="DejaVu Sans"/>
              </a:rPr>
              <a:t>  </a:t>
            </a:r>
            <a:r>
              <a:rPr b="1" lang="en-US" sz="2000" spc="-1" strike="noStrike">
                <a:solidFill>
                  <a:srgbClr val="fbeedc"/>
                </a:solidFill>
                <a:latin typeface="Consolas"/>
                <a:ea typeface="DejaVu Sans"/>
              </a:rPr>
              <a:t>var edgeNode[0 … n-1]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beedc"/>
                </a:solidFill>
                <a:latin typeface="Consolas"/>
                <a:ea typeface="DejaVu Sans"/>
              </a:rPr>
              <a:t>  </a:t>
            </a:r>
            <a:r>
              <a:rPr b="1" lang="en-US" sz="2000" spc="-1" strike="noStrike">
                <a:solidFill>
                  <a:srgbClr val="fbeedc"/>
                </a:solidFill>
                <a:latin typeface="Consolas"/>
                <a:ea typeface="DejaVu Sans"/>
              </a:rPr>
              <a:t>var nearest[0 … n-1]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i="1" lang="en-US" sz="2000" spc="-1" strike="noStrike">
                <a:solidFill>
                  <a:srgbClr val="f3cd60"/>
                </a:solidFill>
                <a:latin typeface="Consolas"/>
                <a:ea typeface="DejaVu Sans"/>
              </a:rPr>
              <a:t>  </a:t>
            </a:r>
            <a:r>
              <a:rPr b="1" i="1" lang="en-US" sz="2000" spc="-1" strike="noStrike">
                <a:solidFill>
                  <a:srgbClr val="f3cd60"/>
                </a:solidFill>
                <a:latin typeface="Consolas"/>
                <a:ea typeface="DejaVu Sans"/>
              </a:rPr>
              <a:t>// Initially compute nearest[0…n-1]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beedc"/>
                </a:solidFill>
                <a:latin typeface="Consolas"/>
                <a:ea typeface="DejaVu Sans"/>
              </a:rPr>
              <a:t>  </a:t>
            </a:r>
            <a:r>
              <a:rPr b="1" lang="en-US" sz="2000" spc="-1" strike="noStrike">
                <a:solidFill>
                  <a:srgbClr val="fbeedc"/>
                </a:solidFill>
                <a:latin typeface="Consolas"/>
                <a:ea typeface="DejaVu Sans"/>
              </a:rPr>
              <a:t>for (i = 0 … n-1)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beedc"/>
                </a:solidFill>
                <a:latin typeface="Consolas"/>
                <a:ea typeface="DejaVu Sans"/>
              </a:rPr>
              <a:t>    </a:t>
            </a:r>
            <a:r>
              <a:rPr b="1" lang="en-US" sz="2000" spc="-1" strike="noStrike">
                <a:solidFill>
                  <a:srgbClr val="fbeedc"/>
                </a:solidFill>
                <a:latin typeface="Consolas"/>
                <a:ea typeface="DejaVu Sans"/>
              </a:rPr>
              <a:t>nearest[i] = weight[startNode </a:t>
            </a:r>
            <a:r>
              <a:rPr b="1" lang="en-US" sz="2000" spc="-1" strike="noStrike">
                <a:solidFill>
                  <a:srgbClr val="fbeedc"/>
                </a:solidFill>
                <a:latin typeface="Wingdings"/>
                <a:ea typeface="DejaVu Sans"/>
              </a:rPr>
              <a:t></a:t>
            </a:r>
            <a:r>
              <a:rPr b="1" lang="en-US" sz="2000" spc="-1" strike="noStrike">
                <a:solidFill>
                  <a:srgbClr val="fbeedc"/>
                </a:solidFill>
                <a:latin typeface="Consolas"/>
                <a:ea typeface="DejaVu Sans"/>
              </a:rPr>
              <a:t> i]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beedc"/>
                </a:solidFill>
                <a:latin typeface="Consolas"/>
                <a:ea typeface="DejaVu Sans"/>
              </a:rPr>
              <a:t>      </a:t>
            </a:r>
            <a:r>
              <a:rPr b="1" lang="en-US" sz="2000" spc="-1" strike="noStrike">
                <a:solidFill>
                  <a:srgbClr val="fbeedc"/>
                </a:solidFill>
                <a:latin typeface="Consolas"/>
                <a:ea typeface="DejaVu Sans"/>
              </a:rPr>
              <a:t>or </a:t>
            </a:r>
            <a:r>
              <a:rPr b="1" i="1" lang="en-US" sz="2000" spc="-1" strike="noStrike">
                <a:solidFill>
                  <a:srgbClr val="fbeedc"/>
                </a:solidFill>
                <a:latin typeface="Consolas"/>
                <a:ea typeface="DejaVu Sans"/>
              </a:rPr>
              <a:t>infinity</a:t>
            </a:r>
            <a:r>
              <a:rPr b="1" lang="en-US" sz="2000" spc="-1" strike="noStrike">
                <a:solidFill>
                  <a:srgbClr val="fbeedc"/>
                </a:solidFill>
                <a:latin typeface="Consolas"/>
                <a:ea typeface="DejaVu Sans"/>
              </a:rPr>
              <a:t> when no edge exists {startNode </a:t>
            </a:r>
            <a:r>
              <a:rPr b="1" lang="en-US" sz="2000" spc="-1" strike="noStrike">
                <a:solidFill>
                  <a:srgbClr val="fbeedc"/>
                </a:solidFill>
                <a:latin typeface="Wingdings"/>
                <a:ea typeface="DejaVu Sans"/>
              </a:rPr>
              <a:t></a:t>
            </a:r>
            <a:r>
              <a:rPr b="1" lang="en-US" sz="2000" spc="-1" strike="noStrike">
                <a:solidFill>
                  <a:srgbClr val="fbeedc"/>
                </a:solidFill>
                <a:latin typeface="Consolas"/>
                <a:ea typeface="DejaVu Sans"/>
              </a:rPr>
              <a:t> i}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beedc"/>
                </a:solidFill>
                <a:latin typeface="Consolas"/>
                <a:ea typeface="DejaVu Sans"/>
              </a:rPr>
              <a:t>    </a:t>
            </a:r>
            <a:r>
              <a:rPr b="1" lang="en-US" sz="2000" spc="-1" strike="noStrike">
                <a:solidFill>
                  <a:srgbClr val="fbeedc"/>
                </a:solidFill>
                <a:latin typeface="Consolas"/>
                <a:ea typeface="DejaVu Sans"/>
              </a:rPr>
              <a:t>edgeNode[i] = startNode</a:t>
            </a:r>
            <a:endParaRPr b="0" lang="en-US" sz="2000" spc="-1" strike="noStrike">
              <a:latin typeface="Arial"/>
            </a:endParaRPr>
          </a:p>
        </p:txBody>
      </p:sp>
      <p:grpSp>
        <p:nvGrpSpPr>
          <p:cNvPr id="1393" name="Group 4"/>
          <p:cNvGrpSpPr/>
          <p:nvPr/>
        </p:nvGrpSpPr>
        <p:grpSpPr>
          <a:xfrm>
            <a:off x="7733880" y="1940400"/>
            <a:ext cx="3429000" cy="3281400"/>
            <a:chOff x="7733880" y="1940400"/>
            <a:chExt cx="3429000" cy="3281400"/>
          </a:xfrm>
        </p:grpSpPr>
        <p:sp>
          <p:nvSpPr>
            <p:cNvPr id="1394" name="CustomShape 5"/>
            <p:cNvSpPr/>
            <p:nvPr/>
          </p:nvSpPr>
          <p:spPr>
            <a:xfrm>
              <a:off x="7733880" y="4136400"/>
              <a:ext cx="31680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ffff00"/>
                  </a:solidFill>
                  <a:latin typeface="Consolas"/>
                  <a:ea typeface="DejaVu Sans"/>
                </a:rPr>
                <a:t>4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395" name="CustomShape 6"/>
            <p:cNvSpPr/>
            <p:nvPr/>
          </p:nvSpPr>
          <p:spPr>
            <a:xfrm>
              <a:off x="8585640" y="4579200"/>
              <a:ext cx="31680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ffff00"/>
                  </a:solidFill>
                  <a:latin typeface="Consolas"/>
                  <a:ea typeface="DejaVu Sans"/>
                </a:rPr>
                <a:t>2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396" name="CustomShape 7"/>
            <p:cNvSpPr/>
            <p:nvPr/>
          </p:nvSpPr>
          <p:spPr>
            <a:xfrm>
              <a:off x="8318160" y="4056480"/>
              <a:ext cx="31680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9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397" name="CustomShape 8"/>
            <p:cNvSpPr/>
            <p:nvPr/>
          </p:nvSpPr>
          <p:spPr>
            <a:xfrm>
              <a:off x="10708920" y="4247280"/>
              <a:ext cx="45396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12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398" name="CustomShape 9"/>
            <p:cNvSpPr/>
            <p:nvPr/>
          </p:nvSpPr>
          <p:spPr>
            <a:xfrm>
              <a:off x="9888480" y="4111560"/>
              <a:ext cx="31680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8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399" name="CustomShape 10"/>
            <p:cNvSpPr/>
            <p:nvPr/>
          </p:nvSpPr>
          <p:spPr>
            <a:xfrm>
              <a:off x="10015560" y="3462480"/>
              <a:ext cx="31680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7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400" name="CustomShape 11"/>
            <p:cNvSpPr/>
            <p:nvPr/>
          </p:nvSpPr>
          <p:spPr>
            <a:xfrm>
              <a:off x="8685360" y="3315240"/>
              <a:ext cx="31680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5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401" name="Line 12"/>
            <p:cNvSpPr/>
            <p:nvPr/>
          </p:nvSpPr>
          <p:spPr>
            <a:xfrm flipV="1">
              <a:off x="9721080" y="4097160"/>
              <a:ext cx="836640" cy="639360"/>
            </a:xfrm>
            <a:prstGeom prst="line">
              <a:avLst/>
            </a:prstGeom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2" name="Line 13"/>
            <p:cNvSpPr/>
            <p:nvPr/>
          </p:nvSpPr>
          <p:spPr>
            <a:xfrm flipH="1" flipV="1">
              <a:off x="9492120" y="3948480"/>
              <a:ext cx="34200" cy="707760"/>
            </a:xfrm>
            <a:prstGeom prst="line">
              <a:avLst/>
            </a:prstGeom>
            <a:ln w="5724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3" name="Line 14"/>
            <p:cNvSpPr/>
            <p:nvPr/>
          </p:nvSpPr>
          <p:spPr>
            <a:xfrm flipH="1" flipV="1">
              <a:off x="10752120" y="4174200"/>
              <a:ext cx="2520" cy="469080"/>
            </a:xfrm>
            <a:prstGeom prst="line">
              <a:avLst/>
            </a:prstGeom>
            <a:ln w="38160">
              <a:solidFill>
                <a:schemeClr val="accent5">
                  <a:lumMod val="75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4" name="Line 15"/>
            <p:cNvSpPr/>
            <p:nvPr/>
          </p:nvSpPr>
          <p:spPr>
            <a:xfrm flipH="1">
              <a:off x="8341200" y="4930560"/>
              <a:ext cx="910080" cy="29160"/>
            </a:xfrm>
            <a:prstGeom prst="line">
              <a:avLst/>
            </a:prstGeom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5" name="Line 16"/>
            <p:cNvSpPr/>
            <p:nvPr/>
          </p:nvSpPr>
          <p:spPr>
            <a:xfrm flipH="1" flipV="1">
              <a:off x="8273160" y="3832560"/>
              <a:ext cx="1058760" cy="903960"/>
            </a:xfrm>
            <a:prstGeom prst="line">
              <a:avLst/>
            </a:prstGeom>
            <a:ln w="5724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6" name="Line 17"/>
            <p:cNvSpPr/>
            <p:nvPr/>
          </p:nvSpPr>
          <p:spPr>
            <a:xfrm>
              <a:off x="9767160" y="3686040"/>
              <a:ext cx="709920" cy="225720"/>
            </a:xfrm>
            <a:prstGeom prst="line">
              <a:avLst/>
            </a:prstGeom>
            <a:ln w="38160">
              <a:solidFill>
                <a:schemeClr val="accent5">
                  <a:lumMod val="75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7" name="Line 18"/>
            <p:cNvSpPr/>
            <p:nvPr/>
          </p:nvSpPr>
          <p:spPr>
            <a:xfrm flipV="1">
              <a:off x="8066160" y="3909600"/>
              <a:ext cx="12600" cy="787680"/>
            </a:xfrm>
            <a:prstGeom prst="line">
              <a:avLst/>
            </a:prstGeom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8" name="Line 19"/>
            <p:cNvSpPr/>
            <p:nvPr/>
          </p:nvSpPr>
          <p:spPr>
            <a:xfrm>
              <a:off x="8353800" y="3647160"/>
              <a:ext cx="862920" cy="38880"/>
            </a:xfrm>
            <a:prstGeom prst="line">
              <a:avLst/>
            </a:prstGeom>
            <a:ln w="5724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9" name="CustomShape 20"/>
            <p:cNvSpPr/>
            <p:nvPr/>
          </p:nvSpPr>
          <p:spPr>
            <a:xfrm>
              <a:off x="7803720" y="3384720"/>
              <a:ext cx="549360" cy="52416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0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1410" name="CustomShape 21"/>
            <p:cNvSpPr/>
            <p:nvPr/>
          </p:nvSpPr>
          <p:spPr>
            <a:xfrm>
              <a:off x="7791120" y="4697640"/>
              <a:ext cx="549360" cy="52416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5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1411" name="CustomShape 22"/>
            <p:cNvSpPr/>
            <p:nvPr/>
          </p:nvSpPr>
          <p:spPr>
            <a:xfrm>
              <a:off x="9217080" y="3423600"/>
              <a:ext cx="549360" cy="52416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8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1412" name="CustomShape 23"/>
            <p:cNvSpPr/>
            <p:nvPr/>
          </p:nvSpPr>
          <p:spPr>
            <a:xfrm>
              <a:off x="9251640" y="4656240"/>
              <a:ext cx="549360" cy="5479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3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1413" name="CustomShape 24"/>
            <p:cNvSpPr/>
            <p:nvPr/>
          </p:nvSpPr>
          <p:spPr>
            <a:xfrm>
              <a:off x="10477440" y="3649320"/>
              <a:ext cx="549360" cy="52416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6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1414" name="CustomShape 25"/>
            <p:cNvSpPr/>
            <p:nvPr/>
          </p:nvSpPr>
          <p:spPr>
            <a:xfrm>
              <a:off x="10479600" y="4643280"/>
              <a:ext cx="549360" cy="52416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2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1415" name="CustomShape 26"/>
            <p:cNvSpPr/>
            <p:nvPr/>
          </p:nvSpPr>
          <p:spPr>
            <a:xfrm>
              <a:off x="9058320" y="4019400"/>
              <a:ext cx="45396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20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416" name="CustomShape 27"/>
            <p:cNvSpPr/>
            <p:nvPr/>
          </p:nvSpPr>
          <p:spPr>
            <a:xfrm>
              <a:off x="9008280" y="2948400"/>
              <a:ext cx="1050480" cy="1375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75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7" name="CustomShape 28"/>
            <p:cNvSpPr/>
            <p:nvPr/>
          </p:nvSpPr>
          <p:spPr>
            <a:xfrm>
              <a:off x="9308520" y="2645280"/>
              <a:ext cx="45396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10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418" name="CustomShape 29"/>
            <p:cNvSpPr/>
            <p:nvPr/>
          </p:nvSpPr>
          <p:spPr>
            <a:xfrm flipV="1">
              <a:off x="8931240" y="2380320"/>
              <a:ext cx="471240" cy="383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9" name="CustomShape 30"/>
            <p:cNvSpPr/>
            <p:nvPr/>
          </p:nvSpPr>
          <p:spPr>
            <a:xfrm flipH="1" flipV="1">
              <a:off x="9794160" y="2379600"/>
              <a:ext cx="344880" cy="522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0" name="CustomShape 31"/>
            <p:cNvSpPr/>
            <p:nvPr/>
          </p:nvSpPr>
          <p:spPr>
            <a:xfrm>
              <a:off x="8888040" y="2201040"/>
              <a:ext cx="31680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8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421" name="CustomShape 32"/>
            <p:cNvSpPr/>
            <p:nvPr/>
          </p:nvSpPr>
          <p:spPr>
            <a:xfrm>
              <a:off x="9927000" y="2289240"/>
              <a:ext cx="31680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7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422" name="CustomShape 33"/>
            <p:cNvSpPr/>
            <p:nvPr/>
          </p:nvSpPr>
          <p:spPr>
            <a:xfrm>
              <a:off x="10059840" y="2828880"/>
              <a:ext cx="552240" cy="51516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7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1423" name="CustomShape 34"/>
            <p:cNvSpPr/>
            <p:nvPr/>
          </p:nvSpPr>
          <p:spPr>
            <a:xfrm>
              <a:off x="8483040" y="2690280"/>
              <a:ext cx="524160" cy="51516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4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1424" name="CustomShape 35"/>
            <p:cNvSpPr/>
            <p:nvPr/>
          </p:nvSpPr>
          <p:spPr>
            <a:xfrm>
              <a:off x="9322560" y="1940400"/>
              <a:ext cx="552240" cy="51516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1</a:t>
              </a:r>
              <a:endParaRPr b="0" lang="en-US" sz="2400" spc="-1" strike="noStrike">
                <a:latin typeface="Arial"/>
              </a:endParaRPr>
            </a:p>
          </p:txBody>
        </p:sp>
      </p:grpSp>
      <p:sp>
        <p:nvSpPr>
          <p:cNvPr id="1425" name="CustomShape 36"/>
          <p:cNvSpPr/>
          <p:nvPr/>
        </p:nvSpPr>
        <p:spPr>
          <a:xfrm>
            <a:off x="7946640" y="1242000"/>
            <a:ext cx="3267360" cy="39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Time complexity: </a:t>
            </a:r>
            <a:r>
              <a:rPr b="0" lang="en-US" sz="2000" spc="-1" strike="noStrike">
                <a:solidFill>
                  <a:srgbClr val="f3cd60"/>
                </a:solidFill>
                <a:latin typeface="Calibri"/>
                <a:ea typeface="DejaVu Sans"/>
              </a:rPr>
              <a:t>O(|</a:t>
            </a:r>
            <a:r>
              <a:rPr b="0" i="1" lang="en-US" sz="2000" spc="-1" strike="noStrike">
                <a:solidFill>
                  <a:srgbClr val="f3cd60"/>
                </a:solidFill>
                <a:latin typeface="Calibri"/>
                <a:ea typeface="DejaVu Sans"/>
              </a:rPr>
              <a:t>V</a:t>
            </a:r>
            <a:r>
              <a:rPr b="0" lang="en-US" sz="2000" spc="-1" strike="noStrike">
                <a:solidFill>
                  <a:srgbClr val="f3cd60"/>
                </a:solidFill>
                <a:latin typeface="Calibri"/>
                <a:ea typeface="DejaVu Sans"/>
              </a:rPr>
              <a:t>|</a:t>
            </a:r>
            <a:r>
              <a:rPr b="0" lang="en-US" sz="2000" spc="-1" strike="noStrike" baseline="30000">
                <a:solidFill>
                  <a:srgbClr val="f3cd60"/>
                </a:solidFill>
                <a:latin typeface="Calibri"/>
                <a:ea typeface="DejaVu Sans"/>
              </a:rPr>
              <a:t>2</a:t>
            </a:r>
            <a:r>
              <a:rPr b="0" lang="en-US" sz="2000" spc="-1" strike="noStrike">
                <a:solidFill>
                  <a:srgbClr val="f3cd60"/>
                </a:solidFill>
                <a:latin typeface="Calibri"/>
                <a:ea typeface="DejaVu Sans"/>
              </a:rPr>
              <a:t>)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" name="CustomShape 1"/>
          <p:cNvSpPr/>
          <p:nvPr/>
        </p:nvSpPr>
        <p:spPr>
          <a:xfrm>
            <a:off x="11566440" y="6525000"/>
            <a:ext cx="427680" cy="19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3D9B361F-DA41-4AE2-922B-E95044BD1BC1}" type="slidenum">
              <a:rPr b="0" lang="en-US" sz="800" spc="-1" strike="noStrike">
                <a:solidFill>
                  <a:srgbClr val="ffffff"/>
                </a:solidFill>
                <a:latin typeface="Calibri"/>
                <a:ea typeface="DejaVu Sans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1427" name="CustomShape 2"/>
          <p:cNvSpPr/>
          <p:nvPr/>
        </p:nvSpPr>
        <p:spPr>
          <a:xfrm>
            <a:off x="188640" y="40320"/>
            <a:ext cx="9576360" cy="110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f3be60"/>
                </a:solidFill>
                <a:latin typeface="Calibri"/>
                <a:ea typeface="DejaVu Sans"/>
              </a:rPr>
              <a:t>Prim's Algorithm – Pseudo Code (2)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428" name="CustomShape 3"/>
          <p:cNvSpPr/>
          <p:nvPr/>
        </p:nvSpPr>
        <p:spPr>
          <a:xfrm>
            <a:off x="744120" y="1130040"/>
            <a:ext cx="10710360" cy="43581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beedc"/>
                </a:solidFill>
                <a:latin typeface="Consolas"/>
                <a:ea typeface="DejaVu Sans"/>
              </a:rPr>
              <a:t>  </a:t>
            </a:r>
            <a:r>
              <a:rPr b="1" lang="en-US" sz="2000" spc="-1" strike="noStrike">
                <a:solidFill>
                  <a:srgbClr val="fbeedc"/>
                </a:solidFill>
                <a:latin typeface="Consolas"/>
                <a:ea typeface="DejaVu Sans"/>
              </a:rPr>
              <a:t>while (true)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beedc"/>
                </a:solidFill>
                <a:latin typeface="Consolas"/>
                <a:ea typeface="DejaVu Sans"/>
              </a:rPr>
              <a:t>    </a:t>
            </a:r>
            <a:r>
              <a:rPr b="1" lang="en-US" sz="2000" spc="-1" strike="noStrike">
                <a:solidFill>
                  <a:srgbClr val="fbeedc"/>
                </a:solidFill>
                <a:latin typeface="Consolas"/>
                <a:ea typeface="DejaVu Sans"/>
              </a:rPr>
              <a:t>nearestNode = node </a:t>
            </a:r>
            <a:r>
              <a:rPr b="1" i="1" lang="en-US" sz="2000" spc="-1" strike="noStrike">
                <a:solidFill>
                  <a:srgbClr val="fbeedc"/>
                </a:solidFill>
                <a:latin typeface="Consolas"/>
                <a:ea typeface="DejaVu Sans"/>
              </a:rPr>
              <a:t>i</a:t>
            </a:r>
            <a:r>
              <a:rPr b="1" lang="en-US" sz="2000" spc="-1" strike="noStrike">
                <a:solidFill>
                  <a:srgbClr val="fbeedc"/>
                </a:solidFill>
                <a:latin typeface="Consolas"/>
                <a:ea typeface="DejaVu Sans"/>
              </a:rPr>
              <a:t> such that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000" spc="-1" strike="noStrike">
                <a:solidFill>
                  <a:srgbClr val="fbeedc"/>
                </a:solidFill>
                <a:latin typeface="Consolas"/>
                <a:ea typeface="DejaVu Sans"/>
              </a:rPr>
              <a:t>      </a:t>
            </a:r>
            <a:r>
              <a:rPr b="1" i="1" lang="en-US" sz="2000" spc="-1" strike="noStrike">
                <a:solidFill>
                  <a:srgbClr val="fbeedc"/>
                </a:solidFill>
                <a:latin typeface="Consolas"/>
                <a:ea typeface="DejaVu Sans"/>
              </a:rPr>
              <a:t>i </a:t>
            </a:r>
            <a:r>
              <a:rPr b="1" lang="en-US" sz="2000" spc="-1" strike="noStrike">
                <a:solidFill>
                  <a:srgbClr val="fbeedc"/>
                </a:solidFill>
                <a:latin typeface="Consolas"/>
                <a:ea typeface="DejaVu Sans"/>
              </a:rPr>
              <a:t>∉ usedNodes and nearest[</a:t>
            </a:r>
            <a:r>
              <a:rPr b="1" i="1" lang="en-US" sz="2000" spc="-1" strike="noStrike">
                <a:solidFill>
                  <a:srgbClr val="fbeedc"/>
                </a:solidFill>
                <a:latin typeface="Consolas"/>
                <a:ea typeface="DejaVu Sans"/>
              </a:rPr>
              <a:t>i</a:t>
            </a:r>
            <a:r>
              <a:rPr b="1" lang="en-US" sz="2000" spc="-1" strike="noStrike">
                <a:solidFill>
                  <a:srgbClr val="fbeedc"/>
                </a:solidFill>
                <a:latin typeface="Consolas"/>
                <a:ea typeface="DejaVu Sans"/>
              </a:rPr>
              <a:t>] is the minimum possible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beedc"/>
                </a:solidFill>
                <a:latin typeface="Consolas"/>
                <a:ea typeface="DejaVu Sans"/>
              </a:rPr>
              <a:t>    </a:t>
            </a:r>
            <a:r>
              <a:rPr b="1" lang="en-US" sz="2000" spc="-1" strike="noStrike">
                <a:solidFill>
                  <a:srgbClr val="fbeedc"/>
                </a:solidFill>
                <a:latin typeface="Consolas"/>
                <a:ea typeface="DejaVu Sans"/>
              </a:rPr>
              <a:t>if (nearestNode does not exists) </a:t>
            </a:r>
            <a:r>
              <a:rPr b="1" lang="en-US" sz="2000" spc="-1" strike="noStrike">
                <a:solidFill>
                  <a:srgbClr val="fbeedc"/>
                </a:solidFill>
                <a:latin typeface="Wingdings"/>
                <a:ea typeface="DejaVu Sans"/>
              </a:rPr>
              <a:t></a:t>
            </a:r>
            <a:r>
              <a:rPr b="1" lang="en-US" sz="2000" spc="-1" strike="noStrike">
                <a:solidFill>
                  <a:srgbClr val="fbeedc"/>
                </a:solidFill>
                <a:latin typeface="Consolas"/>
                <a:ea typeface="DejaVu Sans"/>
              </a:rPr>
              <a:t> return   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000" spc="-1" strike="noStrike">
                <a:solidFill>
                  <a:srgbClr val="fbeedc"/>
                </a:solidFill>
                <a:latin typeface="Consolas"/>
                <a:ea typeface="DejaVu Sans"/>
              </a:rPr>
              <a:t>    </a:t>
            </a:r>
            <a:r>
              <a:rPr b="1" lang="en-US" sz="2000" spc="-1" strike="noStrike">
                <a:solidFill>
                  <a:srgbClr val="fbeedc"/>
                </a:solidFill>
                <a:latin typeface="Consolas"/>
                <a:ea typeface="DejaVu Sans"/>
              </a:rPr>
              <a:t>usedNodes </a:t>
            </a:r>
            <a:r>
              <a:rPr b="1" lang="en-US" sz="2000" spc="-1" strike="noStrike">
                <a:solidFill>
                  <a:srgbClr val="fbeedc"/>
                </a:solidFill>
                <a:latin typeface="Wingdings"/>
                <a:ea typeface="DejaVu Sans"/>
              </a:rPr>
              <a:t></a:t>
            </a:r>
            <a:r>
              <a:rPr b="1" lang="en-US" sz="2000" spc="-1" strike="noStrike">
                <a:solidFill>
                  <a:srgbClr val="fbeedc"/>
                </a:solidFill>
                <a:latin typeface="Consolas"/>
                <a:ea typeface="DejaVu Sans"/>
              </a:rPr>
              <a:t> nearestNode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beedc"/>
                </a:solidFill>
                <a:latin typeface="Consolas"/>
                <a:ea typeface="DejaVu Sans"/>
              </a:rPr>
              <a:t>    </a:t>
            </a:r>
            <a:r>
              <a:rPr b="1" lang="en-US" sz="2000" spc="-1" strike="noStrike">
                <a:solidFill>
                  <a:srgbClr val="fbeedc"/>
                </a:solidFill>
                <a:latin typeface="Consolas"/>
                <a:ea typeface="DejaVu Sans"/>
              </a:rPr>
              <a:t>print edge { edgeNode[nearestNode] </a:t>
            </a:r>
            <a:r>
              <a:rPr b="1" lang="en-US" sz="2000" spc="-1" strike="noStrike">
                <a:solidFill>
                  <a:srgbClr val="fbeedc"/>
                </a:solidFill>
                <a:latin typeface="Wingdings"/>
                <a:ea typeface="DejaVu Sans"/>
              </a:rPr>
              <a:t></a:t>
            </a:r>
            <a:r>
              <a:rPr b="1" lang="en-US" sz="2000" spc="-1" strike="noStrike">
                <a:solidFill>
                  <a:srgbClr val="fbeedc"/>
                </a:solidFill>
                <a:latin typeface="Consolas"/>
                <a:ea typeface="DejaVu Sans"/>
              </a:rPr>
              <a:t> nearestNode }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i="1" lang="en-US" sz="2000" spc="-1" strike="noStrike">
                <a:solidFill>
                  <a:srgbClr val="f3cd60"/>
                </a:solidFill>
                <a:latin typeface="Consolas"/>
                <a:ea typeface="DejaVu Sans"/>
              </a:rPr>
              <a:t>    </a:t>
            </a:r>
            <a:r>
              <a:rPr b="1" i="1" lang="en-US" sz="2000" spc="-1" strike="noStrike">
                <a:solidFill>
                  <a:srgbClr val="f3cd60"/>
                </a:solidFill>
                <a:latin typeface="Consolas"/>
                <a:ea typeface="DejaVu Sans"/>
              </a:rPr>
              <a:t>// Update nearest[] and edgeNode[] through nearestNode</a:t>
            </a:r>
            <a:br/>
            <a:r>
              <a:rPr b="1" i="1" lang="en-US" sz="2000" spc="-1" strike="noStrike">
                <a:solidFill>
                  <a:srgbClr val="f3cd60"/>
                </a:solidFill>
                <a:latin typeface="Consolas"/>
                <a:ea typeface="DejaVu Sans"/>
              </a:rPr>
              <a:t>    </a:t>
            </a:r>
            <a:r>
              <a:rPr b="1" lang="en-US" sz="2000" spc="-1" strike="noStrike">
                <a:solidFill>
                  <a:srgbClr val="fbeedc"/>
                </a:solidFill>
                <a:latin typeface="Consolas"/>
                <a:ea typeface="DejaVu Sans"/>
              </a:rPr>
              <a:t>for each i ∉ [0 … n-1] and </a:t>
            </a:r>
            <a:r>
              <a:rPr b="1" i="1" lang="en-US" sz="2000" spc="-1" strike="noStrike">
                <a:solidFill>
                  <a:srgbClr val="fbeedc"/>
                </a:solidFill>
                <a:latin typeface="Consolas"/>
                <a:ea typeface="DejaVu Sans"/>
              </a:rPr>
              <a:t>i </a:t>
            </a:r>
            <a:r>
              <a:rPr b="1" lang="en-US" sz="2000" spc="-1" strike="noStrike">
                <a:solidFill>
                  <a:srgbClr val="fbeedc"/>
                </a:solidFill>
                <a:latin typeface="Consolas"/>
                <a:ea typeface="DejaVu Sans"/>
              </a:rPr>
              <a:t>∉ usedNodes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beedc"/>
                </a:solidFill>
                <a:latin typeface="Consolas"/>
                <a:ea typeface="DejaVu Sans"/>
              </a:rPr>
              <a:t>      </a:t>
            </a:r>
            <a:r>
              <a:rPr b="1" lang="en-US" sz="2000" spc="-1" strike="noStrike">
                <a:solidFill>
                  <a:srgbClr val="fbeedc"/>
                </a:solidFill>
                <a:latin typeface="Consolas"/>
                <a:ea typeface="DejaVu Sans"/>
              </a:rPr>
              <a:t>if edge exists { nearestNode </a:t>
            </a:r>
            <a:r>
              <a:rPr b="1" lang="en-US" sz="2000" spc="-1" strike="noStrike">
                <a:solidFill>
                  <a:srgbClr val="fbeedc"/>
                </a:solidFill>
                <a:latin typeface="Wingdings"/>
                <a:ea typeface="DejaVu Sans"/>
              </a:rPr>
              <a:t></a:t>
            </a:r>
            <a:r>
              <a:rPr b="1" lang="en-US" sz="2000" spc="-1" strike="noStrike">
                <a:solidFill>
                  <a:srgbClr val="fbeedc"/>
                </a:solidFill>
                <a:latin typeface="Consolas"/>
                <a:ea typeface="DejaVu Sans"/>
              </a:rPr>
              <a:t> i }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beedc"/>
                </a:solidFill>
                <a:latin typeface="Consolas"/>
                <a:ea typeface="DejaVu Sans"/>
              </a:rPr>
              <a:t>        </a:t>
            </a:r>
            <a:r>
              <a:rPr b="1" lang="en-US" sz="2000" spc="-1" strike="noStrike">
                <a:solidFill>
                  <a:srgbClr val="fbeedc"/>
                </a:solidFill>
                <a:latin typeface="Consolas"/>
                <a:ea typeface="DejaVu Sans"/>
              </a:rPr>
              <a:t>if weight[nearestNode </a:t>
            </a:r>
            <a:r>
              <a:rPr b="1" lang="en-US" sz="2000" spc="-1" strike="noStrike">
                <a:solidFill>
                  <a:srgbClr val="fbeedc"/>
                </a:solidFill>
                <a:latin typeface="Wingdings"/>
                <a:ea typeface="DejaVu Sans"/>
              </a:rPr>
              <a:t></a:t>
            </a:r>
            <a:r>
              <a:rPr b="1" lang="en-US" sz="2000" spc="-1" strike="noStrike">
                <a:solidFill>
                  <a:srgbClr val="fbeedc"/>
                </a:solidFill>
                <a:latin typeface="Consolas"/>
                <a:ea typeface="DejaVu Sans"/>
              </a:rPr>
              <a:t> i] &lt; nearest[i]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beedc"/>
                </a:solidFill>
                <a:latin typeface="Consolas"/>
                <a:ea typeface="DejaVu Sans"/>
              </a:rPr>
              <a:t>          </a:t>
            </a:r>
            <a:r>
              <a:rPr b="1" lang="en-US" sz="2000" spc="-1" strike="noStrike">
                <a:solidFill>
                  <a:srgbClr val="fbeedc"/>
                </a:solidFill>
                <a:latin typeface="Consolas"/>
                <a:ea typeface="DejaVu Sans"/>
              </a:rPr>
              <a:t>nearest[i] = weight[nearestNode </a:t>
            </a:r>
            <a:r>
              <a:rPr b="1" lang="en-US" sz="2000" spc="-1" strike="noStrike">
                <a:solidFill>
                  <a:srgbClr val="fbeedc"/>
                </a:solidFill>
                <a:latin typeface="Wingdings"/>
                <a:ea typeface="DejaVu Sans"/>
              </a:rPr>
              <a:t></a:t>
            </a:r>
            <a:r>
              <a:rPr b="1" lang="en-US" sz="2000" spc="-1" strike="noStrike">
                <a:solidFill>
                  <a:srgbClr val="fbeedc"/>
                </a:solidFill>
                <a:latin typeface="Consolas"/>
                <a:ea typeface="DejaVu Sans"/>
              </a:rPr>
              <a:t> i]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beedc"/>
                </a:solidFill>
                <a:latin typeface="Consolas"/>
                <a:ea typeface="DejaVu Sans"/>
              </a:rPr>
              <a:t>          </a:t>
            </a:r>
            <a:r>
              <a:rPr b="1" lang="en-US" sz="2000" spc="-1" strike="noStrike">
                <a:solidFill>
                  <a:srgbClr val="fbeedc"/>
                </a:solidFill>
                <a:latin typeface="Consolas"/>
                <a:ea typeface="DejaVu Sans"/>
              </a:rPr>
              <a:t>edgeNode[i] = nearestNode;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beedc"/>
                </a:solidFill>
                <a:latin typeface="Consolas"/>
                <a:ea typeface="DejaVu Sans"/>
              </a:rPr>
              <a:t>  </a:t>
            </a:r>
            <a:r>
              <a:rPr b="1" lang="en-US" sz="2000" spc="-1" strike="noStrike">
                <a:solidFill>
                  <a:srgbClr val="fbeedc"/>
                </a:solidFill>
                <a:latin typeface="Consolas"/>
                <a:ea typeface="DejaVu Sans"/>
              </a:rPr>
              <a:t>end while    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CustomShape 1"/>
          <p:cNvSpPr/>
          <p:nvPr/>
        </p:nvSpPr>
        <p:spPr>
          <a:xfrm>
            <a:off x="760320" y="4281480"/>
            <a:ext cx="10666800" cy="156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b">
            <a:noAutofit/>
          </a:bodyPr>
          <a:p>
            <a:pPr algn="ctr">
              <a:lnSpc>
                <a:spcPct val="90000"/>
              </a:lnSpc>
            </a:pPr>
            <a:r>
              <a:rPr b="1" lang="en-US" sz="5400" spc="-1" strike="noStrike">
                <a:solidFill>
                  <a:srgbClr val="f3be60"/>
                </a:solidFill>
                <a:latin typeface="Calibri"/>
                <a:ea typeface="DejaVu Sans"/>
              </a:rPr>
              <a:t>Prim's Algorithm</a:t>
            </a:r>
            <a:br/>
            <a:r>
              <a:rPr b="1" lang="en-US" sz="5400" spc="-1" strike="noStrike">
                <a:solidFill>
                  <a:srgbClr val="f3be60"/>
                </a:solidFill>
                <a:latin typeface="Calibri"/>
                <a:ea typeface="DejaVu Sans"/>
              </a:rPr>
              <a:t>with Adjacency Matrix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1430" name="CustomShape 2"/>
          <p:cNvSpPr/>
          <p:nvPr/>
        </p:nvSpPr>
        <p:spPr>
          <a:xfrm>
            <a:off x="760320" y="5910480"/>
            <a:ext cx="10666800" cy="71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>
            <a:noAutofit/>
          </a:bodyPr>
          <a:p>
            <a:pPr algn="ctr">
              <a:lnSpc>
                <a:spcPct val="105000"/>
              </a:lnSpc>
              <a:spcAft>
                <a:spcPts val="601"/>
              </a:spcAft>
            </a:pPr>
            <a:r>
              <a:rPr b="0" lang="en-US" sz="4000" spc="194" strike="noStrike">
                <a:solidFill>
                  <a:srgbClr val="f0a22e"/>
                </a:solidFill>
                <a:latin typeface="Calibri"/>
                <a:ea typeface="DejaVu Sans"/>
              </a:rPr>
              <a:t>Live Demo</a:t>
            </a:r>
            <a:endParaRPr b="0" lang="en-US" sz="4000" spc="-1" strike="noStrike">
              <a:latin typeface="Arial"/>
            </a:endParaRPr>
          </a:p>
        </p:txBody>
      </p:sp>
      <p:grpSp>
        <p:nvGrpSpPr>
          <p:cNvPr id="1431" name="Group 3"/>
          <p:cNvGrpSpPr/>
          <p:nvPr/>
        </p:nvGrpSpPr>
        <p:grpSpPr>
          <a:xfrm>
            <a:off x="1417320" y="594360"/>
            <a:ext cx="3044880" cy="3375360"/>
            <a:chOff x="1417320" y="594360"/>
            <a:chExt cx="3044880" cy="3375360"/>
          </a:xfrm>
        </p:grpSpPr>
        <p:sp>
          <p:nvSpPr>
            <p:cNvPr id="1432" name="CustomShape 4"/>
            <p:cNvSpPr/>
            <p:nvPr/>
          </p:nvSpPr>
          <p:spPr>
            <a:xfrm>
              <a:off x="1417320" y="2954880"/>
              <a:ext cx="31680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ffff00"/>
                  </a:solidFill>
                  <a:latin typeface="Consolas"/>
                  <a:ea typeface="DejaVu Sans"/>
                </a:rPr>
                <a:t>4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433" name="CustomShape 5"/>
            <p:cNvSpPr/>
            <p:nvPr/>
          </p:nvSpPr>
          <p:spPr>
            <a:xfrm>
              <a:off x="2161800" y="3369240"/>
              <a:ext cx="31680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ffff00"/>
                  </a:solidFill>
                  <a:latin typeface="Consolas"/>
                  <a:ea typeface="DejaVu Sans"/>
                </a:rPr>
                <a:t>2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434" name="CustomShape 6"/>
            <p:cNvSpPr/>
            <p:nvPr/>
          </p:nvSpPr>
          <p:spPr>
            <a:xfrm>
              <a:off x="1914120" y="2880360"/>
              <a:ext cx="31680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9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435" name="CustomShape 7"/>
            <p:cNvSpPr/>
            <p:nvPr/>
          </p:nvSpPr>
          <p:spPr>
            <a:xfrm>
              <a:off x="4008240" y="3058920"/>
              <a:ext cx="45396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12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436" name="CustomShape 8"/>
            <p:cNvSpPr/>
            <p:nvPr/>
          </p:nvSpPr>
          <p:spPr>
            <a:xfrm>
              <a:off x="3299760" y="2890800"/>
              <a:ext cx="31680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8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437" name="CustomShape 9"/>
            <p:cNvSpPr/>
            <p:nvPr/>
          </p:nvSpPr>
          <p:spPr>
            <a:xfrm>
              <a:off x="3411000" y="2310840"/>
              <a:ext cx="31680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7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438" name="CustomShape 10"/>
            <p:cNvSpPr/>
            <p:nvPr/>
          </p:nvSpPr>
          <p:spPr>
            <a:xfrm>
              <a:off x="2207520" y="2159640"/>
              <a:ext cx="31680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5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439" name="Line 11"/>
            <p:cNvSpPr/>
            <p:nvPr/>
          </p:nvSpPr>
          <p:spPr>
            <a:xfrm flipV="1">
              <a:off x="3173760" y="2918520"/>
              <a:ext cx="730800" cy="597960"/>
            </a:xfrm>
            <a:prstGeom prst="line">
              <a:avLst/>
            </a:prstGeom>
            <a:ln w="5724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40" name="Line 12"/>
            <p:cNvSpPr/>
            <p:nvPr/>
          </p:nvSpPr>
          <p:spPr>
            <a:xfrm flipH="1" flipV="1">
              <a:off x="2973600" y="2760120"/>
              <a:ext cx="30240" cy="681120"/>
            </a:xfrm>
            <a:prstGeom prst="line">
              <a:avLst/>
            </a:prstGeom>
            <a:ln w="5724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41" name="Line 13"/>
            <p:cNvSpPr/>
            <p:nvPr/>
          </p:nvSpPr>
          <p:spPr>
            <a:xfrm flipH="1" flipV="1">
              <a:off x="4074840" y="2990520"/>
              <a:ext cx="1800" cy="438480"/>
            </a:xfrm>
            <a:prstGeom prst="line">
              <a:avLst/>
            </a:prstGeom>
            <a:ln w="38160">
              <a:solidFill>
                <a:schemeClr val="accent5">
                  <a:lumMod val="75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42" name="Line 14"/>
            <p:cNvSpPr/>
            <p:nvPr/>
          </p:nvSpPr>
          <p:spPr>
            <a:xfrm flipH="1">
              <a:off x="1968120" y="3697920"/>
              <a:ext cx="795240" cy="27360"/>
            </a:xfrm>
            <a:prstGeom prst="line">
              <a:avLst/>
            </a:prstGeom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43" name="Line 15"/>
            <p:cNvSpPr/>
            <p:nvPr/>
          </p:nvSpPr>
          <p:spPr>
            <a:xfrm flipH="1" flipV="1">
              <a:off x="1909080" y="2670840"/>
              <a:ext cx="924840" cy="845640"/>
            </a:xfrm>
            <a:prstGeom prst="line">
              <a:avLst/>
            </a:prstGeom>
            <a:ln w="5724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44" name="Line 16"/>
            <p:cNvSpPr/>
            <p:nvPr/>
          </p:nvSpPr>
          <p:spPr>
            <a:xfrm>
              <a:off x="3214080" y="2514600"/>
              <a:ext cx="620280" cy="230040"/>
            </a:xfrm>
            <a:prstGeom prst="line">
              <a:avLst/>
            </a:prstGeom>
            <a:ln w="38160">
              <a:solidFill>
                <a:schemeClr val="accent5">
                  <a:lumMod val="75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45" name="Line 17"/>
            <p:cNvSpPr/>
            <p:nvPr/>
          </p:nvSpPr>
          <p:spPr>
            <a:xfrm flipV="1">
              <a:off x="1727280" y="2742840"/>
              <a:ext cx="11160" cy="736920"/>
            </a:xfrm>
            <a:prstGeom prst="line">
              <a:avLst/>
            </a:prstGeom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46" name="Line 18"/>
            <p:cNvSpPr/>
            <p:nvPr/>
          </p:nvSpPr>
          <p:spPr>
            <a:xfrm>
              <a:off x="1979280" y="2497320"/>
              <a:ext cx="753840" cy="17280"/>
            </a:xfrm>
            <a:prstGeom prst="line">
              <a:avLst/>
            </a:prstGeom>
            <a:ln w="5724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47" name="CustomShape 19"/>
            <p:cNvSpPr/>
            <p:nvPr/>
          </p:nvSpPr>
          <p:spPr>
            <a:xfrm>
              <a:off x="1498680" y="2251800"/>
              <a:ext cx="479520" cy="48996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A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1448" name="CustomShape 20"/>
            <p:cNvSpPr/>
            <p:nvPr/>
          </p:nvSpPr>
          <p:spPr>
            <a:xfrm>
              <a:off x="1487880" y="3479760"/>
              <a:ext cx="479520" cy="48996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B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1449" name="CustomShape 21"/>
            <p:cNvSpPr/>
            <p:nvPr/>
          </p:nvSpPr>
          <p:spPr>
            <a:xfrm>
              <a:off x="2733480" y="2269080"/>
              <a:ext cx="479520" cy="48996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C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1450" name="CustomShape 22"/>
            <p:cNvSpPr/>
            <p:nvPr/>
          </p:nvSpPr>
          <p:spPr>
            <a:xfrm>
              <a:off x="2763720" y="3441600"/>
              <a:ext cx="479520" cy="51228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D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1451" name="CustomShape 23"/>
            <p:cNvSpPr/>
            <p:nvPr/>
          </p:nvSpPr>
          <p:spPr>
            <a:xfrm>
              <a:off x="3834360" y="2499480"/>
              <a:ext cx="479520" cy="48996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E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1452" name="CustomShape 24"/>
            <p:cNvSpPr/>
            <p:nvPr/>
          </p:nvSpPr>
          <p:spPr>
            <a:xfrm>
              <a:off x="3836520" y="3429360"/>
              <a:ext cx="479520" cy="48996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F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1453" name="CustomShape 25"/>
            <p:cNvSpPr/>
            <p:nvPr/>
          </p:nvSpPr>
          <p:spPr>
            <a:xfrm>
              <a:off x="2539080" y="2845440"/>
              <a:ext cx="45396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20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454" name="CustomShape 26"/>
            <p:cNvSpPr/>
            <p:nvPr/>
          </p:nvSpPr>
          <p:spPr>
            <a:xfrm>
              <a:off x="2546640" y="1753200"/>
              <a:ext cx="1030320" cy="619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75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55" name="CustomShape 27"/>
            <p:cNvSpPr/>
            <p:nvPr/>
          </p:nvSpPr>
          <p:spPr>
            <a:xfrm>
              <a:off x="2905560" y="1443240"/>
              <a:ext cx="45396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10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456" name="CustomShape 28"/>
            <p:cNvSpPr/>
            <p:nvPr/>
          </p:nvSpPr>
          <p:spPr>
            <a:xfrm flipV="1">
              <a:off x="2474640" y="1004040"/>
              <a:ext cx="469440" cy="5749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57" name="CustomShape 29"/>
            <p:cNvSpPr/>
            <p:nvPr/>
          </p:nvSpPr>
          <p:spPr>
            <a:xfrm flipH="1" flipV="1">
              <a:off x="3309480" y="1005840"/>
              <a:ext cx="341640" cy="6379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58" name="CustomShape 30"/>
            <p:cNvSpPr/>
            <p:nvPr/>
          </p:nvSpPr>
          <p:spPr>
            <a:xfrm>
              <a:off x="2463120" y="955440"/>
              <a:ext cx="31680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8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459" name="CustomShape 31"/>
            <p:cNvSpPr/>
            <p:nvPr/>
          </p:nvSpPr>
          <p:spPr>
            <a:xfrm>
              <a:off x="3458880" y="1030320"/>
              <a:ext cx="31680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7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460" name="CustomShape 32"/>
            <p:cNvSpPr/>
            <p:nvPr/>
          </p:nvSpPr>
          <p:spPr>
            <a:xfrm>
              <a:off x="3578040" y="1574640"/>
              <a:ext cx="516240" cy="48168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I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1461" name="CustomShape 33"/>
            <p:cNvSpPr/>
            <p:nvPr/>
          </p:nvSpPr>
          <p:spPr>
            <a:xfrm>
              <a:off x="2055960" y="1511640"/>
              <a:ext cx="489600" cy="48168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G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1462" name="CustomShape 34"/>
            <p:cNvSpPr/>
            <p:nvPr/>
          </p:nvSpPr>
          <p:spPr>
            <a:xfrm>
              <a:off x="2869560" y="594360"/>
              <a:ext cx="516240" cy="48168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H</a:t>
              </a:r>
              <a:endParaRPr b="0" lang="en-US" sz="2400" spc="-1" strike="noStrike">
                <a:latin typeface="Arial"/>
              </a:endParaRPr>
            </a:p>
          </p:txBody>
        </p:sp>
      </p:grpSp>
      <p:pic>
        <p:nvPicPr>
          <p:cNvPr id="1463" name="Picture 1" descr=""/>
          <p:cNvPicPr/>
          <p:nvPr/>
        </p:nvPicPr>
        <p:blipFill>
          <a:blip r:embed="rId1"/>
          <a:stretch/>
        </p:blipFill>
        <p:spPr>
          <a:xfrm>
            <a:off x="5172480" y="1239840"/>
            <a:ext cx="5035680" cy="2564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4" name="Group 1"/>
          <p:cNvGrpSpPr/>
          <p:nvPr/>
        </p:nvGrpSpPr>
        <p:grpSpPr>
          <a:xfrm>
            <a:off x="2136240" y="1143000"/>
            <a:ext cx="7919640" cy="3425040"/>
            <a:chOff x="2136240" y="1143000"/>
            <a:chExt cx="7919640" cy="3425040"/>
          </a:xfrm>
        </p:grpSpPr>
        <p:sp>
          <p:nvSpPr>
            <p:cNvPr id="1465" name="CustomShape 2"/>
            <p:cNvSpPr/>
            <p:nvPr/>
          </p:nvSpPr>
          <p:spPr>
            <a:xfrm>
              <a:off x="2136240" y="1143000"/>
              <a:ext cx="7913880" cy="3425040"/>
            </a:xfrm>
            <a:prstGeom prst="roundRect">
              <a:avLst>
                <a:gd name="adj" fmla="val 1889"/>
              </a:avLst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66" name="CustomShape 3"/>
            <p:cNvSpPr/>
            <p:nvPr/>
          </p:nvSpPr>
          <p:spPr>
            <a:xfrm>
              <a:off x="2136240" y="1143000"/>
              <a:ext cx="7919640" cy="3425040"/>
            </a:xfrm>
            <a:prstGeom prst="roundRect">
              <a:avLst>
                <a:gd name="adj" fmla="val 1927"/>
              </a:avLst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467" name="CustomShape 4"/>
          <p:cNvSpPr/>
          <p:nvPr/>
        </p:nvSpPr>
        <p:spPr>
          <a:xfrm>
            <a:off x="912960" y="4890600"/>
            <a:ext cx="10362240" cy="81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b">
            <a:noAutofit/>
          </a:bodyPr>
          <a:p>
            <a:pPr algn="ctr">
              <a:lnSpc>
                <a:spcPct val="90000"/>
              </a:lnSpc>
            </a:pPr>
            <a:r>
              <a:rPr b="1" lang="en-US" sz="5400" spc="-1" strike="noStrike">
                <a:solidFill>
                  <a:srgbClr val="f3be60"/>
                </a:solidFill>
                <a:latin typeface="Calibri"/>
                <a:ea typeface="DejaVu Sans"/>
              </a:rPr>
              <a:t>Dijkstra's Algorithm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1468" name="CustomShape 5"/>
          <p:cNvSpPr/>
          <p:nvPr/>
        </p:nvSpPr>
        <p:spPr>
          <a:xfrm>
            <a:off x="912960" y="5754960"/>
            <a:ext cx="10362240" cy="71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>
            <a:noAutofit/>
          </a:bodyPr>
          <a:p>
            <a:pPr algn="ctr">
              <a:lnSpc>
                <a:spcPct val="105000"/>
              </a:lnSpc>
              <a:spcAft>
                <a:spcPts val="601"/>
              </a:spcAft>
            </a:pPr>
            <a:r>
              <a:rPr b="0" lang="en-US" sz="4000" spc="194" strike="noStrike">
                <a:solidFill>
                  <a:srgbClr val="f0a22e"/>
                </a:solidFill>
                <a:latin typeface="Calibri"/>
                <a:ea typeface="DejaVu Sans"/>
              </a:rPr>
              <a:t>Shortest Paths in Graph</a:t>
            </a:r>
            <a:endParaRPr b="0" lang="en-US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9" name="CustomShape 1"/>
          <p:cNvSpPr/>
          <p:nvPr/>
        </p:nvSpPr>
        <p:spPr>
          <a:xfrm>
            <a:off x="11566440" y="6525000"/>
            <a:ext cx="427680" cy="19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3BE70D93-DA44-47A4-B166-A335F87CA21C}" type="slidenum">
              <a:rPr b="0" lang="en-US" sz="1000" spc="-1" strike="noStrike">
                <a:solidFill>
                  <a:srgbClr val="ffffff"/>
                </a:solidFill>
                <a:latin typeface="Calibri"/>
                <a:ea typeface="DejaVu Sans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1470" name="CustomShape 2"/>
          <p:cNvSpPr/>
          <p:nvPr/>
        </p:nvSpPr>
        <p:spPr>
          <a:xfrm>
            <a:off x="190440" y="1151280"/>
            <a:ext cx="11803680" cy="556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rmAutofit fontScale="81000"/>
          </a:bodyPr>
          <a:p>
            <a:pPr marL="304920" indent="-3038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 u="sng">
                <a:solidFill>
                  <a:srgbClr val="f6c781"/>
                </a:solidFill>
                <a:uFillTx/>
                <a:latin typeface="Calibri"/>
                <a:ea typeface="DejaVu Sans"/>
                <a:hlinkClick r:id="rId1"/>
              </a:rPr>
              <a:t>Dijkstra's algorithm</a:t>
            </a:r>
            <a:r>
              <a:rPr b="0" lang="en-US" sz="3400" spc="-1" strike="noStrike">
                <a:solidFill>
                  <a:srgbClr val="f3cd60"/>
                </a:solidFill>
                <a:latin typeface="Calibri"/>
                <a:ea typeface="DejaVu Sans"/>
              </a:rPr>
              <a:t> 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  <a:ea typeface="DejaVu Sans"/>
              </a:rPr>
              <a:t>finds the </a:t>
            </a:r>
            <a:r>
              <a:rPr b="0" lang="en-US" sz="3400" spc="-1" strike="noStrike">
                <a:solidFill>
                  <a:srgbClr val="f3cd60"/>
                </a:solidFill>
                <a:latin typeface="Calibri"/>
                <a:ea typeface="DejaVu Sans"/>
              </a:rPr>
              <a:t>shortest path 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  <a:ea typeface="DejaVu Sans"/>
              </a:rPr>
              <a:t>from given vertex to all other vertices in a directed / undirected </a:t>
            </a:r>
            <a:r>
              <a:rPr b="0" lang="en-US" sz="3400" spc="-1" strike="noStrike">
                <a:solidFill>
                  <a:srgbClr val="f3cd60"/>
                </a:solidFill>
                <a:latin typeface="Calibri"/>
                <a:ea typeface="DejaVu Sans"/>
              </a:rPr>
              <a:t>weighted graph</a:t>
            </a:r>
            <a:endParaRPr b="0" lang="en-US" sz="3400" spc="-1" strike="noStrike">
              <a:latin typeface="Arial"/>
            </a:endParaRPr>
          </a:p>
          <a:p>
            <a:pPr lvl="1" marL="609480" indent="-2304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First described by </a:t>
            </a:r>
            <a:r>
              <a:rPr b="0" lang="en-US" sz="3200" spc="-1" strike="noStrike" u="sng">
                <a:solidFill>
                  <a:srgbClr val="f6c781"/>
                </a:solidFill>
                <a:uFillTx/>
                <a:latin typeface="Calibri"/>
                <a:ea typeface="DejaVu Sans"/>
                <a:hlinkClick r:id="rId2"/>
              </a:rPr>
              <a:t>Edsger W. Dijkstra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 in 1956</a:t>
            </a:r>
            <a:endParaRPr b="0" lang="en-US" sz="3200" spc="-1" strike="noStrike">
              <a:latin typeface="Arial"/>
            </a:endParaRPr>
          </a:p>
          <a:p>
            <a:pPr marL="304920" indent="-3038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  <a:ea typeface="DejaVu Sans"/>
              </a:rPr>
              <a:t>Assumptions</a:t>
            </a:r>
            <a:endParaRPr b="0" lang="en-US" sz="3400" spc="-1" strike="noStrike">
              <a:latin typeface="Arial"/>
            </a:endParaRPr>
          </a:p>
          <a:p>
            <a:pPr lvl="1" marL="609480" indent="-2304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Weights on edges are non-negative</a:t>
            </a:r>
            <a:endParaRPr b="0" lang="en-US" sz="3200" spc="-1" strike="noStrike">
              <a:latin typeface="Arial"/>
            </a:endParaRPr>
          </a:p>
          <a:p>
            <a:pPr lvl="1" marL="609480" indent="-2304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Edges can be directed or not</a:t>
            </a:r>
            <a:endParaRPr b="0" lang="en-US" sz="3200" spc="-1" strike="noStrike">
              <a:latin typeface="Arial"/>
            </a:endParaRPr>
          </a:p>
          <a:p>
            <a:pPr lvl="1" marL="609480" indent="-2304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Weights do not have to be distances</a:t>
            </a:r>
            <a:endParaRPr b="0" lang="en-US" sz="3200" spc="-1" strike="noStrike">
              <a:latin typeface="Arial"/>
            </a:endParaRPr>
          </a:p>
          <a:p>
            <a:pPr lvl="1" marL="609480" indent="-2304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Shortest path is not necessarily unique</a:t>
            </a:r>
            <a:endParaRPr b="0" lang="en-US" sz="3200" spc="-1" strike="noStrike">
              <a:latin typeface="Arial"/>
            </a:endParaRPr>
          </a:p>
          <a:p>
            <a:pPr lvl="1" marL="609480" indent="-2304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Not all edges need to be reachable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471" name="CustomShape 3"/>
          <p:cNvSpPr/>
          <p:nvPr/>
        </p:nvSpPr>
        <p:spPr>
          <a:xfrm>
            <a:off x="188640" y="40320"/>
            <a:ext cx="9576360" cy="110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  <a:ea typeface="DejaVu Sans"/>
              </a:rPr>
              <a:t>Dijkstra's Algorithm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472" name="CustomShape 4"/>
          <p:cNvSpPr/>
          <p:nvPr/>
        </p:nvSpPr>
        <p:spPr>
          <a:xfrm>
            <a:off x="7817400" y="3905640"/>
            <a:ext cx="3747960" cy="2342160"/>
          </a:xfrm>
          <a:prstGeom prst="roundRect">
            <a:avLst>
              <a:gd name="adj" fmla="val 2688"/>
            </a:avLst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3" name="CustomShape 1"/>
          <p:cNvSpPr/>
          <p:nvPr/>
        </p:nvSpPr>
        <p:spPr>
          <a:xfrm>
            <a:off x="11566440" y="6525000"/>
            <a:ext cx="427680" cy="19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65F7E4DA-5B5E-466D-A3C8-5157E46DD115}" type="slidenum">
              <a:rPr b="0" lang="en-US" sz="800" spc="-1" strike="noStrike">
                <a:solidFill>
                  <a:srgbClr val="ffffff"/>
                </a:solidFill>
                <a:latin typeface="Calibri"/>
                <a:ea typeface="DejaVu Sans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1474" name="CustomShape 2"/>
          <p:cNvSpPr/>
          <p:nvPr/>
        </p:nvSpPr>
        <p:spPr>
          <a:xfrm>
            <a:off x="190440" y="1151280"/>
            <a:ext cx="11803680" cy="556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Autofit/>
          </a:bodyPr>
          <a:p>
            <a:pPr marL="304920" indent="-3038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In </a:t>
            </a:r>
            <a:r>
              <a:rPr b="0" lang="en-US" sz="2800" spc="-1" strike="noStrike">
                <a:solidFill>
                  <a:srgbClr val="f3cd60"/>
                </a:solidFill>
                <a:latin typeface="Calibri"/>
                <a:ea typeface="DejaVu Sans"/>
              </a:rPr>
              <a:t>unweighted graphs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 finding the shortest path can be done with </a:t>
            </a:r>
            <a:r>
              <a:rPr b="0" lang="en-US" sz="2800" spc="-1" strike="noStrike">
                <a:solidFill>
                  <a:srgbClr val="f3cd60"/>
                </a:solidFill>
                <a:latin typeface="Calibri"/>
                <a:ea typeface="DejaVu Sans"/>
              </a:rPr>
              <a:t>BFS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 (all edges have the same weight):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475" name="CustomShape 3"/>
          <p:cNvSpPr/>
          <p:nvPr/>
        </p:nvSpPr>
        <p:spPr>
          <a:xfrm>
            <a:off x="188640" y="40320"/>
            <a:ext cx="9576360" cy="110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f3be60"/>
                </a:solidFill>
                <a:latin typeface="Calibri"/>
                <a:ea typeface="DejaVu Sans"/>
              </a:rPr>
              <a:t>Shortest Path in Unweighted Graph</a:t>
            </a:r>
            <a:endParaRPr b="0" lang="en-US" sz="3200" spc="-1" strike="noStrike">
              <a:latin typeface="Arial"/>
            </a:endParaRPr>
          </a:p>
        </p:txBody>
      </p:sp>
      <p:grpSp>
        <p:nvGrpSpPr>
          <p:cNvPr id="1476" name="Group 4"/>
          <p:cNvGrpSpPr/>
          <p:nvPr/>
        </p:nvGrpSpPr>
        <p:grpSpPr>
          <a:xfrm>
            <a:off x="2506680" y="2541960"/>
            <a:ext cx="8508600" cy="5034960"/>
            <a:chOff x="2506680" y="2541960"/>
            <a:chExt cx="8508600" cy="5034960"/>
          </a:xfrm>
        </p:grpSpPr>
        <p:sp>
          <p:nvSpPr>
            <p:cNvPr id="1477" name="CustomShape 5"/>
            <p:cNvSpPr/>
            <p:nvPr/>
          </p:nvSpPr>
          <p:spPr>
            <a:xfrm flipV="1">
              <a:off x="4881600" y="4596480"/>
              <a:ext cx="792360" cy="1022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8" name="CustomShape 6"/>
            <p:cNvSpPr/>
            <p:nvPr/>
          </p:nvSpPr>
          <p:spPr>
            <a:xfrm flipH="1">
              <a:off x="3859560" y="4930560"/>
              <a:ext cx="450000" cy="6739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9" name="CustomShape 7"/>
            <p:cNvSpPr/>
            <p:nvPr/>
          </p:nvSpPr>
          <p:spPr>
            <a:xfrm flipH="1">
              <a:off x="6399720" y="4822920"/>
              <a:ext cx="919800" cy="896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80" name="CustomShape 8"/>
            <p:cNvSpPr/>
            <p:nvPr/>
          </p:nvSpPr>
          <p:spPr>
            <a:xfrm flipH="1">
              <a:off x="6026400" y="3390840"/>
              <a:ext cx="249120" cy="8794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81" name="CustomShape 9"/>
            <p:cNvSpPr/>
            <p:nvPr/>
          </p:nvSpPr>
          <p:spPr>
            <a:xfrm flipH="1" flipV="1">
              <a:off x="6748200" y="3390120"/>
              <a:ext cx="571320" cy="9705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82" name="CustomShape 10"/>
            <p:cNvSpPr/>
            <p:nvPr/>
          </p:nvSpPr>
          <p:spPr>
            <a:xfrm>
              <a:off x="3373920" y="4388400"/>
              <a:ext cx="838440" cy="311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83" name="CustomShape 11"/>
            <p:cNvSpPr/>
            <p:nvPr/>
          </p:nvSpPr>
          <p:spPr>
            <a:xfrm flipV="1" rot="10800000">
              <a:off x="4781160" y="6014520"/>
              <a:ext cx="703080" cy="65016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E</a:t>
              </a:r>
              <a:endParaRPr b="0" lang="en-US" sz="2800" spc="-1" strike="noStrike">
                <a:latin typeface="Arial"/>
              </a:endParaRPr>
            </a:p>
          </p:txBody>
        </p:sp>
        <p:sp>
          <p:nvSpPr>
            <p:cNvPr id="1484" name="CustomShape 12"/>
            <p:cNvSpPr/>
            <p:nvPr/>
          </p:nvSpPr>
          <p:spPr>
            <a:xfrm flipH="1">
              <a:off x="4546080" y="3620880"/>
              <a:ext cx="21960" cy="752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85" name="CustomShape 13"/>
            <p:cNvSpPr/>
            <p:nvPr/>
          </p:nvSpPr>
          <p:spPr>
            <a:xfrm flipV="1">
              <a:off x="4922640" y="3158280"/>
              <a:ext cx="1255680" cy="1335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86" name="CustomShape 14"/>
            <p:cNvSpPr/>
            <p:nvPr/>
          </p:nvSpPr>
          <p:spPr>
            <a:xfrm>
              <a:off x="4783680" y="4930560"/>
              <a:ext cx="1118160" cy="788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87" name="CustomShape 15"/>
            <p:cNvSpPr/>
            <p:nvPr/>
          </p:nvSpPr>
          <p:spPr>
            <a:xfrm flipV="1">
              <a:off x="6379200" y="4591440"/>
              <a:ext cx="838440" cy="32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88" name="CustomShape 16"/>
            <p:cNvSpPr/>
            <p:nvPr/>
          </p:nvSpPr>
          <p:spPr>
            <a:xfrm flipH="1">
              <a:off x="8429040" y="5068800"/>
              <a:ext cx="576000" cy="5108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89" name="CustomShape 17"/>
            <p:cNvSpPr/>
            <p:nvPr/>
          </p:nvSpPr>
          <p:spPr>
            <a:xfrm>
              <a:off x="7571160" y="4918320"/>
              <a:ext cx="359640" cy="6613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90" name="CustomShape 18"/>
            <p:cNvSpPr/>
            <p:nvPr/>
          </p:nvSpPr>
          <p:spPr>
            <a:xfrm flipH="1" flipV="1">
              <a:off x="6846840" y="3160080"/>
              <a:ext cx="1380960" cy="2116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91" name="CustomShape 19"/>
            <p:cNvSpPr/>
            <p:nvPr/>
          </p:nvSpPr>
          <p:spPr>
            <a:xfrm>
              <a:off x="8830440" y="3603600"/>
              <a:ext cx="424080" cy="908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92" name="CustomShape 20"/>
            <p:cNvSpPr/>
            <p:nvPr/>
          </p:nvSpPr>
          <p:spPr>
            <a:xfrm flipH="1">
              <a:off x="3269520" y="3295440"/>
              <a:ext cx="946440" cy="8618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93" name="CustomShape 21"/>
            <p:cNvSpPr/>
            <p:nvPr/>
          </p:nvSpPr>
          <p:spPr>
            <a:xfrm flipH="1">
              <a:off x="7819200" y="3603600"/>
              <a:ext cx="511200" cy="7578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94" name="CustomShape 22"/>
            <p:cNvSpPr/>
            <p:nvPr/>
          </p:nvSpPr>
          <p:spPr>
            <a:xfrm>
              <a:off x="2506680" y="3597120"/>
              <a:ext cx="923400" cy="455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400" spc="-1" strike="noStrike">
                  <a:solidFill>
                    <a:srgbClr val="f3cd60"/>
                  </a:solidFill>
                  <a:latin typeface="Calibri"/>
                  <a:ea typeface="DejaVu Sans"/>
                </a:rPr>
                <a:t>Start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1495" name="CustomShape 23"/>
            <p:cNvSpPr/>
            <p:nvPr/>
          </p:nvSpPr>
          <p:spPr>
            <a:xfrm>
              <a:off x="4222080" y="2541960"/>
              <a:ext cx="373320" cy="455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400" spc="-1" strike="noStrike">
                  <a:solidFill>
                    <a:srgbClr val="f3cd60"/>
                  </a:solidFill>
                  <a:latin typeface="Calibri"/>
                  <a:ea typeface="DejaVu Sans"/>
                </a:rPr>
                <a:t>1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1496" name="CustomShape 24"/>
            <p:cNvSpPr/>
            <p:nvPr/>
          </p:nvSpPr>
          <p:spPr>
            <a:xfrm>
              <a:off x="4160520" y="3945960"/>
              <a:ext cx="373320" cy="455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400" spc="-1" strike="noStrike">
                  <a:solidFill>
                    <a:srgbClr val="f3cd60"/>
                  </a:solidFill>
                  <a:latin typeface="Calibri"/>
                  <a:ea typeface="DejaVu Sans"/>
                </a:rPr>
                <a:t>1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1497" name="CustomShape 25"/>
            <p:cNvSpPr/>
            <p:nvPr/>
          </p:nvSpPr>
          <p:spPr>
            <a:xfrm>
              <a:off x="5857560" y="2632320"/>
              <a:ext cx="373320" cy="455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400" spc="-1" strike="noStrike">
                  <a:solidFill>
                    <a:srgbClr val="f3cd60"/>
                  </a:solidFill>
                  <a:latin typeface="Calibri"/>
                  <a:ea typeface="DejaVu Sans"/>
                </a:rPr>
                <a:t>2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1498" name="CustomShape 26"/>
            <p:cNvSpPr/>
            <p:nvPr/>
          </p:nvSpPr>
          <p:spPr>
            <a:xfrm>
              <a:off x="3612600" y="5071680"/>
              <a:ext cx="373320" cy="455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400" spc="-1" strike="noStrike">
                  <a:solidFill>
                    <a:srgbClr val="f3cd60"/>
                  </a:solidFill>
                  <a:latin typeface="Calibri"/>
                  <a:ea typeface="DejaVu Sans"/>
                </a:rPr>
                <a:t>2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1499" name="CustomShape 27"/>
            <p:cNvSpPr/>
            <p:nvPr/>
          </p:nvSpPr>
          <p:spPr>
            <a:xfrm>
              <a:off x="5507280" y="3933000"/>
              <a:ext cx="373320" cy="455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400" spc="-1" strike="noStrike">
                  <a:solidFill>
                    <a:srgbClr val="f3cd60"/>
                  </a:solidFill>
                  <a:latin typeface="Calibri"/>
                  <a:ea typeface="DejaVu Sans"/>
                </a:rPr>
                <a:t>2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1500" name="CustomShape 28"/>
            <p:cNvSpPr/>
            <p:nvPr/>
          </p:nvSpPr>
          <p:spPr>
            <a:xfrm>
              <a:off x="5790960" y="5207040"/>
              <a:ext cx="373320" cy="455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400" spc="-1" strike="noStrike">
                  <a:solidFill>
                    <a:srgbClr val="f3cd60"/>
                  </a:solidFill>
                  <a:latin typeface="Calibri"/>
                  <a:ea typeface="DejaVu Sans"/>
                </a:rPr>
                <a:t>2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1501" name="CustomShape 29"/>
            <p:cNvSpPr/>
            <p:nvPr/>
          </p:nvSpPr>
          <p:spPr>
            <a:xfrm>
              <a:off x="8033760" y="2721600"/>
              <a:ext cx="373320" cy="455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400" spc="-1" strike="noStrike">
                  <a:solidFill>
                    <a:srgbClr val="f3cd60"/>
                  </a:solidFill>
                  <a:latin typeface="Calibri"/>
                  <a:ea typeface="DejaVu Sans"/>
                </a:rPr>
                <a:t>3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1502" name="CustomShape 30"/>
            <p:cNvSpPr/>
            <p:nvPr/>
          </p:nvSpPr>
          <p:spPr>
            <a:xfrm>
              <a:off x="6929640" y="4110480"/>
              <a:ext cx="373320" cy="455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400" spc="-1" strike="noStrike">
                  <a:solidFill>
                    <a:srgbClr val="f3cd60"/>
                  </a:solidFill>
                  <a:latin typeface="Calibri"/>
                  <a:ea typeface="DejaVu Sans"/>
                </a:rPr>
                <a:t>3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1503" name="CustomShape 31"/>
            <p:cNvSpPr/>
            <p:nvPr/>
          </p:nvSpPr>
          <p:spPr>
            <a:xfrm>
              <a:off x="7463160" y="5513760"/>
              <a:ext cx="373320" cy="455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400" spc="-1" strike="noStrike">
                  <a:solidFill>
                    <a:srgbClr val="f3cd60"/>
                  </a:solidFill>
                  <a:latin typeface="Calibri"/>
                  <a:ea typeface="DejaVu Sans"/>
                </a:rPr>
                <a:t>4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1504" name="CustomShape 32"/>
            <p:cNvSpPr/>
            <p:nvPr/>
          </p:nvSpPr>
          <p:spPr>
            <a:xfrm>
              <a:off x="8628120" y="4282920"/>
              <a:ext cx="373320" cy="455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400" spc="-1" strike="noStrike">
                  <a:solidFill>
                    <a:srgbClr val="f3cd60"/>
                  </a:solidFill>
                  <a:latin typeface="Calibri"/>
                  <a:ea typeface="DejaVu Sans"/>
                </a:rPr>
                <a:t>4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1505" name="CustomShape 33"/>
            <p:cNvSpPr/>
            <p:nvPr/>
          </p:nvSpPr>
          <p:spPr>
            <a:xfrm flipV="1" rot="10800000">
              <a:off x="11015280" y="6464880"/>
              <a:ext cx="703080" cy="65016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tx2">
                  <a:lumMod val="25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D</a:t>
              </a:r>
              <a:endParaRPr b="0" lang="en-US" sz="2800" spc="-1" strike="noStrike">
                <a:latin typeface="Arial"/>
              </a:endParaRPr>
            </a:p>
          </p:txBody>
        </p:sp>
        <p:sp>
          <p:nvSpPr>
            <p:cNvPr id="1506" name="CustomShape 34"/>
            <p:cNvSpPr/>
            <p:nvPr/>
          </p:nvSpPr>
          <p:spPr>
            <a:xfrm flipV="1" rot="10800000">
              <a:off x="9939960" y="7437240"/>
              <a:ext cx="703080" cy="65016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tx2">
                  <a:lumMod val="25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G</a:t>
              </a:r>
              <a:endParaRPr b="0" lang="en-US" sz="2800" spc="-1" strike="noStrike">
                <a:latin typeface="Arial"/>
              </a:endParaRPr>
            </a:p>
          </p:txBody>
        </p:sp>
        <p:sp>
          <p:nvSpPr>
            <p:cNvPr id="1507" name="CustomShape 35"/>
            <p:cNvSpPr/>
            <p:nvPr/>
          </p:nvSpPr>
          <p:spPr>
            <a:xfrm flipV="1" rot="10800000">
              <a:off x="7786440" y="6223320"/>
              <a:ext cx="703080" cy="65016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tx2">
                  <a:lumMod val="75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800" spc="-1" strike="noStrike">
                  <a:solidFill>
                    <a:srgbClr val="f3cd60"/>
                  </a:solidFill>
                  <a:latin typeface="Calibri"/>
                  <a:ea typeface="DejaVu Sans"/>
                </a:rPr>
                <a:t>A</a:t>
              </a:r>
              <a:endParaRPr b="0" lang="en-US" sz="2800" spc="-1" strike="noStrike">
                <a:latin typeface="Arial"/>
              </a:endParaRPr>
            </a:p>
          </p:txBody>
        </p:sp>
        <p:sp>
          <p:nvSpPr>
            <p:cNvPr id="1508" name="CustomShape 36"/>
            <p:cNvSpPr/>
            <p:nvPr/>
          </p:nvSpPr>
          <p:spPr>
            <a:xfrm flipV="1" rot="10800000">
              <a:off x="8182800" y="4786920"/>
              <a:ext cx="667080" cy="65016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tx2">
                  <a:lumMod val="75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800" spc="-1" strike="noStrike">
                  <a:solidFill>
                    <a:srgbClr val="f3cd60"/>
                  </a:solidFill>
                  <a:latin typeface="Calibri"/>
                  <a:ea typeface="DejaVu Sans"/>
                </a:rPr>
                <a:t>K</a:t>
              </a:r>
              <a:endParaRPr b="0" lang="en-US" sz="2800" spc="-1" strike="noStrike">
                <a:latin typeface="Arial"/>
              </a:endParaRPr>
            </a:p>
          </p:txBody>
        </p:sp>
        <p:sp>
          <p:nvSpPr>
            <p:cNvPr id="1509" name="CustomShape 37"/>
            <p:cNvSpPr/>
            <p:nvPr/>
          </p:nvSpPr>
          <p:spPr>
            <a:xfrm flipV="1" rot="10800000">
              <a:off x="7911720" y="7576920"/>
              <a:ext cx="703080" cy="65016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tx2">
                  <a:lumMod val="75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800" spc="-1" strike="noStrike">
                  <a:solidFill>
                    <a:srgbClr val="f3cd60"/>
                  </a:solidFill>
                  <a:latin typeface="Calibri"/>
                  <a:ea typeface="DejaVu Sans"/>
                </a:rPr>
                <a:t>C</a:t>
              </a:r>
              <a:endParaRPr b="0" lang="en-US" sz="2800" spc="-1" strike="noStrike">
                <a:latin typeface="Arial"/>
              </a:endParaRPr>
            </a:p>
          </p:txBody>
        </p:sp>
        <p:sp>
          <p:nvSpPr>
            <p:cNvPr id="1510" name="CustomShape 38"/>
            <p:cNvSpPr/>
            <p:nvPr/>
          </p:nvSpPr>
          <p:spPr>
            <a:xfrm flipV="1" rot="10800000">
              <a:off x="9330480" y="6219000"/>
              <a:ext cx="703080" cy="65016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tx2">
                  <a:lumMod val="5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J</a:t>
              </a:r>
              <a:endParaRPr b="0" lang="en-US" sz="2800" spc="-1" strike="noStrike">
                <a:latin typeface="Arial"/>
              </a:endParaRPr>
            </a:p>
          </p:txBody>
        </p:sp>
        <p:sp>
          <p:nvSpPr>
            <p:cNvPr id="1511" name="CustomShape 39"/>
            <p:cNvSpPr/>
            <p:nvPr/>
          </p:nvSpPr>
          <p:spPr>
            <a:xfrm flipV="1" rot="10800000">
              <a:off x="10341000" y="4999680"/>
              <a:ext cx="703080" cy="65016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tx2">
                  <a:lumMod val="5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H</a:t>
              </a:r>
              <a:endParaRPr b="0" lang="en-US" sz="2800" spc="-1" strike="noStrike">
                <a:latin typeface="Arial"/>
              </a:endParaRPr>
            </a:p>
          </p:txBody>
        </p:sp>
        <p:sp>
          <p:nvSpPr>
            <p:cNvPr id="1512" name="CustomShape 40"/>
            <p:cNvSpPr/>
            <p:nvPr/>
          </p:nvSpPr>
          <p:spPr>
            <a:xfrm flipV="1" rot="10800000">
              <a:off x="6216840" y="6326640"/>
              <a:ext cx="667080" cy="65016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tx2">
                  <a:lumMod val="9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800" spc="-1" strike="noStrike">
                  <a:solidFill>
                    <a:srgbClr val="f8e19f"/>
                  </a:solidFill>
                  <a:latin typeface="Calibri"/>
                  <a:ea typeface="DejaVu Sans"/>
                </a:rPr>
                <a:t>I</a:t>
              </a:r>
              <a:endParaRPr b="0" lang="en-US" sz="2800" spc="-1" strike="noStrike">
                <a:latin typeface="Arial"/>
              </a:endParaRPr>
            </a:p>
          </p:txBody>
        </p:sp>
        <p:sp>
          <p:nvSpPr>
            <p:cNvPr id="1513" name="CustomShape 41"/>
            <p:cNvSpPr/>
            <p:nvPr/>
          </p:nvSpPr>
          <p:spPr>
            <a:xfrm flipV="1" rot="10800000">
              <a:off x="5370480" y="7462440"/>
              <a:ext cx="703080" cy="65016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tx2">
                  <a:lumMod val="9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800" spc="-1" strike="noStrike">
                  <a:solidFill>
                    <a:srgbClr val="f8e19f"/>
                  </a:solidFill>
                  <a:latin typeface="Calibri"/>
                  <a:ea typeface="DejaVu Sans"/>
                </a:rPr>
                <a:t>B</a:t>
              </a:r>
              <a:endParaRPr b="0" lang="en-US" sz="2800" spc="-1" strike="noStrike">
                <a:latin typeface="Arial"/>
              </a:endParaRPr>
            </a:p>
          </p:txBody>
        </p:sp>
        <p:sp>
          <p:nvSpPr>
            <p:cNvPr id="1514" name="CustomShape 42"/>
            <p:cNvSpPr/>
            <p:nvPr/>
          </p:nvSpPr>
          <p:spPr>
            <a:xfrm flipV="1" rot="10800000">
              <a:off x="6329880" y="4921560"/>
              <a:ext cx="703080" cy="65016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tx2">
                  <a:lumMod val="9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800" spc="-1" strike="noStrike">
                  <a:solidFill>
                    <a:srgbClr val="f8e19f"/>
                  </a:solidFill>
                  <a:latin typeface="Calibri"/>
                  <a:ea typeface="DejaVu Sans"/>
                </a:rPr>
                <a:t>F</a:t>
              </a:r>
              <a:endParaRPr b="0" lang="en-US" sz="28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" name="CustomShape 1"/>
          <p:cNvSpPr/>
          <p:nvPr/>
        </p:nvSpPr>
        <p:spPr>
          <a:xfrm>
            <a:off x="11566440" y="6525000"/>
            <a:ext cx="427680" cy="19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D153432A-BD87-48C8-AF78-6129ABFACDB6}" type="slidenum">
              <a:rPr b="0" lang="en-US" sz="700" spc="-1" strike="noStrike">
                <a:solidFill>
                  <a:srgbClr val="ffffff"/>
                </a:solidFill>
                <a:latin typeface="Calibri"/>
                <a:ea typeface="DejaVu Sans"/>
              </a:rPr>
              <a:t>&lt;number&gt;</a:t>
            </a:fld>
            <a:endParaRPr b="0" lang="en-US" sz="700" spc="-1" strike="noStrike">
              <a:latin typeface="Arial"/>
            </a:endParaRPr>
          </a:p>
        </p:txBody>
      </p:sp>
      <p:sp>
        <p:nvSpPr>
          <p:cNvPr id="1516" name="CustomShape 2"/>
          <p:cNvSpPr/>
          <p:nvPr/>
        </p:nvSpPr>
        <p:spPr>
          <a:xfrm>
            <a:off x="190440" y="1151280"/>
            <a:ext cx="11803680" cy="556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Autofit/>
          </a:bodyPr>
          <a:p>
            <a:pPr marL="304920" indent="-3038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ffffff"/>
                </a:solidFill>
                <a:latin typeface="Calibri"/>
                <a:ea typeface="DejaVu Sans"/>
              </a:rPr>
              <a:t>In weighted graphs</a:t>
            </a:r>
            <a:endParaRPr b="0" lang="en-US" sz="2600" spc="-1" strike="noStrike">
              <a:latin typeface="Arial"/>
            </a:endParaRPr>
          </a:p>
          <a:p>
            <a:pPr lvl="1" marL="609480" indent="-2304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Break the edges into sub-vertices and use BFS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2400" spc="-1" strike="noStrike">
              <a:latin typeface="Arial"/>
            </a:endParaRPr>
          </a:p>
          <a:p>
            <a:pPr lvl="1" marL="609480" indent="-2304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* Too much memory usage even for smaller graphs!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1517" name="CustomShape 3"/>
          <p:cNvSpPr/>
          <p:nvPr/>
        </p:nvSpPr>
        <p:spPr>
          <a:xfrm>
            <a:off x="188640" y="40320"/>
            <a:ext cx="9576360" cy="110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90000"/>
              </a:lnSpc>
            </a:pPr>
            <a:r>
              <a:rPr b="1" lang="en-US" sz="2800" spc="-1" strike="noStrike">
                <a:solidFill>
                  <a:srgbClr val="f3be60"/>
                </a:solidFill>
                <a:latin typeface="Calibri"/>
                <a:ea typeface="DejaVu Sans"/>
              </a:rPr>
              <a:t>Weighted Shortest Paths with BFS</a:t>
            </a:r>
            <a:endParaRPr b="0" lang="en-US" sz="2800" spc="-1" strike="noStrike">
              <a:latin typeface="Arial"/>
            </a:endParaRPr>
          </a:p>
        </p:txBody>
      </p:sp>
      <p:grpSp>
        <p:nvGrpSpPr>
          <p:cNvPr id="1518" name="Group 4"/>
          <p:cNvGrpSpPr/>
          <p:nvPr/>
        </p:nvGrpSpPr>
        <p:grpSpPr>
          <a:xfrm>
            <a:off x="2046600" y="3222720"/>
            <a:ext cx="3778560" cy="3792960"/>
            <a:chOff x="2046600" y="3222720"/>
            <a:chExt cx="3778560" cy="3792960"/>
          </a:xfrm>
        </p:grpSpPr>
        <p:sp>
          <p:nvSpPr>
            <p:cNvPr id="1519" name="CustomShape 5"/>
            <p:cNvSpPr/>
            <p:nvPr/>
          </p:nvSpPr>
          <p:spPr>
            <a:xfrm flipH="1">
              <a:off x="2738160" y="5389560"/>
              <a:ext cx="97308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20" name="CustomShape 6"/>
            <p:cNvSpPr/>
            <p:nvPr/>
          </p:nvSpPr>
          <p:spPr>
            <a:xfrm flipV="1" rot="10800000">
              <a:off x="5825160" y="7015680"/>
              <a:ext cx="703080" cy="65016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C</a:t>
              </a:r>
              <a:endParaRPr b="0" lang="en-US" sz="2800" spc="-1" strike="noStrike">
                <a:latin typeface="Arial"/>
              </a:endParaRPr>
            </a:p>
          </p:txBody>
        </p:sp>
        <p:sp>
          <p:nvSpPr>
            <p:cNvPr id="1521" name="CustomShape 7"/>
            <p:cNvSpPr/>
            <p:nvPr/>
          </p:nvSpPr>
          <p:spPr>
            <a:xfrm flipH="1">
              <a:off x="2404800" y="3318120"/>
              <a:ext cx="1440" cy="17445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22" name="CustomShape 8"/>
            <p:cNvSpPr/>
            <p:nvPr/>
          </p:nvSpPr>
          <p:spPr>
            <a:xfrm>
              <a:off x="2657160" y="3222720"/>
              <a:ext cx="1158840" cy="1935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23" name="CustomShape 9"/>
            <p:cNvSpPr/>
            <p:nvPr/>
          </p:nvSpPr>
          <p:spPr>
            <a:xfrm flipV="1" rot="10800000">
              <a:off x="4074840" y="7015680"/>
              <a:ext cx="667080" cy="65016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B</a:t>
              </a:r>
              <a:endParaRPr b="0" lang="en-US" sz="2800" spc="-1" strike="noStrike">
                <a:latin typeface="Arial"/>
              </a:endParaRPr>
            </a:p>
          </p:txBody>
        </p:sp>
        <p:sp>
          <p:nvSpPr>
            <p:cNvPr id="1524" name="CustomShape 10"/>
            <p:cNvSpPr/>
            <p:nvPr/>
          </p:nvSpPr>
          <p:spPr>
            <a:xfrm flipV="1" rot="10800000">
              <a:off x="4167360" y="4618800"/>
              <a:ext cx="703080" cy="65016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A</a:t>
              </a:r>
              <a:endParaRPr b="0" lang="en-US" sz="2800" spc="-1" strike="noStrike">
                <a:latin typeface="Arial"/>
              </a:endParaRPr>
            </a:p>
          </p:txBody>
        </p:sp>
        <p:sp>
          <p:nvSpPr>
            <p:cNvPr id="1525" name="CustomShape 11"/>
            <p:cNvSpPr/>
            <p:nvPr/>
          </p:nvSpPr>
          <p:spPr>
            <a:xfrm>
              <a:off x="2046600" y="4109040"/>
              <a:ext cx="373320" cy="4248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22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3</a:t>
              </a:r>
              <a:endParaRPr b="0" lang="en-US" sz="2200" spc="-1" strike="noStrike">
                <a:latin typeface="Arial"/>
              </a:endParaRPr>
            </a:p>
          </p:txBody>
        </p:sp>
        <p:sp>
          <p:nvSpPr>
            <p:cNvPr id="1526" name="CustomShape 12"/>
            <p:cNvSpPr/>
            <p:nvPr/>
          </p:nvSpPr>
          <p:spPr>
            <a:xfrm>
              <a:off x="3182760" y="3796200"/>
              <a:ext cx="373320" cy="4248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22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5</a:t>
              </a:r>
              <a:endParaRPr b="0" lang="en-US" sz="2200" spc="-1" strike="noStrike">
                <a:latin typeface="Arial"/>
              </a:endParaRPr>
            </a:p>
          </p:txBody>
        </p:sp>
        <p:sp>
          <p:nvSpPr>
            <p:cNvPr id="1527" name="CustomShape 13"/>
            <p:cNvSpPr/>
            <p:nvPr/>
          </p:nvSpPr>
          <p:spPr>
            <a:xfrm>
              <a:off x="2987280" y="4979160"/>
              <a:ext cx="373320" cy="4248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22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2</a:t>
              </a:r>
              <a:endParaRPr b="0" lang="en-US" sz="2200" spc="-1" strike="noStrike">
                <a:latin typeface="Arial"/>
              </a:endParaRPr>
            </a:p>
          </p:txBody>
        </p:sp>
      </p:grpSp>
      <p:sp>
        <p:nvSpPr>
          <p:cNvPr id="1528" name="CustomShape 14"/>
          <p:cNvSpPr/>
          <p:nvPr/>
        </p:nvSpPr>
        <p:spPr>
          <a:xfrm>
            <a:off x="4692600" y="3948840"/>
            <a:ext cx="507600" cy="339840"/>
          </a:xfrm>
          <a:prstGeom prst="rightArrow">
            <a:avLst>
              <a:gd name="adj1" fmla="val 50000"/>
              <a:gd name="adj2" fmla="val 50000"/>
            </a:avLst>
          </a:prstGeom>
          <a:ln w="1908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529" name="Group 15"/>
          <p:cNvGrpSpPr/>
          <p:nvPr/>
        </p:nvGrpSpPr>
        <p:grpSpPr>
          <a:xfrm>
            <a:off x="6342480" y="3222720"/>
            <a:ext cx="3597480" cy="3792960"/>
            <a:chOff x="6342480" y="3222720"/>
            <a:chExt cx="3597480" cy="3792960"/>
          </a:xfrm>
        </p:grpSpPr>
        <p:sp>
          <p:nvSpPr>
            <p:cNvPr id="1530" name="CustomShape 16"/>
            <p:cNvSpPr/>
            <p:nvPr/>
          </p:nvSpPr>
          <p:spPr>
            <a:xfrm flipH="1">
              <a:off x="6676920" y="5389560"/>
              <a:ext cx="43992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31" name="CustomShape 17"/>
            <p:cNvSpPr/>
            <p:nvPr/>
          </p:nvSpPr>
          <p:spPr>
            <a:xfrm flipV="1" rot="10800000">
              <a:off x="9939960" y="7015680"/>
              <a:ext cx="703080" cy="65016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C</a:t>
              </a:r>
              <a:endParaRPr b="0" lang="en-US" sz="2800" spc="-1" strike="noStrike">
                <a:latin typeface="Arial"/>
              </a:endParaRPr>
            </a:p>
          </p:txBody>
        </p:sp>
        <p:sp>
          <p:nvSpPr>
            <p:cNvPr id="1532" name="CustomShape 18"/>
            <p:cNvSpPr/>
            <p:nvPr/>
          </p:nvSpPr>
          <p:spPr>
            <a:xfrm>
              <a:off x="6343560" y="4708800"/>
              <a:ext cx="360" cy="3538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33" name="CustomShape 19"/>
            <p:cNvSpPr/>
            <p:nvPr/>
          </p:nvSpPr>
          <p:spPr>
            <a:xfrm>
              <a:off x="6595200" y="3222720"/>
              <a:ext cx="143640" cy="1958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34" name="CustomShape 20"/>
            <p:cNvSpPr/>
            <p:nvPr/>
          </p:nvSpPr>
          <p:spPr>
            <a:xfrm flipV="1" rot="10800000">
              <a:off x="8012880" y="7015680"/>
              <a:ext cx="667080" cy="65016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B</a:t>
              </a:r>
              <a:endParaRPr b="0" lang="en-US" sz="2800" spc="-1" strike="noStrike">
                <a:latin typeface="Arial"/>
              </a:endParaRPr>
            </a:p>
          </p:txBody>
        </p:sp>
        <p:sp>
          <p:nvSpPr>
            <p:cNvPr id="1535" name="CustomShape 21"/>
            <p:cNvSpPr/>
            <p:nvPr/>
          </p:nvSpPr>
          <p:spPr>
            <a:xfrm flipV="1" rot="10800000">
              <a:off x="8105400" y="4618800"/>
              <a:ext cx="703080" cy="65016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A</a:t>
              </a:r>
              <a:endParaRPr b="0" lang="en-US" sz="2800" spc="-1" strike="noStrike">
                <a:latin typeface="Arial"/>
              </a:endParaRPr>
            </a:p>
          </p:txBody>
        </p:sp>
        <p:sp>
          <p:nvSpPr>
            <p:cNvPr id="1536" name="CustomShape 22"/>
            <p:cNvSpPr/>
            <p:nvPr/>
          </p:nvSpPr>
          <p:spPr>
            <a:xfrm flipV="1" rot="10800000">
              <a:off x="7116480" y="5315400"/>
              <a:ext cx="308520" cy="3031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37" name="CustomShape 23"/>
            <p:cNvSpPr/>
            <p:nvPr/>
          </p:nvSpPr>
          <p:spPr>
            <a:xfrm flipV="1" rot="10800000">
              <a:off x="7117920" y="4620240"/>
              <a:ext cx="308520" cy="3031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38" name="CustomShape 24"/>
            <p:cNvSpPr/>
            <p:nvPr/>
          </p:nvSpPr>
          <p:spPr>
            <a:xfrm flipH="1">
              <a:off x="6342120" y="4013640"/>
              <a:ext cx="360" cy="3898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39" name="CustomShape 25"/>
            <p:cNvSpPr/>
            <p:nvPr/>
          </p:nvSpPr>
          <p:spPr>
            <a:xfrm flipH="1">
              <a:off x="6343560" y="3318120"/>
              <a:ext cx="360" cy="3898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40" name="CustomShape 26"/>
            <p:cNvSpPr/>
            <p:nvPr/>
          </p:nvSpPr>
          <p:spPr>
            <a:xfrm flipV="1" rot="10800000">
              <a:off x="8046360" y="6148080"/>
              <a:ext cx="308520" cy="3031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41" name="CustomShape 27"/>
            <p:cNvSpPr/>
            <p:nvPr/>
          </p:nvSpPr>
          <p:spPr>
            <a:xfrm flipH="1" flipV="1">
              <a:off x="7426800" y="5387400"/>
              <a:ext cx="3992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42" name="CustomShape 28"/>
            <p:cNvSpPr/>
            <p:nvPr/>
          </p:nvSpPr>
          <p:spPr>
            <a:xfrm flipV="1" rot="10800000">
              <a:off x="7622280" y="4286160"/>
              <a:ext cx="308520" cy="3031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43" name="CustomShape 29"/>
            <p:cNvSpPr/>
            <p:nvPr/>
          </p:nvSpPr>
          <p:spPr>
            <a:xfrm flipV="1" rot="10800000">
              <a:off x="7983720" y="4703760"/>
              <a:ext cx="308520" cy="3031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44" name="CustomShape 30"/>
            <p:cNvSpPr/>
            <p:nvPr/>
          </p:nvSpPr>
          <p:spPr>
            <a:xfrm flipV="1" rot="10800000">
              <a:off x="8337240" y="5114880"/>
              <a:ext cx="308520" cy="3031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45" name="CustomShape 31"/>
            <p:cNvSpPr/>
            <p:nvPr/>
          </p:nvSpPr>
          <p:spPr>
            <a:xfrm flipH="1" flipV="1">
              <a:off x="6957360" y="3633480"/>
              <a:ext cx="141480" cy="2012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46" name="CustomShape 32"/>
            <p:cNvSpPr/>
            <p:nvPr/>
          </p:nvSpPr>
          <p:spPr>
            <a:xfrm>
              <a:off x="8027640" y="4862520"/>
              <a:ext cx="151920" cy="2001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47" name="CustomShape 33"/>
            <p:cNvSpPr/>
            <p:nvPr/>
          </p:nvSpPr>
          <p:spPr>
            <a:xfrm>
              <a:off x="7674120" y="4463640"/>
              <a:ext cx="133560" cy="1828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48" name="CustomShape 34"/>
            <p:cNvSpPr/>
            <p:nvPr/>
          </p:nvSpPr>
          <p:spPr>
            <a:xfrm>
              <a:off x="7320240" y="4052520"/>
              <a:ext cx="133560" cy="194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49" name="CustomShape 35"/>
            <p:cNvSpPr/>
            <p:nvPr/>
          </p:nvSpPr>
          <p:spPr>
            <a:xfrm flipV="1" rot="10800000">
              <a:off x="8691120" y="5513760"/>
              <a:ext cx="308520" cy="3031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0" name="CustomShape 1"/>
          <p:cNvSpPr/>
          <p:nvPr/>
        </p:nvSpPr>
        <p:spPr>
          <a:xfrm>
            <a:off x="11566440" y="6525000"/>
            <a:ext cx="427680" cy="19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30A5381E-B0C7-467B-BEE1-29D4E2474EDA}" type="slidenum">
              <a:rPr b="0" lang="en-US" sz="800" spc="-1" strike="noStrike">
                <a:solidFill>
                  <a:srgbClr val="ffffff"/>
                </a:solidFill>
                <a:latin typeface="Calibri"/>
                <a:ea typeface="DejaVu Sans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1551" name="CustomShape 2"/>
          <p:cNvSpPr/>
          <p:nvPr/>
        </p:nvSpPr>
        <p:spPr>
          <a:xfrm>
            <a:off x="190440" y="1151280"/>
            <a:ext cx="11803680" cy="556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rmAutofit/>
          </a:bodyPr>
          <a:p>
            <a:pPr marL="304920" indent="-303840">
              <a:lnSpc>
                <a:spcPct val="9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f3cd60"/>
                </a:solidFill>
                <a:latin typeface="Calibri"/>
                <a:ea typeface="DejaVu Sans"/>
              </a:rPr>
              <a:t>Dijskstra's algorithm</a:t>
            </a:r>
            <a:r>
              <a:rPr b="0" lang="en-US" sz="2600" spc="-1" strike="noStrike">
                <a:solidFill>
                  <a:srgbClr val="ffffff"/>
                </a:solidFill>
                <a:latin typeface="Calibri"/>
                <a:ea typeface="DejaVu Sans"/>
              </a:rPr>
              <a:t> is similar to </a:t>
            </a:r>
            <a:r>
              <a:rPr b="0" lang="en-US" sz="2600" spc="-1" strike="noStrike">
                <a:solidFill>
                  <a:srgbClr val="f3cd60"/>
                </a:solidFill>
                <a:latin typeface="Calibri"/>
                <a:ea typeface="DejaVu Sans"/>
              </a:rPr>
              <a:t>BFS </a:t>
            </a:r>
            <a:r>
              <a:rPr b="0" lang="en-US" sz="2600" spc="-1" strike="noStrike">
                <a:solidFill>
                  <a:srgbClr val="ffffff"/>
                </a:solidFill>
                <a:latin typeface="Calibri"/>
                <a:ea typeface="DejaVu Sans"/>
              </a:rPr>
              <a:t>and to </a:t>
            </a:r>
            <a:r>
              <a:rPr b="0" lang="en-US" sz="2600" spc="-1" strike="noStrike">
                <a:solidFill>
                  <a:srgbClr val="f3cd60"/>
                </a:solidFill>
                <a:latin typeface="Calibri"/>
                <a:ea typeface="DejaVu Sans"/>
              </a:rPr>
              <a:t>Prim's algorithms</a:t>
            </a:r>
            <a:endParaRPr b="0" lang="en-US" sz="2600" spc="-1" strike="noStrike">
              <a:latin typeface="Arial"/>
            </a:endParaRPr>
          </a:p>
          <a:p>
            <a:pPr marL="304920" indent="-303840">
              <a:lnSpc>
                <a:spcPct val="9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ffffff"/>
                </a:solidFill>
                <a:latin typeface="Calibri"/>
                <a:ea typeface="DejaVu Sans"/>
              </a:rPr>
              <a:t>Use a </a:t>
            </a:r>
            <a:r>
              <a:rPr b="0" lang="en-US" sz="2600" spc="-1" strike="noStrike">
                <a:solidFill>
                  <a:srgbClr val="f3cd60"/>
                </a:solidFill>
                <a:latin typeface="Calibri"/>
                <a:ea typeface="DejaVu Sans"/>
              </a:rPr>
              <a:t>priority queue</a:t>
            </a:r>
            <a:r>
              <a:rPr b="0" lang="en-US" sz="2600" spc="-1" strike="noStrike">
                <a:solidFill>
                  <a:srgbClr val="ffffff"/>
                </a:solidFill>
                <a:latin typeface="Calibri"/>
                <a:ea typeface="DejaVu Sans"/>
              </a:rPr>
              <a:t> instead of </a:t>
            </a:r>
            <a:r>
              <a:rPr b="0" lang="en-US" sz="2600" spc="-1" strike="noStrike">
                <a:solidFill>
                  <a:srgbClr val="f3cd60"/>
                </a:solidFill>
                <a:latin typeface="Calibri"/>
                <a:ea typeface="DejaVu Sans"/>
              </a:rPr>
              <a:t>queue</a:t>
            </a:r>
            <a:endParaRPr b="0" lang="en-US" sz="2600" spc="-1" strike="noStrike">
              <a:latin typeface="Arial"/>
            </a:endParaRPr>
          </a:p>
          <a:p>
            <a:pPr lvl="1" marL="609480" indent="-230400">
              <a:lnSpc>
                <a:spcPct val="95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2600" spc="-1" strike="noStrike">
                <a:solidFill>
                  <a:srgbClr val="ffffff"/>
                </a:solidFill>
                <a:latin typeface="Calibri"/>
                <a:ea typeface="DejaVu Sans"/>
              </a:rPr>
              <a:t>Keep the shortest distances so far</a:t>
            </a:r>
            <a:endParaRPr b="0" lang="en-US" sz="2600" spc="-1" strike="noStrike">
              <a:latin typeface="Arial"/>
            </a:endParaRPr>
          </a:p>
          <a:p>
            <a:pPr marL="304920" indent="-303840">
              <a:lnSpc>
                <a:spcPct val="9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ffffff"/>
                </a:solidFill>
                <a:latin typeface="Calibri"/>
                <a:ea typeface="DejaVu Sans"/>
              </a:rPr>
              <a:t>Steps in Dijkstra's algorithm: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552" name="CustomShape 3"/>
          <p:cNvSpPr/>
          <p:nvPr/>
        </p:nvSpPr>
        <p:spPr>
          <a:xfrm>
            <a:off x="188640" y="40320"/>
            <a:ext cx="9576360" cy="110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f3be60"/>
                </a:solidFill>
                <a:latin typeface="Calibri"/>
                <a:ea typeface="DejaVu Sans"/>
              </a:rPr>
              <a:t>Dijkstra's Algorithm</a:t>
            </a:r>
            <a:endParaRPr b="0" lang="en-US" sz="3200" spc="-1" strike="noStrike">
              <a:latin typeface="Arial"/>
            </a:endParaRPr>
          </a:p>
        </p:txBody>
      </p:sp>
      <p:grpSp>
        <p:nvGrpSpPr>
          <p:cNvPr id="1553" name="Group 4"/>
          <p:cNvGrpSpPr/>
          <p:nvPr/>
        </p:nvGrpSpPr>
        <p:grpSpPr>
          <a:xfrm>
            <a:off x="9326880" y="4297680"/>
            <a:ext cx="2326680" cy="2103120"/>
            <a:chOff x="9326880" y="4297680"/>
            <a:chExt cx="2326680" cy="2103120"/>
          </a:xfrm>
        </p:grpSpPr>
        <p:sp>
          <p:nvSpPr>
            <p:cNvPr id="1554" name="CustomShape 5"/>
            <p:cNvSpPr/>
            <p:nvPr/>
          </p:nvSpPr>
          <p:spPr>
            <a:xfrm flipH="1">
              <a:off x="10162800" y="5241600"/>
              <a:ext cx="763920" cy="4438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55" name="CustomShape 6"/>
            <p:cNvSpPr/>
            <p:nvPr/>
          </p:nvSpPr>
          <p:spPr>
            <a:xfrm flipV="1" rot="10800000">
              <a:off x="10654920" y="5241240"/>
              <a:ext cx="693360" cy="64116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B</a:t>
              </a:r>
              <a:endParaRPr b="0" lang="en-US" sz="2800" spc="-1" strike="noStrike">
                <a:latin typeface="Arial"/>
              </a:endParaRPr>
            </a:p>
          </p:txBody>
        </p:sp>
        <p:sp>
          <p:nvSpPr>
            <p:cNvPr id="1556" name="CustomShape 7"/>
            <p:cNvSpPr/>
            <p:nvPr/>
          </p:nvSpPr>
          <p:spPr>
            <a:xfrm flipH="1">
              <a:off x="9842400" y="4565160"/>
              <a:ext cx="74160" cy="9349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57" name="CustomShape 8"/>
            <p:cNvSpPr/>
            <p:nvPr/>
          </p:nvSpPr>
          <p:spPr>
            <a:xfrm>
              <a:off x="10163880" y="4470840"/>
              <a:ext cx="763920" cy="4629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58" name="CustomShape 9"/>
            <p:cNvSpPr/>
            <p:nvPr/>
          </p:nvSpPr>
          <p:spPr>
            <a:xfrm flipV="1" rot="10800000">
              <a:off x="10601640" y="6400440"/>
              <a:ext cx="658080" cy="64116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A</a:t>
              </a:r>
              <a:endParaRPr b="0" lang="en-US" sz="2800" spc="-1" strike="noStrike">
                <a:latin typeface="Arial"/>
              </a:endParaRPr>
            </a:p>
          </p:txBody>
        </p:sp>
        <p:sp>
          <p:nvSpPr>
            <p:cNvPr id="1559" name="CustomShape 10"/>
            <p:cNvSpPr/>
            <p:nvPr/>
          </p:nvSpPr>
          <p:spPr>
            <a:xfrm flipV="1" rot="10800000">
              <a:off x="11653560" y="5848200"/>
              <a:ext cx="693720" cy="6415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800" spc="-1" strike="noStrike">
                  <a:solidFill>
                    <a:srgbClr val="f3cd60"/>
                  </a:solidFill>
                  <a:latin typeface="Calibri"/>
                  <a:ea typeface="DejaVu Sans"/>
                </a:rPr>
                <a:t>S</a:t>
              </a:r>
              <a:endParaRPr b="0" lang="en-US" sz="2800" spc="-1" strike="noStrike">
                <a:latin typeface="Arial"/>
              </a:endParaRPr>
            </a:p>
          </p:txBody>
        </p:sp>
        <p:sp>
          <p:nvSpPr>
            <p:cNvPr id="1560" name="CustomShape 11"/>
            <p:cNvSpPr/>
            <p:nvPr/>
          </p:nvSpPr>
          <p:spPr>
            <a:xfrm>
              <a:off x="9326880" y="4803120"/>
              <a:ext cx="566640" cy="4248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22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30</a:t>
              </a:r>
              <a:endParaRPr b="0" lang="en-US" sz="2200" spc="-1" strike="noStrike">
                <a:latin typeface="Arial"/>
              </a:endParaRPr>
            </a:p>
          </p:txBody>
        </p:sp>
        <p:sp>
          <p:nvSpPr>
            <p:cNvPr id="1561" name="CustomShape 12"/>
            <p:cNvSpPr/>
            <p:nvPr/>
          </p:nvSpPr>
          <p:spPr>
            <a:xfrm>
              <a:off x="10466640" y="4297680"/>
              <a:ext cx="566640" cy="4248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22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15</a:t>
              </a:r>
              <a:endParaRPr b="0" lang="en-US" sz="2200" spc="-1" strike="noStrike">
                <a:latin typeface="Arial"/>
              </a:endParaRPr>
            </a:p>
          </p:txBody>
        </p:sp>
        <p:sp>
          <p:nvSpPr>
            <p:cNvPr id="1562" name="CustomShape 13"/>
            <p:cNvSpPr/>
            <p:nvPr/>
          </p:nvSpPr>
          <p:spPr>
            <a:xfrm>
              <a:off x="10439640" y="5460840"/>
              <a:ext cx="566640" cy="4248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22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10</a:t>
              </a:r>
              <a:endParaRPr b="0" lang="en-US" sz="2200" spc="-1" strike="noStrike">
                <a:latin typeface="Arial"/>
              </a:endParaRPr>
            </a:p>
          </p:txBody>
        </p:sp>
      </p:grpSp>
      <p:graphicFrame>
        <p:nvGraphicFramePr>
          <p:cNvPr id="1563" name="Table 14"/>
          <p:cNvGraphicFramePr/>
          <p:nvPr/>
        </p:nvGraphicFramePr>
        <p:xfrm>
          <a:off x="7068960" y="2411280"/>
          <a:ext cx="1852920" cy="1280520"/>
        </p:xfrm>
        <a:graphic>
          <a:graphicData uri="http://schemas.openxmlformats.org/drawingml/2006/table">
            <a:tbl>
              <a:tblPr/>
              <a:tblGrid>
                <a:gridCol w="735120"/>
                <a:gridCol w="559080"/>
                <a:gridCol w="559080"/>
              </a:tblGrid>
              <a:tr h="45756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i="1" lang="en-US" sz="2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v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A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B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82332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d[</a:t>
                      </a:r>
                      <a:r>
                        <a:rPr b="0" i="1" lang="en-US" sz="2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v</a:t>
                      </a: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]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30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15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64" name="Table 15"/>
          <p:cNvGraphicFramePr/>
          <p:nvPr/>
        </p:nvGraphicFramePr>
        <p:xfrm>
          <a:off x="9779400" y="2411280"/>
          <a:ext cx="1854360" cy="1280520"/>
        </p:xfrm>
        <a:graphic>
          <a:graphicData uri="http://schemas.openxmlformats.org/drawingml/2006/table">
            <a:tbl>
              <a:tblPr/>
              <a:tblGrid>
                <a:gridCol w="736560"/>
                <a:gridCol w="559080"/>
                <a:gridCol w="559080"/>
              </a:tblGrid>
              <a:tr h="45756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i="1" lang="en-US" sz="2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v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A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B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82332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d[</a:t>
                      </a:r>
                      <a:r>
                        <a:rPr b="0" i="1" lang="en-US" sz="2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v</a:t>
                      </a: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]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25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15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565" name="CustomShape 16"/>
          <p:cNvSpPr/>
          <p:nvPr/>
        </p:nvSpPr>
        <p:spPr>
          <a:xfrm>
            <a:off x="9130320" y="2697840"/>
            <a:ext cx="475200" cy="339840"/>
          </a:xfrm>
          <a:prstGeom prst="rightArrow">
            <a:avLst>
              <a:gd name="adj1" fmla="val 50000"/>
              <a:gd name="adj2" fmla="val 50000"/>
            </a:avLst>
          </a:prstGeom>
          <a:ln w="1908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6" name="CustomShape 17"/>
          <p:cNvSpPr/>
          <p:nvPr/>
        </p:nvSpPr>
        <p:spPr>
          <a:xfrm>
            <a:off x="608040" y="3630240"/>
            <a:ext cx="7995600" cy="249048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72000" bIns="72000">
            <a:sp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ffffff"/>
                </a:solidFill>
                <a:latin typeface="Calibri"/>
                <a:ea typeface="DejaVu Sans"/>
              </a:rPr>
              <a:t>Initially calculate all direct distances </a:t>
            </a:r>
            <a:r>
              <a:rPr b="0" lang="en-US" sz="2200" spc="-1" strike="noStrike">
                <a:solidFill>
                  <a:srgbClr val="f3cd60"/>
                </a:solidFill>
                <a:latin typeface="Calibri"/>
                <a:ea typeface="DejaVu Sans"/>
              </a:rPr>
              <a:t>d[]</a:t>
            </a:r>
            <a:r>
              <a:rPr b="0" lang="en-US" sz="2200" spc="-1" strike="noStrike">
                <a:solidFill>
                  <a:srgbClr val="ffffff"/>
                </a:solidFill>
                <a:latin typeface="Calibri"/>
                <a:ea typeface="DejaVu Sans"/>
              </a:rPr>
              <a:t> from </a:t>
            </a:r>
            <a:r>
              <a:rPr b="1" lang="en-US" sz="2200" spc="-1" strike="noStrike">
                <a:solidFill>
                  <a:srgbClr val="f3cd60"/>
                </a:solidFill>
                <a:latin typeface="Calibri"/>
                <a:ea typeface="DejaVu Sans"/>
              </a:rPr>
              <a:t>S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ffffff"/>
                </a:solidFill>
                <a:latin typeface="Calibri"/>
                <a:ea typeface="DejaVu Sans"/>
              </a:rPr>
              <a:t>Enqueue that start node </a:t>
            </a:r>
            <a:r>
              <a:rPr b="1" lang="en-US" sz="2200" spc="-1" strike="noStrike">
                <a:solidFill>
                  <a:srgbClr val="f3cd60"/>
                </a:solidFill>
                <a:latin typeface="Calibri"/>
                <a:ea typeface="DejaVu Sans"/>
              </a:rPr>
              <a:t>S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ffffff"/>
                </a:solidFill>
                <a:latin typeface="Calibri"/>
                <a:ea typeface="DejaVu Sans"/>
              </a:rPr>
              <a:t>While (queue not empty)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ffffff"/>
                </a:solidFill>
                <a:latin typeface="Calibri"/>
                <a:ea typeface="DejaVu Sans"/>
              </a:rPr>
              <a:t>    </a:t>
            </a:r>
            <a:r>
              <a:rPr b="0" lang="en-US" sz="2200" spc="-1" strike="noStrike">
                <a:solidFill>
                  <a:srgbClr val="ffffff"/>
                </a:solidFill>
                <a:latin typeface="Calibri"/>
                <a:ea typeface="DejaVu Sans"/>
              </a:rPr>
              <a:t>Dequeue the nearest vertex </a:t>
            </a:r>
            <a:r>
              <a:rPr b="1" lang="en-US" sz="2200" spc="-1" strike="noStrike">
                <a:solidFill>
                  <a:srgbClr val="f3cd60"/>
                </a:solidFill>
                <a:latin typeface="Calibri"/>
                <a:ea typeface="DejaVu Sans"/>
              </a:rPr>
              <a:t>B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ffffff"/>
                </a:solidFill>
                <a:latin typeface="Calibri"/>
                <a:ea typeface="DejaVu Sans"/>
              </a:rPr>
              <a:t>    </a:t>
            </a:r>
            <a:r>
              <a:rPr b="0" lang="en-US" sz="2200" spc="-1" strike="noStrike">
                <a:solidFill>
                  <a:srgbClr val="ffffff"/>
                </a:solidFill>
                <a:latin typeface="Calibri"/>
                <a:ea typeface="DejaVu Sans"/>
              </a:rPr>
              <a:t>Enqueue all unvisited child nodes of </a:t>
            </a:r>
            <a:r>
              <a:rPr b="1" lang="en-US" sz="2200" spc="-1" strike="noStrike">
                <a:solidFill>
                  <a:srgbClr val="f3cd60"/>
                </a:solidFill>
                <a:latin typeface="Calibri"/>
                <a:ea typeface="DejaVu Sans"/>
              </a:rPr>
              <a:t>B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ffffff"/>
                </a:solidFill>
                <a:latin typeface="Calibri"/>
                <a:ea typeface="DejaVu Sans"/>
              </a:rPr>
              <a:t>    </a:t>
            </a:r>
            <a:r>
              <a:rPr b="0" lang="en-US" sz="2200" spc="-1" strike="noStrike">
                <a:solidFill>
                  <a:srgbClr val="ffffff"/>
                </a:solidFill>
                <a:latin typeface="Calibri"/>
                <a:ea typeface="DejaVu Sans"/>
              </a:rPr>
              <a:t>For each edge </a:t>
            </a:r>
            <a:r>
              <a:rPr b="0" lang="en-US" sz="2200" spc="-1" strike="noStrike">
                <a:solidFill>
                  <a:srgbClr val="f3cd60"/>
                </a:solidFill>
                <a:latin typeface="Calibri"/>
                <a:ea typeface="DejaVu Sans"/>
              </a:rPr>
              <a:t>{B </a:t>
            </a:r>
            <a:r>
              <a:rPr b="0" lang="en-US" sz="2200" spc="-1" strike="noStrike">
                <a:solidFill>
                  <a:srgbClr val="f3cd60"/>
                </a:solidFill>
                <a:latin typeface="Consolas"/>
                <a:ea typeface="DejaVu Sans"/>
              </a:rPr>
              <a:t>→</a:t>
            </a:r>
            <a:r>
              <a:rPr b="0" lang="en-US" sz="2200" spc="-1" strike="noStrike">
                <a:solidFill>
                  <a:srgbClr val="f3cd60"/>
                </a:solidFill>
                <a:latin typeface="Calibri"/>
                <a:ea typeface="DejaVu Sans"/>
              </a:rPr>
              <a:t> A}</a:t>
            </a:r>
            <a:r>
              <a:rPr b="0" lang="en-US" sz="2200" spc="-1" strike="noStrike">
                <a:solidFill>
                  <a:srgbClr val="ffffff"/>
                </a:solidFill>
                <a:latin typeface="Calibri"/>
                <a:ea typeface="DejaVu Sans"/>
              </a:rPr>
              <a:t>, improve </a:t>
            </a:r>
            <a:r>
              <a:rPr b="0" lang="en-US" sz="2200" spc="-1" strike="noStrike">
                <a:solidFill>
                  <a:srgbClr val="f3cd60"/>
                </a:solidFill>
                <a:latin typeface="Calibri"/>
                <a:ea typeface="DejaVu Sans"/>
              </a:rPr>
              <a:t>d[A]</a:t>
            </a:r>
            <a:r>
              <a:rPr b="0" lang="en-US" sz="2200" spc="-1" strike="noStrike">
                <a:solidFill>
                  <a:srgbClr val="ffffff"/>
                </a:solidFill>
                <a:latin typeface="Calibri"/>
                <a:ea typeface="DejaVu Sans"/>
              </a:rPr>
              <a:t> through </a:t>
            </a:r>
            <a:r>
              <a:rPr b="1" lang="en-US" sz="2200" spc="-1" strike="noStrike">
                <a:solidFill>
                  <a:srgbClr val="f3cd60"/>
                </a:solidFill>
                <a:latin typeface="Calibri"/>
                <a:ea typeface="DejaVu Sans"/>
              </a:rPr>
              <a:t>B</a:t>
            </a:r>
            <a:r>
              <a:rPr b="0" lang="en-US" sz="2200" spc="-1" strike="noStrike">
                <a:solidFill>
                  <a:srgbClr val="ffffff"/>
                </a:solidFill>
                <a:latin typeface="Calibri"/>
                <a:ea typeface="DejaVu Sans"/>
              </a:rPr>
              <a:t>: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f3cd60"/>
                </a:solidFill>
                <a:latin typeface="Calibri"/>
                <a:ea typeface="DejaVu Sans"/>
              </a:rPr>
              <a:t>        </a:t>
            </a:r>
            <a:r>
              <a:rPr b="0" lang="en-US" sz="2200" spc="-1" strike="noStrike">
                <a:solidFill>
                  <a:srgbClr val="f3cd60"/>
                </a:solidFill>
                <a:latin typeface="Calibri"/>
                <a:ea typeface="DejaVu Sans"/>
              </a:rPr>
              <a:t>d[S </a:t>
            </a:r>
            <a:r>
              <a:rPr b="0" lang="en-US" sz="2200" spc="-1" strike="noStrike">
                <a:solidFill>
                  <a:srgbClr val="f3cd60"/>
                </a:solidFill>
                <a:latin typeface="Consolas"/>
                <a:ea typeface="DejaVu Sans"/>
              </a:rPr>
              <a:t>→</a:t>
            </a:r>
            <a:r>
              <a:rPr b="0" lang="en-US" sz="2200" spc="-1" strike="noStrike">
                <a:solidFill>
                  <a:srgbClr val="f3cd60"/>
                </a:solidFill>
                <a:latin typeface="Calibri"/>
                <a:ea typeface="DejaVu Sans"/>
              </a:rPr>
              <a:t> A] </a:t>
            </a:r>
            <a:r>
              <a:rPr b="0" lang="en-US" sz="2200" spc="-1" strike="noStrike">
                <a:solidFill>
                  <a:srgbClr val="ffffff"/>
                </a:solidFill>
                <a:latin typeface="Calibri"/>
                <a:ea typeface="DejaVu Sans"/>
              </a:rPr>
              <a:t>= min(</a:t>
            </a:r>
            <a:r>
              <a:rPr b="0" lang="en-US" sz="2200" spc="-1" strike="noStrike">
                <a:solidFill>
                  <a:srgbClr val="f3cd60"/>
                </a:solidFill>
                <a:latin typeface="Calibri"/>
                <a:ea typeface="DejaVu Sans"/>
              </a:rPr>
              <a:t>d[S </a:t>
            </a:r>
            <a:r>
              <a:rPr b="0" lang="en-US" sz="2200" spc="-1" strike="noStrike">
                <a:solidFill>
                  <a:srgbClr val="f3cd60"/>
                </a:solidFill>
                <a:latin typeface="Consolas"/>
                <a:ea typeface="DejaVu Sans"/>
              </a:rPr>
              <a:t>→</a:t>
            </a:r>
            <a:r>
              <a:rPr b="0" lang="en-US" sz="2200" spc="-1" strike="noStrike">
                <a:solidFill>
                  <a:srgbClr val="f3cd60"/>
                </a:solidFill>
                <a:latin typeface="Calibri"/>
                <a:ea typeface="DejaVu Sans"/>
              </a:rPr>
              <a:t> A]</a:t>
            </a:r>
            <a:r>
              <a:rPr b="0" lang="en-US" sz="2200" spc="-1" strike="noStrike">
                <a:solidFill>
                  <a:srgbClr val="ffffff"/>
                </a:solidFill>
                <a:latin typeface="Calibri"/>
                <a:ea typeface="DejaVu Sans"/>
              </a:rPr>
              <a:t>, </a:t>
            </a:r>
            <a:r>
              <a:rPr b="0" lang="en-US" sz="2200" spc="-1" strike="noStrike">
                <a:solidFill>
                  <a:srgbClr val="f3cd60"/>
                </a:solidFill>
                <a:latin typeface="Calibri"/>
                <a:ea typeface="DejaVu Sans"/>
              </a:rPr>
              <a:t>d[S </a:t>
            </a:r>
            <a:r>
              <a:rPr b="0" lang="en-US" sz="2200" spc="-1" strike="noStrike">
                <a:solidFill>
                  <a:srgbClr val="f3cd60"/>
                </a:solidFill>
                <a:latin typeface="Consolas"/>
                <a:ea typeface="DejaVu Sans"/>
              </a:rPr>
              <a:t>→</a:t>
            </a:r>
            <a:r>
              <a:rPr b="0" lang="en-US" sz="2200" spc="-1" strike="noStrike">
                <a:solidFill>
                  <a:srgbClr val="f3cd60"/>
                </a:solidFill>
                <a:latin typeface="Calibri"/>
                <a:ea typeface="DejaVu Sans"/>
              </a:rPr>
              <a:t> B]</a:t>
            </a:r>
            <a:r>
              <a:rPr b="0" lang="en-US" sz="2200" spc="-1" strike="noStrike">
                <a:solidFill>
                  <a:srgbClr val="ffffff"/>
                </a:solidFill>
                <a:latin typeface="Calibri"/>
                <a:ea typeface="DejaVu Sans"/>
              </a:rPr>
              <a:t> + </a:t>
            </a:r>
            <a:r>
              <a:rPr b="0" lang="en-US" sz="2200" spc="-1" strike="noStrike">
                <a:solidFill>
                  <a:srgbClr val="f3cd60"/>
                </a:solidFill>
                <a:latin typeface="Calibri"/>
                <a:ea typeface="DejaVu Sans"/>
              </a:rPr>
              <a:t>weight[B </a:t>
            </a:r>
            <a:r>
              <a:rPr b="0" lang="en-US" sz="2200" spc="-1" strike="noStrike">
                <a:solidFill>
                  <a:srgbClr val="f3cd60"/>
                </a:solidFill>
                <a:latin typeface="Consolas"/>
                <a:ea typeface="DejaVu Sans"/>
              </a:rPr>
              <a:t>→</a:t>
            </a:r>
            <a:r>
              <a:rPr b="0" lang="en-US" sz="2200" spc="-1" strike="noStrike">
                <a:solidFill>
                  <a:srgbClr val="f3cd60"/>
                </a:solidFill>
                <a:latin typeface="Calibri"/>
                <a:ea typeface="DejaVu Sans"/>
              </a:rPr>
              <a:t> A]</a:t>
            </a:r>
            <a:r>
              <a:rPr b="0" lang="en-US" sz="2200" spc="-1" strike="noStrike">
                <a:solidFill>
                  <a:srgbClr val="ffffff"/>
                </a:solidFill>
                <a:latin typeface="Calibri"/>
                <a:ea typeface="DejaVu Sans"/>
              </a:rPr>
              <a:t>)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7" name="CustomShape 1"/>
          <p:cNvSpPr/>
          <p:nvPr/>
        </p:nvSpPr>
        <p:spPr>
          <a:xfrm>
            <a:off x="11566440" y="6525000"/>
            <a:ext cx="427680" cy="19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DA0C68DA-DE0F-4B34-81C8-36D5C448AAEF}" type="slidenum">
              <a:rPr b="0" lang="en-US" sz="900" spc="-1" strike="noStrike">
                <a:solidFill>
                  <a:srgbClr val="ffffff"/>
                </a:solidFill>
                <a:latin typeface="Calibri"/>
                <a:ea typeface="DejaVu Sans"/>
              </a:rPr>
              <a:t>&lt;number&gt;</a:t>
            </a:fld>
            <a:endParaRPr b="0" lang="en-US" sz="900" spc="-1" strike="noStrike">
              <a:latin typeface="Arial"/>
            </a:endParaRPr>
          </a:p>
        </p:txBody>
      </p:sp>
      <p:sp>
        <p:nvSpPr>
          <p:cNvPr id="1568" name="CustomShape 2"/>
          <p:cNvSpPr/>
          <p:nvPr/>
        </p:nvSpPr>
        <p:spPr>
          <a:xfrm>
            <a:off x="190440" y="1066680"/>
            <a:ext cx="11803680" cy="556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rmAutofit/>
          </a:bodyPr>
          <a:p>
            <a:pPr lvl="1" marL="304920" indent="-3038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Initialize all distances </a:t>
            </a:r>
            <a:r>
              <a:rPr b="0" lang="en-US" sz="2800" spc="-1" strike="noStrike">
                <a:solidFill>
                  <a:srgbClr val="f3cd60"/>
                </a:solidFill>
                <a:latin typeface="Calibri"/>
                <a:ea typeface="DejaVu Sans"/>
              </a:rPr>
              <a:t>d[] 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from </a:t>
            </a:r>
            <a:r>
              <a:rPr b="0" lang="en-US" sz="2800" spc="-1" strike="noStrike">
                <a:solidFill>
                  <a:srgbClr val="f3cd60"/>
                </a:solidFill>
                <a:latin typeface="Calibri"/>
                <a:ea typeface="DejaVu Sans"/>
              </a:rPr>
              <a:t>s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: </a:t>
            </a:r>
            <a:r>
              <a:rPr b="0" lang="en-US" sz="2800" spc="-1" strike="noStrike">
                <a:solidFill>
                  <a:srgbClr val="f3cd60"/>
                </a:solidFill>
                <a:latin typeface="Calibri"/>
                <a:ea typeface="DejaVu Sans"/>
              </a:rPr>
              <a:t>d[</a:t>
            </a:r>
            <a:r>
              <a:rPr b="0" lang="en-US" sz="2800" spc="-1" strike="noStrike">
                <a:solidFill>
                  <a:srgbClr val="f3cd60"/>
                </a:solidFill>
                <a:latin typeface="Consolas"/>
                <a:ea typeface="DejaVu Sans"/>
              </a:rPr>
              <a:t>0</a:t>
            </a:r>
            <a:r>
              <a:rPr b="0" lang="en-US" sz="2800" spc="-1" strike="noStrike">
                <a:solidFill>
                  <a:srgbClr val="f3cd60"/>
                </a:solidFill>
                <a:latin typeface="Calibri"/>
                <a:ea typeface="DejaVu Sans"/>
              </a:rPr>
              <a:t>…n-1]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 = </a:t>
            </a:r>
            <a:r>
              <a:rPr b="0" lang="en-US" sz="2800" spc="-1" strike="noStrike">
                <a:solidFill>
                  <a:srgbClr val="f3cd60"/>
                </a:solidFill>
                <a:latin typeface="Calibri"/>
                <a:ea typeface="DejaVu Sans"/>
              </a:rPr>
              <a:t>∞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; </a:t>
            </a:r>
            <a:r>
              <a:rPr b="0" lang="en-US" sz="2800" spc="-1" strike="noStrike">
                <a:solidFill>
                  <a:srgbClr val="f3cd60"/>
                </a:solidFill>
                <a:latin typeface="Calibri"/>
                <a:ea typeface="DejaVu Sans"/>
              </a:rPr>
              <a:t>d[s] = </a:t>
            </a:r>
            <a:r>
              <a:rPr b="0" lang="en-US" sz="2800" spc="-1" strike="noStrike">
                <a:solidFill>
                  <a:srgbClr val="f3cd60"/>
                </a:solidFill>
                <a:latin typeface="Consolas"/>
                <a:ea typeface="DejaVu Sans"/>
              </a:rPr>
              <a:t>0</a:t>
            </a:r>
            <a:endParaRPr b="0" lang="en-US" sz="2800" spc="-1" strike="noStrike">
              <a:latin typeface="Arial"/>
            </a:endParaRPr>
          </a:p>
          <a:p>
            <a:pPr lvl="1" marL="304920" indent="-3038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Enqueue the start node (</a:t>
            </a:r>
            <a:r>
              <a:rPr b="0" lang="en-US" sz="2800" spc="-1" strike="noStrike">
                <a:solidFill>
                  <a:srgbClr val="f3cd60"/>
                </a:solidFill>
                <a:latin typeface="Consolas"/>
                <a:ea typeface="DejaVu Sans"/>
              </a:rPr>
              <a:t>0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)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569" name="CustomShape 3"/>
          <p:cNvSpPr/>
          <p:nvPr/>
        </p:nvSpPr>
        <p:spPr>
          <a:xfrm>
            <a:off x="188640" y="40320"/>
            <a:ext cx="9576360" cy="110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f3be60"/>
                </a:solidFill>
                <a:latin typeface="Calibri"/>
                <a:ea typeface="DejaVu Sans"/>
              </a:rPr>
              <a:t>Dijkstra's Algorithm: Step #1</a:t>
            </a:r>
            <a:endParaRPr b="0" lang="en-US" sz="3600" spc="-1" strike="noStrike">
              <a:latin typeface="Arial"/>
            </a:endParaRPr>
          </a:p>
        </p:txBody>
      </p:sp>
      <p:graphicFrame>
        <p:nvGraphicFramePr>
          <p:cNvPr id="1570" name="Table 4"/>
          <p:cNvGraphicFramePr/>
          <p:nvPr/>
        </p:nvGraphicFramePr>
        <p:xfrm>
          <a:off x="1522440" y="2493360"/>
          <a:ext cx="9143280" cy="1528560"/>
        </p:xfrm>
        <a:graphic>
          <a:graphicData uri="http://schemas.openxmlformats.org/drawingml/2006/table">
            <a:tbl>
              <a:tblPr/>
              <a:tblGrid>
                <a:gridCol w="1167480"/>
                <a:gridCol w="664560"/>
                <a:gridCol w="664560"/>
                <a:gridCol w="664560"/>
                <a:gridCol w="664560"/>
                <a:gridCol w="664560"/>
                <a:gridCol w="664560"/>
                <a:gridCol w="664560"/>
                <a:gridCol w="664560"/>
                <a:gridCol w="664560"/>
                <a:gridCol w="664560"/>
                <a:gridCol w="664560"/>
                <a:gridCol w="666000"/>
              </a:tblGrid>
              <a:tr h="391320"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i="1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v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200" spc="-1" strike="noStrike">
                          <a:solidFill>
                            <a:srgbClr val="f8e19f"/>
                          </a:solidFill>
                          <a:latin typeface="Consolas"/>
                        </a:rPr>
                        <a:t>0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200" spc="-1" strike="noStrike">
                          <a:solidFill>
                            <a:srgbClr val="f8e19f"/>
                          </a:solidFill>
                          <a:latin typeface="Consolas"/>
                        </a:rPr>
                        <a:t>1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200" spc="-1" strike="noStrike">
                          <a:solidFill>
                            <a:srgbClr val="f8e19f"/>
                          </a:solidFill>
                          <a:latin typeface="Consolas"/>
                        </a:rPr>
                        <a:t>2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200" spc="-1" strike="noStrike">
                          <a:solidFill>
                            <a:srgbClr val="f8e19f"/>
                          </a:solidFill>
                          <a:latin typeface="Consolas"/>
                        </a:rPr>
                        <a:t>3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200" spc="-1" strike="noStrike">
                          <a:solidFill>
                            <a:srgbClr val="f8e19f"/>
                          </a:solidFill>
                          <a:latin typeface="Consolas"/>
                        </a:rPr>
                        <a:t>4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200" spc="-1" strike="noStrike">
                          <a:solidFill>
                            <a:srgbClr val="f8e19f"/>
                          </a:solidFill>
                          <a:latin typeface="Consolas"/>
                        </a:rPr>
                        <a:t>5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200" spc="-1" strike="noStrike">
                          <a:solidFill>
                            <a:srgbClr val="f8e19f"/>
                          </a:solidFill>
                          <a:latin typeface="Consolas"/>
                        </a:rPr>
                        <a:t>6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200" spc="-1" strike="noStrike">
                          <a:solidFill>
                            <a:srgbClr val="f8e19f"/>
                          </a:solidFill>
                          <a:latin typeface="Consolas"/>
                        </a:rPr>
                        <a:t>7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200" spc="-1" strike="noStrike">
                          <a:solidFill>
                            <a:srgbClr val="f8e19f"/>
                          </a:solidFill>
                          <a:latin typeface="Consolas"/>
                        </a:rPr>
                        <a:t>8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200" spc="-1" strike="noStrike">
                          <a:solidFill>
                            <a:srgbClr val="f8e19f"/>
                          </a:solidFill>
                          <a:latin typeface="Consolas"/>
                        </a:rPr>
                        <a:t>9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200" spc="-1" strike="noStrike">
                          <a:solidFill>
                            <a:srgbClr val="f8e19f"/>
                          </a:solidFill>
                          <a:latin typeface="Consolas"/>
                        </a:rPr>
                        <a:t>10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200" spc="-1" strike="noStrike">
                          <a:solidFill>
                            <a:srgbClr val="f8e19f"/>
                          </a:solidFill>
                          <a:latin typeface="Consolas"/>
                        </a:rPr>
                        <a:t>11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391320"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d[</a:t>
                      </a:r>
                      <a:r>
                        <a:rPr b="0" i="1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v</a:t>
                      </a: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]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200" spc="-1" strike="noStrike">
                          <a:solidFill>
                            <a:srgbClr val="ffff00"/>
                          </a:solidFill>
                          <a:latin typeface="Consolas"/>
                        </a:rPr>
                        <a:t>0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onsolas"/>
                        </a:rPr>
                        <a:t>-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onsolas"/>
                        </a:rPr>
                        <a:t>-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onsolas"/>
                        </a:rPr>
                        <a:t>-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onsolas"/>
                        </a:rPr>
                        <a:t>-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onsolas"/>
                        </a:rPr>
                        <a:t>-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onsolas"/>
                        </a:rPr>
                        <a:t>-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onsolas"/>
                        </a:rPr>
                        <a:t>-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onsolas"/>
                        </a:rPr>
                        <a:t>-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onsolas"/>
                        </a:rPr>
                        <a:t>-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onsolas"/>
                        </a:rPr>
                        <a:t>-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onsolas"/>
                        </a:rPr>
                        <a:t>-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</a:tr>
              <a:tr h="746280"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prev[</a:t>
                      </a:r>
                      <a:r>
                        <a:rPr b="0" i="1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v</a:t>
                      </a: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]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200" spc="-1" strike="noStrike">
                          <a:solidFill>
                            <a:srgbClr val="ffff00"/>
                          </a:solidFill>
                          <a:latin typeface="Consolas"/>
                        </a:rPr>
                        <a:t>-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onsolas"/>
                        </a:rPr>
                        <a:t>-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onsolas"/>
                        </a:rPr>
                        <a:t>-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onsolas"/>
                        </a:rPr>
                        <a:t>-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onsolas"/>
                        </a:rPr>
                        <a:t>-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onsolas"/>
                        </a:rPr>
                        <a:t>-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onsolas"/>
                        </a:rPr>
                        <a:t>-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onsolas"/>
                        </a:rPr>
                        <a:t>-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onsolas"/>
                        </a:rPr>
                        <a:t>-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onsolas"/>
                        </a:rPr>
                        <a:t>-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onsolas"/>
                        </a:rPr>
                        <a:t>-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ffffff"/>
                          </a:solidFill>
                          <a:latin typeface="Consolas"/>
                        </a:rPr>
                        <a:t>-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1571" name="Group 5"/>
          <p:cNvGrpSpPr/>
          <p:nvPr/>
        </p:nvGrpSpPr>
        <p:grpSpPr>
          <a:xfrm>
            <a:off x="2178360" y="4095720"/>
            <a:ext cx="7796160" cy="2354040"/>
            <a:chOff x="2178360" y="4095720"/>
            <a:chExt cx="7796160" cy="2354040"/>
          </a:xfrm>
        </p:grpSpPr>
        <p:sp>
          <p:nvSpPr>
            <p:cNvPr id="1572" name="CustomShape 6"/>
            <p:cNvSpPr/>
            <p:nvPr/>
          </p:nvSpPr>
          <p:spPr>
            <a:xfrm flipV="1">
              <a:off x="6707880" y="4745880"/>
              <a:ext cx="699120" cy="3902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73" name="CustomShape 7"/>
            <p:cNvSpPr/>
            <p:nvPr/>
          </p:nvSpPr>
          <p:spPr>
            <a:xfrm>
              <a:off x="5859000" y="4397400"/>
              <a:ext cx="1456920" cy="1512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74" name="CustomShape 8"/>
            <p:cNvSpPr/>
            <p:nvPr/>
          </p:nvSpPr>
          <p:spPr>
            <a:xfrm flipH="1" flipV="1">
              <a:off x="5772240" y="4593240"/>
              <a:ext cx="504000" cy="5428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75" name="CustomShape 9"/>
            <p:cNvSpPr/>
            <p:nvPr/>
          </p:nvSpPr>
          <p:spPr>
            <a:xfrm>
              <a:off x="5103720" y="5311800"/>
              <a:ext cx="1083960" cy="216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76" name="CustomShape 10"/>
            <p:cNvSpPr/>
            <p:nvPr/>
          </p:nvSpPr>
          <p:spPr>
            <a:xfrm flipH="1">
              <a:off x="5020560" y="4593960"/>
              <a:ext cx="333720" cy="5202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77" name="CustomShape 11"/>
            <p:cNvSpPr/>
            <p:nvPr/>
          </p:nvSpPr>
          <p:spPr>
            <a:xfrm flipV="1">
              <a:off x="3964320" y="4395600"/>
              <a:ext cx="1305360" cy="1512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78" name="CustomShape 12"/>
            <p:cNvSpPr/>
            <p:nvPr/>
          </p:nvSpPr>
          <p:spPr>
            <a:xfrm flipH="1" flipV="1">
              <a:off x="3877560" y="4745160"/>
              <a:ext cx="748080" cy="3675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79" name="CustomShape 13"/>
            <p:cNvSpPr/>
            <p:nvPr/>
          </p:nvSpPr>
          <p:spPr>
            <a:xfrm>
              <a:off x="6707880" y="5531040"/>
              <a:ext cx="657720" cy="3675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80" name="CustomShape 14"/>
            <p:cNvSpPr/>
            <p:nvPr/>
          </p:nvSpPr>
          <p:spPr>
            <a:xfrm flipH="1" flipV="1">
              <a:off x="4187880" y="6144120"/>
              <a:ext cx="1245960" cy="26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81" name="CustomShape 15"/>
            <p:cNvSpPr/>
            <p:nvPr/>
          </p:nvSpPr>
          <p:spPr>
            <a:xfrm flipH="1">
              <a:off x="4101840" y="5508360"/>
              <a:ext cx="523080" cy="4392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82" name="CustomShape 16"/>
            <p:cNvSpPr/>
            <p:nvPr/>
          </p:nvSpPr>
          <p:spPr>
            <a:xfrm flipV="1">
              <a:off x="5938920" y="5529600"/>
              <a:ext cx="338040" cy="4438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83" name="CustomShape 17"/>
            <p:cNvSpPr/>
            <p:nvPr/>
          </p:nvSpPr>
          <p:spPr>
            <a:xfrm>
              <a:off x="6188760" y="5056560"/>
              <a:ext cx="606960" cy="5551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6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11</a:t>
              </a:r>
              <a:endParaRPr b="0" lang="en-US" sz="2600" spc="-1" strike="noStrike">
                <a:latin typeface="Arial"/>
              </a:endParaRPr>
            </a:p>
          </p:txBody>
        </p:sp>
        <p:sp>
          <p:nvSpPr>
            <p:cNvPr id="1584" name="CustomShape 18"/>
            <p:cNvSpPr/>
            <p:nvPr/>
          </p:nvSpPr>
          <p:spPr>
            <a:xfrm>
              <a:off x="7317360" y="4271760"/>
              <a:ext cx="618840" cy="5551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6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1</a:t>
              </a:r>
              <a:endParaRPr b="0" lang="en-US" sz="2600" spc="-1" strike="noStrike">
                <a:latin typeface="Arial"/>
              </a:endParaRPr>
            </a:p>
          </p:txBody>
        </p:sp>
        <p:sp>
          <p:nvSpPr>
            <p:cNvPr id="1585" name="CustomShape 19"/>
            <p:cNvSpPr/>
            <p:nvPr/>
          </p:nvSpPr>
          <p:spPr>
            <a:xfrm>
              <a:off x="5270760" y="4119480"/>
              <a:ext cx="587160" cy="5551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6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4</a:t>
              </a:r>
              <a:endParaRPr b="0" lang="en-US" sz="2600" spc="-1" strike="noStrike">
                <a:latin typeface="Arial"/>
              </a:endParaRPr>
            </a:p>
          </p:txBody>
        </p:sp>
        <p:sp>
          <p:nvSpPr>
            <p:cNvPr id="1586" name="CustomShape 20"/>
            <p:cNvSpPr/>
            <p:nvPr/>
          </p:nvSpPr>
          <p:spPr>
            <a:xfrm>
              <a:off x="4545720" y="5033880"/>
              <a:ext cx="556920" cy="5551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6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5</a:t>
              </a:r>
              <a:endParaRPr b="0" lang="en-US" sz="2600" spc="-1" strike="noStrike">
                <a:latin typeface="Arial"/>
              </a:endParaRPr>
            </a:p>
          </p:txBody>
        </p:sp>
        <p:sp>
          <p:nvSpPr>
            <p:cNvPr id="1587" name="CustomShape 21"/>
            <p:cNvSpPr/>
            <p:nvPr/>
          </p:nvSpPr>
          <p:spPr>
            <a:xfrm>
              <a:off x="3601080" y="5867280"/>
              <a:ext cx="587160" cy="5551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6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8</a:t>
              </a:r>
              <a:endParaRPr b="0" lang="en-US" sz="2600" spc="-1" strike="noStrike">
                <a:latin typeface="Arial"/>
              </a:endParaRPr>
            </a:p>
          </p:txBody>
        </p:sp>
        <p:sp>
          <p:nvSpPr>
            <p:cNvPr id="1588" name="CustomShape 22"/>
            <p:cNvSpPr/>
            <p:nvPr/>
          </p:nvSpPr>
          <p:spPr>
            <a:xfrm>
              <a:off x="5436720" y="5894640"/>
              <a:ext cx="587160" cy="5551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6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2</a:t>
              </a:r>
              <a:endParaRPr b="0" lang="en-US" sz="2600" spc="-1" strike="noStrike">
                <a:latin typeface="Arial"/>
              </a:endParaRPr>
            </a:p>
          </p:txBody>
        </p:sp>
        <p:sp>
          <p:nvSpPr>
            <p:cNvPr id="1589" name="CustomShape 23"/>
            <p:cNvSpPr/>
            <p:nvPr/>
          </p:nvSpPr>
          <p:spPr>
            <a:xfrm>
              <a:off x="7280280" y="5818320"/>
              <a:ext cx="587160" cy="5551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6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7</a:t>
              </a:r>
              <a:endParaRPr b="0" lang="en-US" sz="2600" spc="-1" strike="noStrike">
                <a:latin typeface="Arial"/>
              </a:endParaRPr>
            </a:p>
          </p:txBody>
        </p:sp>
        <p:sp>
          <p:nvSpPr>
            <p:cNvPr id="1590" name="CustomShape 24"/>
            <p:cNvSpPr/>
            <p:nvPr/>
          </p:nvSpPr>
          <p:spPr>
            <a:xfrm flipV="1">
              <a:off x="3034800" y="4745880"/>
              <a:ext cx="426240" cy="4140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91" name="CustomShape 25"/>
            <p:cNvSpPr/>
            <p:nvPr/>
          </p:nvSpPr>
          <p:spPr>
            <a:xfrm>
              <a:off x="3376080" y="4271760"/>
              <a:ext cx="587160" cy="5551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6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6</a:t>
              </a:r>
              <a:endParaRPr b="0" lang="en-US" sz="2600" spc="-1" strike="noStrike">
                <a:latin typeface="Arial"/>
              </a:endParaRPr>
            </a:p>
          </p:txBody>
        </p:sp>
        <p:sp>
          <p:nvSpPr>
            <p:cNvPr id="1592" name="CustomShape 26"/>
            <p:cNvSpPr/>
            <p:nvPr/>
          </p:nvSpPr>
          <p:spPr>
            <a:xfrm>
              <a:off x="2532600" y="5080320"/>
              <a:ext cx="587160" cy="5551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6336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6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0</a:t>
              </a:r>
              <a:endParaRPr b="0" lang="en-US" sz="2600" spc="-1" strike="noStrike">
                <a:latin typeface="Arial"/>
              </a:endParaRPr>
            </a:p>
          </p:txBody>
        </p:sp>
        <p:sp>
          <p:nvSpPr>
            <p:cNvPr id="1593" name="CustomShape 27"/>
            <p:cNvSpPr/>
            <p:nvPr/>
          </p:nvSpPr>
          <p:spPr>
            <a:xfrm flipV="1">
              <a:off x="7574400" y="4826520"/>
              <a:ext cx="51480" cy="9896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94" name="CustomShape 28"/>
            <p:cNvSpPr/>
            <p:nvPr/>
          </p:nvSpPr>
          <p:spPr>
            <a:xfrm flipH="1">
              <a:off x="6024240" y="6096600"/>
              <a:ext cx="1254240" cy="752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95" name="CustomShape 29"/>
            <p:cNvSpPr/>
            <p:nvPr/>
          </p:nvSpPr>
          <p:spPr>
            <a:xfrm>
              <a:off x="3034800" y="5554800"/>
              <a:ext cx="651240" cy="392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96" name="CustomShape 30"/>
            <p:cNvSpPr/>
            <p:nvPr/>
          </p:nvSpPr>
          <p:spPr>
            <a:xfrm>
              <a:off x="2850480" y="4597200"/>
              <a:ext cx="50256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10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597" name="CustomShape 31"/>
            <p:cNvSpPr/>
            <p:nvPr/>
          </p:nvSpPr>
          <p:spPr>
            <a:xfrm>
              <a:off x="3283920" y="5391000"/>
              <a:ext cx="50256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12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598" name="CustomShape 32"/>
            <p:cNvSpPr/>
            <p:nvPr/>
          </p:nvSpPr>
          <p:spPr>
            <a:xfrm>
              <a:off x="4359600" y="4095720"/>
              <a:ext cx="50256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17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599" name="CustomShape 33"/>
            <p:cNvSpPr/>
            <p:nvPr/>
          </p:nvSpPr>
          <p:spPr>
            <a:xfrm>
              <a:off x="4215600" y="4607640"/>
              <a:ext cx="34128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6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600" name="CustomShape 34"/>
            <p:cNvSpPr/>
            <p:nvPr/>
          </p:nvSpPr>
          <p:spPr>
            <a:xfrm>
              <a:off x="5348520" y="4982400"/>
              <a:ext cx="50256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33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601" name="CustomShape 35"/>
            <p:cNvSpPr/>
            <p:nvPr/>
          </p:nvSpPr>
          <p:spPr>
            <a:xfrm>
              <a:off x="6392520" y="4095720"/>
              <a:ext cx="50256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20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602" name="CustomShape 36"/>
            <p:cNvSpPr/>
            <p:nvPr/>
          </p:nvSpPr>
          <p:spPr>
            <a:xfrm>
              <a:off x="6757200" y="4620960"/>
              <a:ext cx="34128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6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603" name="CustomShape 37"/>
            <p:cNvSpPr/>
            <p:nvPr/>
          </p:nvSpPr>
          <p:spPr>
            <a:xfrm>
              <a:off x="7570800" y="5130360"/>
              <a:ext cx="50256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26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604" name="CustomShape 38"/>
            <p:cNvSpPr/>
            <p:nvPr/>
          </p:nvSpPr>
          <p:spPr>
            <a:xfrm>
              <a:off x="6904800" y="5362920"/>
              <a:ext cx="50256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20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605" name="CustomShape 39"/>
            <p:cNvSpPr/>
            <p:nvPr/>
          </p:nvSpPr>
          <p:spPr>
            <a:xfrm>
              <a:off x="4680000" y="5783400"/>
              <a:ext cx="50256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14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606" name="CustomShape 40"/>
            <p:cNvSpPr/>
            <p:nvPr/>
          </p:nvSpPr>
          <p:spPr>
            <a:xfrm>
              <a:off x="6388560" y="5786280"/>
              <a:ext cx="50256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15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607" name="CustomShape 41"/>
            <p:cNvSpPr/>
            <p:nvPr/>
          </p:nvSpPr>
          <p:spPr>
            <a:xfrm>
              <a:off x="5797800" y="5467320"/>
              <a:ext cx="34128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9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608" name="CustomShape 42"/>
            <p:cNvSpPr/>
            <p:nvPr/>
          </p:nvSpPr>
          <p:spPr>
            <a:xfrm>
              <a:off x="4096080" y="5363640"/>
              <a:ext cx="34128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3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609" name="CustomShape 43"/>
            <p:cNvSpPr/>
            <p:nvPr/>
          </p:nvSpPr>
          <p:spPr>
            <a:xfrm>
              <a:off x="4901040" y="4547160"/>
              <a:ext cx="34128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5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610" name="CustomShape 44"/>
            <p:cNvSpPr/>
            <p:nvPr/>
          </p:nvSpPr>
          <p:spPr>
            <a:xfrm>
              <a:off x="5961240" y="4561920"/>
              <a:ext cx="50256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11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611" name="CustomShape 45"/>
            <p:cNvSpPr/>
            <p:nvPr/>
          </p:nvSpPr>
          <p:spPr>
            <a:xfrm>
              <a:off x="8400240" y="4974840"/>
              <a:ext cx="618840" cy="5551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6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9</a:t>
              </a:r>
              <a:endParaRPr b="0" lang="en-US" sz="2600" spc="-1" strike="noStrike">
                <a:latin typeface="Arial"/>
              </a:endParaRPr>
            </a:p>
          </p:txBody>
        </p:sp>
        <p:sp>
          <p:nvSpPr>
            <p:cNvPr id="1612" name="CustomShape 46"/>
            <p:cNvSpPr/>
            <p:nvPr/>
          </p:nvSpPr>
          <p:spPr>
            <a:xfrm flipH="1" flipV="1">
              <a:off x="7845120" y="4745880"/>
              <a:ext cx="643320" cy="3088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13" name="CustomShape 47"/>
            <p:cNvSpPr/>
            <p:nvPr/>
          </p:nvSpPr>
          <p:spPr>
            <a:xfrm flipH="1">
              <a:off x="7781040" y="5449680"/>
              <a:ext cx="707400" cy="449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14" name="CustomShape 48"/>
            <p:cNvSpPr/>
            <p:nvPr/>
          </p:nvSpPr>
          <p:spPr>
            <a:xfrm>
              <a:off x="8068320" y="4540680"/>
              <a:ext cx="34128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5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615" name="CustomShape 49"/>
            <p:cNvSpPr/>
            <p:nvPr/>
          </p:nvSpPr>
          <p:spPr>
            <a:xfrm>
              <a:off x="8135640" y="5596920"/>
              <a:ext cx="34128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3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616" name="CustomShape 50"/>
            <p:cNvSpPr/>
            <p:nvPr/>
          </p:nvSpPr>
          <p:spPr>
            <a:xfrm>
              <a:off x="2178360" y="4980240"/>
              <a:ext cx="363960" cy="5162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800" spc="-1" strike="noStrike">
                  <a:solidFill>
                    <a:srgbClr val="f8e19f"/>
                  </a:solidFill>
                  <a:latin typeface="Calibri"/>
                  <a:ea typeface="DejaVu Sans"/>
                </a:rPr>
                <a:t>s</a:t>
              </a:r>
              <a:endParaRPr b="0" lang="en-US" sz="2800" spc="-1" strike="noStrike">
                <a:latin typeface="Arial"/>
              </a:endParaRPr>
            </a:p>
          </p:txBody>
        </p:sp>
        <p:sp>
          <p:nvSpPr>
            <p:cNvPr id="1617" name="CustomShape 51"/>
            <p:cNvSpPr/>
            <p:nvPr/>
          </p:nvSpPr>
          <p:spPr>
            <a:xfrm>
              <a:off x="9316440" y="4348080"/>
              <a:ext cx="618840" cy="5551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6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3</a:t>
              </a:r>
              <a:endParaRPr b="0" lang="en-US" sz="2600" spc="-1" strike="noStrike">
                <a:latin typeface="Arial"/>
              </a:endParaRPr>
            </a:p>
          </p:txBody>
        </p:sp>
        <p:sp>
          <p:nvSpPr>
            <p:cNvPr id="1618" name="CustomShape 52"/>
            <p:cNvSpPr/>
            <p:nvPr/>
          </p:nvSpPr>
          <p:spPr>
            <a:xfrm>
              <a:off x="9316440" y="5644440"/>
              <a:ext cx="618840" cy="5551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6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10</a:t>
              </a:r>
              <a:endParaRPr b="0" lang="en-US" sz="2600" spc="-1" strike="noStrike">
                <a:latin typeface="Arial"/>
              </a:endParaRPr>
            </a:p>
          </p:txBody>
        </p:sp>
        <p:sp>
          <p:nvSpPr>
            <p:cNvPr id="1619" name="CustomShape 53"/>
            <p:cNvSpPr/>
            <p:nvPr/>
          </p:nvSpPr>
          <p:spPr>
            <a:xfrm>
              <a:off x="9626400" y="4903920"/>
              <a:ext cx="360" cy="739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20" name="CustomShape 54"/>
            <p:cNvSpPr/>
            <p:nvPr/>
          </p:nvSpPr>
          <p:spPr>
            <a:xfrm>
              <a:off x="9633240" y="5086440"/>
              <a:ext cx="34128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7</a:t>
              </a:r>
              <a:endParaRPr b="0" lang="en-US" sz="20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11566440" y="6525000"/>
            <a:ext cx="427680" cy="19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7BD2629F-C7C9-4350-8DC0-81C951569788}" type="slidenum">
              <a:rPr b="0" lang="en-US" sz="1000" spc="-1" strike="noStrike">
                <a:solidFill>
                  <a:srgbClr val="ffffff"/>
                </a:solidFill>
                <a:latin typeface="Calibri"/>
                <a:ea typeface="DejaVu Sans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190440" y="1151280"/>
            <a:ext cx="11803680" cy="556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Autofit/>
          </a:bodyPr>
          <a:p>
            <a:pPr marL="304920" indent="-3038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3cd60"/>
                </a:solidFill>
                <a:latin typeface="Calibri"/>
                <a:ea typeface="DejaVu Sans"/>
              </a:rPr>
              <a:t>Minimum spanning tree </a:t>
            </a:r>
            <a:r>
              <a:rPr b="0" lang="en-US" sz="3400" spc="-1" strike="noStrike">
                <a:solidFill>
                  <a:srgbClr val="ffffff"/>
                </a:solidFill>
                <a:latin typeface="Calibri"/>
                <a:ea typeface="DejaVu Sans"/>
              </a:rPr>
              <a:t>(MST)</a:t>
            </a:r>
            <a:endParaRPr b="0" lang="en-US" sz="3400" spc="-1" strike="noStrike">
              <a:latin typeface="Arial"/>
            </a:endParaRPr>
          </a:p>
          <a:p>
            <a:pPr lvl="1" marL="609480" indent="-2304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Weight &lt;= weight(all other spanning trees)</a:t>
            </a:r>
            <a:endParaRPr b="0" lang="en-US" sz="3200" spc="-1" strike="noStrike">
              <a:latin typeface="Arial"/>
            </a:endParaRPr>
          </a:p>
          <a:p>
            <a:pPr marL="304920" indent="-3038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  <a:ea typeface="DejaVu Sans"/>
              </a:rPr>
              <a:t>First used in electrical networks</a:t>
            </a:r>
            <a:endParaRPr b="0" lang="en-US" sz="3400" spc="-1" strike="noStrike">
              <a:latin typeface="Arial"/>
            </a:endParaRPr>
          </a:p>
          <a:p>
            <a:pPr lvl="1" marL="609480" indent="-2304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Minimal cost of wiring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188640" y="40320"/>
            <a:ext cx="9576360" cy="110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  <a:ea typeface="DejaVu Sans"/>
              </a:rPr>
              <a:t>Minimum Spanning Tree (MST)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71" name="CustomShape 4"/>
          <p:cNvSpPr/>
          <p:nvPr/>
        </p:nvSpPr>
        <p:spPr>
          <a:xfrm>
            <a:off x="8456760" y="2678040"/>
            <a:ext cx="2951640" cy="3541320"/>
          </a:xfrm>
          <a:prstGeom prst="roundRect">
            <a:avLst>
              <a:gd name="adj" fmla="val 2016"/>
            </a:avLst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72" name="Group 5"/>
          <p:cNvGrpSpPr/>
          <p:nvPr/>
        </p:nvGrpSpPr>
        <p:grpSpPr>
          <a:xfrm>
            <a:off x="1585800" y="3846240"/>
            <a:ext cx="5567760" cy="2648880"/>
            <a:chOff x="1585800" y="3846240"/>
            <a:chExt cx="5567760" cy="2648880"/>
          </a:xfrm>
        </p:grpSpPr>
        <p:sp>
          <p:nvSpPr>
            <p:cNvPr id="173" name="CustomShape 6"/>
            <p:cNvSpPr/>
            <p:nvPr/>
          </p:nvSpPr>
          <p:spPr>
            <a:xfrm flipV="1">
              <a:off x="5718240" y="4503600"/>
              <a:ext cx="741600" cy="582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4" name="CustomShape 7"/>
            <p:cNvSpPr/>
            <p:nvPr/>
          </p:nvSpPr>
          <p:spPr>
            <a:xfrm>
              <a:off x="4911840" y="4224240"/>
              <a:ext cx="1456920" cy="831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5" name="CustomShape 8"/>
            <p:cNvSpPr/>
            <p:nvPr/>
          </p:nvSpPr>
          <p:spPr>
            <a:xfrm flipH="1" flipV="1">
              <a:off x="4825080" y="4419360"/>
              <a:ext cx="496800" cy="666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6" name="CustomShape 9"/>
            <p:cNvSpPr/>
            <p:nvPr/>
          </p:nvSpPr>
          <p:spPr>
            <a:xfrm flipV="1">
              <a:off x="4114440" y="5284080"/>
              <a:ext cx="1126440" cy="129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7" name="CustomShape 10"/>
            <p:cNvSpPr/>
            <p:nvPr/>
          </p:nvSpPr>
          <p:spPr>
            <a:xfrm flipH="1">
              <a:off x="4032000" y="4420800"/>
              <a:ext cx="375840" cy="680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8" name="CustomShape 11"/>
            <p:cNvSpPr/>
            <p:nvPr/>
          </p:nvSpPr>
          <p:spPr>
            <a:xfrm flipV="1">
              <a:off x="3017160" y="4221720"/>
              <a:ext cx="1305360" cy="108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9" name="CustomShape 12"/>
            <p:cNvSpPr/>
            <p:nvPr/>
          </p:nvSpPr>
          <p:spPr>
            <a:xfrm flipH="1" flipV="1">
              <a:off x="2929680" y="4529160"/>
              <a:ext cx="705960" cy="5706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0" name="CustomShape 13"/>
            <p:cNvSpPr/>
            <p:nvPr/>
          </p:nvSpPr>
          <p:spPr>
            <a:xfrm>
              <a:off x="5718240" y="5481360"/>
              <a:ext cx="700200" cy="468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1" name="CustomShape 14"/>
            <p:cNvSpPr/>
            <p:nvPr/>
          </p:nvSpPr>
          <p:spPr>
            <a:xfrm flipH="1" flipV="1">
              <a:off x="3216240" y="6186600"/>
              <a:ext cx="1271520" cy="291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2" name="CustomShape 15"/>
            <p:cNvSpPr/>
            <p:nvPr/>
          </p:nvSpPr>
          <p:spPr>
            <a:xfrm flipH="1">
              <a:off x="3129120" y="5495400"/>
              <a:ext cx="506520" cy="4946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3" name="CustomShape 16"/>
            <p:cNvSpPr/>
            <p:nvPr/>
          </p:nvSpPr>
          <p:spPr>
            <a:xfrm flipV="1">
              <a:off x="4991760" y="5479920"/>
              <a:ext cx="330840" cy="5389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4" name="CustomShape 17"/>
            <p:cNvSpPr/>
            <p:nvPr/>
          </p:nvSpPr>
          <p:spPr>
            <a:xfrm>
              <a:off x="5241960" y="5006880"/>
              <a:ext cx="556920" cy="5551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G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85" name="CustomShape 18"/>
            <p:cNvSpPr/>
            <p:nvPr/>
          </p:nvSpPr>
          <p:spPr>
            <a:xfrm>
              <a:off x="6370200" y="4030560"/>
              <a:ext cx="618840" cy="5551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J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86" name="CustomShape 19"/>
            <p:cNvSpPr/>
            <p:nvPr/>
          </p:nvSpPr>
          <p:spPr>
            <a:xfrm>
              <a:off x="4323600" y="3946320"/>
              <a:ext cx="587160" cy="5551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F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87" name="CustomShape 20"/>
            <p:cNvSpPr/>
            <p:nvPr/>
          </p:nvSpPr>
          <p:spPr>
            <a:xfrm>
              <a:off x="3556440" y="5020920"/>
              <a:ext cx="556920" cy="5551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D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88" name="CustomShape 21"/>
            <p:cNvSpPr/>
            <p:nvPr/>
          </p:nvSpPr>
          <p:spPr>
            <a:xfrm>
              <a:off x="2628360" y="5909760"/>
              <a:ext cx="587160" cy="5551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E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89" name="CustomShape 22"/>
            <p:cNvSpPr/>
            <p:nvPr/>
          </p:nvSpPr>
          <p:spPr>
            <a:xfrm>
              <a:off x="4489560" y="5940000"/>
              <a:ext cx="587160" cy="5551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C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90" name="CustomShape 23"/>
            <p:cNvSpPr/>
            <p:nvPr/>
          </p:nvSpPr>
          <p:spPr>
            <a:xfrm>
              <a:off x="6333480" y="5869440"/>
              <a:ext cx="587160" cy="5551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H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91" name="CustomShape 24"/>
            <p:cNvSpPr/>
            <p:nvPr/>
          </p:nvSpPr>
          <p:spPr>
            <a:xfrm flipV="1">
              <a:off x="2088000" y="4529880"/>
              <a:ext cx="426240" cy="545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2" name="CustomShape 25"/>
            <p:cNvSpPr/>
            <p:nvPr/>
          </p:nvSpPr>
          <p:spPr>
            <a:xfrm>
              <a:off x="2428920" y="4056120"/>
              <a:ext cx="587160" cy="5551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A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93" name="CustomShape 26"/>
            <p:cNvSpPr/>
            <p:nvPr/>
          </p:nvSpPr>
          <p:spPr>
            <a:xfrm>
              <a:off x="1585800" y="4996080"/>
              <a:ext cx="587160" cy="5551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K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94" name="CustomShape 27"/>
            <p:cNvSpPr/>
            <p:nvPr/>
          </p:nvSpPr>
          <p:spPr>
            <a:xfrm flipV="1">
              <a:off x="6627600" y="4585680"/>
              <a:ext cx="51480" cy="12816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5" name="CustomShape 28"/>
            <p:cNvSpPr/>
            <p:nvPr/>
          </p:nvSpPr>
          <p:spPr>
            <a:xfrm flipH="1">
              <a:off x="5077080" y="6147360"/>
              <a:ext cx="1254240" cy="694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6" name="CustomShape 29"/>
            <p:cNvSpPr/>
            <p:nvPr/>
          </p:nvSpPr>
          <p:spPr>
            <a:xfrm>
              <a:off x="2088000" y="5470560"/>
              <a:ext cx="625680" cy="5198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7" name="CustomShape 30"/>
            <p:cNvSpPr/>
            <p:nvPr/>
          </p:nvSpPr>
          <p:spPr>
            <a:xfrm>
              <a:off x="1820160" y="4471560"/>
              <a:ext cx="50256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10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98" name="CustomShape 31"/>
            <p:cNvSpPr/>
            <p:nvPr/>
          </p:nvSpPr>
          <p:spPr>
            <a:xfrm>
              <a:off x="2296080" y="5347800"/>
              <a:ext cx="50256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12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99" name="CustomShape 32"/>
            <p:cNvSpPr/>
            <p:nvPr/>
          </p:nvSpPr>
          <p:spPr>
            <a:xfrm>
              <a:off x="3412440" y="3878280"/>
              <a:ext cx="50256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17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00" name="CustomShape 33"/>
            <p:cNvSpPr/>
            <p:nvPr/>
          </p:nvSpPr>
          <p:spPr>
            <a:xfrm>
              <a:off x="3227760" y="4441320"/>
              <a:ext cx="34128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6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01" name="CustomShape 34"/>
            <p:cNvSpPr/>
            <p:nvPr/>
          </p:nvSpPr>
          <p:spPr>
            <a:xfrm>
              <a:off x="4401720" y="4898160"/>
              <a:ext cx="50256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33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02" name="CustomShape 35"/>
            <p:cNvSpPr/>
            <p:nvPr/>
          </p:nvSpPr>
          <p:spPr>
            <a:xfrm>
              <a:off x="5404320" y="3846240"/>
              <a:ext cx="50256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14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03" name="CustomShape 36"/>
            <p:cNvSpPr/>
            <p:nvPr/>
          </p:nvSpPr>
          <p:spPr>
            <a:xfrm>
              <a:off x="5657760" y="4482000"/>
              <a:ext cx="50256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16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04" name="CustomShape 37"/>
            <p:cNvSpPr/>
            <p:nvPr/>
          </p:nvSpPr>
          <p:spPr>
            <a:xfrm>
              <a:off x="6651000" y="5032440"/>
              <a:ext cx="50256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26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05" name="CustomShape 38"/>
            <p:cNvSpPr/>
            <p:nvPr/>
          </p:nvSpPr>
          <p:spPr>
            <a:xfrm>
              <a:off x="5930280" y="5306040"/>
              <a:ext cx="50256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20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06" name="CustomShape 39"/>
            <p:cNvSpPr/>
            <p:nvPr/>
          </p:nvSpPr>
          <p:spPr>
            <a:xfrm>
              <a:off x="3692160" y="5808240"/>
              <a:ext cx="50256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14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07" name="CustomShape 40"/>
            <p:cNvSpPr/>
            <p:nvPr/>
          </p:nvSpPr>
          <p:spPr>
            <a:xfrm>
              <a:off x="5400720" y="5797440"/>
              <a:ext cx="50256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22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08" name="CustomShape 41"/>
            <p:cNvSpPr/>
            <p:nvPr/>
          </p:nvSpPr>
          <p:spPr>
            <a:xfrm>
              <a:off x="4836960" y="5437440"/>
              <a:ext cx="34128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9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09" name="CustomShape 42"/>
            <p:cNvSpPr/>
            <p:nvPr/>
          </p:nvSpPr>
          <p:spPr>
            <a:xfrm>
              <a:off x="3080880" y="5361480"/>
              <a:ext cx="34128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4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10" name="CustomShape 43"/>
            <p:cNvSpPr/>
            <p:nvPr/>
          </p:nvSpPr>
          <p:spPr>
            <a:xfrm>
              <a:off x="3769560" y="4394520"/>
              <a:ext cx="50256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13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11" name="CustomShape 44"/>
            <p:cNvSpPr/>
            <p:nvPr/>
          </p:nvSpPr>
          <p:spPr>
            <a:xfrm>
              <a:off x="5014080" y="4409280"/>
              <a:ext cx="50256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11</a:t>
              </a:r>
              <a:endParaRPr b="0" lang="en-US" sz="20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1" name="CustomShape 1"/>
          <p:cNvSpPr/>
          <p:nvPr/>
        </p:nvSpPr>
        <p:spPr>
          <a:xfrm>
            <a:off x="11566440" y="6525000"/>
            <a:ext cx="427680" cy="19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700095D2-0795-46A1-BE70-765AEBA59C1B}" type="slidenum">
              <a:rPr b="0" lang="en-US" sz="700" spc="-1" strike="noStrike">
                <a:solidFill>
                  <a:srgbClr val="ffffff"/>
                </a:solidFill>
                <a:latin typeface="Calibri"/>
                <a:ea typeface="DejaVu Sans"/>
              </a:rPr>
              <a:t>&lt;number&gt;</a:t>
            </a:fld>
            <a:endParaRPr b="0" lang="en-US" sz="700" spc="-1" strike="noStrike">
              <a:latin typeface="Arial"/>
            </a:endParaRPr>
          </a:p>
        </p:txBody>
      </p:sp>
      <p:sp>
        <p:nvSpPr>
          <p:cNvPr id="1622" name="CustomShape 2"/>
          <p:cNvSpPr/>
          <p:nvPr/>
        </p:nvSpPr>
        <p:spPr>
          <a:xfrm>
            <a:off x="190440" y="1066680"/>
            <a:ext cx="11803680" cy="556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rmAutofit/>
          </a:bodyPr>
          <a:p>
            <a:pPr lvl="1" marL="304920" indent="-3038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Dequeue the nearest vertex (</a:t>
            </a:r>
            <a:r>
              <a:rPr b="0" lang="en-US" sz="2400" spc="-1" strike="noStrike">
                <a:solidFill>
                  <a:srgbClr val="f3cd60"/>
                </a:solidFill>
                <a:latin typeface="Calibri"/>
                <a:ea typeface="DejaVu Sans"/>
              </a:rPr>
              <a:t>0</a:t>
            </a: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) and enqueue unvisited children: </a:t>
            </a:r>
            <a:r>
              <a:rPr b="0" lang="en-US" sz="2400" spc="-1" strike="noStrike">
                <a:solidFill>
                  <a:srgbClr val="f3cd60"/>
                </a:solidFill>
                <a:latin typeface="Calibri"/>
                <a:ea typeface="DejaVu Sans"/>
              </a:rPr>
              <a:t>6</a:t>
            </a: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, </a:t>
            </a:r>
            <a:r>
              <a:rPr b="0" lang="en-US" sz="2400" spc="-1" strike="noStrike">
                <a:solidFill>
                  <a:srgbClr val="f3cd60"/>
                </a:solidFill>
                <a:latin typeface="Calibri"/>
                <a:ea typeface="DejaVu Sans"/>
              </a:rPr>
              <a:t>8</a:t>
            </a:r>
            <a:endParaRPr b="0" lang="en-US" sz="2400" spc="-1" strike="noStrike">
              <a:latin typeface="Arial"/>
            </a:endParaRPr>
          </a:p>
          <a:p>
            <a:pPr lvl="1" marL="304920" indent="-3038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Improve min distances through child edges of </a:t>
            </a:r>
            <a:r>
              <a:rPr b="0" lang="en-US" sz="2400" spc="-1" strike="noStrike">
                <a:solidFill>
                  <a:srgbClr val="f3cd60"/>
                </a:solidFill>
                <a:latin typeface="Calibri"/>
                <a:ea typeface="DejaVu Sans"/>
              </a:rPr>
              <a:t>0</a:t>
            </a: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: {0 </a:t>
            </a:r>
            <a:r>
              <a:rPr b="0" lang="en-US" sz="2400" spc="-1" strike="noStrike">
                <a:solidFill>
                  <a:srgbClr val="ffffff"/>
                </a:solidFill>
                <a:latin typeface="Consolas"/>
                <a:ea typeface="DejaVu Sans"/>
              </a:rPr>
              <a:t>→</a:t>
            </a: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 6}, {0 </a:t>
            </a:r>
            <a:r>
              <a:rPr b="0" lang="en-US" sz="2400" spc="-1" strike="noStrike">
                <a:solidFill>
                  <a:srgbClr val="ffffff"/>
                </a:solidFill>
                <a:latin typeface="Consolas"/>
                <a:ea typeface="DejaVu Sans"/>
              </a:rPr>
              <a:t>→</a:t>
            </a: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 8}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623" name="CustomShape 3"/>
          <p:cNvSpPr/>
          <p:nvPr/>
        </p:nvSpPr>
        <p:spPr>
          <a:xfrm>
            <a:off x="188640" y="40320"/>
            <a:ext cx="9576360" cy="110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90000"/>
              </a:lnSpc>
            </a:pPr>
            <a:r>
              <a:rPr b="1" lang="en-US" sz="2800" spc="-1" strike="noStrike">
                <a:solidFill>
                  <a:srgbClr val="f3be60"/>
                </a:solidFill>
                <a:latin typeface="Calibri"/>
                <a:ea typeface="DejaVu Sans"/>
              </a:rPr>
              <a:t>Dijkstra's Algorithm: Step #2</a:t>
            </a:r>
            <a:endParaRPr b="0" lang="en-US" sz="2800" spc="-1" strike="noStrike">
              <a:latin typeface="Arial"/>
            </a:endParaRPr>
          </a:p>
        </p:txBody>
      </p:sp>
      <p:graphicFrame>
        <p:nvGraphicFramePr>
          <p:cNvPr id="1624" name="Table 4"/>
          <p:cNvGraphicFramePr/>
          <p:nvPr/>
        </p:nvGraphicFramePr>
        <p:xfrm>
          <a:off x="1522440" y="2493360"/>
          <a:ext cx="9143280" cy="1528560"/>
        </p:xfrm>
        <a:graphic>
          <a:graphicData uri="http://schemas.openxmlformats.org/drawingml/2006/table">
            <a:tbl>
              <a:tblPr/>
              <a:tblGrid>
                <a:gridCol w="1167480"/>
                <a:gridCol w="664560"/>
                <a:gridCol w="664560"/>
                <a:gridCol w="664560"/>
                <a:gridCol w="664560"/>
                <a:gridCol w="664560"/>
                <a:gridCol w="664560"/>
                <a:gridCol w="664560"/>
                <a:gridCol w="664560"/>
                <a:gridCol w="664560"/>
                <a:gridCol w="664560"/>
                <a:gridCol w="664560"/>
                <a:gridCol w="666000"/>
              </a:tblGrid>
              <a:tr h="391320"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i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v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8e19f"/>
                          </a:solidFill>
                          <a:latin typeface="Consolas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8e19f"/>
                          </a:solidFill>
                          <a:latin typeface="Consolas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8e19f"/>
                          </a:solidFill>
                          <a:latin typeface="Consolas"/>
                        </a:rPr>
                        <a:t>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8e19f"/>
                          </a:solidFill>
                          <a:latin typeface="Consolas"/>
                        </a:rPr>
                        <a:t>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8e19f"/>
                          </a:solidFill>
                          <a:latin typeface="Consolas"/>
                        </a:rPr>
                        <a:t>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8e19f"/>
                          </a:solidFill>
                          <a:latin typeface="Consolas"/>
                        </a:rPr>
                        <a:t>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8e19f"/>
                          </a:solidFill>
                          <a:latin typeface="Consolas"/>
                        </a:rPr>
                        <a:t>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8e19f"/>
                          </a:solidFill>
                          <a:latin typeface="Consolas"/>
                        </a:rPr>
                        <a:t>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8e19f"/>
                          </a:solidFill>
                          <a:latin typeface="Consolas"/>
                        </a:rPr>
                        <a:t>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8e19f"/>
                          </a:solidFill>
                          <a:latin typeface="Consolas"/>
                        </a:rPr>
                        <a:t>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8e19f"/>
                          </a:solidFill>
                          <a:latin typeface="Consolas"/>
                        </a:rPr>
                        <a:t>10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8e19f"/>
                          </a:solidFill>
                          <a:latin typeface="Consolas"/>
                        </a:rPr>
                        <a:t>11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391320"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d[</a:t>
                      </a:r>
                      <a:r>
                        <a:rPr b="0" i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v</a:t>
                      </a: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]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onsolas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onsolas"/>
                        </a:rPr>
                        <a:t>-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onsolas"/>
                        </a:rPr>
                        <a:t>-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onsolas"/>
                        </a:rPr>
                        <a:t>-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onsolas"/>
                        </a:rPr>
                        <a:t>-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onsolas"/>
                        </a:rPr>
                        <a:t>-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00"/>
                          </a:solidFill>
                          <a:latin typeface="Consolas"/>
                        </a:rPr>
                        <a:t>10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onsolas"/>
                        </a:rPr>
                        <a:t>-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00"/>
                          </a:solidFill>
                          <a:latin typeface="Consolas"/>
                        </a:rPr>
                        <a:t>12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onsolas"/>
                        </a:rPr>
                        <a:t>-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onsolas"/>
                        </a:rPr>
                        <a:t>-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onsolas"/>
                        </a:rPr>
                        <a:t>-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</a:tr>
              <a:tr h="746280"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prev[</a:t>
                      </a:r>
                      <a:r>
                        <a:rPr b="0" i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v</a:t>
                      </a: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]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onsolas"/>
                        </a:rPr>
                        <a:t>-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onsolas"/>
                        </a:rPr>
                        <a:t>-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onsolas"/>
                        </a:rPr>
                        <a:t>-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onsolas"/>
                        </a:rPr>
                        <a:t>-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onsolas"/>
                        </a:rPr>
                        <a:t>-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onsolas"/>
                        </a:rPr>
                        <a:t>-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00"/>
                          </a:solidFill>
                          <a:latin typeface="Consolas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onsolas"/>
                        </a:rPr>
                        <a:t>-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00"/>
                          </a:solidFill>
                          <a:latin typeface="Consolas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onsolas"/>
                        </a:rPr>
                        <a:t>-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onsolas"/>
                        </a:rPr>
                        <a:t>-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onsolas"/>
                        </a:rPr>
                        <a:t>-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1625" name="Group 5"/>
          <p:cNvGrpSpPr/>
          <p:nvPr/>
        </p:nvGrpSpPr>
        <p:grpSpPr>
          <a:xfrm>
            <a:off x="2178360" y="4095720"/>
            <a:ext cx="7796160" cy="2354040"/>
            <a:chOff x="2178360" y="4095720"/>
            <a:chExt cx="7796160" cy="2354040"/>
          </a:xfrm>
        </p:grpSpPr>
        <p:sp>
          <p:nvSpPr>
            <p:cNvPr id="1626" name="CustomShape 6"/>
            <p:cNvSpPr/>
            <p:nvPr/>
          </p:nvSpPr>
          <p:spPr>
            <a:xfrm flipV="1">
              <a:off x="6707880" y="4745880"/>
              <a:ext cx="699120" cy="3902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27" name="CustomShape 7"/>
            <p:cNvSpPr/>
            <p:nvPr/>
          </p:nvSpPr>
          <p:spPr>
            <a:xfrm>
              <a:off x="5859000" y="4397400"/>
              <a:ext cx="1456920" cy="1512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28" name="CustomShape 8"/>
            <p:cNvSpPr/>
            <p:nvPr/>
          </p:nvSpPr>
          <p:spPr>
            <a:xfrm flipH="1" flipV="1">
              <a:off x="5772240" y="4593240"/>
              <a:ext cx="504000" cy="5428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29" name="CustomShape 9"/>
            <p:cNvSpPr/>
            <p:nvPr/>
          </p:nvSpPr>
          <p:spPr>
            <a:xfrm>
              <a:off x="5103720" y="5311800"/>
              <a:ext cx="1083960" cy="216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30" name="CustomShape 10"/>
            <p:cNvSpPr/>
            <p:nvPr/>
          </p:nvSpPr>
          <p:spPr>
            <a:xfrm flipH="1">
              <a:off x="5020560" y="4593960"/>
              <a:ext cx="333720" cy="5202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31" name="CustomShape 11"/>
            <p:cNvSpPr/>
            <p:nvPr/>
          </p:nvSpPr>
          <p:spPr>
            <a:xfrm flipV="1">
              <a:off x="3964320" y="4395600"/>
              <a:ext cx="1305360" cy="1512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32" name="CustomShape 12"/>
            <p:cNvSpPr/>
            <p:nvPr/>
          </p:nvSpPr>
          <p:spPr>
            <a:xfrm flipH="1" flipV="1">
              <a:off x="3877560" y="4745160"/>
              <a:ext cx="748080" cy="3675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33" name="CustomShape 13"/>
            <p:cNvSpPr/>
            <p:nvPr/>
          </p:nvSpPr>
          <p:spPr>
            <a:xfrm>
              <a:off x="6707880" y="5531040"/>
              <a:ext cx="657720" cy="3675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34" name="CustomShape 14"/>
            <p:cNvSpPr/>
            <p:nvPr/>
          </p:nvSpPr>
          <p:spPr>
            <a:xfrm flipH="1" flipV="1">
              <a:off x="4187880" y="6144120"/>
              <a:ext cx="1245960" cy="26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35" name="CustomShape 15"/>
            <p:cNvSpPr/>
            <p:nvPr/>
          </p:nvSpPr>
          <p:spPr>
            <a:xfrm flipH="1">
              <a:off x="4101840" y="5508360"/>
              <a:ext cx="523080" cy="4392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36" name="CustomShape 16"/>
            <p:cNvSpPr/>
            <p:nvPr/>
          </p:nvSpPr>
          <p:spPr>
            <a:xfrm flipV="1">
              <a:off x="5938920" y="5529600"/>
              <a:ext cx="338040" cy="4438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37" name="CustomShape 17"/>
            <p:cNvSpPr/>
            <p:nvPr/>
          </p:nvSpPr>
          <p:spPr>
            <a:xfrm>
              <a:off x="6188760" y="5056560"/>
              <a:ext cx="606960" cy="5551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6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11</a:t>
              </a:r>
              <a:endParaRPr b="0" lang="en-US" sz="2600" spc="-1" strike="noStrike">
                <a:latin typeface="Arial"/>
              </a:endParaRPr>
            </a:p>
          </p:txBody>
        </p:sp>
        <p:sp>
          <p:nvSpPr>
            <p:cNvPr id="1638" name="CustomShape 18"/>
            <p:cNvSpPr/>
            <p:nvPr/>
          </p:nvSpPr>
          <p:spPr>
            <a:xfrm>
              <a:off x="7317360" y="4271760"/>
              <a:ext cx="618840" cy="5551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6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1</a:t>
              </a:r>
              <a:endParaRPr b="0" lang="en-US" sz="2600" spc="-1" strike="noStrike">
                <a:latin typeface="Arial"/>
              </a:endParaRPr>
            </a:p>
          </p:txBody>
        </p:sp>
        <p:sp>
          <p:nvSpPr>
            <p:cNvPr id="1639" name="CustomShape 19"/>
            <p:cNvSpPr/>
            <p:nvPr/>
          </p:nvSpPr>
          <p:spPr>
            <a:xfrm>
              <a:off x="5270760" y="4119480"/>
              <a:ext cx="587160" cy="5551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6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4</a:t>
              </a:r>
              <a:endParaRPr b="0" lang="en-US" sz="2600" spc="-1" strike="noStrike">
                <a:latin typeface="Arial"/>
              </a:endParaRPr>
            </a:p>
          </p:txBody>
        </p:sp>
        <p:sp>
          <p:nvSpPr>
            <p:cNvPr id="1640" name="CustomShape 20"/>
            <p:cNvSpPr/>
            <p:nvPr/>
          </p:nvSpPr>
          <p:spPr>
            <a:xfrm>
              <a:off x="4545720" y="5033880"/>
              <a:ext cx="556920" cy="5551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6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5</a:t>
              </a:r>
              <a:endParaRPr b="0" lang="en-US" sz="2600" spc="-1" strike="noStrike">
                <a:latin typeface="Arial"/>
              </a:endParaRPr>
            </a:p>
          </p:txBody>
        </p:sp>
        <p:sp>
          <p:nvSpPr>
            <p:cNvPr id="1641" name="CustomShape 21"/>
            <p:cNvSpPr/>
            <p:nvPr/>
          </p:nvSpPr>
          <p:spPr>
            <a:xfrm>
              <a:off x="3601080" y="5867280"/>
              <a:ext cx="587160" cy="5551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6336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6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8</a:t>
              </a:r>
              <a:endParaRPr b="0" lang="en-US" sz="2600" spc="-1" strike="noStrike">
                <a:latin typeface="Arial"/>
              </a:endParaRPr>
            </a:p>
          </p:txBody>
        </p:sp>
        <p:sp>
          <p:nvSpPr>
            <p:cNvPr id="1642" name="CustomShape 22"/>
            <p:cNvSpPr/>
            <p:nvPr/>
          </p:nvSpPr>
          <p:spPr>
            <a:xfrm>
              <a:off x="5436720" y="5894640"/>
              <a:ext cx="587160" cy="5551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6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2</a:t>
              </a:r>
              <a:endParaRPr b="0" lang="en-US" sz="2600" spc="-1" strike="noStrike">
                <a:latin typeface="Arial"/>
              </a:endParaRPr>
            </a:p>
          </p:txBody>
        </p:sp>
        <p:sp>
          <p:nvSpPr>
            <p:cNvPr id="1643" name="CustomShape 23"/>
            <p:cNvSpPr/>
            <p:nvPr/>
          </p:nvSpPr>
          <p:spPr>
            <a:xfrm>
              <a:off x="7280280" y="5818320"/>
              <a:ext cx="587160" cy="5551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6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7</a:t>
              </a:r>
              <a:endParaRPr b="0" lang="en-US" sz="2600" spc="-1" strike="noStrike">
                <a:latin typeface="Arial"/>
              </a:endParaRPr>
            </a:p>
          </p:txBody>
        </p:sp>
        <p:sp>
          <p:nvSpPr>
            <p:cNvPr id="1644" name="CustomShape 24"/>
            <p:cNvSpPr/>
            <p:nvPr/>
          </p:nvSpPr>
          <p:spPr>
            <a:xfrm flipV="1">
              <a:off x="3034800" y="4745880"/>
              <a:ext cx="426240" cy="4140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solidFill>
              <a:schemeClr val="accent5">
                <a:lumMod val="60000"/>
                <a:lumOff val="40000"/>
                <a:alpha val="50000"/>
              </a:schemeClr>
            </a:solidFill>
            <a:ln w="6336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45" name="CustomShape 25"/>
            <p:cNvSpPr/>
            <p:nvPr/>
          </p:nvSpPr>
          <p:spPr>
            <a:xfrm>
              <a:off x="3376080" y="4271760"/>
              <a:ext cx="587160" cy="5551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6336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6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6</a:t>
              </a:r>
              <a:endParaRPr b="0" lang="en-US" sz="2600" spc="-1" strike="noStrike">
                <a:latin typeface="Arial"/>
              </a:endParaRPr>
            </a:p>
          </p:txBody>
        </p:sp>
        <p:sp>
          <p:nvSpPr>
            <p:cNvPr id="1646" name="CustomShape 26"/>
            <p:cNvSpPr/>
            <p:nvPr/>
          </p:nvSpPr>
          <p:spPr>
            <a:xfrm flipV="1">
              <a:off x="7574400" y="4826520"/>
              <a:ext cx="51480" cy="9896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47" name="CustomShape 27"/>
            <p:cNvSpPr/>
            <p:nvPr/>
          </p:nvSpPr>
          <p:spPr>
            <a:xfrm flipH="1">
              <a:off x="6024240" y="6096600"/>
              <a:ext cx="1254240" cy="752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48" name="CustomShape 28"/>
            <p:cNvSpPr/>
            <p:nvPr/>
          </p:nvSpPr>
          <p:spPr>
            <a:xfrm>
              <a:off x="3034800" y="5554800"/>
              <a:ext cx="651240" cy="392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solidFill>
              <a:schemeClr val="accent5">
                <a:lumMod val="60000"/>
                <a:lumOff val="40000"/>
                <a:alpha val="50000"/>
              </a:schemeClr>
            </a:solidFill>
            <a:ln w="6336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49" name="CustomShape 29"/>
            <p:cNvSpPr/>
            <p:nvPr/>
          </p:nvSpPr>
          <p:spPr>
            <a:xfrm>
              <a:off x="2850480" y="4597200"/>
              <a:ext cx="50256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10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650" name="CustomShape 30"/>
            <p:cNvSpPr/>
            <p:nvPr/>
          </p:nvSpPr>
          <p:spPr>
            <a:xfrm>
              <a:off x="3283920" y="5391000"/>
              <a:ext cx="50256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12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651" name="CustomShape 31"/>
            <p:cNvSpPr/>
            <p:nvPr/>
          </p:nvSpPr>
          <p:spPr>
            <a:xfrm>
              <a:off x="4359600" y="4095720"/>
              <a:ext cx="50256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17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652" name="CustomShape 32"/>
            <p:cNvSpPr/>
            <p:nvPr/>
          </p:nvSpPr>
          <p:spPr>
            <a:xfrm>
              <a:off x="4215600" y="4607640"/>
              <a:ext cx="34128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6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653" name="CustomShape 33"/>
            <p:cNvSpPr/>
            <p:nvPr/>
          </p:nvSpPr>
          <p:spPr>
            <a:xfrm>
              <a:off x="5348520" y="4982400"/>
              <a:ext cx="50256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33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654" name="CustomShape 34"/>
            <p:cNvSpPr/>
            <p:nvPr/>
          </p:nvSpPr>
          <p:spPr>
            <a:xfrm>
              <a:off x="6392520" y="4095720"/>
              <a:ext cx="50256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20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655" name="CustomShape 35"/>
            <p:cNvSpPr/>
            <p:nvPr/>
          </p:nvSpPr>
          <p:spPr>
            <a:xfrm>
              <a:off x="6757200" y="4620960"/>
              <a:ext cx="34128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6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656" name="CustomShape 36"/>
            <p:cNvSpPr/>
            <p:nvPr/>
          </p:nvSpPr>
          <p:spPr>
            <a:xfrm>
              <a:off x="7570800" y="5130360"/>
              <a:ext cx="50256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26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657" name="CustomShape 37"/>
            <p:cNvSpPr/>
            <p:nvPr/>
          </p:nvSpPr>
          <p:spPr>
            <a:xfrm>
              <a:off x="6904800" y="5362920"/>
              <a:ext cx="50256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20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658" name="CustomShape 38"/>
            <p:cNvSpPr/>
            <p:nvPr/>
          </p:nvSpPr>
          <p:spPr>
            <a:xfrm>
              <a:off x="4680000" y="5783400"/>
              <a:ext cx="50256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14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659" name="CustomShape 39"/>
            <p:cNvSpPr/>
            <p:nvPr/>
          </p:nvSpPr>
          <p:spPr>
            <a:xfrm>
              <a:off x="6388560" y="5786280"/>
              <a:ext cx="50256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15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660" name="CustomShape 40"/>
            <p:cNvSpPr/>
            <p:nvPr/>
          </p:nvSpPr>
          <p:spPr>
            <a:xfrm>
              <a:off x="5797800" y="5467320"/>
              <a:ext cx="34128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9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661" name="CustomShape 41"/>
            <p:cNvSpPr/>
            <p:nvPr/>
          </p:nvSpPr>
          <p:spPr>
            <a:xfrm>
              <a:off x="4096080" y="5363640"/>
              <a:ext cx="34128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3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662" name="CustomShape 42"/>
            <p:cNvSpPr/>
            <p:nvPr/>
          </p:nvSpPr>
          <p:spPr>
            <a:xfrm>
              <a:off x="4901040" y="4547160"/>
              <a:ext cx="34128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5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663" name="CustomShape 43"/>
            <p:cNvSpPr/>
            <p:nvPr/>
          </p:nvSpPr>
          <p:spPr>
            <a:xfrm>
              <a:off x="5961240" y="4561920"/>
              <a:ext cx="50256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11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664" name="CustomShape 44"/>
            <p:cNvSpPr/>
            <p:nvPr/>
          </p:nvSpPr>
          <p:spPr>
            <a:xfrm>
              <a:off x="8400240" y="4974840"/>
              <a:ext cx="618840" cy="5551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6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9</a:t>
              </a:r>
              <a:endParaRPr b="0" lang="en-US" sz="2600" spc="-1" strike="noStrike">
                <a:latin typeface="Arial"/>
              </a:endParaRPr>
            </a:p>
          </p:txBody>
        </p:sp>
        <p:sp>
          <p:nvSpPr>
            <p:cNvPr id="1665" name="CustomShape 45"/>
            <p:cNvSpPr/>
            <p:nvPr/>
          </p:nvSpPr>
          <p:spPr>
            <a:xfrm flipH="1" flipV="1">
              <a:off x="7845120" y="4745880"/>
              <a:ext cx="643320" cy="3088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66" name="CustomShape 46"/>
            <p:cNvSpPr/>
            <p:nvPr/>
          </p:nvSpPr>
          <p:spPr>
            <a:xfrm flipH="1">
              <a:off x="7781040" y="5449680"/>
              <a:ext cx="707400" cy="449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67" name="CustomShape 47"/>
            <p:cNvSpPr/>
            <p:nvPr/>
          </p:nvSpPr>
          <p:spPr>
            <a:xfrm>
              <a:off x="8068320" y="4540680"/>
              <a:ext cx="34128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5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668" name="CustomShape 48"/>
            <p:cNvSpPr/>
            <p:nvPr/>
          </p:nvSpPr>
          <p:spPr>
            <a:xfrm>
              <a:off x="8135640" y="5596920"/>
              <a:ext cx="34128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3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669" name="CustomShape 49"/>
            <p:cNvSpPr/>
            <p:nvPr/>
          </p:nvSpPr>
          <p:spPr>
            <a:xfrm>
              <a:off x="2178360" y="4980240"/>
              <a:ext cx="363960" cy="5162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800" spc="-1" strike="noStrike">
                  <a:solidFill>
                    <a:srgbClr val="f8e19f"/>
                  </a:solidFill>
                  <a:latin typeface="Calibri"/>
                  <a:ea typeface="DejaVu Sans"/>
                </a:rPr>
                <a:t>s</a:t>
              </a:r>
              <a:endParaRPr b="0" lang="en-US" sz="2800" spc="-1" strike="noStrike">
                <a:latin typeface="Arial"/>
              </a:endParaRPr>
            </a:p>
          </p:txBody>
        </p:sp>
        <p:sp>
          <p:nvSpPr>
            <p:cNvPr id="1670" name="CustomShape 50"/>
            <p:cNvSpPr/>
            <p:nvPr/>
          </p:nvSpPr>
          <p:spPr>
            <a:xfrm>
              <a:off x="9316440" y="4348080"/>
              <a:ext cx="618840" cy="5551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6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3</a:t>
              </a:r>
              <a:endParaRPr b="0" lang="en-US" sz="2600" spc="-1" strike="noStrike">
                <a:latin typeface="Arial"/>
              </a:endParaRPr>
            </a:p>
          </p:txBody>
        </p:sp>
        <p:sp>
          <p:nvSpPr>
            <p:cNvPr id="1671" name="CustomShape 51"/>
            <p:cNvSpPr/>
            <p:nvPr/>
          </p:nvSpPr>
          <p:spPr>
            <a:xfrm>
              <a:off x="9316440" y="5644440"/>
              <a:ext cx="618840" cy="5551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6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10</a:t>
              </a:r>
              <a:endParaRPr b="0" lang="en-US" sz="2600" spc="-1" strike="noStrike">
                <a:latin typeface="Arial"/>
              </a:endParaRPr>
            </a:p>
          </p:txBody>
        </p:sp>
        <p:sp>
          <p:nvSpPr>
            <p:cNvPr id="1672" name="CustomShape 52"/>
            <p:cNvSpPr/>
            <p:nvPr/>
          </p:nvSpPr>
          <p:spPr>
            <a:xfrm>
              <a:off x="9626400" y="4903920"/>
              <a:ext cx="360" cy="739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73" name="CustomShape 53"/>
            <p:cNvSpPr/>
            <p:nvPr/>
          </p:nvSpPr>
          <p:spPr>
            <a:xfrm>
              <a:off x="9633240" y="5086440"/>
              <a:ext cx="34128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7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674" name="CustomShape 54"/>
            <p:cNvSpPr/>
            <p:nvPr/>
          </p:nvSpPr>
          <p:spPr>
            <a:xfrm>
              <a:off x="2532600" y="5080320"/>
              <a:ext cx="587160" cy="555120"/>
            </a:xfrm>
            <a:prstGeom prst="ellipse">
              <a:avLst/>
            </a:prstGeom>
            <a:solidFill>
              <a:srgbClr val="97cefb"/>
            </a:solidFill>
            <a:ln w="63360">
              <a:solidFill>
                <a:srgbClr val="1a8afa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6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0</a:t>
              </a:r>
              <a:endParaRPr b="0" lang="en-US" sz="26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5" name="CustomShape 1"/>
          <p:cNvSpPr/>
          <p:nvPr/>
        </p:nvSpPr>
        <p:spPr>
          <a:xfrm>
            <a:off x="11566440" y="6525000"/>
            <a:ext cx="427680" cy="19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43420D85-B668-4140-9931-04CDC8B3F60A}" type="slidenum">
              <a:rPr b="0" lang="en-US" sz="800" spc="-1" strike="noStrike">
                <a:solidFill>
                  <a:srgbClr val="ffffff"/>
                </a:solidFill>
                <a:latin typeface="Calibri"/>
                <a:ea typeface="DejaVu Sans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1676" name="CustomShape 2"/>
          <p:cNvSpPr/>
          <p:nvPr/>
        </p:nvSpPr>
        <p:spPr>
          <a:xfrm>
            <a:off x="190440" y="1066680"/>
            <a:ext cx="11803680" cy="556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rmAutofit/>
          </a:bodyPr>
          <a:p>
            <a:pPr lvl="1" marL="304920" indent="-3038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ffffff"/>
                </a:solidFill>
                <a:latin typeface="Calibri"/>
                <a:ea typeface="DejaVu Sans"/>
              </a:rPr>
              <a:t>Dequeue the nearest vertex (</a:t>
            </a:r>
            <a:r>
              <a:rPr b="0" lang="en-US" sz="2600" spc="-1" strike="noStrike">
                <a:solidFill>
                  <a:srgbClr val="f3cd60"/>
                </a:solidFill>
                <a:latin typeface="Calibri"/>
                <a:ea typeface="DejaVu Sans"/>
              </a:rPr>
              <a:t>6</a:t>
            </a:r>
            <a:r>
              <a:rPr b="0" lang="en-US" sz="2600" spc="-1" strike="noStrike">
                <a:solidFill>
                  <a:srgbClr val="ffffff"/>
                </a:solidFill>
                <a:latin typeface="Calibri"/>
                <a:ea typeface="DejaVu Sans"/>
              </a:rPr>
              <a:t>) and enqueue unvisited children: </a:t>
            </a:r>
            <a:r>
              <a:rPr b="0" lang="en-US" sz="2600" spc="-1" strike="noStrike">
                <a:solidFill>
                  <a:srgbClr val="f3cd60"/>
                </a:solidFill>
                <a:latin typeface="Calibri"/>
                <a:ea typeface="DejaVu Sans"/>
              </a:rPr>
              <a:t>4</a:t>
            </a:r>
            <a:r>
              <a:rPr b="0" lang="en-US" sz="2600" spc="-1" strike="noStrike">
                <a:solidFill>
                  <a:srgbClr val="ffffff"/>
                </a:solidFill>
                <a:latin typeface="Calibri"/>
                <a:ea typeface="DejaVu Sans"/>
              </a:rPr>
              <a:t>, </a:t>
            </a:r>
            <a:r>
              <a:rPr b="0" lang="en-US" sz="2600" spc="-1" strike="noStrike">
                <a:solidFill>
                  <a:srgbClr val="f3cd60"/>
                </a:solidFill>
                <a:latin typeface="Calibri"/>
                <a:ea typeface="DejaVu Sans"/>
              </a:rPr>
              <a:t>5</a:t>
            </a:r>
            <a:endParaRPr b="0" lang="en-US" sz="2600" spc="-1" strike="noStrike">
              <a:latin typeface="Arial"/>
            </a:endParaRPr>
          </a:p>
          <a:p>
            <a:pPr lvl="1" marL="304920" indent="-3038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ffffff"/>
                </a:solidFill>
                <a:latin typeface="Calibri"/>
                <a:ea typeface="DejaVu Sans"/>
              </a:rPr>
              <a:t>Improve min distances through child edges of </a:t>
            </a:r>
            <a:r>
              <a:rPr b="0" lang="en-US" sz="2600" spc="-1" strike="noStrike">
                <a:solidFill>
                  <a:srgbClr val="f3cd60"/>
                </a:solidFill>
                <a:latin typeface="Calibri"/>
                <a:ea typeface="DejaVu Sans"/>
              </a:rPr>
              <a:t>6</a:t>
            </a:r>
            <a:r>
              <a:rPr b="0" lang="en-US" sz="2600" spc="-1" strike="noStrike">
                <a:solidFill>
                  <a:srgbClr val="ffffff"/>
                </a:solidFill>
                <a:latin typeface="Calibri"/>
                <a:ea typeface="DejaVu Sans"/>
              </a:rPr>
              <a:t>: {6 </a:t>
            </a:r>
            <a:r>
              <a:rPr b="0" lang="en-US" sz="2600" spc="-1" strike="noStrike">
                <a:solidFill>
                  <a:srgbClr val="ffffff"/>
                </a:solidFill>
                <a:latin typeface="Consolas"/>
                <a:ea typeface="DejaVu Sans"/>
              </a:rPr>
              <a:t>→</a:t>
            </a:r>
            <a:r>
              <a:rPr b="0" lang="en-US" sz="2600" spc="-1" strike="noStrike">
                <a:solidFill>
                  <a:srgbClr val="ffffff"/>
                </a:solidFill>
                <a:latin typeface="Calibri"/>
                <a:ea typeface="DejaVu Sans"/>
              </a:rPr>
              <a:t> 4}, {6 </a:t>
            </a:r>
            <a:r>
              <a:rPr b="0" lang="en-US" sz="2600" spc="-1" strike="noStrike">
                <a:solidFill>
                  <a:srgbClr val="ffffff"/>
                </a:solidFill>
                <a:latin typeface="Consolas"/>
                <a:ea typeface="DejaVu Sans"/>
              </a:rPr>
              <a:t>→</a:t>
            </a:r>
            <a:r>
              <a:rPr b="0" lang="en-US" sz="2600" spc="-1" strike="noStrike">
                <a:solidFill>
                  <a:srgbClr val="ffffff"/>
                </a:solidFill>
                <a:latin typeface="Calibri"/>
                <a:ea typeface="DejaVu Sans"/>
              </a:rPr>
              <a:t> 5}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677" name="CustomShape 3"/>
          <p:cNvSpPr/>
          <p:nvPr/>
        </p:nvSpPr>
        <p:spPr>
          <a:xfrm>
            <a:off x="188640" y="40320"/>
            <a:ext cx="9576360" cy="110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f3be60"/>
                </a:solidFill>
                <a:latin typeface="Calibri"/>
                <a:ea typeface="DejaVu Sans"/>
              </a:rPr>
              <a:t>Dijkstra's Algorithm: Step #3</a:t>
            </a:r>
            <a:endParaRPr b="0" lang="en-US" sz="3200" spc="-1" strike="noStrike">
              <a:latin typeface="Arial"/>
            </a:endParaRPr>
          </a:p>
        </p:txBody>
      </p:sp>
      <p:graphicFrame>
        <p:nvGraphicFramePr>
          <p:cNvPr id="1678" name="Table 4"/>
          <p:cNvGraphicFramePr/>
          <p:nvPr/>
        </p:nvGraphicFramePr>
        <p:xfrm>
          <a:off x="1522440" y="2493360"/>
          <a:ext cx="9143280" cy="1528560"/>
        </p:xfrm>
        <a:graphic>
          <a:graphicData uri="http://schemas.openxmlformats.org/drawingml/2006/table">
            <a:tbl>
              <a:tblPr/>
              <a:tblGrid>
                <a:gridCol w="1167480"/>
                <a:gridCol w="664560"/>
                <a:gridCol w="664560"/>
                <a:gridCol w="664560"/>
                <a:gridCol w="664560"/>
                <a:gridCol w="664560"/>
                <a:gridCol w="664560"/>
                <a:gridCol w="664560"/>
                <a:gridCol w="664560"/>
                <a:gridCol w="664560"/>
                <a:gridCol w="664560"/>
                <a:gridCol w="664560"/>
                <a:gridCol w="666000"/>
              </a:tblGrid>
              <a:tr h="391320"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i="1" lang="en-US" sz="2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v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f8e19f"/>
                          </a:solidFill>
                          <a:latin typeface="Consolas"/>
                        </a:rPr>
                        <a:t>0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f8e19f"/>
                          </a:solidFill>
                          <a:latin typeface="Consolas"/>
                        </a:rPr>
                        <a:t>1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f8e19f"/>
                          </a:solidFill>
                          <a:latin typeface="Consolas"/>
                        </a:rPr>
                        <a:t>2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f8e19f"/>
                          </a:solidFill>
                          <a:latin typeface="Consolas"/>
                        </a:rPr>
                        <a:t>3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f8e19f"/>
                          </a:solidFill>
                          <a:latin typeface="Consolas"/>
                        </a:rPr>
                        <a:t>4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f8e19f"/>
                          </a:solidFill>
                          <a:latin typeface="Consolas"/>
                        </a:rPr>
                        <a:t>5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f8e19f"/>
                          </a:solidFill>
                          <a:latin typeface="Consolas"/>
                        </a:rPr>
                        <a:t>6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f8e19f"/>
                          </a:solidFill>
                          <a:latin typeface="Consolas"/>
                        </a:rPr>
                        <a:t>7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f8e19f"/>
                          </a:solidFill>
                          <a:latin typeface="Consolas"/>
                        </a:rPr>
                        <a:t>8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f8e19f"/>
                          </a:solidFill>
                          <a:latin typeface="Consolas"/>
                        </a:rPr>
                        <a:t>9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f8e19f"/>
                          </a:solidFill>
                          <a:latin typeface="Consolas"/>
                        </a:rPr>
                        <a:t>10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f8e19f"/>
                          </a:solidFill>
                          <a:latin typeface="Consolas"/>
                        </a:rPr>
                        <a:t>11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391320"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d[</a:t>
                      </a:r>
                      <a:r>
                        <a:rPr b="0" i="1" lang="en-US" sz="2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v</a:t>
                      </a: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]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Consolas"/>
                        </a:rPr>
                        <a:t>0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Consolas"/>
                        </a:rPr>
                        <a:t>-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Consolas"/>
                        </a:rPr>
                        <a:t>-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Consolas"/>
                        </a:rPr>
                        <a:t>-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ffff00"/>
                          </a:solidFill>
                          <a:latin typeface="Consolas"/>
                        </a:rPr>
                        <a:t>27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ffff00"/>
                          </a:solidFill>
                          <a:latin typeface="Consolas"/>
                        </a:rPr>
                        <a:t>16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Consolas"/>
                        </a:rPr>
                        <a:t>10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Consolas"/>
                        </a:rPr>
                        <a:t>-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Consolas"/>
                        </a:rPr>
                        <a:t>12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Consolas"/>
                        </a:rPr>
                        <a:t>-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Consolas"/>
                        </a:rPr>
                        <a:t>-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Consolas"/>
                        </a:rPr>
                        <a:t>-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</a:tr>
              <a:tr h="746280"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prev[</a:t>
                      </a:r>
                      <a:r>
                        <a:rPr b="0" i="1" lang="en-US" sz="2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v</a:t>
                      </a: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]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Consolas"/>
                        </a:rPr>
                        <a:t>-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Consolas"/>
                        </a:rPr>
                        <a:t>-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Consolas"/>
                        </a:rPr>
                        <a:t>-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Consolas"/>
                        </a:rPr>
                        <a:t>-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ffff00"/>
                          </a:solidFill>
                          <a:latin typeface="Consolas"/>
                        </a:rPr>
                        <a:t>6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ffff00"/>
                          </a:solidFill>
                          <a:latin typeface="Consolas"/>
                        </a:rPr>
                        <a:t>6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Consolas"/>
                        </a:rPr>
                        <a:t>0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Consolas"/>
                        </a:rPr>
                        <a:t>-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Consolas"/>
                        </a:rPr>
                        <a:t>0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Consolas"/>
                        </a:rPr>
                        <a:t>-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Consolas"/>
                        </a:rPr>
                        <a:t>-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Consolas"/>
                        </a:rPr>
                        <a:t>-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1679" name="Group 5"/>
          <p:cNvGrpSpPr/>
          <p:nvPr/>
        </p:nvGrpSpPr>
        <p:grpSpPr>
          <a:xfrm>
            <a:off x="2178360" y="4095720"/>
            <a:ext cx="7796160" cy="2354040"/>
            <a:chOff x="2178360" y="4095720"/>
            <a:chExt cx="7796160" cy="2354040"/>
          </a:xfrm>
        </p:grpSpPr>
        <p:sp>
          <p:nvSpPr>
            <p:cNvPr id="1680" name="CustomShape 6"/>
            <p:cNvSpPr/>
            <p:nvPr/>
          </p:nvSpPr>
          <p:spPr>
            <a:xfrm flipV="1">
              <a:off x="6707880" y="4745880"/>
              <a:ext cx="699120" cy="3902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81" name="CustomShape 7"/>
            <p:cNvSpPr/>
            <p:nvPr/>
          </p:nvSpPr>
          <p:spPr>
            <a:xfrm>
              <a:off x="5859000" y="4397400"/>
              <a:ext cx="1456920" cy="1512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82" name="CustomShape 8"/>
            <p:cNvSpPr/>
            <p:nvPr/>
          </p:nvSpPr>
          <p:spPr>
            <a:xfrm flipH="1" flipV="1">
              <a:off x="5772240" y="4593240"/>
              <a:ext cx="504000" cy="5428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83" name="CustomShape 9"/>
            <p:cNvSpPr/>
            <p:nvPr/>
          </p:nvSpPr>
          <p:spPr>
            <a:xfrm>
              <a:off x="5103720" y="5311800"/>
              <a:ext cx="1083960" cy="216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84" name="CustomShape 10"/>
            <p:cNvSpPr/>
            <p:nvPr/>
          </p:nvSpPr>
          <p:spPr>
            <a:xfrm flipH="1">
              <a:off x="5020560" y="4593960"/>
              <a:ext cx="333720" cy="5202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85" name="CustomShape 11"/>
            <p:cNvSpPr/>
            <p:nvPr/>
          </p:nvSpPr>
          <p:spPr>
            <a:xfrm flipV="1">
              <a:off x="3964320" y="4395600"/>
              <a:ext cx="1305360" cy="1512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solidFill>
              <a:schemeClr val="accent5">
                <a:lumMod val="60000"/>
                <a:lumOff val="40000"/>
                <a:alpha val="50000"/>
              </a:schemeClr>
            </a:solidFill>
            <a:ln w="6336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86" name="CustomShape 12"/>
            <p:cNvSpPr/>
            <p:nvPr/>
          </p:nvSpPr>
          <p:spPr>
            <a:xfrm flipH="1" flipV="1">
              <a:off x="3877560" y="4745160"/>
              <a:ext cx="748080" cy="3675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solidFill>
              <a:schemeClr val="accent5">
                <a:lumMod val="60000"/>
                <a:lumOff val="40000"/>
                <a:alpha val="50000"/>
              </a:schemeClr>
            </a:solidFill>
            <a:ln w="6336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87" name="CustomShape 13"/>
            <p:cNvSpPr/>
            <p:nvPr/>
          </p:nvSpPr>
          <p:spPr>
            <a:xfrm>
              <a:off x="6707880" y="5531040"/>
              <a:ext cx="657720" cy="3675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88" name="CustomShape 14"/>
            <p:cNvSpPr/>
            <p:nvPr/>
          </p:nvSpPr>
          <p:spPr>
            <a:xfrm flipH="1" flipV="1">
              <a:off x="4187880" y="6144120"/>
              <a:ext cx="1245960" cy="26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89" name="CustomShape 15"/>
            <p:cNvSpPr/>
            <p:nvPr/>
          </p:nvSpPr>
          <p:spPr>
            <a:xfrm flipH="1">
              <a:off x="4101840" y="5508360"/>
              <a:ext cx="523080" cy="4392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90" name="CustomShape 16"/>
            <p:cNvSpPr/>
            <p:nvPr/>
          </p:nvSpPr>
          <p:spPr>
            <a:xfrm flipV="1">
              <a:off x="5938920" y="5529600"/>
              <a:ext cx="338040" cy="4438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91" name="CustomShape 17"/>
            <p:cNvSpPr/>
            <p:nvPr/>
          </p:nvSpPr>
          <p:spPr>
            <a:xfrm>
              <a:off x="6188760" y="5056560"/>
              <a:ext cx="606960" cy="5551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6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11</a:t>
              </a:r>
              <a:endParaRPr b="0" lang="en-US" sz="2600" spc="-1" strike="noStrike">
                <a:latin typeface="Arial"/>
              </a:endParaRPr>
            </a:p>
          </p:txBody>
        </p:sp>
        <p:sp>
          <p:nvSpPr>
            <p:cNvPr id="1692" name="CustomShape 18"/>
            <p:cNvSpPr/>
            <p:nvPr/>
          </p:nvSpPr>
          <p:spPr>
            <a:xfrm>
              <a:off x="7317360" y="4271760"/>
              <a:ext cx="618840" cy="5551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6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1</a:t>
              </a:r>
              <a:endParaRPr b="0" lang="en-US" sz="2600" spc="-1" strike="noStrike">
                <a:latin typeface="Arial"/>
              </a:endParaRPr>
            </a:p>
          </p:txBody>
        </p:sp>
        <p:sp>
          <p:nvSpPr>
            <p:cNvPr id="1693" name="CustomShape 19"/>
            <p:cNvSpPr/>
            <p:nvPr/>
          </p:nvSpPr>
          <p:spPr>
            <a:xfrm>
              <a:off x="5270760" y="4119480"/>
              <a:ext cx="587160" cy="5551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6336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6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4</a:t>
              </a:r>
              <a:endParaRPr b="0" lang="en-US" sz="2600" spc="-1" strike="noStrike">
                <a:latin typeface="Arial"/>
              </a:endParaRPr>
            </a:p>
          </p:txBody>
        </p:sp>
        <p:sp>
          <p:nvSpPr>
            <p:cNvPr id="1694" name="CustomShape 20"/>
            <p:cNvSpPr/>
            <p:nvPr/>
          </p:nvSpPr>
          <p:spPr>
            <a:xfrm>
              <a:off x="4545720" y="5033880"/>
              <a:ext cx="556920" cy="5551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6336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6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5</a:t>
              </a:r>
              <a:endParaRPr b="0" lang="en-US" sz="2600" spc="-1" strike="noStrike">
                <a:latin typeface="Arial"/>
              </a:endParaRPr>
            </a:p>
          </p:txBody>
        </p:sp>
        <p:sp>
          <p:nvSpPr>
            <p:cNvPr id="1695" name="CustomShape 21"/>
            <p:cNvSpPr/>
            <p:nvPr/>
          </p:nvSpPr>
          <p:spPr>
            <a:xfrm>
              <a:off x="5436720" y="5894640"/>
              <a:ext cx="587160" cy="5551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6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2</a:t>
              </a:r>
              <a:endParaRPr b="0" lang="en-US" sz="2600" spc="-1" strike="noStrike">
                <a:latin typeface="Arial"/>
              </a:endParaRPr>
            </a:p>
          </p:txBody>
        </p:sp>
        <p:sp>
          <p:nvSpPr>
            <p:cNvPr id="1696" name="CustomShape 22"/>
            <p:cNvSpPr/>
            <p:nvPr/>
          </p:nvSpPr>
          <p:spPr>
            <a:xfrm>
              <a:off x="7280280" y="5818320"/>
              <a:ext cx="587160" cy="5551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6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7</a:t>
              </a:r>
              <a:endParaRPr b="0" lang="en-US" sz="2600" spc="-1" strike="noStrike">
                <a:latin typeface="Arial"/>
              </a:endParaRPr>
            </a:p>
          </p:txBody>
        </p:sp>
        <p:sp>
          <p:nvSpPr>
            <p:cNvPr id="1697" name="CustomShape 23"/>
            <p:cNvSpPr/>
            <p:nvPr/>
          </p:nvSpPr>
          <p:spPr>
            <a:xfrm flipV="1">
              <a:off x="3034800" y="4745880"/>
              <a:ext cx="426240" cy="4140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tx2">
                  <a:lumMod val="5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98" name="CustomShape 24"/>
            <p:cNvSpPr/>
            <p:nvPr/>
          </p:nvSpPr>
          <p:spPr>
            <a:xfrm>
              <a:off x="3376080" y="4271760"/>
              <a:ext cx="587160" cy="555120"/>
            </a:xfrm>
            <a:prstGeom prst="ellipse">
              <a:avLst/>
            </a:prstGeom>
            <a:solidFill>
              <a:srgbClr val="97cefb"/>
            </a:solidFill>
            <a:ln w="63360">
              <a:solidFill>
                <a:srgbClr val="1a8afa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6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6</a:t>
              </a:r>
              <a:endParaRPr b="0" lang="en-US" sz="2600" spc="-1" strike="noStrike">
                <a:latin typeface="Arial"/>
              </a:endParaRPr>
            </a:p>
          </p:txBody>
        </p:sp>
        <p:sp>
          <p:nvSpPr>
            <p:cNvPr id="1699" name="CustomShape 25"/>
            <p:cNvSpPr/>
            <p:nvPr/>
          </p:nvSpPr>
          <p:spPr>
            <a:xfrm flipV="1">
              <a:off x="7574400" y="4826520"/>
              <a:ext cx="51480" cy="9896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00" name="CustomShape 26"/>
            <p:cNvSpPr/>
            <p:nvPr/>
          </p:nvSpPr>
          <p:spPr>
            <a:xfrm flipH="1">
              <a:off x="6024240" y="6096600"/>
              <a:ext cx="1254240" cy="752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01" name="CustomShape 27"/>
            <p:cNvSpPr/>
            <p:nvPr/>
          </p:nvSpPr>
          <p:spPr>
            <a:xfrm>
              <a:off x="3034800" y="5554800"/>
              <a:ext cx="651240" cy="392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tx2">
                  <a:lumMod val="5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02" name="CustomShape 28"/>
            <p:cNvSpPr/>
            <p:nvPr/>
          </p:nvSpPr>
          <p:spPr>
            <a:xfrm>
              <a:off x="2850480" y="4597200"/>
              <a:ext cx="50256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10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703" name="CustomShape 29"/>
            <p:cNvSpPr/>
            <p:nvPr/>
          </p:nvSpPr>
          <p:spPr>
            <a:xfrm>
              <a:off x="3283920" y="5391000"/>
              <a:ext cx="50256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12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704" name="CustomShape 30"/>
            <p:cNvSpPr/>
            <p:nvPr/>
          </p:nvSpPr>
          <p:spPr>
            <a:xfrm>
              <a:off x="4359600" y="4095720"/>
              <a:ext cx="50256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17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705" name="CustomShape 31"/>
            <p:cNvSpPr/>
            <p:nvPr/>
          </p:nvSpPr>
          <p:spPr>
            <a:xfrm>
              <a:off x="4215600" y="4607640"/>
              <a:ext cx="34128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6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706" name="CustomShape 32"/>
            <p:cNvSpPr/>
            <p:nvPr/>
          </p:nvSpPr>
          <p:spPr>
            <a:xfrm>
              <a:off x="5348520" y="4982400"/>
              <a:ext cx="50256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33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707" name="CustomShape 33"/>
            <p:cNvSpPr/>
            <p:nvPr/>
          </p:nvSpPr>
          <p:spPr>
            <a:xfrm>
              <a:off x="6392520" y="4095720"/>
              <a:ext cx="50256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20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708" name="CustomShape 34"/>
            <p:cNvSpPr/>
            <p:nvPr/>
          </p:nvSpPr>
          <p:spPr>
            <a:xfrm>
              <a:off x="6757200" y="4620960"/>
              <a:ext cx="34128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6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709" name="CustomShape 35"/>
            <p:cNvSpPr/>
            <p:nvPr/>
          </p:nvSpPr>
          <p:spPr>
            <a:xfrm>
              <a:off x="7570800" y="5130360"/>
              <a:ext cx="50256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26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710" name="CustomShape 36"/>
            <p:cNvSpPr/>
            <p:nvPr/>
          </p:nvSpPr>
          <p:spPr>
            <a:xfrm>
              <a:off x="6904800" y="5362920"/>
              <a:ext cx="50256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20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711" name="CustomShape 37"/>
            <p:cNvSpPr/>
            <p:nvPr/>
          </p:nvSpPr>
          <p:spPr>
            <a:xfrm>
              <a:off x="4680000" y="5783400"/>
              <a:ext cx="50256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14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712" name="CustomShape 38"/>
            <p:cNvSpPr/>
            <p:nvPr/>
          </p:nvSpPr>
          <p:spPr>
            <a:xfrm>
              <a:off x="6388560" y="5786280"/>
              <a:ext cx="50256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15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713" name="CustomShape 39"/>
            <p:cNvSpPr/>
            <p:nvPr/>
          </p:nvSpPr>
          <p:spPr>
            <a:xfrm>
              <a:off x="5797800" y="5467320"/>
              <a:ext cx="34128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9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714" name="CustomShape 40"/>
            <p:cNvSpPr/>
            <p:nvPr/>
          </p:nvSpPr>
          <p:spPr>
            <a:xfrm>
              <a:off x="4096080" y="5363640"/>
              <a:ext cx="34128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3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715" name="CustomShape 41"/>
            <p:cNvSpPr/>
            <p:nvPr/>
          </p:nvSpPr>
          <p:spPr>
            <a:xfrm>
              <a:off x="4901040" y="4547160"/>
              <a:ext cx="34128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5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716" name="CustomShape 42"/>
            <p:cNvSpPr/>
            <p:nvPr/>
          </p:nvSpPr>
          <p:spPr>
            <a:xfrm>
              <a:off x="5961240" y="4561920"/>
              <a:ext cx="50256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11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717" name="CustomShape 43"/>
            <p:cNvSpPr/>
            <p:nvPr/>
          </p:nvSpPr>
          <p:spPr>
            <a:xfrm>
              <a:off x="8400240" y="4974840"/>
              <a:ext cx="618840" cy="5551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6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9</a:t>
              </a:r>
              <a:endParaRPr b="0" lang="en-US" sz="2600" spc="-1" strike="noStrike">
                <a:latin typeface="Arial"/>
              </a:endParaRPr>
            </a:p>
          </p:txBody>
        </p:sp>
        <p:sp>
          <p:nvSpPr>
            <p:cNvPr id="1718" name="CustomShape 44"/>
            <p:cNvSpPr/>
            <p:nvPr/>
          </p:nvSpPr>
          <p:spPr>
            <a:xfrm flipH="1" flipV="1">
              <a:off x="7845120" y="4745880"/>
              <a:ext cx="643320" cy="3088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19" name="CustomShape 45"/>
            <p:cNvSpPr/>
            <p:nvPr/>
          </p:nvSpPr>
          <p:spPr>
            <a:xfrm flipH="1">
              <a:off x="7781040" y="5449680"/>
              <a:ext cx="707400" cy="449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20" name="CustomShape 46"/>
            <p:cNvSpPr/>
            <p:nvPr/>
          </p:nvSpPr>
          <p:spPr>
            <a:xfrm>
              <a:off x="8068320" y="4540680"/>
              <a:ext cx="34128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5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721" name="CustomShape 47"/>
            <p:cNvSpPr/>
            <p:nvPr/>
          </p:nvSpPr>
          <p:spPr>
            <a:xfrm>
              <a:off x="8135640" y="5596920"/>
              <a:ext cx="34128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3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722" name="CustomShape 48"/>
            <p:cNvSpPr/>
            <p:nvPr/>
          </p:nvSpPr>
          <p:spPr>
            <a:xfrm>
              <a:off x="2178360" y="4980240"/>
              <a:ext cx="363960" cy="5162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800" spc="-1" strike="noStrike">
                  <a:solidFill>
                    <a:srgbClr val="f8e19f"/>
                  </a:solidFill>
                  <a:latin typeface="Calibri"/>
                  <a:ea typeface="DejaVu Sans"/>
                </a:rPr>
                <a:t>s</a:t>
              </a:r>
              <a:endParaRPr b="0" lang="en-US" sz="2800" spc="-1" strike="noStrike">
                <a:latin typeface="Arial"/>
              </a:endParaRPr>
            </a:p>
          </p:txBody>
        </p:sp>
        <p:sp>
          <p:nvSpPr>
            <p:cNvPr id="1723" name="CustomShape 49"/>
            <p:cNvSpPr/>
            <p:nvPr/>
          </p:nvSpPr>
          <p:spPr>
            <a:xfrm>
              <a:off x="9316440" y="4348080"/>
              <a:ext cx="618840" cy="5551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6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3</a:t>
              </a:r>
              <a:endParaRPr b="0" lang="en-US" sz="2600" spc="-1" strike="noStrike">
                <a:latin typeface="Arial"/>
              </a:endParaRPr>
            </a:p>
          </p:txBody>
        </p:sp>
        <p:sp>
          <p:nvSpPr>
            <p:cNvPr id="1724" name="CustomShape 50"/>
            <p:cNvSpPr/>
            <p:nvPr/>
          </p:nvSpPr>
          <p:spPr>
            <a:xfrm>
              <a:off x="9316440" y="5644440"/>
              <a:ext cx="618840" cy="5551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6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10</a:t>
              </a:r>
              <a:endParaRPr b="0" lang="en-US" sz="2600" spc="-1" strike="noStrike">
                <a:latin typeface="Arial"/>
              </a:endParaRPr>
            </a:p>
          </p:txBody>
        </p:sp>
        <p:sp>
          <p:nvSpPr>
            <p:cNvPr id="1725" name="CustomShape 51"/>
            <p:cNvSpPr/>
            <p:nvPr/>
          </p:nvSpPr>
          <p:spPr>
            <a:xfrm>
              <a:off x="9626400" y="4903920"/>
              <a:ext cx="360" cy="739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26" name="CustomShape 52"/>
            <p:cNvSpPr/>
            <p:nvPr/>
          </p:nvSpPr>
          <p:spPr>
            <a:xfrm>
              <a:off x="9633240" y="5086440"/>
              <a:ext cx="34128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7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727" name="CustomShape 53"/>
            <p:cNvSpPr/>
            <p:nvPr/>
          </p:nvSpPr>
          <p:spPr>
            <a:xfrm>
              <a:off x="2532600" y="5080320"/>
              <a:ext cx="587160" cy="5551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tx2">
                  <a:lumMod val="5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6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0</a:t>
              </a:r>
              <a:endParaRPr b="0" lang="en-US" sz="2600" spc="-1" strike="noStrike">
                <a:latin typeface="Arial"/>
              </a:endParaRPr>
            </a:p>
          </p:txBody>
        </p:sp>
        <p:sp>
          <p:nvSpPr>
            <p:cNvPr id="1728" name="CustomShape 54"/>
            <p:cNvSpPr/>
            <p:nvPr/>
          </p:nvSpPr>
          <p:spPr>
            <a:xfrm>
              <a:off x="3601080" y="5867280"/>
              <a:ext cx="587160" cy="5551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6336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6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8</a:t>
              </a:r>
              <a:endParaRPr b="0" lang="en-US" sz="26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9" name="CustomShape 1"/>
          <p:cNvSpPr/>
          <p:nvPr/>
        </p:nvSpPr>
        <p:spPr>
          <a:xfrm>
            <a:off x="11566440" y="6525000"/>
            <a:ext cx="427680" cy="19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62521501-3686-4D2A-AE03-FC37ACB35065}" type="slidenum">
              <a:rPr b="0" lang="en-US" sz="800" spc="-1" strike="noStrike">
                <a:solidFill>
                  <a:srgbClr val="ffffff"/>
                </a:solidFill>
                <a:latin typeface="Calibri"/>
                <a:ea typeface="DejaVu Sans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1730" name="CustomShape 2"/>
          <p:cNvSpPr/>
          <p:nvPr/>
        </p:nvSpPr>
        <p:spPr>
          <a:xfrm>
            <a:off x="190440" y="1066680"/>
            <a:ext cx="11803680" cy="556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rmAutofit/>
          </a:bodyPr>
          <a:p>
            <a:pPr lvl="1" marL="304920" indent="-3038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ffffff"/>
                </a:solidFill>
                <a:latin typeface="Calibri"/>
                <a:ea typeface="DejaVu Sans"/>
              </a:rPr>
              <a:t>Dequeue the nearest vertex (</a:t>
            </a:r>
            <a:r>
              <a:rPr b="0" lang="en-US" sz="2600" spc="-1" strike="noStrike">
                <a:solidFill>
                  <a:srgbClr val="f3cd60"/>
                </a:solidFill>
                <a:latin typeface="Calibri"/>
                <a:ea typeface="DejaVu Sans"/>
              </a:rPr>
              <a:t>8</a:t>
            </a:r>
            <a:r>
              <a:rPr b="0" lang="en-US" sz="2600" spc="-1" strike="noStrike">
                <a:solidFill>
                  <a:srgbClr val="ffffff"/>
                </a:solidFill>
                <a:latin typeface="Calibri"/>
                <a:ea typeface="DejaVu Sans"/>
              </a:rPr>
              <a:t>) and enqueue unvisited children: </a:t>
            </a:r>
            <a:r>
              <a:rPr b="0" lang="en-US" sz="2600" spc="-1" strike="noStrike">
                <a:solidFill>
                  <a:srgbClr val="f3cd60"/>
                </a:solidFill>
                <a:latin typeface="Calibri"/>
                <a:ea typeface="DejaVu Sans"/>
              </a:rPr>
              <a:t>2</a:t>
            </a:r>
            <a:endParaRPr b="0" lang="en-US" sz="2600" spc="-1" strike="noStrike">
              <a:latin typeface="Arial"/>
            </a:endParaRPr>
          </a:p>
          <a:p>
            <a:pPr lvl="1" marL="304920" indent="-3038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ffffff"/>
                </a:solidFill>
                <a:latin typeface="Calibri"/>
                <a:ea typeface="DejaVu Sans"/>
              </a:rPr>
              <a:t>Improve min distances through child edges of </a:t>
            </a:r>
            <a:r>
              <a:rPr b="0" lang="en-US" sz="2600" spc="-1" strike="noStrike">
                <a:solidFill>
                  <a:srgbClr val="f3cd60"/>
                </a:solidFill>
                <a:latin typeface="Calibri"/>
                <a:ea typeface="DejaVu Sans"/>
              </a:rPr>
              <a:t>8</a:t>
            </a:r>
            <a:r>
              <a:rPr b="0" lang="en-US" sz="2600" spc="-1" strike="noStrike">
                <a:solidFill>
                  <a:srgbClr val="ffffff"/>
                </a:solidFill>
                <a:latin typeface="Calibri"/>
                <a:ea typeface="DejaVu Sans"/>
              </a:rPr>
              <a:t>: {8 </a:t>
            </a:r>
            <a:r>
              <a:rPr b="0" lang="en-US" sz="2600" spc="-1" strike="noStrike">
                <a:solidFill>
                  <a:srgbClr val="ffffff"/>
                </a:solidFill>
                <a:latin typeface="Consolas"/>
                <a:ea typeface="DejaVu Sans"/>
              </a:rPr>
              <a:t>→</a:t>
            </a:r>
            <a:r>
              <a:rPr b="0" lang="en-US" sz="2600" spc="-1" strike="noStrike">
                <a:solidFill>
                  <a:srgbClr val="ffffff"/>
                </a:solidFill>
                <a:latin typeface="Calibri"/>
                <a:ea typeface="DejaVu Sans"/>
              </a:rPr>
              <a:t> 2}, {8 </a:t>
            </a:r>
            <a:r>
              <a:rPr b="0" lang="en-US" sz="2600" spc="-1" strike="noStrike">
                <a:solidFill>
                  <a:srgbClr val="ffffff"/>
                </a:solidFill>
                <a:latin typeface="Consolas"/>
                <a:ea typeface="DejaVu Sans"/>
              </a:rPr>
              <a:t>→</a:t>
            </a:r>
            <a:r>
              <a:rPr b="0" lang="en-US" sz="2600" spc="-1" strike="noStrike">
                <a:solidFill>
                  <a:srgbClr val="ffffff"/>
                </a:solidFill>
                <a:latin typeface="Calibri"/>
                <a:ea typeface="DejaVu Sans"/>
              </a:rPr>
              <a:t> 5}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731" name="CustomShape 3"/>
          <p:cNvSpPr/>
          <p:nvPr/>
        </p:nvSpPr>
        <p:spPr>
          <a:xfrm>
            <a:off x="188640" y="40320"/>
            <a:ext cx="9576360" cy="110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f3be60"/>
                </a:solidFill>
                <a:latin typeface="Calibri"/>
                <a:ea typeface="DejaVu Sans"/>
              </a:rPr>
              <a:t>Dijkstra's Algorithm: Step #4</a:t>
            </a:r>
            <a:endParaRPr b="0" lang="en-US" sz="3200" spc="-1" strike="noStrike">
              <a:latin typeface="Arial"/>
            </a:endParaRPr>
          </a:p>
        </p:txBody>
      </p:sp>
      <p:graphicFrame>
        <p:nvGraphicFramePr>
          <p:cNvPr id="1732" name="Table 4"/>
          <p:cNvGraphicFramePr/>
          <p:nvPr/>
        </p:nvGraphicFramePr>
        <p:xfrm>
          <a:off x="1522440" y="2493360"/>
          <a:ext cx="9143280" cy="1528560"/>
        </p:xfrm>
        <a:graphic>
          <a:graphicData uri="http://schemas.openxmlformats.org/drawingml/2006/table">
            <a:tbl>
              <a:tblPr/>
              <a:tblGrid>
                <a:gridCol w="1167480"/>
                <a:gridCol w="664560"/>
                <a:gridCol w="664560"/>
                <a:gridCol w="664560"/>
                <a:gridCol w="664560"/>
                <a:gridCol w="664560"/>
                <a:gridCol w="664560"/>
                <a:gridCol w="664560"/>
                <a:gridCol w="664560"/>
                <a:gridCol w="664560"/>
                <a:gridCol w="664560"/>
                <a:gridCol w="664560"/>
                <a:gridCol w="666000"/>
              </a:tblGrid>
              <a:tr h="391320"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i="1" lang="en-US" sz="2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v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f8e19f"/>
                          </a:solidFill>
                          <a:latin typeface="Consolas"/>
                        </a:rPr>
                        <a:t>0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f8e19f"/>
                          </a:solidFill>
                          <a:latin typeface="Consolas"/>
                        </a:rPr>
                        <a:t>1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f8e19f"/>
                          </a:solidFill>
                          <a:latin typeface="Consolas"/>
                        </a:rPr>
                        <a:t>2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f8e19f"/>
                          </a:solidFill>
                          <a:latin typeface="Consolas"/>
                        </a:rPr>
                        <a:t>3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f8e19f"/>
                          </a:solidFill>
                          <a:latin typeface="Consolas"/>
                        </a:rPr>
                        <a:t>4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f8e19f"/>
                          </a:solidFill>
                          <a:latin typeface="Consolas"/>
                        </a:rPr>
                        <a:t>5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f8e19f"/>
                          </a:solidFill>
                          <a:latin typeface="Consolas"/>
                        </a:rPr>
                        <a:t>6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f8e19f"/>
                          </a:solidFill>
                          <a:latin typeface="Consolas"/>
                        </a:rPr>
                        <a:t>7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f8e19f"/>
                          </a:solidFill>
                          <a:latin typeface="Consolas"/>
                        </a:rPr>
                        <a:t>8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f8e19f"/>
                          </a:solidFill>
                          <a:latin typeface="Consolas"/>
                        </a:rPr>
                        <a:t>9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f8e19f"/>
                          </a:solidFill>
                          <a:latin typeface="Consolas"/>
                        </a:rPr>
                        <a:t>10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f8e19f"/>
                          </a:solidFill>
                          <a:latin typeface="Consolas"/>
                        </a:rPr>
                        <a:t>11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391320"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d[</a:t>
                      </a:r>
                      <a:r>
                        <a:rPr b="0" i="1" lang="en-US" sz="2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v</a:t>
                      </a: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]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Consolas"/>
                        </a:rPr>
                        <a:t>0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Consolas"/>
                        </a:rPr>
                        <a:t>-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ffff00"/>
                          </a:solidFill>
                          <a:latin typeface="Consolas"/>
                        </a:rPr>
                        <a:t>26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Consolas"/>
                        </a:rPr>
                        <a:t>-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Consolas"/>
                        </a:rPr>
                        <a:t>27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ffff00"/>
                          </a:solidFill>
                          <a:latin typeface="Consolas"/>
                        </a:rPr>
                        <a:t>15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Consolas"/>
                        </a:rPr>
                        <a:t>10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Consolas"/>
                        </a:rPr>
                        <a:t>-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Consolas"/>
                        </a:rPr>
                        <a:t>12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Consolas"/>
                        </a:rPr>
                        <a:t>-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Consolas"/>
                        </a:rPr>
                        <a:t>-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Consolas"/>
                        </a:rPr>
                        <a:t>-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</a:tr>
              <a:tr h="746280"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prev[</a:t>
                      </a:r>
                      <a:r>
                        <a:rPr b="0" i="1" lang="en-US" sz="2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v</a:t>
                      </a: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]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Consolas"/>
                        </a:rPr>
                        <a:t>-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Consolas"/>
                        </a:rPr>
                        <a:t>-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ffff00"/>
                          </a:solidFill>
                          <a:latin typeface="Consolas"/>
                        </a:rPr>
                        <a:t>8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Consolas"/>
                        </a:rPr>
                        <a:t>-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Consolas"/>
                        </a:rPr>
                        <a:t>6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ffff00"/>
                          </a:solidFill>
                          <a:latin typeface="Consolas"/>
                        </a:rPr>
                        <a:t>8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Consolas"/>
                        </a:rPr>
                        <a:t>0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Consolas"/>
                        </a:rPr>
                        <a:t>-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Consolas"/>
                        </a:rPr>
                        <a:t>0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Consolas"/>
                        </a:rPr>
                        <a:t>-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Consolas"/>
                        </a:rPr>
                        <a:t>-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Consolas"/>
                        </a:rPr>
                        <a:t>-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1733" name="Group 5"/>
          <p:cNvGrpSpPr/>
          <p:nvPr/>
        </p:nvGrpSpPr>
        <p:grpSpPr>
          <a:xfrm>
            <a:off x="2178360" y="4095720"/>
            <a:ext cx="7796160" cy="2354040"/>
            <a:chOff x="2178360" y="4095720"/>
            <a:chExt cx="7796160" cy="2354040"/>
          </a:xfrm>
        </p:grpSpPr>
        <p:sp>
          <p:nvSpPr>
            <p:cNvPr id="1734" name="CustomShape 6"/>
            <p:cNvSpPr/>
            <p:nvPr/>
          </p:nvSpPr>
          <p:spPr>
            <a:xfrm flipV="1">
              <a:off x="6707880" y="4745880"/>
              <a:ext cx="699120" cy="3902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35" name="CustomShape 7"/>
            <p:cNvSpPr/>
            <p:nvPr/>
          </p:nvSpPr>
          <p:spPr>
            <a:xfrm>
              <a:off x="5859000" y="4397400"/>
              <a:ext cx="1456920" cy="1512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36" name="CustomShape 8"/>
            <p:cNvSpPr/>
            <p:nvPr/>
          </p:nvSpPr>
          <p:spPr>
            <a:xfrm flipH="1" flipV="1">
              <a:off x="5772240" y="4593240"/>
              <a:ext cx="504000" cy="5428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37" name="CustomShape 9"/>
            <p:cNvSpPr/>
            <p:nvPr/>
          </p:nvSpPr>
          <p:spPr>
            <a:xfrm>
              <a:off x="5103720" y="5311800"/>
              <a:ext cx="1083960" cy="216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38" name="CustomShape 10"/>
            <p:cNvSpPr/>
            <p:nvPr/>
          </p:nvSpPr>
          <p:spPr>
            <a:xfrm flipH="1">
              <a:off x="5020560" y="4593960"/>
              <a:ext cx="333720" cy="5202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39" name="CustomShape 11"/>
            <p:cNvSpPr/>
            <p:nvPr/>
          </p:nvSpPr>
          <p:spPr>
            <a:xfrm flipV="1">
              <a:off x="3964320" y="4395600"/>
              <a:ext cx="1305360" cy="1512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tx2">
                  <a:lumMod val="5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40" name="CustomShape 12"/>
            <p:cNvSpPr/>
            <p:nvPr/>
          </p:nvSpPr>
          <p:spPr>
            <a:xfrm flipH="1" flipV="1">
              <a:off x="3877560" y="4745160"/>
              <a:ext cx="748080" cy="3675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tx2">
                  <a:lumMod val="5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41" name="CustomShape 13"/>
            <p:cNvSpPr/>
            <p:nvPr/>
          </p:nvSpPr>
          <p:spPr>
            <a:xfrm>
              <a:off x="6707880" y="5531040"/>
              <a:ext cx="657720" cy="3675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42" name="CustomShape 14"/>
            <p:cNvSpPr/>
            <p:nvPr/>
          </p:nvSpPr>
          <p:spPr>
            <a:xfrm flipH="1" flipV="1">
              <a:off x="4187880" y="6144120"/>
              <a:ext cx="1245960" cy="26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solidFill>
              <a:schemeClr val="accent5">
                <a:lumMod val="60000"/>
                <a:lumOff val="40000"/>
                <a:alpha val="50000"/>
              </a:schemeClr>
            </a:solidFill>
            <a:ln w="6336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43" name="CustomShape 15"/>
            <p:cNvSpPr/>
            <p:nvPr/>
          </p:nvSpPr>
          <p:spPr>
            <a:xfrm flipH="1">
              <a:off x="4101840" y="5508360"/>
              <a:ext cx="523080" cy="4392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solidFill>
              <a:schemeClr val="accent5">
                <a:lumMod val="60000"/>
                <a:lumOff val="40000"/>
                <a:alpha val="50000"/>
              </a:schemeClr>
            </a:solidFill>
            <a:ln w="6336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44" name="CustomShape 16"/>
            <p:cNvSpPr/>
            <p:nvPr/>
          </p:nvSpPr>
          <p:spPr>
            <a:xfrm flipV="1">
              <a:off x="5938920" y="5529600"/>
              <a:ext cx="338040" cy="4438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45" name="CustomShape 17"/>
            <p:cNvSpPr/>
            <p:nvPr/>
          </p:nvSpPr>
          <p:spPr>
            <a:xfrm>
              <a:off x="6188760" y="5056560"/>
              <a:ext cx="606960" cy="5551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6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11</a:t>
              </a:r>
              <a:endParaRPr b="0" lang="en-US" sz="2600" spc="-1" strike="noStrike">
                <a:latin typeface="Arial"/>
              </a:endParaRPr>
            </a:p>
          </p:txBody>
        </p:sp>
        <p:sp>
          <p:nvSpPr>
            <p:cNvPr id="1746" name="CustomShape 18"/>
            <p:cNvSpPr/>
            <p:nvPr/>
          </p:nvSpPr>
          <p:spPr>
            <a:xfrm>
              <a:off x="7317360" y="4271760"/>
              <a:ext cx="618840" cy="5551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6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1</a:t>
              </a:r>
              <a:endParaRPr b="0" lang="en-US" sz="2600" spc="-1" strike="noStrike">
                <a:latin typeface="Arial"/>
              </a:endParaRPr>
            </a:p>
          </p:txBody>
        </p:sp>
        <p:sp>
          <p:nvSpPr>
            <p:cNvPr id="1747" name="CustomShape 19"/>
            <p:cNvSpPr/>
            <p:nvPr/>
          </p:nvSpPr>
          <p:spPr>
            <a:xfrm>
              <a:off x="5270760" y="4119480"/>
              <a:ext cx="587160" cy="5551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6336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6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4</a:t>
              </a:r>
              <a:endParaRPr b="0" lang="en-US" sz="2600" spc="-1" strike="noStrike">
                <a:latin typeface="Arial"/>
              </a:endParaRPr>
            </a:p>
          </p:txBody>
        </p:sp>
        <p:sp>
          <p:nvSpPr>
            <p:cNvPr id="1748" name="CustomShape 20"/>
            <p:cNvSpPr/>
            <p:nvPr/>
          </p:nvSpPr>
          <p:spPr>
            <a:xfrm>
              <a:off x="4545720" y="5033880"/>
              <a:ext cx="556920" cy="5551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6336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6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5</a:t>
              </a:r>
              <a:endParaRPr b="0" lang="en-US" sz="2600" spc="-1" strike="noStrike">
                <a:latin typeface="Arial"/>
              </a:endParaRPr>
            </a:p>
          </p:txBody>
        </p:sp>
        <p:sp>
          <p:nvSpPr>
            <p:cNvPr id="1749" name="CustomShape 21"/>
            <p:cNvSpPr/>
            <p:nvPr/>
          </p:nvSpPr>
          <p:spPr>
            <a:xfrm>
              <a:off x="5436720" y="5894640"/>
              <a:ext cx="587160" cy="5551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6336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6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2</a:t>
              </a:r>
              <a:endParaRPr b="0" lang="en-US" sz="2600" spc="-1" strike="noStrike">
                <a:latin typeface="Arial"/>
              </a:endParaRPr>
            </a:p>
          </p:txBody>
        </p:sp>
        <p:sp>
          <p:nvSpPr>
            <p:cNvPr id="1750" name="CustomShape 22"/>
            <p:cNvSpPr/>
            <p:nvPr/>
          </p:nvSpPr>
          <p:spPr>
            <a:xfrm>
              <a:off x="7280280" y="5818320"/>
              <a:ext cx="587160" cy="5551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6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7</a:t>
              </a:r>
              <a:endParaRPr b="0" lang="en-US" sz="2600" spc="-1" strike="noStrike">
                <a:latin typeface="Arial"/>
              </a:endParaRPr>
            </a:p>
          </p:txBody>
        </p:sp>
        <p:sp>
          <p:nvSpPr>
            <p:cNvPr id="1751" name="CustomShape 23"/>
            <p:cNvSpPr/>
            <p:nvPr/>
          </p:nvSpPr>
          <p:spPr>
            <a:xfrm flipV="1">
              <a:off x="3034800" y="4745880"/>
              <a:ext cx="426240" cy="4140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tx2">
                  <a:lumMod val="5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52" name="CustomShape 24"/>
            <p:cNvSpPr/>
            <p:nvPr/>
          </p:nvSpPr>
          <p:spPr>
            <a:xfrm>
              <a:off x="3376080" y="4271760"/>
              <a:ext cx="587160" cy="5551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tx2">
                  <a:lumMod val="5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6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6</a:t>
              </a:r>
              <a:endParaRPr b="0" lang="en-US" sz="2600" spc="-1" strike="noStrike">
                <a:latin typeface="Arial"/>
              </a:endParaRPr>
            </a:p>
          </p:txBody>
        </p:sp>
        <p:sp>
          <p:nvSpPr>
            <p:cNvPr id="1753" name="CustomShape 25"/>
            <p:cNvSpPr/>
            <p:nvPr/>
          </p:nvSpPr>
          <p:spPr>
            <a:xfrm flipV="1">
              <a:off x="7574400" y="4826520"/>
              <a:ext cx="51480" cy="9896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54" name="CustomShape 26"/>
            <p:cNvSpPr/>
            <p:nvPr/>
          </p:nvSpPr>
          <p:spPr>
            <a:xfrm flipH="1">
              <a:off x="6024240" y="6096600"/>
              <a:ext cx="1254240" cy="752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55" name="CustomShape 27"/>
            <p:cNvSpPr/>
            <p:nvPr/>
          </p:nvSpPr>
          <p:spPr>
            <a:xfrm>
              <a:off x="3034800" y="5554800"/>
              <a:ext cx="651240" cy="392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tx2">
                  <a:lumMod val="5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56" name="CustomShape 28"/>
            <p:cNvSpPr/>
            <p:nvPr/>
          </p:nvSpPr>
          <p:spPr>
            <a:xfrm>
              <a:off x="2850480" y="4597200"/>
              <a:ext cx="50256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10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757" name="CustomShape 29"/>
            <p:cNvSpPr/>
            <p:nvPr/>
          </p:nvSpPr>
          <p:spPr>
            <a:xfrm>
              <a:off x="3283920" y="5391000"/>
              <a:ext cx="50256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12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758" name="CustomShape 30"/>
            <p:cNvSpPr/>
            <p:nvPr/>
          </p:nvSpPr>
          <p:spPr>
            <a:xfrm>
              <a:off x="4359600" y="4095720"/>
              <a:ext cx="50256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17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759" name="CustomShape 31"/>
            <p:cNvSpPr/>
            <p:nvPr/>
          </p:nvSpPr>
          <p:spPr>
            <a:xfrm>
              <a:off x="4215600" y="4607640"/>
              <a:ext cx="34128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6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760" name="CustomShape 32"/>
            <p:cNvSpPr/>
            <p:nvPr/>
          </p:nvSpPr>
          <p:spPr>
            <a:xfrm>
              <a:off x="5348520" y="4982400"/>
              <a:ext cx="50256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33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761" name="CustomShape 33"/>
            <p:cNvSpPr/>
            <p:nvPr/>
          </p:nvSpPr>
          <p:spPr>
            <a:xfrm>
              <a:off x="6392520" y="4095720"/>
              <a:ext cx="50256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20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762" name="CustomShape 34"/>
            <p:cNvSpPr/>
            <p:nvPr/>
          </p:nvSpPr>
          <p:spPr>
            <a:xfrm>
              <a:off x="6757200" y="4620960"/>
              <a:ext cx="34128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6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763" name="CustomShape 35"/>
            <p:cNvSpPr/>
            <p:nvPr/>
          </p:nvSpPr>
          <p:spPr>
            <a:xfrm>
              <a:off x="7570800" y="5130360"/>
              <a:ext cx="50256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26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764" name="CustomShape 36"/>
            <p:cNvSpPr/>
            <p:nvPr/>
          </p:nvSpPr>
          <p:spPr>
            <a:xfrm>
              <a:off x="6904800" y="5362920"/>
              <a:ext cx="50256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20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765" name="CustomShape 37"/>
            <p:cNvSpPr/>
            <p:nvPr/>
          </p:nvSpPr>
          <p:spPr>
            <a:xfrm>
              <a:off x="4680000" y="5783400"/>
              <a:ext cx="50256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14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766" name="CustomShape 38"/>
            <p:cNvSpPr/>
            <p:nvPr/>
          </p:nvSpPr>
          <p:spPr>
            <a:xfrm>
              <a:off x="6388560" y="5786280"/>
              <a:ext cx="50256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15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767" name="CustomShape 39"/>
            <p:cNvSpPr/>
            <p:nvPr/>
          </p:nvSpPr>
          <p:spPr>
            <a:xfrm>
              <a:off x="5797800" y="5467320"/>
              <a:ext cx="34128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9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768" name="CustomShape 40"/>
            <p:cNvSpPr/>
            <p:nvPr/>
          </p:nvSpPr>
          <p:spPr>
            <a:xfrm>
              <a:off x="4096080" y="5363640"/>
              <a:ext cx="34128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3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769" name="CustomShape 41"/>
            <p:cNvSpPr/>
            <p:nvPr/>
          </p:nvSpPr>
          <p:spPr>
            <a:xfrm>
              <a:off x="4901040" y="4547160"/>
              <a:ext cx="34128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5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770" name="CustomShape 42"/>
            <p:cNvSpPr/>
            <p:nvPr/>
          </p:nvSpPr>
          <p:spPr>
            <a:xfrm>
              <a:off x="5961240" y="4561920"/>
              <a:ext cx="50256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11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771" name="CustomShape 43"/>
            <p:cNvSpPr/>
            <p:nvPr/>
          </p:nvSpPr>
          <p:spPr>
            <a:xfrm>
              <a:off x="8400240" y="4974840"/>
              <a:ext cx="618840" cy="5551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6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9</a:t>
              </a:r>
              <a:endParaRPr b="0" lang="en-US" sz="2600" spc="-1" strike="noStrike">
                <a:latin typeface="Arial"/>
              </a:endParaRPr>
            </a:p>
          </p:txBody>
        </p:sp>
        <p:sp>
          <p:nvSpPr>
            <p:cNvPr id="1772" name="CustomShape 44"/>
            <p:cNvSpPr/>
            <p:nvPr/>
          </p:nvSpPr>
          <p:spPr>
            <a:xfrm flipH="1" flipV="1">
              <a:off x="7845120" y="4745880"/>
              <a:ext cx="643320" cy="3088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73" name="CustomShape 45"/>
            <p:cNvSpPr/>
            <p:nvPr/>
          </p:nvSpPr>
          <p:spPr>
            <a:xfrm flipH="1">
              <a:off x="7781040" y="5449680"/>
              <a:ext cx="707400" cy="449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74" name="CustomShape 46"/>
            <p:cNvSpPr/>
            <p:nvPr/>
          </p:nvSpPr>
          <p:spPr>
            <a:xfrm>
              <a:off x="8068320" y="4540680"/>
              <a:ext cx="34128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5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775" name="CustomShape 47"/>
            <p:cNvSpPr/>
            <p:nvPr/>
          </p:nvSpPr>
          <p:spPr>
            <a:xfrm>
              <a:off x="8135640" y="5596920"/>
              <a:ext cx="34128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3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776" name="CustomShape 48"/>
            <p:cNvSpPr/>
            <p:nvPr/>
          </p:nvSpPr>
          <p:spPr>
            <a:xfrm>
              <a:off x="2178360" y="4980240"/>
              <a:ext cx="363960" cy="5162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800" spc="-1" strike="noStrike">
                  <a:solidFill>
                    <a:srgbClr val="f8e19f"/>
                  </a:solidFill>
                  <a:latin typeface="Calibri"/>
                  <a:ea typeface="DejaVu Sans"/>
                </a:rPr>
                <a:t>s</a:t>
              </a:r>
              <a:endParaRPr b="0" lang="en-US" sz="2800" spc="-1" strike="noStrike">
                <a:latin typeface="Arial"/>
              </a:endParaRPr>
            </a:p>
          </p:txBody>
        </p:sp>
        <p:sp>
          <p:nvSpPr>
            <p:cNvPr id="1777" name="CustomShape 49"/>
            <p:cNvSpPr/>
            <p:nvPr/>
          </p:nvSpPr>
          <p:spPr>
            <a:xfrm>
              <a:off x="9316440" y="4348080"/>
              <a:ext cx="618840" cy="5551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6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3</a:t>
              </a:r>
              <a:endParaRPr b="0" lang="en-US" sz="2600" spc="-1" strike="noStrike">
                <a:latin typeface="Arial"/>
              </a:endParaRPr>
            </a:p>
          </p:txBody>
        </p:sp>
        <p:sp>
          <p:nvSpPr>
            <p:cNvPr id="1778" name="CustomShape 50"/>
            <p:cNvSpPr/>
            <p:nvPr/>
          </p:nvSpPr>
          <p:spPr>
            <a:xfrm>
              <a:off x="9316440" y="5644440"/>
              <a:ext cx="618840" cy="5551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6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10</a:t>
              </a:r>
              <a:endParaRPr b="0" lang="en-US" sz="2600" spc="-1" strike="noStrike">
                <a:latin typeface="Arial"/>
              </a:endParaRPr>
            </a:p>
          </p:txBody>
        </p:sp>
        <p:sp>
          <p:nvSpPr>
            <p:cNvPr id="1779" name="CustomShape 51"/>
            <p:cNvSpPr/>
            <p:nvPr/>
          </p:nvSpPr>
          <p:spPr>
            <a:xfrm>
              <a:off x="9626400" y="4903920"/>
              <a:ext cx="360" cy="739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80" name="CustomShape 52"/>
            <p:cNvSpPr/>
            <p:nvPr/>
          </p:nvSpPr>
          <p:spPr>
            <a:xfrm>
              <a:off x="9633240" y="5086440"/>
              <a:ext cx="34128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7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781" name="CustomShape 53"/>
            <p:cNvSpPr/>
            <p:nvPr/>
          </p:nvSpPr>
          <p:spPr>
            <a:xfrm>
              <a:off x="2532600" y="5080320"/>
              <a:ext cx="587160" cy="5551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tx2">
                  <a:lumMod val="5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6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0</a:t>
              </a:r>
              <a:endParaRPr b="0" lang="en-US" sz="2600" spc="-1" strike="noStrike">
                <a:latin typeface="Arial"/>
              </a:endParaRPr>
            </a:p>
          </p:txBody>
        </p:sp>
        <p:sp>
          <p:nvSpPr>
            <p:cNvPr id="1782" name="CustomShape 54"/>
            <p:cNvSpPr/>
            <p:nvPr/>
          </p:nvSpPr>
          <p:spPr>
            <a:xfrm>
              <a:off x="3601080" y="5867280"/>
              <a:ext cx="587160" cy="555120"/>
            </a:xfrm>
            <a:prstGeom prst="ellipse">
              <a:avLst/>
            </a:prstGeom>
            <a:solidFill>
              <a:srgbClr val="97cefb"/>
            </a:solidFill>
            <a:ln w="63360">
              <a:solidFill>
                <a:srgbClr val="1a8afa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6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8</a:t>
              </a:r>
              <a:endParaRPr b="0" lang="en-US" sz="26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p14:dur="10"/>
    </mc:Choice>
    <mc:Fallback>
      <p:transition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3" name="CustomShape 1"/>
          <p:cNvSpPr/>
          <p:nvPr/>
        </p:nvSpPr>
        <p:spPr>
          <a:xfrm>
            <a:off x="11566440" y="6525000"/>
            <a:ext cx="427680" cy="19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D5A214EC-E0C6-47A2-B20A-B2E242A368EE}" type="slidenum">
              <a:rPr b="0" lang="en-US" sz="800" spc="-1" strike="noStrike">
                <a:solidFill>
                  <a:srgbClr val="ffffff"/>
                </a:solidFill>
                <a:latin typeface="Calibri"/>
                <a:ea typeface="DejaVu Sans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1784" name="CustomShape 2"/>
          <p:cNvSpPr/>
          <p:nvPr/>
        </p:nvSpPr>
        <p:spPr>
          <a:xfrm>
            <a:off x="190440" y="1066680"/>
            <a:ext cx="11803680" cy="556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rmAutofit/>
          </a:bodyPr>
          <a:p>
            <a:pPr lvl="1" marL="304920" indent="-3038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ffffff"/>
                </a:solidFill>
                <a:latin typeface="Calibri"/>
                <a:ea typeface="DejaVu Sans"/>
              </a:rPr>
              <a:t>Dequeue the nearest vertex (</a:t>
            </a:r>
            <a:r>
              <a:rPr b="0" lang="en-US" sz="2600" spc="-1" strike="noStrike">
                <a:solidFill>
                  <a:srgbClr val="f3cd60"/>
                </a:solidFill>
                <a:latin typeface="Calibri"/>
                <a:ea typeface="DejaVu Sans"/>
              </a:rPr>
              <a:t>5</a:t>
            </a:r>
            <a:r>
              <a:rPr b="0" lang="en-US" sz="2600" spc="-1" strike="noStrike">
                <a:solidFill>
                  <a:srgbClr val="ffffff"/>
                </a:solidFill>
                <a:latin typeface="Calibri"/>
                <a:ea typeface="DejaVu Sans"/>
              </a:rPr>
              <a:t>) and enqueue unvisited children: </a:t>
            </a:r>
            <a:r>
              <a:rPr b="0" lang="en-US" sz="2600" spc="-1" strike="noStrike">
                <a:solidFill>
                  <a:srgbClr val="f3cd60"/>
                </a:solidFill>
                <a:latin typeface="Calibri"/>
                <a:ea typeface="DejaVu Sans"/>
              </a:rPr>
              <a:t>11</a:t>
            </a:r>
            <a:endParaRPr b="0" lang="en-US" sz="2600" spc="-1" strike="noStrike">
              <a:latin typeface="Arial"/>
            </a:endParaRPr>
          </a:p>
          <a:p>
            <a:pPr lvl="1" marL="304920" indent="-3038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ffffff"/>
                </a:solidFill>
                <a:latin typeface="Calibri"/>
                <a:ea typeface="DejaVu Sans"/>
              </a:rPr>
              <a:t>Improve min distances through child edges of </a:t>
            </a:r>
            <a:r>
              <a:rPr b="0" lang="en-US" sz="2600" spc="-1" strike="noStrike">
                <a:solidFill>
                  <a:srgbClr val="f3cd60"/>
                </a:solidFill>
                <a:latin typeface="Calibri"/>
                <a:ea typeface="DejaVu Sans"/>
              </a:rPr>
              <a:t>5</a:t>
            </a:r>
            <a:r>
              <a:rPr b="0" lang="en-US" sz="2600" spc="-1" strike="noStrike">
                <a:solidFill>
                  <a:srgbClr val="ffffff"/>
                </a:solidFill>
                <a:latin typeface="Calibri"/>
                <a:ea typeface="DejaVu Sans"/>
              </a:rPr>
              <a:t>: {5 </a:t>
            </a:r>
            <a:r>
              <a:rPr b="0" lang="en-US" sz="2600" spc="-1" strike="noStrike">
                <a:solidFill>
                  <a:srgbClr val="ffffff"/>
                </a:solidFill>
                <a:latin typeface="Consolas"/>
                <a:ea typeface="DejaVu Sans"/>
              </a:rPr>
              <a:t>→</a:t>
            </a:r>
            <a:r>
              <a:rPr b="0" lang="en-US" sz="2600" spc="-1" strike="noStrike">
                <a:solidFill>
                  <a:srgbClr val="ffffff"/>
                </a:solidFill>
                <a:latin typeface="Calibri"/>
                <a:ea typeface="DejaVu Sans"/>
              </a:rPr>
              <a:t> 4}, {5 </a:t>
            </a:r>
            <a:r>
              <a:rPr b="0" lang="en-US" sz="2600" spc="-1" strike="noStrike">
                <a:solidFill>
                  <a:srgbClr val="ffffff"/>
                </a:solidFill>
                <a:latin typeface="Consolas"/>
                <a:ea typeface="DejaVu Sans"/>
              </a:rPr>
              <a:t>→</a:t>
            </a:r>
            <a:r>
              <a:rPr b="0" lang="en-US" sz="2600" spc="-1" strike="noStrike">
                <a:solidFill>
                  <a:srgbClr val="ffffff"/>
                </a:solidFill>
                <a:latin typeface="Calibri"/>
                <a:ea typeface="DejaVu Sans"/>
              </a:rPr>
              <a:t> 11}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785" name="CustomShape 3"/>
          <p:cNvSpPr/>
          <p:nvPr/>
        </p:nvSpPr>
        <p:spPr>
          <a:xfrm>
            <a:off x="188640" y="40320"/>
            <a:ext cx="9576360" cy="110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f3be60"/>
                </a:solidFill>
                <a:latin typeface="Calibri"/>
                <a:ea typeface="DejaVu Sans"/>
              </a:rPr>
              <a:t>Dijkstra's Algorithm: Step #5</a:t>
            </a:r>
            <a:endParaRPr b="0" lang="en-US" sz="3200" spc="-1" strike="noStrike">
              <a:latin typeface="Arial"/>
            </a:endParaRPr>
          </a:p>
        </p:txBody>
      </p:sp>
      <p:graphicFrame>
        <p:nvGraphicFramePr>
          <p:cNvPr id="1786" name="Table 4"/>
          <p:cNvGraphicFramePr/>
          <p:nvPr/>
        </p:nvGraphicFramePr>
        <p:xfrm>
          <a:off x="1522440" y="2493360"/>
          <a:ext cx="9143280" cy="1528560"/>
        </p:xfrm>
        <a:graphic>
          <a:graphicData uri="http://schemas.openxmlformats.org/drawingml/2006/table">
            <a:tbl>
              <a:tblPr/>
              <a:tblGrid>
                <a:gridCol w="1167480"/>
                <a:gridCol w="664560"/>
                <a:gridCol w="664560"/>
                <a:gridCol w="664560"/>
                <a:gridCol w="664560"/>
                <a:gridCol w="664560"/>
                <a:gridCol w="664560"/>
                <a:gridCol w="664560"/>
                <a:gridCol w="664560"/>
                <a:gridCol w="664560"/>
                <a:gridCol w="664560"/>
                <a:gridCol w="664560"/>
                <a:gridCol w="666000"/>
              </a:tblGrid>
              <a:tr h="391320"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i="1" lang="en-US" sz="2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v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f8e19f"/>
                          </a:solidFill>
                          <a:latin typeface="Consolas"/>
                        </a:rPr>
                        <a:t>0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f8e19f"/>
                          </a:solidFill>
                          <a:latin typeface="Consolas"/>
                        </a:rPr>
                        <a:t>1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f8e19f"/>
                          </a:solidFill>
                          <a:latin typeface="Consolas"/>
                        </a:rPr>
                        <a:t>2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f8e19f"/>
                          </a:solidFill>
                          <a:latin typeface="Consolas"/>
                        </a:rPr>
                        <a:t>3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f8e19f"/>
                          </a:solidFill>
                          <a:latin typeface="Consolas"/>
                        </a:rPr>
                        <a:t>4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f8e19f"/>
                          </a:solidFill>
                          <a:latin typeface="Consolas"/>
                        </a:rPr>
                        <a:t>5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f8e19f"/>
                          </a:solidFill>
                          <a:latin typeface="Consolas"/>
                        </a:rPr>
                        <a:t>6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f8e19f"/>
                          </a:solidFill>
                          <a:latin typeface="Consolas"/>
                        </a:rPr>
                        <a:t>7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f8e19f"/>
                          </a:solidFill>
                          <a:latin typeface="Consolas"/>
                        </a:rPr>
                        <a:t>8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f8e19f"/>
                          </a:solidFill>
                          <a:latin typeface="Consolas"/>
                        </a:rPr>
                        <a:t>9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f8e19f"/>
                          </a:solidFill>
                          <a:latin typeface="Consolas"/>
                        </a:rPr>
                        <a:t>10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f8e19f"/>
                          </a:solidFill>
                          <a:latin typeface="Consolas"/>
                        </a:rPr>
                        <a:t>11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391320"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d[</a:t>
                      </a:r>
                      <a:r>
                        <a:rPr b="0" i="1" lang="en-US" sz="2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v</a:t>
                      </a: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]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Consolas"/>
                        </a:rPr>
                        <a:t>0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Consolas"/>
                        </a:rPr>
                        <a:t>-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Consolas"/>
                        </a:rPr>
                        <a:t>26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Consolas"/>
                        </a:rPr>
                        <a:t>-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ffff00"/>
                          </a:solidFill>
                          <a:latin typeface="Consolas"/>
                        </a:rPr>
                        <a:t>20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Consolas"/>
                        </a:rPr>
                        <a:t>15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Consolas"/>
                        </a:rPr>
                        <a:t>10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Consolas"/>
                        </a:rPr>
                        <a:t>-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Consolas"/>
                        </a:rPr>
                        <a:t>12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Consolas"/>
                        </a:rPr>
                        <a:t>-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Consolas"/>
                        </a:rPr>
                        <a:t>-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ffff00"/>
                          </a:solidFill>
                          <a:latin typeface="Consolas"/>
                        </a:rPr>
                        <a:t>48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</a:tr>
              <a:tr h="746280"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prev[</a:t>
                      </a:r>
                      <a:r>
                        <a:rPr b="0" i="1" lang="en-US" sz="2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v</a:t>
                      </a: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]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Consolas"/>
                        </a:rPr>
                        <a:t>-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Consolas"/>
                        </a:rPr>
                        <a:t>-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Consolas"/>
                        </a:rPr>
                        <a:t>8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Consolas"/>
                        </a:rPr>
                        <a:t>-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ffff00"/>
                          </a:solidFill>
                          <a:latin typeface="Consolas"/>
                        </a:rPr>
                        <a:t>5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Consolas"/>
                        </a:rPr>
                        <a:t>8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Consolas"/>
                        </a:rPr>
                        <a:t>0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Consolas"/>
                        </a:rPr>
                        <a:t>-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Consolas"/>
                        </a:rPr>
                        <a:t>0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Consolas"/>
                        </a:rPr>
                        <a:t>-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Consolas"/>
                        </a:rPr>
                        <a:t>-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ffff00"/>
                          </a:solidFill>
                          <a:latin typeface="Consolas"/>
                        </a:rPr>
                        <a:t>5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1787" name="Group 5"/>
          <p:cNvGrpSpPr/>
          <p:nvPr/>
        </p:nvGrpSpPr>
        <p:grpSpPr>
          <a:xfrm>
            <a:off x="2178360" y="4095720"/>
            <a:ext cx="7796160" cy="2354040"/>
            <a:chOff x="2178360" y="4095720"/>
            <a:chExt cx="7796160" cy="2354040"/>
          </a:xfrm>
        </p:grpSpPr>
        <p:sp>
          <p:nvSpPr>
            <p:cNvPr id="1788" name="CustomShape 6"/>
            <p:cNvSpPr/>
            <p:nvPr/>
          </p:nvSpPr>
          <p:spPr>
            <a:xfrm flipV="1">
              <a:off x="6707880" y="4745880"/>
              <a:ext cx="699120" cy="3902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89" name="CustomShape 7"/>
            <p:cNvSpPr/>
            <p:nvPr/>
          </p:nvSpPr>
          <p:spPr>
            <a:xfrm>
              <a:off x="5859000" y="4397400"/>
              <a:ext cx="1456920" cy="1512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90" name="CustomShape 8"/>
            <p:cNvSpPr/>
            <p:nvPr/>
          </p:nvSpPr>
          <p:spPr>
            <a:xfrm flipH="1" flipV="1">
              <a:off x="5772240" y="4593240"/>
              <a:ext cx="504000" cy="5428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91" name="CustomShape 9"/>
            <p:cNvSpPr/>
            <p:nvPr/>
          </p:nvSpPr>
          <p:spPr>
            <a:xfrm>
              <a:off x="5103720" y="5311800"/>
              <a:ext cx="1083960" cy="216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solidFill>
              <a:schemeClr val="accent5">
                <a:lumMod val="60000"/>
                <a:lumOff val="40000"/>
                <a:alpha val="50000"/>
              </a:schemeClr>
            </a:solidFill>
            <a:ln w="6336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92" name="CustomShape 10"/>
            <p:cNvSpPr/>
            <p:nvPr/>
          </p:nvSpPr>
          <p:spPr>
            <a:xfrm flipH="1">
              <a:off x="5020560" y="4593960"/>
              <a:ext cx="333720" cy="5202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solidFill>
              <a:schemeClr val="accent5">
                <a:lumMod val="60000"/>
                <a:lumOff val="40000"/>
                <a:alpha val="50000"/>
              </a:schemeClr>
            </a:solidFill>
            <a:ln w="6336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93" name="CustomShape 11"/>
            <p:cNvSpPr/>
            <p:nvPr/>
          </p:nvSpPr>
          <p:spPr>
            <a:xfrm flipV="1">
              <a:off x="3964320" y="4395600"/>
              <a:ext cx="1305360" cy="1512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tx2">
                  <a:lumMod val="5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94" name="CustomShape 12"/>
            <p:cNvSpPr/>
            <p:nvPr/>
          </p:nvSpPr>
          <p:spPr>
            <a:xfrm flipH="1" flipV="1">
              <a:off x="3877560" y="4745160"/>
              <a:ext cx="748080" cy="3675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tx2">
                  <a:lumMod val="5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95" name="CustomShape 13"/>
            <p:cNvSpPr/>
            <p:nvPr/>
          </p:nvSpPr>
          <p:spPr>
            <a:xfrm>
              <a:off x="6707880" y="5531040"/>
              <a:ext cx="657720" cy="3675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96" name="CustomShape 14"/>
            <p:cNvSpPr/>
            <p:nvPr/>
          </p:nvSpPr>
          <p:spPr>
            <a:xfrm flipH="1" flipV="1">
              <a:off x="4187880" y="6144120"/>
              <a:ext cx="1245960" cy="26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tx2">
                  <a:lumMod val="5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97" name="CustomShape 15"/>
            <p:cNvSpPr/>
            <p:nvPr/>
          </p:nvSpPr>
          <p:spPr>
            <a:xfrm flipH="1">
              <a:off x="4101840" y="5508360"/>
              <a:ext cx="523080" cy="4392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tx2">
                  <a:lumMod val="5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98" name="CustomShape 16"/>
            <p:cNvSpPr/>
            <p:nvPr/>
          </p:nvSpPr>
          <p:spPr>
            <a:xfrm flipV="1">
              <a:off x="5938920" y="5529600"/>
              <a:ext cx="338040" cy="4438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99" name="CustomShape 17"/>
            <p:cNvSpPr/>
            <p:nvPr/>
          </p:nvSpPr>
          <p:spPr>
            <a:xfrm>
              <a:off x="6188760" y="5056560"/>
              <a:ext cx="606960" cy="5551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6336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6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11</a:t>
              </a:r>
              <a:endParaRPr b="0" lang="en-US" sz="2600" spc="-1" strike="noStrike">
                <a:latin typeface="Arial"/>
              </a:endParaRPr>
            </a:p>
          </p:txBody>
        </p:sp>
        <p:sp>
          <p:nvSpPr>
            <p:cNvPr id="1800" name="CustomShape 18"/>
            <p:cNvSpPr/>
            <p:nvPr/>
          </p:nvSpPr>
          <p:spPr>
            <a:xfrm>
              <a:off x="7317360" y="4271760"/>
              <a:ext cx="618840" cy="5551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6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1</a:t>
              </a:r>
              <a:endParaRPr b="0" lang="en-US" sz="2600" spc="-1" strike="noStrike">
                <a:latin typeface="Arial"/>
              </a:endParaRPr>
            </a:p>
          </p:txBody>
        </p:sp>
        <p:sp>
          <p:nvSpPr>
            <p:cNvPr id="1801" name="CustomShape 19"/>
            <p:cNvSpPr/>
            <p:nvPr/>
          </p:nvSpPr>
          <p:spPr>
            <a:xfrm>
              <a:off x="5270760" y="4119480"/>
              <a:ext cx="587160" cy="5551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6336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6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4</a:t>
              </a:r>
              <a:endParaRPr b="0" lang="en-US" sz="2600" spc="-1" strike="noStrike">
                <a:latin typeface="Arial"/>
              </a:endParaRPr>
            </a:p>
          </p:txBody>
        </p:sp>
        <p:sp>
          <p:nvSpPr>
            <p:cNvPr id="1802" name="CustomShape 20"/>
            <p:cNvSpPr/>
            <p:nvPr/>
          </p:nvSpPr>
          <p:spPr>
            <a:xfrm>
              <a:off x="4545720" y="5033880"/>
              <a:ext cx="556920" cy="555120"/>
            </a:xfrm>
            <a:prstGeom prst="ellipse">
              <a:avLst/>
            </a:prstGeom>
            <a:solidFill>
              <a:srgbClr val="97cefb"/>
            </a:solidFill>
            <a:ln w="63360">
              <a:solidFill>
                <a:srgbClr val="1a8afa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6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5</a:t>
              </a:r>
              <a:endParaRPr b="0" lang="en-US" sz="2600" spc="-1" strike="noStrike">
                <a:latin typeface="Arial"/>
              </a:endParaRPr>
            </a:p>
          </p:txBody>
        </p:sp>
        <p:sp>
          <p:nvSpPr>
            <p:cNvPr id="1803" name="CustomShape 21"/>
            <p:cNvSpPr/>
            <p:nvPr/>
          </p:nvSpPr>
          <p:spPr>
            <a:xfrm>
              <a:off x="5436720" y="5894640"/>
              <a:ext cx="587160" cy="5551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6336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6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2</a:t>
              </a:r>
              <a:endParaRPr b="0" lang="en-US" sz="2600" spc="-1" strike="noStrike">
                <a:latin typeface="Arial"/>
              </a:endParaRPr>
            </a:p>
          </p:txBody>
        </p:sp>
        <p:sp>
          <p:nvSpPr>
            <p:cNvPr id="1804" name="CustomShape 22"/>
            <p:cNvSpPr/>
            <p:nvPr/>
          </p:nvSpPr>
          <p:spPr>
            <a:xfrm>
              <a:off x="7280280" y="5818320"/>
              <a:ext cx="587160" cy="5551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6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7</a:t>
              </a:r>
              <a:endParaRPr b="0" lang="en-US" sz="2600" spc="-1" strike="noStrike">
                <a:latin typeface="Arial"/>
              </a:endParaRPr>
            </a:p>
          </p:txBody>
        </p:sp>
        <p:sp>
          <p:nvSpPr>
            <p:cNvPr id="1805" name="CustomShape 23"/>
            <p:cNvSpPr/>
            <p:nvPr/>
          </p:nvSpPr>
          <p:spPr>
            <a:xfrm flipV="1">
              <a:off x="3034800" y="4745880"/>
              <a:ext cx="426240" cy="4140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tx2">
                  <a:lumMod val="5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06" name="CustomShape 24"/>
            <p:cNvSpPr/>
            <p:nvPr/>
          </p:nvSpPr>
          <p:spPr>
            <a:xfrm>
              <a:off x="3376080" y="4271760"/>
              <a:ext cx="587160" cy="5551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tx2">
                  <a:lumMod val="5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6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6</a:t>
              </a:r>
              <a:endParaRPr b="0" lang="en-US" sz="2600" spc="-1" strike="noStrike">
                <a:latin typeface="Arial"/>
              </a:endParaRPr>
            </a:p>
          </p:txBody>
        </p:sp>
        <p:sp>
          <p:nvSpPr>
            <p:cNvPr id="1807" name="CustomShape 25"/>
            <p:cNvSpPr/>
            <p:nvPr/>
          </p:nvSpPr>
          <p:spPr>
            <a:xfrm flipV="1">
              <a:off x="7574400" y="4826520"/>
              <a:ext cx="51480" cy="9896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08" name="CustomShape 26"/>
            <p:cNvSpPr/>
            <p:nvPr/>
          </p:nvSpPr>
          <p:spPr>
            <a:xfrm flipH="1">
              <a:off x="6024240" y="6096600"/>
              <a:ext cx="1254240" cy="752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09" name="CustomShape 27"/>
            <p:cNvSpPr/>
            <p:nvPr/>
          </p:nvSpPr>
          <p:spPr>
            <a:xfrm>
              <a:off x="3034800" y="5554800"/>
              <a:ext cx="651240" cy="392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tx2">
                  <a:lumMod val="5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10" name="CustomShape 28"/>
            <p:cNvSpPr/>
            <p:nvPr/>
          </p:nvSpPr>
          <p:spPr>
            <a:xfrm>
              <a:off x="2850480" y="4597200"/>
              <a:ext cx="50256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10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811" name="CustomShape 29"/>
            <p:cNvSpPr/>
            <p:nvPr/>
          </p:nvSpPr>
          <p:spPr>
            <a:xfrm>
              <a:off x="3283920" y="5391000"/>
              <a:ext cx="50256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12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812" name="CustomShape 30"/>
            <p:cNvSpPr/>
            <p:nvPr/>
          </p:nvSpPr>
          <p:spPr>
            <a:xfrm>
              <a:off x="4359600" y="4095720"/>
              <a:ext cx="50256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17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813" name="CustomShape 31"/>
            <p:cNvSpPr/>
            <p:nvPr/>
          </p:nvSpPr>
          <p:spPr>
            <a:xfrm>
              <a:off x="4215600" y="4607640"/>
              <a:ext cx="34128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6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814" name="CustomShape 32"/>
            <p:cNvSpPr/>
            <p:nvPr/>
          </p:nvSpPr>
          <p:spPr>
            <a:xfrm>
              <a:off x="5348520" y="4982400"/>
              <a:ext cx="50256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33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815" name="CustomShape 33"/>
            <p:cNvSpPr/>
            <p:nvPr/>
          </p:nvSpPr>
          <p:spPr>
            <a:xfrm>
              <a:off x="6392520" y="4095720"/>
              <a:ext cx="50256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20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816" name="CustomShape 34"/>
            <p:cNvSpPr/>
            <p:nvPr/>
          </p:nvSpPr>
          <p:spPr>
            <a:xfrm>
              <a:off x="6757200" y="4620960"/>
              <a:ext cx="34128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6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817" name="CustomShape 35"/>
            <p:cNvSpPr/>
            <p:nvPr/>
          </p:nvSpPr>
          <p:spPr>
            <a:xfrm>
              <a:off x="7570800" y="5130360"/>
              <a:ext cx="50256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26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818" name="CustomShape 36"/>
            <p:cNvSpPr/>
            <p:nvPr/>
          </p:nvSpPr>
          <p:spPr>
            <a:xfrm>
              <a:off x="6904800" y="5362920"/>
              <a:ext cx="50256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20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819" name="CustomShape 37"/>
            <p:cNvSpPr/>
            <p:nvPr/>
          </p:nvSpPr>
          <p:spPr>
            <a:xfrm>
              <a:off x="4680000" y="5783400"/>
              <a:ext cx="50256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14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820" name="CustomShape 38"/>
            <p:cNvSpPr/>
            <p:nvPr/>
          </p:nvSpPr>
          <p:spPr>
            <a:xfrm>
              <a:off x="6388560" y="5786280"/>
              <a:ext cx="50256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15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821" name="CustomShape 39"/>
            <p:cNvSpPr/>
            <p:nvPr/>
          </p:nvSpPr>
          <p:spPr>
            <a:xfrm>
              <a:off x="5797800" y="5467320"/>
              <a:ext cx="34128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9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822" name="CustomShape 40"/>
            <p:cNvSpPr/>
            <p:nvPr/>
          </p:nvSpPr>
          <p:spPr>
            <a:xfrm>
              <a:off x="4096080" y="5363640"/>
              <a:ext cx="34128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3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823" name="CustomShape 41"/>
            <p:cNvSpPr/>
            <p:nvPr/>
          </p:nvSpPr>
          <p:spPr>
            <a:xfrm>
              <a:off x="4901040" y="4547160"/>
              <a:ext cx="34128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5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824" name="CustomShape 42"/>
            <p:cNvSpPr/>
            <p:nvPr/>
          </p:nvSpPr>
          <p:spPr>
            <a:xfrm>
              <a:off x="5961240" y="4561920"/>
              <a:ext cx="50256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11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825" name="CustomShape 43"/>
            <p:cNvSpPr/>
            <p:nvPr/>
          </p:nvSpPr>
          <p:spPr>
            <a:xfrm>
              <a:off x="8400240" y="4974840"/>
              <a:ext cx="618840" cy="5551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6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9</a:t>
              </a:r>
              <a:endParaRPr b="0" lang="en-US" sz="2600" spc="-1" strike="noStrike">
                <a:latin typeface="Arial"/>
              </a:endParaRPr>
            </a:p>
          </p:txBody>
        </p:sp>
        <p:sp>
          <p:nvSpPr>
            <p:cNvPr id="1826" name="CustomShape 44"/>
            <p:cNvSpPr/>
            <p:nvPr/>
          </p:nvSpPr>
          <p:spPr>
            <a:xfrm flipH="1" flipV="1">
              <a:off x="7845120" y="4745880"/>
              <a:ext cx="643320" cy="3088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27" name="CustomShape 45"/>
            <p:cNvSpPr/>
            <p:nvPr/>
          </p:nvSpPr>
          <p:spPr>
            <a:xfrm flipH="1">
              <a:off x="7781040" y="5449680"/>
              <a:ext cx="707400" cy="449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28" name="CustomShape 46"/>
            <p:cNvSpPr/>
            <p:nvPr/>
          </p:nvSpPr>
          <p:spPr>
            <a:xfrm>
              <a:off x="8068320" y="4540680"/>
              <a:ext cx="34128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5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829" name="CustomShape 47"/>
            <p:cNvSpPr/>
            <p:nvPr/>
          </p:nvSpPr>
          <p:spPr>
            <a:xfrm>
              <a:off x="8135640" y="5596920"/>
              <a:ext cx="34128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3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830" name="CustomShape 48"/>
            <p:cNvSpPr/>
            <p:nvPr/>
          </p:nvSpPr>
          <p:spPr>
            <a:xfrm>
              <a:off x="2178360" y="4980240"/>
              <a:ext cx="363960" cy="5162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800" spc="-1" strike="noStrike">
                  <a:solidFill>
                    <a:srgbClr val="f8e19f"/>
                  </a:solidFill>
                  <a:latin typeface="Calibri"/>
                  <a:ea typeface="DejaVu Sans"/>
                </a:rPr>
                <a:t>s</a:t>
              </a:r>
              <a:endParaRPr b="0" lang="en-US" sz="2800" spc="-1" strike="noStrike">
                <a:latin typeface="Arial"/>
              </a:endParaRPr>
            </a:p>
          </p:txBody>
        </p:sp>
        <p:sp>
          <p:nvSpPr>
            <p:cNvPr id="1831" name="CustomShape 49"/>
            <p:cNvSpPr/>
            <p:nvPr/>
          </p:nvSpPr>
          <p:spPr>
            <a:xfrm>
              <a:off x="9316440" y="4348080"/>
              <a:ext cx="618840" cy="5551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6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3</a:t>
              </a:r>
              <a:endParaRPr b="0" lang="en-US" sz="2600" spc="-1" strike="noStrike">
                <a:latin typeface="Arial"/>
              </a:endParaRPr>
            </a:p>
          </p:txBody>
        </p:sp>
        <p:sp>
          <p:nvSpPr>
            <p:cNvPr id="1832" name="CustomShape 50"/>
            <p:cNvSpPr/>
            <p:nvPr/>
          </p:nvSpPr>
          <p:spPr>
            <a:xfrm>
              <a:off x="9316440" y="5644440"/>
              <a:ext cx="618840" cy="5551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6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10</a:t>
              </a:r>
              <a:endParaRPr b="0" lang="en-US" sz="2600" spc="-1" strike="noStrike">
                <a:latin typeface="Arial"/>
              </a:endParaRPr>
            </a:p>
          </p:txBody>
        </p:sp>
        <p:sp>
          <p:nvSpPr>
            <p:cNvPr id="1833" name="CustomShape 51"/>
            <p:cNvSpPr/>
            <p:nvPr/>
          </p:nvSpPr>
          <p:spPr>
            <a:xfrm>
              <a:off x="9626400" y="4903920"/>
              <a:ext cx="360" cy="739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34" name="CustomShape 52"/>
            <p:cNvSpPr/>
            <p:nvPr/>
          </p:nvSpPr>
          <p:spPr>
            <a:xfrm>
              <a:off x="9633240" y="5086440"/>
              <a:ext cx="34128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7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835" name="CustomShape 53"/>
            <p:cNvSpPr/>
            <p:nvPr/>
          </p:nvSpPr>
          <p:spPr>
            <a:xfrm>
              <a:off x="2532600" y="5080320"/>
              <a:ext cx="587160" cy="5551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tx2">
                  <a:lumMod val="5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6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0</a:t>
              </a:r>
              <a:endParaRPr b="0" lang="en-US" sz="2600" spc="-1" strike="noStrike">
                <a:latin typeface="Arial"/>
              </a:endParaRPr>
            </a:p>
          </p:txBody>
        </p:sp>
        <p:sp>
          <p:nvSpPr>
            <p:cNvPr id="1836" name="CustomShape 54"/>
            <p:cNvSpPr/>
            <p:nvPr/>
          </p:nvSpPr>
          <p:spPr>
            <a:xfrm>
              <a:off x="3601080" y="5867280"/>
              <a:ext cx="587160" cy="5551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tx2">
                  <a:lumMod val="5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6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8</a:t>
              </a:r>
              <a:endParaRPr b="0" lang="en-US" sz="26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7" name="CustomShape 1"/>
          <p:cNvSpPr/>
          <p:nvPr/>
        </p:nvSpPr>
        <p:spPr>
          <a:xfrm>
            <a:off x="11566440" y="6525000"/>
            <a:ext cx="427680" cy="19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145D9BD0-09F2-4A69-87C7-EB685D195EA7}" type="slidenum">
              <a:rPr b="0" lang="en-US" sz="800" spc="-1" strike="noStrike">
                <a:solidFill>
                  <a:srgbClr val="ffffff"/>
                </a:solidFill>
                <a:latin typeface="Calibri"/>
                <a:ea typeface="DejaVu Sans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1838" name="CustomShape 2"/>
          <p:cNvSpPr/>
          <p:nvPr/>
        </p:nvSpPr>
        <p:spPr>
          <a:xfrm>
            <a:off x="190440" y="1066680"/>
            <a:ext cx="11803680" cy="556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rmAutofit/>
          </a:bodyPr>
          <a:p>
            <a:pPr lvl="1" marL="304920" indent="-3038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ffffff"/>
                </a:solidFill>
                <a:latin typeface="Calibri"/>
                <a:ea typeface="DejaVu Sans"/>
              </a:rPr>
              <a:t>Dequeue the nearest vertex (</a:t>
            </a:r>
            <a:r>
              <a:rPr b="0" lang="en-US" sz="2600" spc="-1" strike="noStrike">
                <a:solidFill>
                  <a:srgbClr val="f3cd60"/>
                </a:solidFill>
                <a:latin typeface="Calibri"/>
                <a:ea typeface="DejaVu Sans"/>
              </a:rPr>
              <a:t>4</a:t>
            </a:r>
            <a:r>
              <a:rPr b="0" lang="en-US" sz="2600" spc="-1" strike="noStrike">
                <a:solidFill>
                  <a:srgbClr val="ffffff"/>
                </a:solidFill>
                <a:latin typeface="Calibri"/>
                <a:ea typeface="DejaVu Sans"/>
              </a:rPr>
              <a:t>) and enqueue unvisited children: </a:t>
            </a:r>
            <a:r>
              <a:rPr b="0" lang="en-US" sz="2600" spc="-1" strike="noStrike">
                <a:solidFill>
                  <a:srgbClr val="f3cd60"/>
                </a:solidFill>
                <a:latin typeface="Calibri"/>
                <a:ea typeface="DejaVu Sans"/>
              </a:rPr>
              <a:t>1</a:t>
            </a:r>
            <a:endParaRPr b="0" lang="en-US" sz="2600" spc="-1" strike="noStrike">
              <a:latin typeface="Arial"/>
            </a:endParaRPr>
          </a:p>
          <a:p>
            <a:pPr lvl="1" marL="304920" indent="-3038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ffffff"/>
                </a:solidFill>
                <a:latin typeface="Calibri"/>
                <a:ea typeface="DejaVu Sans"/>
              </a:rPr>
              <a:t>Improve min distances through child edges of </a:t>
            </a:r>
            <a:r>
              <a:rPr b="0" lang="en-US" sz="2600" spc="-1" strike="noStrike">
                <a:solidFill>
                  <a:srgbClr val="f3cd60"/>
                </a:solidFill>
                <a:latin typeface="Calibri"/>
                <a:ea typeface="DejaVu Sans"/>
              </a:rPr>
              <a:t>4</a:t>
            </a:r>
            <a:r>
              <a:rPr b="0" lang="en-US" sz="2600" spc="-1" strike="noStrike">
                <a:solidFill>
                  <a:srgbClr val="ffffff"/>
                </a:solidFill>
                <a:latin typeface="Calibri"/>
                <a:ea typeface="DejaVu Sans"/>
              </a:rPr>
              <a:t>: {4 </a:t>
            </a:r>
            <a:r>
              <a:rPr b="0" lang="en-US" sz="2600" spc="-1" strike="noStrike">
                <a:solidFill>
                  <a:srgbClr val="ffffff"/>
                </a:solidFill>
                <a:latin typeface="Consolas"/>
                <a:ea typeface="DejaVu Sans"/>
              </a:rPr>
              <a:t>→</a:t>
            </a:r>
            <a:r>
              <a:rPr b="0" lang="en-US" sz="2600" spc="-1" strike="noStrike">
                <a:solidFill>
                  <a:srgbClr val="ffffff"/>
                </a:solidFill>
                <a:latin typeface="Calibri"/>
                <a:ea typeface="DejaVu Sans"/>
              </a:rPr>
              <a:t> 1}, {4 </a:t>
            </a:r>
            <a:r>
              <a:rPr b="0" lang="en-US" sz="2600" spc="-1" strike="noStrike">
                <a:solidFill>
                  <a:srgbClr val="ffffff"/>
                </a:solidFill>
                <a:latin typeface="Consolas"/>
                <a:ea typeface="DejaVu Sans"/>
              </a:rPr>
              <a:t>→</a:t>
            </a:r>
            <a:r>
              <a:rPr b="0" lang="en-US" sz="2600" spc="-1" strike="noStrike">
                <a:solidFill>
                  <a:srgbClr val="ffffff"/>
                </a:solidFill>
                <a:latin typeface="Calibri"/>
                <a:ea typeface="DejaVu Sans"/>
              </a:rPr>
              <a:t> 11}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839" name="CustomShape 3"/>
          <p:cNvSpPr/>
          <p:nvPr/>
        </p:nvSpPr>
        <p:spPr>
          <a:xfrm>
            <a:off x="188640" y="40320"/>
            <a:ext cx="9576360" cy="110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f3be60"/>
                </a:solidFill>
                <a:latin typeface="Calibri"/>
                <a:ea typeface="DejaVu Sans"/>
              </a:rPr>
              <a:t>Dijkstra's Algorithm: Step #6</a:t>
            </a:r>
            <a:endParaRPr b="0" lang="en-US" sz="3200" spc="-1" strike="noStrike">
              <a:latin typeface="Arial"/>
            </a:endParaRPr>
          </a:p>
        </p:txBody>
      </p:sp>
      <p:graphicFrame>
        <p:nvGraphicFramePr>
          <p:cNvPr id="1840" name="Table 4"/>
          <p:cNvGraphicFramePr/>
          <p:nvPr/>
        </p:nvGraphicFramePr>
        <p:xfrm>
          <a:off x="1522440" y="2493360"/>
          <a:ext cx="9143280" cy="1528560"/>
        </p:xfrm>
        <a:graphic>
          <a:graphicData uri="http://schemas.openxmlformats.org/drawingml/2006/table">
            <a:tbl>
              <a:tblPr/>
              <a:tblGrid>
                <a:gridCol w="1167480"/>
                <a:gridCol w="664560"/>
                <a:gridCol w="664560"/>
                <a:gridCol w="664560"/>
                <a:gridCol w="664560"/>
                <a:gridCol w="664560"/>
                <a:gridCol w="664560"/>
                <a:gridCol w="664560"/>
                <a:gridCol w="664560"/>
                <a:gridCol w="664560"/>
                <a:gridCol w="664560"/>
                <a:gridCol w="664560"/>
                <a:gridCol w="666000"/>
              </a:tblGrid>
              <a:tr h="391320"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i="1" lang="en-US" sz="2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v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f8e19f"/>
                          </a:solidFill>
                          <a:latin typeface="Consolas"/>
                        </a:rPr>
                        <a:t>0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f8e19f"/>
                          </a:solidFill>
                          <a:latin typeface="Consolas"/>
                        </a:rPr>
                        <a:t>1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f8e19f"/>
                          </a:solidFill>
                          <a:latin typeface="Consolas"/>
                        </a:rPr>
                        <a:t>2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f8e19f"/>
                          </a:solidFill>
                          <a:latin typeface="Consolas"/>
                        </a:rPr>
                        <a:t>3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f8e19f"/>
                          </a:solidFill>
                          <a:latin typeface="Consolas"/>
                        </a:rPr>
                        <a:t>4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f8e19f"/>
                          </a:solidFill>
                          <a:latin typeface="Consolas"/>
                        </a:rPr>
                        <a:t>5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f8e19f"/>
                          </a:solidFill>
                          <a:latin typeface="Consolas"/>
                        </a:rPr>
                        <a:t>6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f8e19f"/>
                          </a:solidFill>
                          <a:latin typeface="Consolas"/>
                        </a:rPr>
                        <a:t>7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f8e19f"/>
                          </a:solidFill>
                          <a:latin typeface="Consolas"/>
                        </a:rPr>
                        <a:t>8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f8e19f"/>
                          </a:solidFill>
                          <a:latin typeface="Consolas"/>
                        </a:rPr>
                        <a:t>9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f8e19f"/>
                          </a:solidFill>
                          <a:latin typeface="Consolas"/>
                        </a:rPr>
                        <a:t>10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f8e19f"/>
                          </a:solidFill>
                          <a:latin typeface="Consolas"/>
                        </a:rPr>
                        <a:t>11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391320"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d[</a:t>
                      </a:r>
                      <a:r>
                        <a:rPr b="0" i="1" lang="en-US" sz="2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v</a:t>
                      </a: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]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Consolas"/>
                        </a:rPr>
                        <a:t>0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ffff00"/>
                          </a:solidFill>
                          <a:latin typeface="Consolas"/>
                        </a:rPr>
                        <a:t>40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Consolas"/>
                        </a:rPr>
                        <a:t>26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Consolas"/>
                        </a:rPr>
                        <a:t>-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Consolas"/>
                        </a:rPr>
                        <a:t>20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Consolas"/>
                        </a:rPr>
                        <a:t>15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Consolas"/>
                        </a:rPr>
                        <a:t>10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Consolas"/>
                        </a:rPr>
                        <a:t>-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Consolas"/>
                        </a:rPr>
                        <a:t>12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Consolas"/>
                        </a:rPr>
                        <a:t>-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Consolas"/>
                        </a:rPr>
                        <a:t>-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ffff00"/>
                          </a:solidFill>
                          <a:latin typeface="Consolas"/>
                        </a:rPr>
                        <a:t>31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</a:tr>
              <a:tr h="746280"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prev[</a:t>
                      </a:r>
                      <a:r>
                        <a:rPr b="0" i="1" lang="en-US" sz="2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v</a:t>
                      </a: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]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Consolas"/>
                        </a:rPr>
                        <a:t>-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ffff00"/>
                          </a:solidFill>
                          <a:latin typeface="Consolas"/>
                        </a:rPr>
                        <a:t>4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Consolas"/>
                        </a:rPr>
                        <a:t>8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Consolas"/>
                        </a:rPr>
                        <a:t>-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Consolas"/>
                        </a:rPr>
                        <a:t>5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Consolas"/>
                        </a:rPr>
                        <a:t>8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Consolas"/>
                        </a:rPr>
                        <a:t>0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Consolas"/>
                        </a:rPr>
                        <a:t>-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Consolas"/>
                        </a:rPr>
                        <a:t>0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Consolas"/>
                        </a:rPr>
                        <a:t>-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Consolas"/>
                        </a:rPr>
                        <a:t>-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ffff00"/>
                          </a:solidFill>
                          <a:latin typeface="Consolas"/>
                        </a:rPr>
                        <a:t>4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1841" name="Group 5"/>
          <p:cNvGrpSpPr/>
          <p:nvPr/>
        </p:nvGrpSpPr>
        <p:grpSpPr>
          <a:xfrm>
            <a:off x="2178360" y="4095720"/>
            <a:ext cx="7796160" cy="2354040"/>
            <a:chOff x="2178360" y="4095720"/>
            <a:chExt cx="7796160" cy="2354040"/>
          </a:xfrm>
        </p:grpSpPr>
        <p:sp>
          <p:nvSpPr>
            <p:cNvPr id="1842" name="CustomShape 6"/>
            <p:cNvSpPr/>
            <p:nvPr/>
          </p:nvSpPr>
          <p:spPr>
            <a:xfrm flipV="1">
              <a:off x="6707880" y="4745880"/>
              <a:ext cx="699120" cy="3902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43" name="CustomShape 7"/>
            <p:cNvSpPr/>
            <p:nvPr/>
          </p:nvSpPr>
          <p:spPr>
            <a:xfrm>
              <a:off x="5859000" y="4397400"/>
              <a:ext cx="1456920" cy="1512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solidFill>
              <a:schemeClr val="accent5">
                <a:lumMod val="60000"/>
                <a:lumOff val="40000"/>
                <a:alpha val="50000"/>
              </a:schemeClr>
            </a:solidFill>
            <a:ln w="6336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44" name="CustomShape 8"/>
            <p:cNvSpPr/>
            <p:nvPr/>
          </p:nvSpPr>
          <p:spPr>
            <a:xfrm flipH="1" flipV="1">
              <a:off x="5772240" y="4593240"/>
              <a:ext cx="504000" cy="5428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solidFill>
              <a:schemeClr val="accent5">
                <a:lumMod val="60000"/>
                <a:lumOff val="40000"/>
                <a:alpha val="50000"/>
              </a:schemeClr>
            </a:solidFill>
            <a:ln w="6336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45" name="CustomShape 9"/>
            <p:cNvSpPr/>
            <p:nvPr/>
          </p:nvSpPr>
          <p:spPr>
            <a:xfrm>
              <a:off x="5103720" y="5311800"/>
              <a:ext cx="1083960" cy="216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tx2">
                  <a:lumMod val="5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46" name="CustomShape 10"/>
            <p:cNvSpPr/>
            <p:nvPr/>
          </p:nvSpPr>
          <p:spPr>
            <a:xfrm flipH="1">
              <a:off x="5020560" y="4593960"/>
              <a:ext cx="333720" cy="5202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tx2">
                  <a:lumMod val="5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47" name="CustomShape 11"/>
            <p:cNvSpPr/>
            <p:nvPr/>
          </p:nvSpPr>
          <p:spPr>
            <a:xfrm flipV="1">
              <a:off x="3964320" y="4395600"/>
              <a:ext cx="1305360" cy="1512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tx2">
                  <a:lumMod val="5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48" name="CustomShape 12"/>
            <p:cNvSpPr/>
            <p:nvPr/>
          </p:nvSpPr>
          <p:spPr>
            <a:xfrm flipH="1" flipV="1">
              <a:off x="3877560" y="4745160"/>
              <a:ext cx="748080" cy="3675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tx2">
                  <a:lumMod val="5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49" name="CustomShape 13"/>
            <p:cNvSpPr/>
            <p:nvPr/>
          </p:nvSpPr>
          <p:spPr>
            <a:xfrm>
              <a:off x="6707880" y="5531040"/>
              <a:ext cx="657720" cy="3675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50" name="CustomShape 14"/>
            <p:cNvSpPr/>
            <p:nvPr/>
          </p:nvSpPr>
          <p:spPr>
            <a:xfrm flipH="1" flipV="1">
              <a:off x="4187880" y="6144120"/>
              <a:ext cx="1245960" cy="26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tx2">
                  <a:lumMod val="5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51" name="CustomShape 15"/>
            <p:cNvSpPr/>
            <p:nvPr/>
          </p:nvSpPr>
          <p:spPr>
            <a:xfrm flipH="1">
              <a:off x="4101840" y="5508360"/>
              <a:ext cx="523080" cy="4392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tx2">
                  <a:lumMod val="5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52" name="CustomShape 16"/>
            <p:cNvSpPr/>
            <p:nvPr/>
          </p:nvSpPr>
          <p:spPr>
            <a:xfrm flipV="1">
              <a:off x="5938920" y="5529600"/>
              <a:ext cx="338040" cy="4438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53" name="CustomShape 17"/>
            <p:cNvSpPr/>
            <p:nvPr/>
          </p:nvSpPr>
          <p:spPr>
            <a:xfrm>
              <a:off x="6188760" y="5056560"/>
              <a:ext cx="606960" cy="5551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6336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6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11</a:t>
              </a:r>
              <a:endParaRPr b="0" lang="en-US" sz="2600" spc="-1" strike="noStrike">
                <a:latin typeface="Arial"/>
              </a:endParaRPr>
            </a:p>
          </p:txBody>
        </p:sp>
        <p:sp>
          <p:nvSpPr>
            <p:cNvPr id="1854" name="CustomShape 18"/>
            <p:cNvSpPr/>
            <p:nvPr/>
          </p:nvSpPr>
          <p:spPr>
            <a:xfrm>
              <a:off x="7317360" y="4271760"/>
              <a:ext cx="618840" cy="5551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6336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6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1</a:t>
              </a:r>
              <a:endParaRPr b="0" lang="en-US" sz="2600" spc="-1" strike="noStrike">
                <a:latin typeface="Arial"/>
              </a:endParaRPr>
            </a:p>
          </p:txBody>
        </p:sp>
        <p:sp>
          <p:nvSpPr>
            <p:cNvPr id="1855" name="CustomShape 19"/>
            <p:cNvSpPr/>
            <p:nvPr/>
          </p:nvSpPr>
          <p:spPr>
            <a:xfrm>
              <a:off x="5270760" y="4119480"/>
              <a:ext cx="587160" cy="555120"/>
            </a:xfrm>
            <a:prstGeom prst="ellipse">
              <a:avLst/>
            </a:prstGeom>
            <a:solidFill>
              <a:srgbClr val="97cefb"/>
            </a:solidFill>
            <a:ln w="63360">
              <a:solidFill>
                <a:srgbClr val="1a8afa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6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4</a:t>
              </a:r>
              <a:endParaRPr b="0" lang="en-US" sz="2600" spc="-1" strike="noStrike">
                <a:latin typeface="Arial"/>
              </a:endParaRPr>
            </a:p>
          </p:txBody>
        </p:sp>
        <p:sp>
          <p:nvSpPr>
            <p:cNvPr id="1856" name="CustomShape 20"/>
            <p:cNvSpPr/>
            <p:nvPr/>
          </p:nvSpPr>
          <p:spPr>
            <a:xfrm>
              <a:off x="4545720" y="5033880"/>
              <a:ext cx="556920" cy="5551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tx2">
                  <a:lumMod val="5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6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5</a:t>
              </a:r>
              <a:endParaRPr b="0" lang="en-US" sz="2600" spc="-1" strike="noStrike">
                <a:latin typeface="Arial"/>
              </a:endParaRPr>
            </a:p>
          </p:txBody>
        </p:sp>
        <p:sp>
          <p:nvSpPr>
            <p:cNvPr id="1857" name="CustomShape 21"/>
            <p:cNvSpPr/>
            <p:nvPr/>
          </p:nvSpPr>
          <p:spPr>
            <a:xfrm>
              <a:off x="5436720" y="5894640"/>
              <a:ext cx="587160" cy="5551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6336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6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2</a:t>
              </a:r>
              <a:endParaRPr b="0" lang="en-US" sz="2600" spc="-1" strike="noStrike">
                <a:latin typeface="Arial"/>
              </a:endParaRPr>
            </a:p>
          </p:txBody>
        </p:sp>
        <p:sp>
          <p:nvSpPr>
            <p:cNvPr id="1858" name="CustomShape 22"/>
            <p:cNvSpPr/>
            <p:nvPr/>
          </p:nvSpPr>
          <p:spPr>
            <a:xfrm>
              <a:off x="7280280" y="5818320"/>
              <a:ext cx="587160" cy="5551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6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7</a:t>
              </a:r>
              <a:endParaRPr b="0" lang="en-US" sz="2600" spc="-1" strike="noStrike">
                <a:latin typeface="Arial"/>
              </a:endParaRPr>
            </a:p>
          </p:txBody>
        </p:sp>
        <p:sp>
          <p:nvSpPr>
            <p:cNvPr id="1859" name="CustomShape 23"/>
            <p:cNvSpPr/>
            <p:nvPr/>
          </p:nvSpPr>
          <p:spPr>
            <a:xfrm flipV="1">
              <a:off x="3034800" y="4745880"/>
              <a:ext cx="426240" cy="4140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tx2">
                  <a:lumMod val="5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60" name="CustomShape 24"/>
            <p:cNvSpPr/>
            <p:nvPr/>
          </p:nvSpPr>
          <p:spPr>
            <a:xfrm>
              <a:off x="3376080" y="4271760"/>
              <a:ext cx="587160" cy="5551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tx2">
                  <a:lumMod val="5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6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6</a:t>
              </a:r>
              <a:endParaRPr b="0" lang="en-US" sz="2600" spc="-1" strike="noStrike">
                <a:latin typeface="Arial"/>
              </a:endParaRPr>
            </a:p>
          </p:txBody>
        </p:sp>
        <p:sp>
          <p:nvSpPr>
            <p:cNvPr id="1861" name="CustomShape 25"/>
            <p:cNvSpPr/>
            <p:nvPr/>
          </p:nvSpPr>
          <p:spPr>
            <a:xfrm flipV="1">
              <a:off x="7574400" y="4826520"/>
              <a:ext cx="51480" cy="9896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62" name="CustomShape 26"/>
            <p:cNvSpPr/>
            <p:nvPr/>
          </p:nvSpPr>
          <p:spPr>
            <a:xfrm flipH="1">
              <a:off x="6024240" y="6096600"/>
              <a:ext cx="1254240" cy="752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63" name="CustomShape 27"/>
            <p:cNvSpPr/>
            <p:nvPr/>
          </p:nvSpPr>
          <p:spPr>
            <a:xfrm>
              <a:off x="3034800" y="5554800"/>
              <a:ext cx="651240" cy="392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tx2">
                  <a:lumMod val="5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64" name="CustomShape 28"/>
            <p:cNvSpPr/>
            <p:nvPr/>
          </p:nvSpPr>
          <p:spPr>
            <a:xfrm>
              <a:off x="2850480" y="4597200"/>
              <a:ext cx="50256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10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865" name="CustomShape 29"/>
            <p:cNvSpPr/>
            <p:nvPr/>
          </p:nvSpPr>
          <p:spPr>
            <a:xfrm>
              <a:off x="3283920" y="5391000"/>
              <a:ext cx="50256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12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866" name="CustomShape 30"/>
            <p:cNvSpPr/>
            <p:nvPr/>
          </p:nvSpPr>
          <p:spPr>
            <a:xfrm>
              <a:off x="4359600" y="4095720"/>
              <a:ext cx="50256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17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867" name="CustomShape 31"/>
            <p:cNvSpPr/>
            <p:nvPr/>
          </p:nvSpPr>
          <p:spPr>
            <a:xfrm>
              <a:off x="4215600" y="4607640"/>
              <a:ext cx="34128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6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868" name="CustomShape 32"/>
            <p:cNvSpPr/>
            <p:nvPr/>
          </p:nvSpPr>
          <p:spPr>
            <a:xfrm>
              <a:off x="5348520" y="4982400"/>
              <a:ext cx="50256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33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869" name="CustomShape 33"/>
            <p:cNvSpPr/>
            <p:nvPr/>
          </p:nvSpPr>
          <p:spPr>
            <a:xfrm>
              <a:off x="6392520" y="4095720"/>
              <a:ext cx="50256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20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870" name="CustomShape 34"/>
            <p:cNvSpPr/>
            <p:nvPr/>
          </p:nvSpPr>
          <p:spPr>
            <a:xfrm>
              <a:off x="6757200" y="4620960"/>
              <a:ext cx="34128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6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871" name="CustomShape 35"/>
            <p:cNvSpPr/>
            <p:nvPr/>
          </p:nvSpPr>
          <p:spPr>
            <a:xfrm>
              <a:off x="7570800" y="5130360"/>
              <a:ext cx="50256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26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872" name="CustomShape 36"/>
            <p:cNvSpPr/>
            <p:nvPr/>
          </p:nvSpPr>
          <p:spPr>
            <a:xfrm>
              <a:off x="6904800" y="5362920"/>
              <a:ext cx="50256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20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873" name="CustomShape 37"/>
            <p:cNvSpPr/>
            <p:nvPr/>
          </p:nvSpPr>
          <p:spPr>
            <a:xfrm>
              <a:off x="4680000" y="5783400"/>
              <a:ext cx="50256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14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874" name="CustomShape 38"/>
            <p:cNvSpPr/>
            <p:nvPr/>
          </p:nvSpPr>
          <p:spPr>
            <a:xfrm>
              <a:off x="6388560" y="5786280"/>
              <a:ext cx="50256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15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875" name="CustomShape 39"/>
            <p:cNvSpPr/>
            <p:nvPr/>
          </p:nvSpPr>
          <p:spPr>
            <a:xfrm>
              <a:off x="5797800" y="5467320"/>
              <a:ext cx="34128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9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876" name="CustomShape 40"/>
            <p:cNvSpPr/>
            <p:nvPr/>
          </p:nvSpPr>
          <p:spPr>
            <a:xfrm>
              <a:off x="4096080" y="5363640"/>
              <a:ext cx="34128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3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877" name="CustomShape 41"/>
            <p:cNvSpPr/>
            <p:nvPr/>
          </p:nvSpPr>
          <p:spPr>
            <a:xfrm>
              <a:off x="4901040" y="4547160"/>
              <a:ext cx="34128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5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878" name="CustomShape 42"/>
            <p:cNvSpPr/>
            <p:nvPr/>
          </p:nvSpPr>
          <p:spPr>
            <a:xfrm>
              <a:off x="5961240" y="4561920"/>
              <a:ext cx="50256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11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879" name="CustomShape 43"/>
            <p:cNvSpPr/>
            <p:nvPr/>
          </p:nvSpPr>
          <p:spPr>
            <a:xfrm>
              <a:off x="8400240" y="4974840"/>
              <a:ext cx="618840" cy="5551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6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9</a:t>
              </a:r>
              <a:endParaRPr b="0" lang="en-US" sz="2600" spc="-1" strike="noStrike">
                <a:latin typeface="Arial"/>
              </a:endParaRPr>
            </a:p>
          </p:txBody>
        </p:sp>
        <p:sp>
          <p:nvSpPr>
            <p:cNvPr id="1880" name="CustomShape 44"/>
            <p:cNvSpPr/>
            <p:nvPr/>
          </p:nvSpPr>
          <p:spPr>
            <a:xfrm flipH="1" flipV="1">
              <a:off x="7845120" y="4745880"/>
              <a:ext cx="643320" cy="3088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81" name="CustomShape 45"/>
            <p:cNvSpPr/>
            <p:nvPr/>
          </p:nvSpPr>
          <p:spPr>
            <a:xfrm flipH="1">
              <a:off x="7781040" y="5449680"/>
              <a:ext cx="707400" cy="449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82" name="CustomShape 46"/>
            <p:cNvSpPr/>
            <p:nvPr/>
          </p:nvSpPr>
          <p:spPr>
            <a:xfrm>
              <a:off x="8068320" y="4540680"/>
              <a:ext cx="34128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5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883" name="CustomShape 47"/>
            <p:cNvSpPr/>
            <p:nvPr/>
          </p:nvSpPr>
          <p:spPr>
            <a:xfrm>
              <a:off x="8135640" y="5596920"/>
              <a:ext cx="34128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3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884" name="CustomShape 48"/>
            <p:cNvSpPr/>
            <p:nvPr/>
          </p:nvSpPr>
          <p:spPr>
            <a:xfrm>
              <a:off x="2178360" y="4980240"/>
              <a:ext cx="363960" cy="5162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800" spc="-1" strike="noStrike">
                  <a:solidFill>
                    <a:srgbClr val="f8e19f"/>
                  </a:solidFill>
                  <a:latin typeface="Calibri"/>
                  <a:ea typeface="DejaVu Sans"/>
                </a:rPr>
                <a:t>s</a:t>
              </a:r>
              <a:endParaRPr b="0" lang="en-US" sz="2800" spc="-1" strike="noStrike">
                <a:latin typeface="Arial"/>
              </a:endParaRPr>
            </a:p>
          </p:txBody>
        </p:sp>
        <p:sp>
          <p:nvSpPr>
            <p:cNvPr id="1885" name="CustomShape 49"/>
            <p:cNvSpPr/>
            <p:nvPr/>
          </p:nvSpPr>
          <p:spPr>
            <a:xfrm>
              <a:off x="9316440" y="4348080"/>
              <a:ext cx="618840" cy="5551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6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3</a:t>
              </a:r>
              <a:endParaRPr b="0" lang="en-US" sz="2600" spc="-1" strike="noStrike">
                <a:latin typeface="Arial"/>
              </a:endParaRPr>
            </a:p>
          </p:txBody>
        </p:sp>
        <p:sp>
          <p:nvSpPr>
            <p:cNvPr id="1886" name="CustomShape 50"/>
            <p:cNvSpPr/>
            <p:nvPr/>
          </p:nvSpPr>
          <p:spPr>
            <a:xfrm>
              <a:off x="9316440" y="5644440"/>
              <a:ext cx="618840" cy="5551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6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10</a:t>
              </a:r>
              <a:endParaRPr b="0" lang="en-US" sz="2600" spc="-1" strike="noStrike">
                <a:latin typeface="Arial"/>
              </a:endParaRPr>
            </a:p>
          </p:txBody>
        </p:sp>
        <p:sp>
          <p:nvSpPr>
            <p:cNvPr id="1887" name="CustomShape 51"/>
            <p:cNvSpPr/>
            <p:nvPr/>
          </p:nvSpPr>
          <p:spPr>
            <a:xfrm>
              <a:off x="9626400" y="4903920"/>
              <a:ext cx="360" cy="739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88" name="CustomShape 52"/>
            <p:cNvSpPr/>
            <p:nvPr/>
          </p:nvSpPr>
          <p:spPr>
            <a:xfrm>
              <a:off x="9633240" y="5086440"/>
              <a:ext cx="34128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7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889" name="CustomShape 53"/>
            <p:cNvSpPr/>
            <p:nvPr/>
          </p:nvSpPr>
          <p:spPr>
            <a:xfrm>
              <a:off x="2532600" y="5080320"/>
              <a:ext cx="587160" cy="5551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tx2">
                  <a:lumMod val="5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6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0</a:t>
              </a:r>
              <a:endParaRPr b="0" lang="en-US" sz="2600" spc="-1" strike="noStrike">
                <a:latin typeface="Arial"/>
              </a:endParaRPr>
            </a:p>
          </p:txBody>
        </p:sp>
        <p:sp>
          <p:nvSpPr>
            <p:cNvPr id="1890" name="CustomShape 54"/>
            <p:cNvSpPr/>
            <p:nvPr/>
          </p:nvSpPr>
          <p:spPr>
            <a:xfrm>
              <a:off x="3601080" y="5867280"/>
              <a:ext cx="587160" cy="5551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tx2">
                  <a:lumMod val="5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6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8</a:t>
              </a:r>
              <a:endParaRPr b="0" lang="en-US" sz="26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1" name="CustomShape 1"/>
          <p:cNvSpPr/>
          <p:nvPr/>
        </p:nvSpPr>
        <p:spPr>
          <a:xfrm>
            <a:off x="11566440" y="6525000"/>
            <a:ext cx="427680" cy="19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FD852017-4EF3-4CED-85D1-B10DFAAB80D7}" type="slidenum">
              <a:rPr b="0" lang="en-US" sz="800" spc="-1" strike="noStrike">
                <a:solidFill>
                  <a:srgbClr val="ffffff"/>
                </a:solidFill>
                <a:latin typeface="Calibri"/>
                <a:ea typeface="DejaVu Sans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1892" name="CustomShape 2"/>
          <p:cNvSpPr/>
          <p:nvPr/>
        </p:nvSpPr>
        <p:spPr>
          <a:xfrm>
            <a:off x="190440" y="1066680"/>
            <a:ext cx="11803680" cy="556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rmAutofit/>
          </a:bodyPr>
          <a:p>
            <a:pPr lvl="1" marL="304920" indent="-3038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ffffff"/>
                </a:solidFill>
                <a:latin typeface="Calibri"/>
                <a:ea typeface="DejaVu Sans"/>
              </a:rPr>
              <a:t>Dequeue the nearest vertex (</a:t>
            </a:r>
            <a:r>
              <a:rPr b="0" lang="en-US" sz="2600" spc="-1" strike="noStrike">
                <a:solidFill>
                  <a:srgbClr val="f3cd60"/>
                </a:solidFill>
                <a:latin typeface="Calibri"/>
                <a:ea typeface="DejaVu Sans"/>
              </a:rPr>
              <a:t>2</a:t>
            </a:r>
            <a:r>
              <a:rPr b="0" lang="en-US" sz="2600" spc="-1" strike="noStrike">
                <a:solidFill>
                  <a:srgbClr val="ffffff"/>
                </a:solidFill>
                <a:latin typeface="Calibri"/>
                <a:ea typeface="DejaVu Sans"/>
              </a:rPr>
              <a:t>) and enqueue unvisited children: </a:t>
            </a:r>
            <a:r>
              <a:rPr b="0" lang="en-US" sz="2600" spc="-1" strike="noStrike">
                <a:solidFill>
                  <a:srgbClr val="f3cd60"/>
                </a:solidFill>
                <a:latin typeface="Calibri"/>
                <a:ea typeface="DejaVu Sans"/>
              </a:rPr>
              <a:t>7</a:t>
            </a:r>
            <a:endParaRPr b="0" lang="en-US" sz="2600" spc="-1" strike="noStrike">
              <a:latin typeface="Arial"/>
            </a:endParaRPr>
          </a:p>
          <a:p>
            <a:pPr lvl="1" marL="304920" indent="-3038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ffffff"/>
                </a:solidFill>
                <a:latin typeface="Calibri"/>
                <a:ea typeface="DejaVu Sans"/>
              </a:rPr>
              <a:t>Improve min distances through child edges of </a:t>
            </a:r>
            <a:r>
              <a:rPr b="0" lang="en-US" sz="2600" spc="-1" strike="noStrike">
                <a:solidFill>
                  <a:srgbClr val="f3cd60"/>
                </a:solidFill>
                <a:latin typeface="Calibri"/>
                <a:ea typeface="DejaVu Sans"/>
              </a:rPr>
              <a:t>2</a:t>
            </a:r>
            <a:r>
              <a:rPr b="0" lang="en-US" sz="2600" spc="-1" strike="noStrike">
                <a:solidFill>
                  <a:srgbClr val="ffffff"/>
                </a:solidFill>
                <a:latin typeface="Calibri"/>
                <a:ea typeface="DejaVu Sans"/>
              </a:rPr>
              <a:t>: {2 </a:t>
            </a:r>
            <a:r>
              <a:rPr b="0" lang="en-US" sz="2600" spc="-1" strike="noStrike">
                <a:solidFill>
                  <a:srgbClr val="ffffff"/>
                </a:solidFill>
                <a:latin typeface="Consolas"/>
                <a:ea typeface="DejaVu Sans"/>
              </a:rPr>
              <a:t>→</a:t>
            </a:r>
            <a:r>
              <a:rPr b="0" lang="en-US" sz="2600" spc="-1" strike="noStrike">
                <a:solidFill>
                  <a:srgbClr val="ffffff"/>
                </a:solidFill>
                <a:latin typeface="Calibri"/>
                <a:ea typeface="DejaVu Sans"/>
              </a:rPr>
              <a:t> 7}, {2 </a:t>
            </a:r>
            <a:r>
              <a:rPr b="0" lang="en-US" sz="2600" spc="-1" strike="noStrike">
                <a:solidFill>
                  <a:srgbClr val="ffffff"/>
                </a:solidFill>
                <a:latin typeface="Consolas"/>
                <a:ea typeface="DejaVu Sans"/>
              </a:rPr>
              <a:t>→</a:t>
            </a:r>
            <a:r>
              <a:rPr b="0" lang="en-US" sz="2600" spc="-1" strike="noStrike">
                <a:solidFill>
                  <a:srgbClr val="ffffff"/>
                </a:solidFill>
                <a:latin typeface="Calibri"/>
                <a:ea typeface="DejaVu Sans"/>
              </a:rPr>
              <a:t> 11}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893" name="CustomShape 3"/>
          <p:cNvSpPr/>
          <p:nvPr/>
        </p:nvSpPr>
        <p:spPr>
          <a:xfrm>
            <a:off x="188640" y="40320"/>
            <a:ext cx="9576360" cy="110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f3be60"/>
                </a:solidFill>
                <a:latin typeface="Calibri"/>
                <a:ea typeface="DejaVu Sans"/>
              </a:rPr>
              <a:t>Dijkstra's Algorithm: Step #7</a:t>
            </a:r>
            <a:endParaRPr b="0" lang="en-US" sz="3200" spc="-1" strike="noStrike">
              <a:latin typeface="Arial"/>
            </a:endParaRPr>
          </a:p>
        </p:txBody>
      </p:sp>
      <p:graphicFrame>
        <p:nvGraphicFramePr>
          <p:cNvPr id="1894" name="Table 4"/>
          <p:cNvGraphicFramePr/>
          <p:nvPr/>
        </p:nvGraphicFramePr>
        <p:xfrm>
          <a:off x="1522440" y="2493360"/>
          <a:ext cx="9143280" cy="1528560"/>
        </p:xfrm>
        <a:graphic>
          <a:graphicData uri="http://schemas.openxmlformats.org/drawingml/2006/table">
            <a:tbl>
              <a:tblPr/>
              <a:tblGrid>
                <a:gridCol w="1167480"/>
                <a:gridCol w="664560"/>
                <a:gridCol w="664560"/>
                <a:gridCol w="664560"/>
                <a:gridCol w="664560"/>
                <a:gridCol w="664560"/>
                <a:gridCol w="664560"/>
                <a:gridCol w="664560"/>
                <a:gridCol w="664560"/>
                <a:gridCol w="664560"/>
                <a:gridCol w="664560"/>
                <a:gridCol w="664560"/>
                <a:gridCol w="666000"/>
              </a:tblGrid>
              <a:tr h="391320"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i="1" lang="en-US" sz="2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v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f8e19f"/>
                          </a:solidFill>
                          <a:latin typeface="Consolas"/>
                        </a:rPr>
                        <a:t>0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f8e19f"/>
                          </a:solidFill>
                          <a:latin typeface="Consolas"/>
                        </a:rPr>
                        <a:t>1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f8e19f"/>
                          </a:solidFill>
                          <a:latin typeface="Consolas"/>
                        </a:rPr>
                        <a:t>2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f8e19f"/>
                          </a:solidFill>
                          <a:latin typeface="Consolas"/>
                        </a:rPr>
                        <a:t>3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f8e19f"/>
                          </a:solidFill>
                          <a:latin typeface="Consolas"/>
                        </a:rPr>
                        <a:t>4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f8e19f"/>
                          </a:solidFill>
                          <a:latin typeface="Consolas"/>
                        </a:rPr>
                        <a:t>5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f8e19f"/>
                          </a:solidFill>
                          <a:latin typeface="Consolas"/>
                        </a:rPr>
                        <a:t>6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f8e19f"/>
                          </a:solidFill>
                          <a:latin typeface="Consolas"/>
                        </a:rPr>
                        <a:t>7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f8e19f"/>
                          </a:solidFill>
                          <a:latin typeface="Consolas"/>
                        </a:rPr>
                        <a:t>8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f8e19f"/>
                          </a:solidFill>
                          <a:latin typeface="Consolas"/>
                        </a:rPr>
                        <a:t>9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f8e19f"/>
                          </a:solidFill>
                          <a:latin typeface="Consolas"/>
                        </a:rPr>
                        <a:t>10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f8e19f"/>
                          </a:solidFill>
                          <a:latin typeface="Consolas"/>
                        </a:rPr>
                        <a:t>11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391320"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d[</a:t>
                      </a:r>
                      <a:r>
                        <a:rPr b="0" i="1" lang="en-US" sz="2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v</a:t>
                      </a: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]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Consolas"/>
                        </a:rPr>
                        <a:t>0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Consolas"/>
                        </a:rPr>
                        <a:t>40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Consolas"/>
                        </a:rPr>
                        <a:t>26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Consolas"/>
                        </a:rPr>
                        <a:t>-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Consolas"/>
                        </a:rPr>
                        <a:t>20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Consolas"/>
                        </a:rPr>
                        <a:t>15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Consolas"/>
                        </a:rPr>
                        <a:t>10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ffff00"/>
                          </a:solidFill>
                          <a:latin typeface="Consolas"/>
                        </a:rPr>
                        <a:t>41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Consolas"/>
                        </a:rPr>
                        <a:t>12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Consolas"/>
                        </a:rPr>
                        <a:t>-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Consolas"/>
                        </a:rPr>
                        <a:t>-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ffff00"/>
                          </a:solidFill>
                          <a:latin typeface="Consolas"/>
                        </a:rPr>
                        <a:t>31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</a:tr>
              <a:tr h="746280"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prev[</a:t>
                      </a:r>
                      <a:r>
                        <a:rPr b="0" i="1" lang="en-US" sz="2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v</a:t>
                      </a: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]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Consolas"/>
                        </a:rPr>
                        <a:t>-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Consolas"/>
                        </a:rPr>
                        <a:t>4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Consolas"/>
                        </a:rPr>
                        <a:t>8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Consolas"/>
                        </a:rPr>
                        <a:t>-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Consolas"/>
                        </a:rPr>
                        <a:t>5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Consolas"/>
                        </a:rPr>
                        <a:t>8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Consolas"/>
                        </a:rPr>
                        <a:t>0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ffff00"/>
                          </a:solidFill>
                          <a:latin typeface="Consolas"/>
                        </a:rPr>
                        <a:t>2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Consolas"/>
                        </a:rPr>
                        <a:t>0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Consolas"/>
                        </a:rPr>
                        <a:t>-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Consolas"/>
                        </a:rPr>
                        <a:t>-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ffff00"/>
                          </a:solidFill>
                          <a:latin typeface="Consolas"/>
                        </a:rPr>
                        <a:t>4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1895" name="Group 5"/>
          <p:cNvGrpSpPr/>
          <p:nvPr/>
        </p:nvGrpSpPr>
        <p:grpSpPr>
          <a:xfrm>
            <a:off x="2178360" y="4095720"/>
            <a:ext cx="7796160" cy="2354040"/>
            <a:chOff x="2178360" y="4095720"/>
            <a:chExt cx="7796160" cy="2354040"/>
          </a:xfrm>
        </p:grpSpPr>
        <p:sp>
          <p:nvSpPr>
            <p:cNvPr id="1896" name="CustomShape 6"/>
            <p:cNvSpPr/>
            <p:nvPr/>
          </p:nvSpPr>
          <p:spPr>
            <a:xfrm flipV="1">
              <a:off x="6707880" y="4745880"/>
              <a:ext cx="699120" cy="3902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97" name="CustomShape 7"/>
            <p:cNvSpPr/>
            <p:nvPr/>
          </p:nvSpPr>
          <p:spPr>
            <a:xfrm>
              <a:off x="5859000" y="4397400"/>
              <a:ext cx="1456920" cy="1512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tx2">
                  <a:lumMod val="5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98" name="CustomShape 8"/>
            <p:cNvSpPr/>
            <p:nvPr/>
          </p:nvSpPr>
          <p:spPr>
            <a:xfrm flipH="1" flipV="1">
              <a:off x="5772240" y="4593240"/>
              <a:ext cx="504000" cy="5428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tx2">
                  <a:lumMod val="5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99" name="CustomShape 9"/>
            <p:cNvSpPr/>
            <p:nvPr/>
          </p:nvSpPr>
          <p:spPr>
            <a:xfrm>
              <a:off x="5103720" y="5311800"/>
              <a:ext cx="1083960" cy="216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tx2">
                  <a:lumMod val="5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00" name="CustomShape 10"/>
            <p:cNvSpPr/>
            <p:nvPr/>
          </p:nvSpPr>
          <p:spPr>
            <a:xfrm flipH="1">
              <a:off x="5020560" y="4593960"/>
              <a:ext cx="333720" cy="5202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tx2">
                  <a:lumMod val="5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01" name="CustomShape 11"/>
            <p:cNvSpPr/>
            <p:nvPr/>
          </p:nvSpPr>
          <p:spPr>
            <a:xfrm flipV="1">
              <a:off x="3964320" y="4395600"/>
              <a:ext cx="1305360" cy="1512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tx2">
                  <a:lumMod val="5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02" name="CustomShape 12"/>
            <p:cNvSpPr/>
            <p:nvPr/>
          </p:nvSpPr>
          <p:spPr>
            <a:xfrm flipH="1" flipV="1">
              <a:off x="3877560" y="4745160"/>
              <a:ext cx="748080" cy="3675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tx2">
                  <a:lumMod val="5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03" name="CustomShape 13"/>
            <p:cNvSpPr/>
            <p:nvPr/>
          </p:nvSpPr>
          <p:spPr>
            <a:xfrm>
              <a:off x="6707880" y="5531040"/>
              <a:ext cx="657720" cy="3675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04" name="CustomShape 14"/>
            <p:cNvSpPr/>
            <p:nvPr/>
          </p:nvSpPr>
          <p:spPr>
            <a:xfrm flipH="1" flipV="1">
              <a:off x="4187880" y="6144120"/>
              <a:ext cx="1245960" cy="26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tx2">
                  <a:lumMod val="5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05" name="CustomShape 15"/>
            <p:cNvSpPr/>
            <p:nvPr/>
          </p:nvSpPr>
          <p:spPr>
            <a:xfrm flipH="1">
              <a:off x="4101840" y="5508360"/>
              <a:ext cx="523080" cy="4392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tx2">
                  <a:lumMod val="5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06" name="CustomShape 16"/>
            <p:cNvSpPr/>
            <p:nvPr/>
          </p:nvSpPr>
          <p:spPr>
            <a:xfrm flipV="1">
              <a:off x="5938920" y="5529600"/>
              <a:ext cx="338040" cy="4438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solidFill>
              <a:schemeClr val="accent5">
                <a:lumMod val="60000"/>
                <a:lumOff val="40000"/>
                <a:alpha val="50000"/>
              </a:schemeClr>
            </a:solidFill>
            <a:ln w="6336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07" name="CustomShape 17"/>
            <p:cNvSpPr/>
            <p:nvPr/>
          </p:nvSpPr>
          <p:spPr>
            <a:xfrm>
              <a:off x="6188760" y="5056560"/>
              <a:ext cx="606960" cy="5551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6336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6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11</a:t>
              </a:r>
              <a:endParaRPr b="0" lang="en-US" sz="2600" spc="-1" strike="noStrike">
                <a:latin typeface="Arial"/>
              </a:endParaRPr>
            </a:p>
          </p:txBody>
        </p:sp>
        <p:sp>
          <p:nvSpPr>
            <p:cNvPr id="1908" name="CustomShape 18"/>
            <p:cNvSpPr/>
            <p:nvPr/>
          </p:nvSpPr>
          <p:spPr>
            <a:xfrm>
              <a:off x="7317360" y="4271760"/>
              <a:ext cx="618840" cy="5551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6336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6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1</a:t>
              </a:r>
              <a:endParaRPr b="0" lang="en-US" sz="2600" spc="-1" strike="noStrike">
                <a:latin typeface="Arial"/>
              </a:endParaRPr>
            </a:p>
          </p:txBody>
        </p:sp>
        <p:sp>
          <p:nvSpPr>
            <p:cNvPr id="1909" name="CustomShape 19"/>
            <p:cNvSpPr/>
            <p:nvPr/>
          </p:nvSpPr>
          <p:spPr>
            <a:xfrm>
              <a:off x="5270760" y="4119480"/>
              <a:ext cx="587160" cy="5551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tx2">
                  <a:lumMod val="5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6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4</a:t>
              </a:r>
              <a:endParaRPr b="0" lang="en-US" sz="2600" spc="-1" strike="noStrike">
                <a:latin typeface="Arial"/>
              </a:endParaRPr>
            </a:p>
          </p:txBody>
        </p:sp>
        <p:sp>
          <p:nvSpPr>
            <p:cNvPr id="1910" name="CustomShape 20"/>
            <p:cNvSpPr/>
            <p:nvPr/>
          </p:nvSpPr>
          <p:spPr>
            <a:xfrm>
              <a:off x="4545720" y="5033880"/>
              <a:ext cx="556920" cy="5551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tx2">
                  <a:lumMod val="5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6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5</a:t>
              </a:r>
              <a:endParaRPr b="0" lang="en-US" sz="2600" spc="-1" strike="noStrike">
                <a:latin typeface="Arial"/>
              </a:endParaRPr>
            </a:p>
          </p:txBody>
        </p:sp>
        <p:sp>
          <p:nvSpPr>
            <p:cNvPr id="1911" name="CustomShape 21"/>
            <p:cNvSpPr/>
            <p:nvPr/>
          </p:nvSpPr>
          <p:spPr>
            <a:xfrm>
              <a:off x="7280280" y="5818320"/>
              <a:ext cx="587160" cy="5551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6336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6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7</a:t>
              </a:r>
              <a:endParaRPr b="0" lang="en-US" sz="2600" spc="-1" strike="noStrike">
                <a:latin typeface="Arial"/>
              </a:endParaRPr>
            </a:p>
          </p:txBody>
        </p:sp>
        <p:sp>
          <p:nvSpPr>
            <p:cNvPr id="1912" name="CustomShape 22"/>
            <p:cNvSpPr/>
            <p:nvPr/>
          </p:nvSpPr>
          <p:spPr>
            <a:xfrm flipV="1">
              <a:off x="3034800" y="4745880"/>
              <a:ext cx="426240" cy="4140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tx2">
                  <a:lumMod val="5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13" name="CustomShape 23"/>
            <p:cNvSpPr/>
            <p:nvPr/>
          </p:nvSpPr>
          <p:spPr>
            <a:xfrm>
              <a:off x="3376080" y="4271760"/>
              <a:ext cx="587160" cy="5551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tx2">
                  <a:lumMod val="5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6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6</a:t>
              </a:r>
              <a:endParaRPr b="0" lang="en-US" sz="2600" spc="-1" strike="noStrike">
                <a:latin typeface="Arial"/>
              </a:endParaRPr>
            </a:p>
          </p:txBody>
        </p:sp>
        <p:sp>
          <p:nvSpPr>
            <p:cNvPr id="1914" name="CustomShape 24"/>
            <p:cNvSpPr/>
            <p:nvPr/>
          </p:nvSpPr>
          <p:spPr>
            <a:xfrm flipV="1">
              <a:off x="7574400" y="4826520"/>
              <a:ext cx="51480" cy="9896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15" name="CustomShape 25"/>
            <p:cNvSpPr/>
            <p:nvPr/>
          </p:nvSpPr>
          <p:spPr>
            <a:xfrm flipH="1">
              <a:off x="6024240" y="6096600"/>
              <a:ext cx="1254240" cy="752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solidFill>
              <a:schemeClr val="accent5">
                <a:lumMod val="60000"/>
                <a:lumOff val="40000"/>
                <a:alpha val="50000"/>
              </a:schemeClr>
            </a:solidFill>
            <a:ln w="6336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16" name="CustomShape 26"/>
            <p:cNvSpPr/>
            <p:nvPr/>
          </p:nvSpPr>
          <p:spPr>
            <a:xfrm>
              <a:off x="3034800" y="5554800"/>
              <a:ext cx="651240" cy="392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tx2">
                  <a:lumMod val="5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17" name="CustomShape 27"/>
            <p:cNvSpPr/>
            <p:nvPr/>
          </p:nvSpPr>
          <p:spPr>
            <a:xfrm>
              <a:off x="2850480" y="4597200"/>
              <a:ext cx="50256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10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918" name="CustomShape 28"/>
            <p:cNvSpPr/>
            <p:nvPr/>
          </p:nvSpPr>
          <p:spPr>
            <a:xfrm>
              <a:off x="3283920" y="5391000"/>
              <a:ext cx="50256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12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919" name="CustomShape 29"/>
            <p:cNvSpPr/>
            <p:nvPr/>
          </p:nvSpPr>
          <p:spPr>
            <a:xfrm>
              <a:off x="4359600" y="4095720"/>
              <a:ext cx="50256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17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920" name="CustomShape 30"/>
            <p:cNvSpPr/>
            <p:nvPr/>
          </p:nvSpPr>
          <p:spPr>
            <a:xfrm>
              <a:off x="4215600" y="4607640"/>
              <a:ext cx="34128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6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921" name="CustomShape 31"/>
            <p:cNvSpPr/>
            <p:nvPr/>
          </p:nvSpPr>
          <p:spPr>
            <a:xfrm>
              <a:off x="5348520" y="4982400"/>
              <a:ext cx="50256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33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922" name="CustomShape 32"/>
            <p:cNvSpPr/>
            <p:nvPr/>
          </p:nvSpPr>
          <p:spPr>
            <a:xfrm>
              <a:off x="6392520" y="4095720"/>
              <a:ext cx="50256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20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923" name="CustomShape 33"/>
            <p:cNvSpPr/>
            <p:nvPr/>
          </p:nvSpPr>
          <p:spPr>
            <a:xfrm>
              <a:off x="6757200" y="4620960"/>
              <a:ext cx="34128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6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924" name="CustomShape 34"/>
            <p:cNvSpPr/>
            <p:nvPr/>
          </p:nvSpPr>
          <p:spPr>
            <a:xfrm>
              <a:off x="7570800" y="5130360"/>
              <a:ext cx="50256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26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925" name="CustomShape 35"/>
            <p:cNvSpPr/>
            <p:nvPr/>
          </p:nvSpPr>
          <p:spPr>
            <a:xfrm>
              <a:off x="6904800" y="5362920"/>
              <a:ext cx="50256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20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926" name="CustomShape 36"/>
            <p:cNvSpPr/>
            <p:nvPr/>
          </p:nvSpPr>
          <p:spPr>
            <a:xfrm>
              <a:off x="4680000" y="5783400"/>
              <a:ext cx="50256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14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927" name="CustomShape 37"/>
            <p:cNvSpPr/>
            <p:nvPr/>
          </p:nvSpPr>
          <p:spPr>
            <a:xfrm>
              <a:off x="6388560" y="5786280"/>
              <a:ext cx="50256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15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928" name="CustomShape 38"/>
            <p:cNvSpPr/>
            <p:nvPr/>
          </p:nvSpPr>
          <p:spPr>
            <a:xfrm>
              <a:off x="5797800" y="5467320"/>
              <a:ext cx="34128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9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929" name="CustomShape 39"/>
            <p:cNvSpPr/>
            <p:nvPr/>
          </p:nvSpPr>
          <p:spPr>
            <a:xfrm>
              <a:off x="4096080" y="5363640"/>
              <a:ext cx="34128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3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930" name="CustomShape 40"/>
            <p:cNvSpPr/>
            <p:nvPr/>
          </p:nvSpPr>
          <p:spPr>
            <a:xfrm>
              <a:off x="4901040" y="4547160"/>
              <a:ext cx="34128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5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931" name="CustomShape 41"/>
            <p:cNvSpPr/>
            <p:nvPr/>
          </p:nvSpPr>
          <p:spPr>
            <a:xfrm>
              <a:off x="5961240" y="4561920"/>
              <a:ext cx="50256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11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932" name="CustomShape 42"/>
            <p:cNvSpPr/>
            <p:nvPr/>
          </p:nvSpPr>
          <p:spPr>
            <a:xfrm>
              <a:off x="8400240" y="4974840"/>
              <a:ext cx="618840" cy="5551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6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9</a:t>
              </a:r>
              <a:endParaRPr b="0" lang="en-US" sz="2600" spc="-1" strike="noStrike">
                <a:latin typeface="Arial"/>
              </a:endParaRPr>
            </a:p>
          </p:txBody>
        </p:sp>
        <p:sp>
          <p:nvSpPr>
            <p:cNvPr id="1933" name="CustomShape 43"/>
            <p:cNvSpPr/>
            <p:nvPr/>
          </p:nvSpPr>
          <p:spPr>
            <a:xfrm flipH="1" flipV="1">
              <a:off x="7845120" y="4745880"/>
              <a:ext cx="643320" cy="3088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34" name="CustomShape 44"/>
            <p:cNvSpPr/>
            <p:nvPr/>
          </p:nvSpPr>
          <p:spPr>
            <a:xfrm flipH="1">
              <a:off x="7781040" y="5449680"/>
              <a:ext cx="707400" cy="449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35" name="CustomShape 45"/>
            <p:cNvSpPr/>
            <p:nvPr/>
          </p:nvSpPr>
          <p:spPr>
            <a:xfrm>
              <a:off x="8068320" y="4540680"/>
              <a:ext cx="34128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5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936" name="CustomShape 46"/>
            <p:cNvSpPr/>
            <p:nvPr/>
          </p:nvSpPr>
          <p:spPr>
            <a:xfrm>
              <a:off x="8135640" y="5596920"/>
              <a:ext cx="34128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3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937" name="CustomShape 47"/>
            <p:cNvSpPr/>
            <p:nvPr/>
          </p:nvSpPr>
          <p:spPr>
            <a:xfrm>
              <a:off x="2178360" y="4980240"/>
              <a:ext cx="363960" cy="5162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800" spc="-1" strike="noStrike">
                  <a:solidFill>
                    <a:srgbClr val="f8e19f"/>
                  </a:solidFill>
                  <a:latin typeface="Calibri"/>
                  <a:ea typeface="DejaVu Sans"/>
                </a:rPr>
                <a:t>s</a:t>
              </a:r>
              <a:endParaRPr b="0" lang="en-US" sz="2800" spc="-1" strike="noStrike">
                <a:latin typeface="Arial"/>
              </a:endParaRPr>
            </a:p>
          </p:txBody>
        </p:sp>
        <p:sp>
          <p:nvSpPr>
            <p:cNvPr id="1938" name="CustomShape 48"/>
            <p:cNvSpPr/>
            <p:nvPr/>
          </p:nvSpPr>
          <p:spPr>
            <a:xfrm>
              <a:off x="9316440" y="4348080"/>
              <a:ext cx="618840" cy="5551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6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3</a:t>
              </a:r>
              <a:endParaRPr b="0" lang="en-US" sz="2600" spc="-1" strike="noStrike">
                <a:latin typeface="Arial"/>
              </a:endParaRPr>
            </a:p>
          </p:txBody>
        </p:sp>
        <p:sp>
          <p:nvSpPr>
            <p:cNvPr id="1939" name="CustomShape 49"/>
            <p:cNvSpPr/>
            <p:nvPr/>
          </p:nvSpPr>
          <p:spPr>
            <a:xfrm>
              <a:off x="9316440" y="5644440"/>
              <a:ext cx="618840" cy="5551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6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10</a:t>
              </a:r>
              <a:endParaRPr b="0" lang="en-US" sz="2600" spc="-1" strike="noStrike">
                <a:latin typeface="Arial"/>
              </a:endParaRPr>
            </a:p>
          </p:txBody>
        </p:sp>
        <p:sp>
          <p:nvSpPr>
            <p:cNvPr id="1940" name="CustomShape 50"/>
            <p:cNvSpPr/>
            <p:nvPr/>
          </p:nvSpPr>
          <p:spPr>
            <a:xfrm>
              <a:off x="9626400" y="4903920"/>
              <a:ext cx="360" cy="739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41" name="CustomShape 51"/>
            <p:cNvSpPr/>
            <p:nvPr/>
          </p:nvSpPr>
          <p:spPr>
            <a:xfrm>
              <a:off x="9633240" y="5086440"/>
              <a:ext cx="34128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7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942" name="CustomShape 52"/>
            <p:cNvSpPr/>
            <p:nvPr/>
          </p:nvSpPr>
          <p:spPr>
            <a:xfrm>
              <a:off x="2532600" y="5080320"/>
              <a:ext cx="587160" cy="5551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tx2">
                  <a:lumMod val="5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6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0</a:t>
              </a:r>
              <a:endParaRPr b="0" lang="en-US" sz="2600" spc="-1" strike="noStrike">
                <a:latin typeface="Arial"/>
              </a:endParaRPr>
            </a:p>
          </p:txBody>
        </p:sp>
        <p:sp>
          <p:nvSpPr>
            <p:cNvPr id="1943" name="CustomShape 53"/>
            <p:cNvSpPr/>
            <p:nvPr/>
          </p:nvSpPr>
          <p:spPr>
            <a:xfrm>
              <a:off x="3601080" y="5867280"/>
              <a:ext cx="587160" cy="5551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tx2">
                  <a:lumMod val="5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6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8</a:t>
              </a:r>
              <a:endParaRPr b="0" lang="en-US" sz="2600" spc="-1" strike="noStrike">
                <a:latin typeface="Arial"/>
              </a:endParaRPr>
            </a:p>
          </p:txBody>
        </p:sp>
        <p:sp>
          <p:nvSpPr>
            <p:cNvPr id="1944" name="CustomShape 54"/>
            <p:cNvSpPr/>
            <p:nvPr/>
          </p:nvSpPr>
          <p:spPr>
            <a:xfrm>
              <a:off x="5436720" y="5894640"/>
              <a:ext cx="587160" cy="555120"/>
            </a:xfrm>
            <a:prstGeom prst="ellipse">
              <a:avLst/>
            </a:prstGeom>
            <a:solidFill>
              <a:srgbClr val="97cefb"/>
            </a:solidFill>
            <a:ln w="63360">
              <a:solidFill>
                <a:srgbClr val="1a8afa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6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2</a:t>
              </a:r>
              <a:endParaRPr b="0" lang="en-US" sz="26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" name="CustomShape 1"/>
          <p:cNvSpPr/>
          <p:nvPr/>
        </p:nvSpPr>
        <p:spPr>
          <a:xfrm>
            <a:off x="11566440" y="6525000"/>
            <a:ext cx="427680" cy="19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7F970FAE-CAA9-48A8-A0B0-BAF9668BABAF}" type="slidenum">
              <a:rPr b="0" lang="en-US" sz="800" spc="-1" strike="noStrike">
                <a:solidFill>
                  <a:srgbClr val="ffffff"/>
                </a:solidFill>
                <a:latin typeface="Calibri"/>
                <a:ea typeface="DejaVu Sans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1946" name="CustomShape 2"/>
          <p:cNvSpPr/>
          <p:nvPr/>
        </p:nvSpPr>
        <p:spPr>
          <a:xfrm>
            <a:off x="190440" y="1066680"/>
            <a:ext cx="11803680" cy="556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rmAutofit/>
          </a:bodyPr>
          <a:p>
            <a:pPr lvl="1" marL="304920" indent="-3038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ffffff"/>
                </a:solidFill>
                <a:latin typeface="Calibri"/>
                <a:ea typeface="DejaVu Sans"/>
              </a:rPr>
              <a:t>Dequeue the nearest vertex (</a:t>
            </a:r>
            <a:r>
              <a:rPr b="0" lang="en-US" sz="2600" spc="-1" strike="noStrike">
                <a:solidFill>
                  <a:srgbClr val="f3cd60"/>
                </a:solidFill>
                <a:latin typeface="Calibri"/>
                <a:ea typeface="DejaVu Sans"/>
              </a:rPr>
              <a:t>11</a:t>
            </a:r>
            <a:r>
              <a:rPr b="0" lang="en-US" sz="2600" spc="-1" strike="noStrike">
                <a:solidFill>
                  <a:srgbClr val="ffffff"/>
                </a:solidFill>
                <a:latin typeface="Calibri"/>
                <a:ea typeface="DejaVu Sans"/>
              </a:rPr>
              <a:t>) and enqueue unvisited children: </a:t>
            </a:r>
            <a:r>
              <a:rPr b="0" lang="en-US" sz="2600" spc="-1" strike="noStrike">
                <a:solidFill>
                  <a:srgbClr val="f3cd60"/>
                </a:solidFill>
                <a:latin typeface="Calibri"/>
                <a:ea typeface="DejaVu Sans"/>
              </a:rPr>
              <a:t>none</a:t>
            </a:r>
            <a:endParaRPr b="0" lang="en-US" sz="2600" spc="-1" strike="noStrike">
              <a:latin typeface="Arial"/>
            </a:endParaRPr>
          </a:p>
          <a:p>
            <a:pPr lvl="1" marL="304920" indent="-3038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ffffff"/>
                </a:solidFill>
                <a:latin typeface="Calibri"/>
                <a:ea typeface="DejaVu Sans"/>
              </a:rPr>
              <a:t>Improve min distances through child edges of </a:t>
            </a:r>
            <a:r>
              <a:rPr b="0" lang="en-US" sz="2600" spc="-1" strike="noStrike">
                <a:solidFill>
                  <a:srgbClr val="f3cd60"/>
                </a:solidFill>
                <a:latin typeface="Calibri"/>
                <a:ea typeface="DejaVu Sans"/>
              </a:rPr>
              <a:t>11</a:t>
            </a:r>
            <a:r>
              <a:rPr b="0" lang="en-US" sz="2600" spc="-1" strike="noStrike">
                <a:solidFill>
                  <a:srgbClr val="ffffff"/>
                </a:solidFill>
                <a:latin typeface="Calibri"/>
                <a:ea typeface="DejaVu Sans"/>
              </a:rPr>
              <a:t>: {11 </a:t>
            </a:r>
            <a:r>
              <a:rPr b="0" lang="en-US" sz="2600" spc="-1" strike="noStrike">
                <a:solidFill>
                  <a:srgbClr val="ffffff"/>
                </a:solidFill>
                <a:latin typeface="Consolas"/>
                <a:ea typeface="DejaVu Sans"/>
              </a:rPr>
              <a:t>→</a:t>
            </a:r>
            <a:r>
              <a:rPr b="0" lang="en-US" sz="2600" spc="-1" strike="noStrike">
                <a:solidFill>
                  <a:srgbClr val="ffffff"/>
                </a:solidFill>
                <a:latin typeface="Calibri"/>
                <a:ea typeface="DejaVu Sans"/>
              </a:rPr>
              <a:t> 1}, {11 </a:t>
            </a:r>
            <a:r>
              <a:rPr b="0" lang="en-US" sz="2600" spc="-1" strike="noStrike">
                <a:solidFill>
                  <a:srgbClr val="ffffff"/>
                </a:solidFill>
                <a:latin typeface="Consolas"/>
                <a:ea typeface="DejaVu Sans"/>
              </a:rPr>
              <a:t>→</a:t>
            </a:r>
            <a:r>
              <a:rPr b="0" lang="en-US" sz="2600" spc="-1" strike="noStrike">
                <a:solidFill>
                  <a:srgbClr val="ffffff"/>
                </a:solidFill>
                <a:latin typeface="Calibri"/>
                <a:ea typeface="DejaVu Sans"/>
              </a:rPr>
              <a:t> 7}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947" name="CustomShape 3"/>
          <p:cNvSpPr/>
          <p:nvPr/>
        </p:nvSpPr>
        <p:spPr>
          <a:xfrm>
            <a:off x="188640" y="40320"/>
            <a:ext cx="9576360" cy="110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f3be60"/>
                </a:solidFill>
                <a:latin typeface="Calibri"/>
                <a:ea typeface="DejaVu Sans"/>
              </a:rPr>
              <a:t>Dijkstra's Algorithm: Step #8</a:t>
            </a:r>
            <a:endParaRPr b="0" lang="en-US" sz="3200" spc="-1" strike="noStrike">
              <a:latin typeface="Arial"/>
            </a:endParaRPr>
          </a:p>
        </p:txBody>
      </p:sp>
      <p:graphicFrame>
        <p:nvGraphicFramePr>
          <p:cNvPr id="1948" name="Table 4"/>
          <p:cNvGraphicFramePr/>
          <p:nvPr/>
        </p:nvGraphicFramePr>
        <p:xfrm>
          <a:off x="1522440" y="2493360"/>
          <a:ext cx="9143280" cy="1528560"/>
        </p:xfrm>
        <a:graphic>
          <a:graphicData uri="http://schemas.openxmlformats.org/drawingml/2006/table">
            <a:tbl>
              <a:tblPr/>
              <a:tblGrid>
                <a:gridCol w="1167480"/>
                <a:gridCol w="664560"/>
                <a:gridCol w="664560"/>
                <a:gridCol w="664560"/>
                <a:gridCol w="664560"/>
                <a:gridCol w="664560"/>
                <a:gridCol w="664560"/>
                <a:gridCol w="664560"/>
                <a:gridCol w="664560"/>
                <a:gridCol w="664560"/>
                <a:gridCol w="664560"/>
                <a:gridCol w="664560"/>
                <a:gridCol w="666000"/>
              </a:tblGrid>
              <a:tr h="391320"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i="1" lang="en-US" sz="2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v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f8e19f"/>
                          </a:solidFill>
                          <a:latin typeface="Consolas"/>
                        </a:rPr>
                        <a:t>0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f8e19f"/>
                          </a:solidFill>
                          <a:latin typeface="Consolas"/>
                        </a:rPr>
                        <a:t>1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f8e19f"/>
                          </a:solidFill>
                          <a:latin typeface="Consolas"/>
                        </a:rPr>
                        <a:t>2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f8e19f"/>
                          </a:solidFill>
                          <a:latin typeface="Consolas"/>
                        </a:rPr>
                        <a:t>3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f8e19f"/>
                          </a:solidFill>
                          <a:latin typeface="Consolas"/>
                        </a:rPr>
                        <a:t>4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f8e19f"/>
                          </a:solidFill>
                          <a:latin typeface="Consolas"/>
                        </a:rPr>
                        <a:t>5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f8e19f"/>
                          </a:solidFill>
                          <a:latin typeface="Consolas"/>
                        </a:rPr>
                        <a:t>6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f8e19f"/>
                          </a:solidFill>
                          <a:latin typeface="Consolas"/>
                        </a:rPr>
                        <a:t>7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f8e19f"/>
                          </a:solidFill>
                          <a:latin typeface="Consolas"/>
                        </a:rPr>
                        <a:t>8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f8e19f"/>
                          </a:solidFill>
                          <a:latin typeface="Consolas"/>
                        </a:rPr>
                        <a:t>9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f8e19f"/>
                          </a:solidFill>
                          <a:latin typeface="Consolas"/>
                        </a:rPr>
                        <a:t>10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f8e19f"/>
                          </a:solidFill>
                          <a:latin typeface="Consolas"/>
                        </a:rPr>
                        <a:t>11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391320"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d[</a:t>
                      </a:r>
                      <a:r>
                        <a:rPr b="0" i="1" lang="en-US" sz="2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v</a:t>
                      </a: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]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Consolas"/>
                        </a:rPr>
                        <a:t>0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ffff00"/>
                          </a:solidFill>
                          <a:latin typeface="Consolas"/>
                        </a:rPr>
                        <a:t>37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Consolas"/>
                        </a:rPr>
                        <a:t>26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Consolas"/>
                        </a:rPr>
                        <a:t>-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Consolas"/>
                        </a:rPr>
                        <a:t>20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Consolas"/>
                        </a:rPr>
                        <a:t>15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Consolas"/>
                        </a:rPr>
                        <a:t>10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ffff00"/>
                          </a:solidFill>
                          <a:latin typeface="Consolas"/>
                        </a:rPr>
                        <a:t>41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Consolas"/>
                        </a:rPr>
                        <a:t>12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Consolas"/>
                        </a:rPr>
                        <a:t>-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Consolas"/>
                        </a:rPr>
                        <a:t>-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Consolas"/>
                        </a:rPr>
                        <a:t>31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</a:tr>
              <a:tr h="746280"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prev[</a:t>
                      </a:r>
                      <a:r>
                        <a:rPr b="0" i="1" lang="en-US" sz="2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v</a:t>
                      </a: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]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Consolas"/>
                        </a:rPr>
                        <a:t>-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ffff00"/>
                          </a:solidFill>
                          <a:latin typeface="Consolas"/>
                        </a:rPr>
                        <a:t>11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Consolas"/>
                        </a:rPr>
                        <a:t>8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Consolas"/>
                        </a:rPr>
                        <a:t>-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Consolas"/>
                        </a:rPr>
                        <a:t>5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Consolas"/>
                        </a:rPr>
                        <a:t>8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Consolas"/>
                        </a:rPr>
                        <a:t>0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ffff00"/>
                          </a:solidFill>
                          <a:latin typeface="Consolas"/>
                        </a:rPr>
                        <a:t>2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Consolas"/>
                        </a:rPr>
                        <a:t>0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Consolas"/>
                        </a:rPr>
                        <a:t>-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Consolas"/>
                        </a:rPr>
                        <a:t>-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Consolas"/>
                        </a:rPr>
                        <a:t>4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1949" name="Group 5"/>
          <p:cNvGrpSpPr/>
          <p:nvPr/>
        </p:nvGrpSpPr>
        <p:grpSpPr>
          <a:xfrm>
            <a:off x="2178360" y="4095720"/>
            <a:ext cx="7796160" cy="2354040"/>
            <a:chOff x="2178360" y="4095720"/>
            <a:chExt cx="7796160" cy="2354040"/>
          </a:xfrm>
        </p:grpSpPr>
        <p:sp>
          <p:nvSpPr>
            <p:cNvPr id="1950" name="CustomShape 6"/>
            <p:cNvSpPr/>
            <p:nvPr/>
          </p:nvSpPr>
          <p:spPr>
            <a:xfrm flipV="1">
              <a:off x="6707880" y="4745880"/>
              <a:ext cx="699120" cy="3902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solidFill>
              <a:schemeClr val="accent5">
                <a:lumMod val="60000"/>
                <a:lumOff val="40000"/>
                <a:alpha val="50000"/>
              </a:schemeClr>
            </a:solidFill>
            <a:ln w="6336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51" name="CustomShape 7"/>
            <p:cNvSpPr/>
            <p:nvPr/>
          </p:nvSpPr>
          <p:spPr>
            <a:xfrm>
              <a:off x="5859000" y="4397400"/>
              <a:ext cx="1456920" cy="1512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tx2">
                  <a:lumMod val="5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52" name="CustomShape 8"/>
            <p:cNvSpPr/>
            <p:nvPr/>
          </p:nvSpPr>
          <p:spPr>
            <a:xfrm flipH="1" flipV="1">
              <a:off x="5772240" y="4593240"/>
              <a:ext cx="504000" cy="5428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tx2">
                  <a:lumMod val="5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53" name="CustomShape 9"/>
            <p:cNvSpPr/>
            <p:nvPr/>
          </p:nvSpPr>
          <p:spPr>
            <a:xfrm>
              <a:off x="5103720" y="5311800"/>
              <a:ext cx="1083960" cy="216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tx2">
                  <a:lumMod val="5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54" name="CustomShape 10"/>
            <p:cNvSpPr/>
            <p:nvPr/>
          </p:nvSpPr>
          <p:spPr>
            <a:xfrm flipH="1">
              <a:off x="5020560" y="4593960"/>
              <a:ext cx="333720" cy="5202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tx2">
                  <a:lumMod val="5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55" name="CustomShape 11"/>
            <p:cNvSpPr/>
            <p:nvPr/>
          </p:nvSpPr>
          <p:spPr>
            <a:xfrm flipV="1">
              <a:off x="3964320" y="4395600"/>
              <a:ext cx="1305360" cy="1512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tx2">
                  <a:lumMod val="5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56" name="CustomShape 12"/>
            <p:cNvSpPr/>
            <p:nvPr/>
          </p:nvSpPr>
          <p:spPr>
            <a:xfrm flipH="1" flipV="1">
              <a:off x="3877560" y="4745160"/>
              <a:ext cx="748080" cy="3675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tx2">
                  <a:lumMod val="5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57" name="CustomShape 13"/>
            <p:cNvSpPr/>
            <p:nvPr/>
          </p:nvSpPr>
          <p:spPr>
            <a:xfrm>
              <a:off x="6707880" y="5531040"/>
              <a:ext cx="657720" cy="3675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solidFill>
              <a:schemeClr val="accent5">
                <a:lumMod val="60000"/>
                <a:lumOff val="40000"/>
                <a:alpha val="50000"/>
              </a:schemeClr>
            </a:solidFill>
            <a:ln w="6336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58" name="CustomShape 14"/>
            <p:cNvSpPr/>
            <p:nvPr/>
          </p:nvSpPr>
          <p:spPr>
            <a:xfrm flipH="1" flipV="1">
              <a:off x="4187880" y="6144120"/>
              <a:ext cx="1245960" cy="26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tx2">
                  <a:lumMod val="5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59" name="CustomShape 15"/>
            <p:cNvSpPr/>
            <p:nvPr/>
          </p:nvSpPr>
          <p:spPr>
            <a:xfrm flipH="1">
              <a:off x="4101840" y="5508360"/>
              <a:ext cx="523080" cy="4392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tx2">
                  <a:lumMod val="5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60" name="CustomShape 16"/>
            <p:cNvSpPr/>
            <p:nvPr/>
          </p:nvSpPr>
          <p:spPr>
            <a:xfrm flipV="1">
              <a:off x="5938920" y="5529600"/>
              <a:ext cx="338040" cy="4438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tx2">
                  <a:lumMod val="5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61" name="CustomShape 17"/>
            <p:cNvSpPr/>
            <p:nvPr/>
          </p:nvSpPr>
          <p:spPr>
            <a:xfrm>
              <a:off x="6188760" y="5056560"/>
              <a:ext cx="606960" cy="555120"/>
            </a:xfrm>
            <a:prstGeom prst="ellipse">
              <a:avLst/>
            </a:prstGeom>
            <a:solidFill>
              <a:srgbClr val="97cefb"/>
            </a:solidFill>
            <a:ln w="63360">
              <a:solidFill>
                <a:srgbClr val="1a8afa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6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11</a:t>
              </a:r>
              <a:endParaRPr b="0" lang="en-US" sz="2600" spc="-1" strike="noStrike">
                <a:latin typeface="Arial"/>
              </a:endParaRPr>
            </a:p>
          </p:txBody>
        </p:sp>
        <p:sp>
          <p:nvSpPr>
            <p:cNvPr id="1962" name="CustomShape 18"/>
            <p:cNvSpPr/>
            <p:nvPr/>
          </p:nvSpPr>
          <p:spPr>
            <a:xfrm>
              <a:off x="7317360" y="4271760"/>
              <a:ext cx="618840" cy="5551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6336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6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1</a:t>
              </a:r>
              <a:endParaRPr b="0" lang="en-US" sz="2600" spc="-1" strike="noStrike">
                <a:latin typeface="Arial"/>
              </a:endParaRPr>
            </a:p>
          </p:txBody>
        </p:sp>
        <p:sp>
          <p:nvSpPr>
            <p:cNvPr id="1963" name="CustomShape 19"/>
            <p:cNvSpPr/>
            <p:nvPr/>
          </p:nvSpPr>
          <p:spPr>
            <a:xfrm>
              <a:off x="5270760" y="4119480"/>
              <a:ext cx="587160" cy="5551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tx2">
                  <a:lumMod val="5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6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4</a:t>
              </a:r>
              <a:endParaRPr b="0" lang="en-US" sz="2600" spc="-1" strike="noStrike">
                <a:latin typeface="Arial"/>
              </a:endParaRPr>
            </a:p>
          </p:txBody>
        </p:sp>
        <p:sp>
          <p:nvSpPr>
            <p:cNvPr id="1964" name="CustomShape 20"/>
            <p:cNvSpPr/>
            <p:nvPr/>
          </p:nvSpPr>
          <p:spPr>
            <a:xfrm>
              <a:off x="4545720" y="5033880"/>
              <a:ext cx="556920" cy="5551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tx2">
                  <a:lumMod val="5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6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5</a:t>
              </a:r>
              <a:endParaRPr b="0" lang="en-US" sz="2600" spc="-1" strike="noStrike">
                <a:latin typeface="Arial"/>
              </a:endParaRPr>
            </a:p>
          </p:txBody>
        </p:sp>
        <p:sp>
          <p:nvSpPr>
            <p:cNvPr id="1965" name="CustomShape 21"/>
            <p:cNvSpPr/>
            <p:nvPr/>
          </p:nvSpPr>
          <p:spPr>
            <a:xfrm>
              <a:off x="5436720" y="5894640"/>
              <a:ext cx="587160" cy="5551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tx2">
                  <a:lumMod val="5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6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2</a:t>
              </a:r>
              <a:endParaRPr b="0" lang="en-US" sz="2600" spc="-1" strike="noStrike">
                <a:latin typeface="Arial"/>
              </a:endParaRPr>
            </a:p>
          </p:txBody>
        </p:sp>
        <p:sp>
          <p:nvSpPr>
            <p:cNvPr id="1966" name="CustomShape 22"/>
            <p:cNvSpPr/>
            <p:nvPr/>
          </p:nvSpPr>
          <p:spPr>
            <a:xfrm flipV="1">
              <a:off x="3034800" y="4745880"/>
              <a:ext cx="426240" cy="4140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tx2">
                  <a:lumMod val="5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67" name="CustomShape 23"/>
            <p:cNvSpPr/>
            <p:nvPr/>
          </p:nvSpPr>
          <p:spPr>
            <a:xfrm>
              <a:off x="3376080" y="4271760"/>
              <a:ext cx="587160" cy="5551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tx2">
                  <a:lumMod val="5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6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6</a:t>
              </a:r>
              <a:endParaRPr b="0" lang="en-US" sz="2600" spc="-1" strike="noStrike">
                <a:latin typeface="Arial"/>
              </a:endParaRPr>
            </a:p>
          </p:txBody>
        </p:sp>
        <p:sp>
          <p:nvSpPr>
            <p:cNvPr id="1968" name="CustomShape 24"/>
            <p:cNvSpPr/>
            <p:nvPr/>
          </p:nvSpPr>
          <p:spPr>
            <a:xfrm flipV="1">
              <a:off x="7574400" y="4826520"/>
              <a:ext cx="51480" cy="9896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69" name="CustomShape 25"/>
            <p:cNvSpPr/>
            <p:nvPr/>
          </p:nvSpPr>
          <p:spPr>
            <a:xfrm flipH="1">
              <a:off x="6024240" y="6096600"/>
              <a:ext cx="1254240" cy="752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tx2">
                  <a:lumMod val="5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70" name="CustomShape 26"/>
            <p:cNvSpPr/>
            <p:nvPr/>
          </p:nvSpPr>
          <p:spPr>
            <a:xfrm>
              <a:off x="3034800" y="5554800"/>
              <a:ext cx="651240" cy="392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tx2">
                  <a:lumMod val="5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71" name="CustomShape 27"/>
            <p:cNvSpPr/>
            <p:nvPr/>
          </p:nvSpPr>
          <p:spPr>
            <a:xfrm>
              <a:off x="2850480" y="4597200"/>
              <a:ext cx="50256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10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972" name="CustomShape 28"/>
            <p:cNvSpPr/>
            <p:nvPr/>
          </p:nvSpPr>
          <p:spPr>
            <a:xfrm>
              <a:off x="3283920" y="5391000"/>
              <a:ext cx="50256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12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973" name="CustomShape 29"/>
            <p:cNvSpPr/>
            <p:nvPr/>
          </p:nvSpPr>
          <p:spPr>
            <a:xfrm>
              <a:off x="4359600" y="4095720"/>
              <a:ext cx="50256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17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974" name="CustomShape 30"/>
            <p:cNvSpPr/>
            <p:nvPr/>
          </p:nvSpPr>
          <p:spPr>
            <a:xfrm>
              <a:off x="4215600" y="4607640"/>
              <a:ext cx="34128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6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975" name="CustomShape 31"/>
            <p:cNvSpPr/>
            <p:nvPr/>
          </p:nvSpPr>
          <p:spPr>
            <a:xfrm>
              <a:off x="5348520" y="4982400"/>
              <a:ext cx="50256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33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976" name="CustomShape 32"/>
            <p:cNvSpPr/>
            <p:nvPr/>
          </p:nvSpPr>
          <p:spPr>
            <a:xfrm>
              <a:off x="6392520" y="4095720"/>
              <a:ext cx="50256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20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977" name="CustomShape 33"/>
            <p:cNvSpPr/>
            <p:nvPr/>
          </p:nvSpPr>
          <p:spPr>
            <a:xfrm>
              <a:off x="6757200" y="4620960"/>
              <a:ext cx="34128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6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978" name="CustomShape 34"/>
            <p:cNvSpPr/>
            <p:nvPr/>
          </p:nvSpPr>
          <p:spPr>
            <a:xfrm>
              <a:off x="7570800" y="5130360"/>
              <a:ext cx="50256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26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979" name="CustomShape 35"/>
            <p:cNvSpPr/>
            <p:nvPr/>
          </p:nvSpPr>
          <p:spPr>
            <a:xfrm>
              <a:off x="6904800" y="5362920"/>
              <a:ext cx="50256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20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980" name="CustomShape 36"/>
            <p:cNvSpPr/>
            <p:nvPr/>
          </p:nvSpPr>
          <p:spPr>
            <a:xfrm>
              <a:off x="4680000" y="5783400"/>
              <a:ext cx="50256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14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981" name="CustomShape 37"/>
            <p:cNvSpPr/>
            <p:nvPr/>
          </p:nvSpPr>
          <p:spPr>
            <a:xfrm>
              <a:off x="6388560" y="5786280"/>
              <a:ext cx="50256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15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982" name="CustomShape 38"/>
            <p:cNvSpPr/>
            <p:nvPr/>
          </p:nvSpPr>
          <p:spPr>
            <a:xfrm>
              <a:off x="5797800" y="5467320"/>
              <a:ext cx="34128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9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983" name="CustomShape 39"/>
            <p:cNvSpPr/>
            <p:nvPr/>
          </p:nvSpPr>
          <p:spPr>
            <a:xfrm>
              <a:off x="4096080" y="5363640"/>
              <a:ext cx="34128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3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984" name="CustomShape 40"/>
            <p:cNvSpPr/>
            <p:nvPr/>
          </p:nvSpPr>
          <p:spPr>
            <a:xfrm>
              <a:off x="4901040" y="4547160"/>
              <a:ext cx="34128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5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985" name="CustomShape 41"/>
            <p:cNvSpPr/>
            <p:nvPr/>
          </p:nvSpPr>
          <p:spPr>
            <a:xfrm>
              <a:off x="5961240" y="4561920"/>
              <a:ext cx="50256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11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986" name="CustomShape 42"/>
            <p:cNvSpPr/>
            <p:nvPr/>
          </p:nvSpPr>
          <p:spPr>
            <a:xfrm>
              <a:off x="8400240" y="4974840"/>
              <a:ext cx="618840" cy="5551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6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9</a:t>
              </a:r>
              <a:endParaRPr b="0" lang="en-US" sz="2600" spc="-1" strike="noStrike">
                <a:latin typeface="Arial"/>
              </a:endParaRPr>
            </a:p>
          </p:txBody>
        </p:sp>
        <p:sp>
          <p:nvSpPr>
            <p:cNvPr id="1987" name="CustomShape 43"/>
            <p:cNvSpPr/>
            <p:nvPr/>
          </p:nvSpPr>
          <p:spPr>
            <a:xfrm flipH="1" flipV="1">
              <a:off x="7845120" y="4745880"/>
              <a:ext cx="643320" cy="3088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88" name="CustomShape 44"/>
            <p:cNvSpPr/>
            <p:nvPr/>
          </p:nvSpPr>
          <p:spPr>
            <a:xfrm flipH="1">
              <a:off x="7781040" y="5449680"/>
              <a:ext cx="707400" cy="449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89" name="CustomShape 45"/>
            <p:cNvSpPr/>
            <p:nvPr/>
          </p:nvSpPr>
          <p:spPr>
            <a:xfrm>
              <a:off x="8068320" y="4540680"/>
              <a:ext cx="34128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5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990" name="CustomShape 46"/>
            <p:cNvSpPr/>
            <p:nvPr/>
          </p:nvSpPr>
          <p:spPr>
            <a:xfrm>
              <a:off x="8135640" y="5596920"/>
              <a:ext cx="34128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3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991" name="CustomShape 47"/>
            <p:cNvSpPr/>
            <p:nvPr/>
          </p:nvSpPr>
          <p:spPr>
            <a:xfrm>
              <a:off x="2178360" y="4980240"/>
              <a:ext cx="363960" cy="5162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800" spc="-1" strike="noStrike">
                  <a:solidFill>
                    <a:srgbClr val="f8e19f"/>
                  </a:solidFill>
                  <a:latin typeface="Calibri"/>
                  <a:ea typeface="DejaVu Sans"/>
                </a:rPr>
                <a:t>s</a:t>
              </a:r>
              <a:endParaRPr b="0" lang="en-US" sz="2800" spc="-1" strike="noStrike">
                <a:latin typeface="Arial"/>
              </a:endParaRPr>
            </a:p>
          </p:txBody>
        </p:sp>
        <p:sp>
          <p:nvSpPr>
            <p:cNvPr id="1992" name="CustomShape 48"/>
            <p:cNvSpPr/>
            <p:nvPr/>
          </p:nvSpPr>
          <p:spPr>
            <a:xfrm>
              <a:off x="9316440" y="4348080"/>
              <a:ext cx="618840" cy="5551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6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3</a:t>
              </a:r>
              <a:endParaRPr b="0" lang="en-US" sz="2600" spc="-1" strike="noStrike">
                <a:latin typeface="Arial"/>
              </a:endParaRPr>
            </a:p>
          </p:txBody>
        </p:sp>
        <p:sp>
          <p:nvSpPr>
            <p:cNvPr id="1993" name="CustomShape 49"/>
            <p:cNvSpPr/>
            <p:nvPr/>
          </p:nvSpPr>
          <p:spPr>
            <a:xfrm>
              <a:off x="9316440" y="5644440"/>
              <a:ext cx="618840" cy="5551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6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10</a:t>
              </a:r>
              <a:endParaRPr b="0" lang="en-US" sz="2600" spc="-1" strike="noStrike">
                <a:latin typeface="Arial"/>
              </a:endParaRPr>
            </a:p>
          </p:txBody>
        </p:sp>
        <p:sp>
          <p:nvSpPr>
            <p:cNvPr id="1994" name="CustomShape 50"/>
            <p:cNvSpPr/>
            <p:nvPr/>
          </p:nvSpPr>
          <p:spPr>
            <a:xfrm>
              <a:off x="9626400" y="4903920"/>
              <a:ext cx="360" cy="739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95" name="CustomShape 51"/>
            <p:cNvSpPr/>
            <p:nvPr/>
          </p:nvSpPr>
          <p:spPr>
            <a:xfrm>
              <a:off x="9633240" y="5086440"/>
              <a:ext cx="34128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7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996" name="CustomShape 52"/>
            <p:cNvSpPr/>
            <p:nvPr/>
          </p:nvSpPr>
          <p:spPr>
            <a:xfrm>
              <a:off x="2532600" y="5080320"/>
              <a:ext cx="587160" cy="5551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tx2">
                  <a:lumMod val="5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6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0</a:t>
              </a:r>
              <a:endParaRPr b="0" lang="en-US" sz="2600" spc="-1" strike="noStrike">
                <a:latin typeface="Arial"/>
              </a:endParaRPr>
            </a:p>
          </p:txBody>
        </p:sp>
        <p:sp>
          <p:nvSpPr>
            <p:cNvPr id="1997" name="CustomShape 53"/>
            <p:cNvSpPr/>
            <p:nvPr/>
          </p:nvSpPr>
          <p:spPr>
            <a:xfrm>
              <a:off x="3601080" y="5867280"/>
              <a:ext cx="587160" cy="5551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tx2">
                  <a:lumMod val="5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6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8</a:t>
              </a:r>
              <a:endParaRPr b="0" lang="en-US" sz="2600" spc="-1" strike="noStrike">
                <a:latin typeface="Arial"/>
              </a:endParaRPr>
            </a:p>
          </p:txBody>
        </p:sp>
        <p:sp>
          <p:nvSpPr>
            <p:cNvPr id="1998" name="CustomShape 54"/>
            <p:cNvSpPr/>
            <p:nvPr/>
          </p:nvSpPr>
          <p:spPr>
            <a:xfrm>
              <a:off x="7280280" y="5818320"/>
              <a:ext cx="587160" cy="5551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6336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6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7</a:t>
              </a:r>
              <a:endParaRPr b="0" lang="en-US" sz="26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9" name="CustomShape 1"/>
          <p:cNvSpPr/>
          <p:nvPr/>
        </p:nvSpPr>
        <p:spPr>
          <a:xfrm>
            <a:off x="11566440" y="6525000"/>
            <a:ext cx="427680" cy="19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C27CE805-879C-4564-BFA3-FBD4CFA7BD6E}" type="slidenum">
              <a:rPr b="0" lang="en-US" sz="800" spc="-1" strike="noStrike">
                <a:solidFill>
                  <a:srgbClr val="ffffff"/>
                </a:solidFill>
                <a:latin typeface="Calibri"/>
                <a:ea typeface="DejaVu Sans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2000" name="CustomShape 2"/>
          <p:cNvSpPr/>
          <p:nvPr/>
        </p:nvSpPr>
        <p:spPr>
          <a:xfrm>
            <a:off x="190440" y="1066680"/>
            <a:ext cx="11803680" cy="556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rmAutofit/>
          </a:bodyPr>
          <a:p>
            <a:pPr lvl="1" marL="304920" indent="-3038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ffffff"/>
                </a:solidFill>
                <a:latin typeface="Calibri"/>
                <a:ea typeface="DejaVu Sans"/>
              </a:rPr>
              <a:t>Dequeue the nearest vertex (</a:t>
            </a:r>
            <a:r>
              <a:rPr b="0" lang="en-US" sz="2600" spc="-1" strike="noStrike">
                <a:solidFill>
                  <a:srgbClr val="f3cd60"/>
                </a:solidFill>
                <a:latin typeface="Calibri"/>
                <a:ea typeface="DejaVu Sans"/>
              </a:rPr>
              <a:t>1</a:t>
            </a:r>
            <a:r>
              <a:rPr b="0" lang="en-US" sz="2600" spc="-1" strike="noStrike">
                <a:solidFill>
                  <a:srgbClr val="ffffff"/>
                </a:solidFill>
                <a:latin typeface="Calibri"/>
                <a:ea typeface="DejaVu Sans"/>
              </a:rPr>
              <a:t>) and enqueue unvisited children: </a:t>
            </a:r>
            <a:r>
              <a:rPr b="0" lang="en-US" sz="2600" spc="-1" strike="noStrike">
                <a:solidFill>
                  <a:srgbClr val="f3cd60"/>
                </a:solidFill>
                <a:latin typeface="Calibri"/>
                <a:ea typeface="DejaVu Sans"/>
              </a:rPr>
              <a:t>9</a:t>
            </a:r>
            <a:endParaRPr b="0" lang="en-US" sz="2600" spc="-1" strike="noStrike">
              <a:latin typeface="Arial"/>
            </a:endParaRPr>
          </a:p>
          <a:p>
            <a:pPr lvl="1" marL="304920" indent="-3038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ffffff"/>
                </a:solidFill>
                <a:latin typeface="Calibri"/>
                <a:ea typeface="DejaVu Sans"/>
              </a:rPr>
              <a:t>Improve min distances through child edges of </a:t>
            </a:r>
            <a:r>
              <a:rPr b="0" lang="en-US" sz="2600" spc="-1" strike="noStrike">
                <a:solidFill>
                  <a:srgbClr val="f3cd60"/>
                </a:solidFill>
                <a:latin typeface="Calibri"/>
                <a:ea typeface="DejaVu Sans"/>
              </a:rPr>
              <a:t>1</a:t>
            </a:r>
            <a:r>
              <a:rPr b="0" lang="en-US" sz="2600" spc="-1" strike="noStrike">
                <a:solidFill>
                  <a:srgbClr val="ffffff"/>
                </a:solidFill>
                <a:latin typeface="Calibri"/>
                <a:ea typeface="DejaVu Sans"/>
              </a:rPr>
              <a:t>: {1 </a:t>
            </a:r>
            <a:r>
              <a:rPr b="0" lang="en-US" sz="2600" spc="-1" strike="noStrike">
                <a:solidFill>
                  <a:srgbClr val="ffffff"/>
                </a:solidFill>
                <a:latin typeface="Consolas"/>
                <a:ea typeface="DejaVu Sans"/>
              </a:rPr>
              <a:t>→</a:t>
            </a:r>
            <a:r>
              <a:rPr b="0" lang="en-US" sz="2600" spc="-1" strike="noStrike">
                <a:solidFill>
                  <a:srgbClr val="ffffff"/>
                </a:solidFill>
                <a:latin typeface="Calibri"/>
                <a:ea typeface="DejaVu Sans"/>
              </a:rPr>
              <a:t> 7}, {1 </a:t>
            </a:r>
            <a:r>
              <a:rPr b="0" lang="en-US" sz="2600" spc="-1" strike="noStrike">
                <a:solidFill>
                  <a:srgbClr val="ffffff"/>
                </a:solidFill>
                <a:latin typeface="Consolas"/>
                <a:ea typeface="DejaVu Sans"/>
              </a:rPr>
              <a:t>→</a:t>
            </a:r>
            <a:r>
              <a:rPr b="0" lang="en-US" sz="2600" spc="-1" strike="noStrike">
                <a:solidFill>
                  <a:srgbClr val="ffffff"/>
                </a:solidFill>
                <a:latin typeface="Calibri"/>
                <a:ea typeface="DejaVu Sans"/>
              </a:rPr>
              <a:t> 9}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2001" name="CustomShape 3"/>
          <p:cNvSpPr/>
          <p:nvPr/>
        </p:nvSpPr>
        <p:spPr>
          <a:xfrm>
            <a:off x="188640" y="40320"/>
            <a:ext cx="9576360" cy="110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f3be60"/>
                </a:solidFill>
                <a:latin typeface="Calibri"/>
                <a:ea typeface="DejaVu Sans"/>
              </a:rPr>
              <a:t>Dijkstra's Algorithm: Step #9</a:t>
            </a:r>
            <a:endParaRPr b="0" lang="en-US" sz="3200" spc="-1" strike="noStrike">
              <a:latin typeface="Arial"/>
            </a:endParaRPr>
          </a:p>
        </p:txBody>
      </p:sp>
      <p:graphicFrame>
        <p:nvGraphicFramePr>
          <p:cNvPr id="2002" name="Table 4"/>
          <p:cNvGraphicFramePr/>
          <p:nvPr/>
        </p:nvGraphicFramePr>
        <p:xfrm>
          <a:off x="1522440" y="2493360"/>
          <a:ext cx="9143280" cy="1528560"/>
        </p:xfrm>
        <a:graphic>
          <a:graphicData uri="http://schemas.openxmlformats.org/drawingml/2006/table">
            <a:tbl>
              <a:tblPr/>
              <a:tblGrid>
                <a:gridCol w="1167480"/>
                <a:gridCol w="664560"/>
                <a:gridCol w="664560"/>
                <a:gridCol w="664560"/>
                <a:gridCol w="664560"/>
                <a:gridCol w="664560"/>
                <a:gridCol w="664560"/>
                <a:gridCol w="664560"/>
                <a:gridCol w="664560"/>
                <a:gridCol w="664560"/>
                <a:gridCol w="664560"/>
                <a:gridCol w="664560"/>
                <a:gridCol w="666000"/>
              </a:tblGrid>
              <a:tr h="391320"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i="1" lang="en-US" sz="2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v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f8e19f"/>
                          </a:solidFill>
                          <a:latin typeface="Consolas"/>
                        </a:rPr>
                        <a:t>0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f8e19f"/>
                          </a:solidFill>
                          <a:latin typeface="Consolas"/>
                        </a:rPr>
                        <a:t>1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f8e19f"/>
                          </a:solidFill>
                          <a:latin typeface="Consolas"/>
                        </a:rPr>
                        <a:t>2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f8e19f"/>
                          </a:solidFill>
                          <a:latin typeface="Consolas"/>
                        </a:rPr>
                        <a:t>3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f8e19f"/>
                          </a:solidFill>
                          <a:latin typeface="Consolas"/>
                        </a:rPr>
                        <a:t>4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f8e19f"/>
                          </a:solidFill>
                          <a:latin typeface="Consolas"/>
                        </a:rPr>
                        <a:t>5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f8e19f"/>
                          </a:solidFill>
                          <a:latin typeface="Consolas"/>
                        </a:rPr>
                        <a:t>6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f8e19f"/>
                          </a:solidFill>
                          <a:latin typeface="Consolas"/>
                        </a:rPr>
                        <a:t>7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f8e19f"/>
                          </a:solidFill>
                          <a:latin typeface="Consolas"/>
                        </a:rPr>
                        <a:t>8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f8e19f"/>
                          </a:solidFill>
                          <a:latin typeface="Consolas"/>
                        </a:rPr>
                        <a:t>9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f8e19f"/>
                          </a:solidFill>
                          <a:latin typeface="Consolas"/>
                        </a:rPr>
                        <a:t>10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f8e19f"/>
                          </a:solidFill>
                          <a:latin typeface="Consolas"/>
                        </a:rPr>
                        <a:t>11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391320"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d[</a:t>
                      </a:r>
                      <a:r>
                        <a:rPr b="0" i="1" lang="en-US" sz="2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v</a:t>
                      </a: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]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Consolas"/>
                        </a:rPr>
                        <a:t>0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Consolas"/>
                        </a:rPr>
                        <a:t>37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Consolas"/>
                        </a:rPr>
                        <a:t>26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Consolas"/>
                        </a:rPr>
                        <a:t>-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Consolas"/>
                        </a:rPr>
                        <a:t>20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Consolas"/>
                        </a:rPr>
                        <a:t>15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Consolas"/>
                        </a:rPr>
                        <a:t>10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ffff00"/>
                          </a:solidFill>
                          <a:latin typeface="Consolas"/>
                        </a:rPr>
                        <a:t>41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Consolas"/>
                        </a:rPr>
                        <a:t>12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ffff00"/>
                          </a:solidFill>
                          <a:latin typeface="Consolas"/>
                        </a:rPr>
                        <a:t>42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Consolas"/>
                        </a:rPr>
                        <a:t>-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Consolas"/>
                        </a:rPr>
                        <a:t>31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</a:tr>
              <a:tr h="746280"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prev[</a:t>
                      </a:r>
                      <a:r>
                        <a:rPr b="0" i="1" lang="en-US" sz="2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v</a:t>
                      </a: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]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Consolas"/>
                        </a:rPr>
                        <a:t>-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Consolas"/>
                        </a:rPr>
                        <a:t>11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Consolas"/>
                        </a:rPr>
                        <a:t>8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Consolas"/>
                        </a:rPr>
                        <a:t>-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Consolas"/>
                        </a:rPr>
                        <a:t>5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Consolas"/>
                        </a:rPr>
                        <a:t>8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Consolas"/>
                        </a:rPr>
                        <a:t>0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ffff00"/>
                          </a:solidFill>
                          <a:latin typeface="Consolas"/>
                        </a:rPr>
                        <a:t>2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Consolas"/>
                        </a:rPr>
                        <a:t>0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ffff00"/>
                          </a:solidFill>
                          <a:latin typeface="Consolas"/>
                        </a:rPr>
                        <a:t>1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Consolas"/>
                        </a:rPr>
                        <a:t>-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Consolas"/>
                        </a:rPr>
                        <a:t>4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2003" name="Group 5"/>
          <p:cNvGrpSpPr/>
          <p:nvPr/>
        </p:nvGrpSpPr>
        <p:grpSpPr>
          <a:xfrm>
            <a:off x="2178360" y="4095720"/>
            <a:ext cx="7796160" cy="2354040"/>
            <a:chOff x="2178360" y="4095720"/>
            <a:chExt cx="7796160" cy="2354040"/>
          </a:xfrm>
        </p:grpSpPr>
        <p:sp>
          <p:nvSpPr>
            <p:cNvPr id="2004" name="CustomShape 6"/>
            <p:cNvSpPr/>
            <p:nvPr/>
          </p:nvSpPr>
          <p:spPr>
            <a:xfrm flipV="1">
              <a:off x="6707880" y="4745880"/>
              <a:ext cx="699120" cy="3902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tx2">
                  <a:lumMod val="5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05" name="CustomShape 7"/>
            <p:cNvSpPr/>
            <p:nvPr/>
          </p:nvSpPr>
          <p:spPr>
            <a:xfrm>
              <a:off x="5859000" y="4397400"/>
              <a:ext cx="1456920" cy="1512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tx2">
                  <a:lumMod val="5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06" name="CustomShape 8"/>
            <p:cNvSpPr/>
            <p:nvPr/>
          </p:nvSpPr>
          <p:spPr>
            <a:xfrm flipH="1" flipV="1">
              <a:off x="5772240" y="4593240"/>
              <a:ext cx="504000" cy="5428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tx2">
                  <a:lumMod val="5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07" name="CustomShape 9"/>
            <p:cNvSpPr/>
            <p:nvPr/>
          </p:nvSpPr>
          <p:spPr>
            <a:xfrm>
              <a:off x="5103720" y="5311800"/>
              <a:ext cx="1083960" cy="216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tx2">
                  <a:lumMod val="5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08" name="CustomShape 10"/>
            <p:cNvSpPr/>
            <p:nvPr/>
          </p:nvSpPr>
          <p:spPr>
            <a:xfrm flipH="1">
              <a:off x="5020560" y="4593960"/>
              <a:ext cx="333720" cy="5202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tx2">
                  <a:lumMod val="5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09" name="CustomShape 11"/>
            <p:cNvSpPr/>
            <p:nvPr/>
          </p:nvSpPr>
          <p:spPr>
            <a:xfrm flipV="1">
              <a:off x="3964320" y="4395600"/>
              <a:ext cx="1305360" cy="1512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tx2">
                  <a:lumMod val="5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10" name="CustomShape 12"/>
            <p:cNvSpPr/>
            <p:nvPr/>
          </p:nvSpPr>
          <p:spPr>
            <a:xfrm flipH="1" flipV="1">
              <a:off x="3877560" y="4745160"/>
              <a:ext cx="748080" cy="3675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tx2">
                  <a:lumMod val="5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11" name="CustomShape 13"/>
            <p:cNvSpPr/>
            <p:nvPr/>
          </p:nvSpPr>
          <p:spPr>
            <a:xfrm>
              <a:off x="6707880" y="5531040"/>
              <a:ext cx="657720" cy="3675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tx2">
                  <a:lumMod val="5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12" name="CustomShape 14"/>
            <p:cNvSpPr/>
            <p:nvPr/>
          </p:nvSpPr>
          <p:spPr>
            <a:xfrm flipH="1" flipV="1">
              <a:off x="4187880" y="6144120"/>
              <a:ext cx="1245960" cy="26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tx2">
                  <a:lumMod val="5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13" name="CustomShape 15"/>
            <p:cNvSpPr/>
            <p:nvPr/>
          </p:nvSpPr>
          <p:spPr>
            <a:xfrm flipH="1">
              <a:off x="4101840" y="5508360"/>
              <a:ext cx="523080" cy="4392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tx2">
                  <a:lumMod val="5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14" name="CustomShape 16"/>
            <p:cNvSpPr/>
            <p:nvPr/>
          </p:nvSpPr>
          <p:spPr>
            <a:xfrm flipV="1">
              <a:off x="5938920" y="5529600"/>
              <a:ext cx="338040" cy="4438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tx2">
                  <a:lumMod val="5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15" name="CustomShape 17"/>
            <p:cNvSpPr/>
            <p:nvPr/>
          </p:nvSpPr>
          <p:spPr>
            <a:xfrm>
              <a:off x="6188760" y="5056560"/>
              <a:ext cx="606960" cy="5551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tx2">
                  <a:lumMod val="5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6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11</a:t>
              </a:r>
              <a:endParaRPr b="0" lang="en-US" sz="2600" spc="-1" strike="noStrike">
                <a:latin typeface="Arial"/>
              </a:endParaRPr>
            </a:p>
          </p:txBody>
        </p:sp>
        <p:sp>
          <p:nvSpPr>
            <p:cNvPr id="2016" name="CustomShape 18"/>
            <p:cNvSpPr/>
            <p:nvPr/>
          </p:nvSpPr>
          <p:spPr>
            <a:xfrm>
              <a:off x="5270760" y="4119480"/>
              <a:ext cx="587160" cy="5551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tx2">
                  <a:lumMod val="5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6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4</a:t>
              </a:r>
              <a:endParaRPr b="0" lang="en-US" sz="2600" spc="-1" strike="noStrike">
                <a:latin typeface="Arial"/>
              </a:endParaRPr>
            </a:p>
          </p:txBody>
        </p:sp>
        <p:sp>
          <p:nvSpPr>
            <p:cNvPr id="2017" name="CustomShape 19"/>
            <p:cNvSpPr/>
            <p:nvPr/>
          </p:nvSpPr>
          <p:spPr>
            <a:xfrm>
              <a:off x="4545720" y="5033880"/>
              <a:ext cx="556920" cy="5551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tx2">
                  <a:lumMod val="5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6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5</a:t>
              </a:r>
              <a:endParaRPr b="0" lang="en-US" sz="2600" spc="-1" strike="noStrike">
                <a:latin typeface="Arial"/>
              </a:endParaRPr>
            </a:p>
          </p:txBody>
        </p:sp>
        <p:sp>
          <p:nvSpPr>
            <p:cNvPr id="2018" name="CustomShape 20"/>
            <p:cNvSpPr/>
            <p:nvPr/>
          </p:nvSpPr>
          <p:spPr>
            <a:xfrm>
              <a:off x="5436720" y="5894640"/>
              <a:ext cx="587160" cy="5551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tx2">
                  <a:lumMod val="5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6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2</a:t>
              </a:r>
              <a:endParaRPr b="0" lang="en-US" sz="2600" spc="-1" strike="noStrike">
                <a:latin typeface="Arial"/>
              </a:endParaRPr>
            </a:p>
          </p:txBody>
        </p:sp>
        <p:sp>
          <p:nvSpPr>
            <p:cNvPr id="2019" name="CustomShape 21"/>
            <p:cNvSpPr/>
            <p:nvPr/>
          </p:nvSpPr>
          <p:spPr>
            <a:xfrm flipV="1">
              <a:off x="3034800" y="4745880"/>
              <a:ext cx="426240" cy="4140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tx2">
                  <a:lumMod val="5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20" name="CustomShape 22"/>
            <p:cNvSpPr/>
            <p:nvPr/>
          </p:nvSpPr>
          <p:spPr>
            <a:xfrm>
              <a:off x="3376080" y="4271760"/>
              <a:ext cx="587160" cy="5551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tx2">
                  <a:lumMod val="5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6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6</a:t>
              </a:r>
              <a:endParaRPr b="0" lang="en-US" sz="2600" spc="-1" strike="noStrike">
                <a:latin typeface="Arial"/>
              </a:endParaRPr>
            </a:p>
          </p:txBody>
        </p:sp>
        <p:sp>
          <p:nvSpPr>
            <p:cNvPr id="2021" name="CustomShape 23"/>
            <p:cNvSpPr/>
            <p:nvPr/>
          </p:nvSpPr>
          <p:spPr>
            <a:xfrm flipV="1">
              <a:off x="7574400" y="4826520"/>
              <a:ext cx="51480" cy="9896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solidFill>
              <a:schemeClr val="accent5">
                <a:lumMod val="60000"/>
                <a:lumOff val="40000"/>
                <a:alpha val="50000"/>
              </a:schemeClr>
            </a:solidFill>
            <a:ln w="6336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22" name="CustomShape 24"/>
            <p:cNvSpPr/>
            <p:nvPr/>
          </p:nvSpPr>
          <p:spPr>
            <a:xfrm flipH="1">
              <a:off x="6024240" y="6096600"/>
              <a:ext cx="1254240" cy="752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tx2">
                  <a:lumMod val="5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23" name="CustomShape 25"/>
            <p:cNvSpPr/>
            <p:nvPr/>
          </p:nvSpPr>
          <p:spPr>
            <a:xfrm>
              <a:off x="3034800" y="5554800"/>
              <a:ext cx="651240" cy="392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tx2">
                  <a:lumMod val="5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24" name="CustomShape 26"/>
            <p:cNvSpPr/>
            <p:nvPr/>
          </p:nvSpPr>
          <p:spPr>
            <a:xfrm>
              <a:off x="2850480" y="4597200"/>
              <a:ext cx="50256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10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025" name="CustomShape 27"/>
            <p:cNvSpPr/>
            <p:nvPr/>
          </p:nvSpPr>
          <p:spPr>
            <a:xfrm>
              <a:off x="3283920" y="5391000"/>
              <a:ext cx="50256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12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026" name="CustomShape 28"/>
            <p:cNvSpPr/>
            <p:nvPr/>
          </p:nvSpPr>
          <p:spPr>
            <a:xfrm>
              <a:off x="4359600" y="4095720"/>
              <a:ext cx="50256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17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027" name="CustomShape 29"/>
            <p:cNvSpPr/>
            <p:nvPr/>
          </p:nvSpPr>
          <p:spPr>
            <a:xfrm>
              <a:off x="4215600" y="4607640"/>
              <a:ext cx="34128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6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028" name="CustomShape 30"/>
            <p:cNvSpPr/>
            <p:nvPr/>
          </p:nvSpPr>
          <p:spPr>
            <a:xfrm>
              <a:off x="5348520" y="4982400"/>
              <a:ext cx="50256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33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029" name="CustomShape 31"/>
            <p:cNvSpPr/>
            <p:nvPr/>
          </p:nvSpPr>
          <p:spPr>
            <a:xfrm>
              <a:off x="6392520" y="4095720"/>
              <a:ext cx="50256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20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030" name="CustomShape 32"/>
            <p:cNvSpPr/>
            <p:nvPr/>
          </p:nvSpPr>
          <p:spPr>
            <a:xfrm>
              <a:off x="6757200" y="4620960"/>
              <a:ext cx="34128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6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031" name="CustomShape 33"/>
            <p:cNvSpPr/>
            <p:nvPr/>
          </p:nvSpPr>
          <p:spPr>
            <a:xfrm>
              <a:off x="7570800" y="5130360"/>
              <a:ext cx="50256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26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032" name="CustomShape 34"/>
            <p:cNvSpPr/>
            <p:nvPr/>
          </p:nvSpPr>
          <p:spPr>
            <a:xfrm>
              <a:off x="6904800" y="5362920"/>
              <a:ext cx="50256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20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033" name="CustomShape 35"/>
            <p:cNvSpPr/>
            <p:nvPr/>
          </p:nvSpPr>
          <p:spPr>
            <a:xfrm>
              <a:off x="4680000" y="5783400"/>
              <a:ext cx="50256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14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034" name="CustomShape 36"/>
            <p:cNvSpPr/>
            <p:nvPr/>
          </p:nvSpPr>
          <p:spPr>
            <a:xfrm>
              <a:off x="6388560" y="5786280"/>
              <a:ext cx="50256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15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035" name="CustomShape 37"/>
            <p:cNvSpPr/>
            <p:nvPr/>
          </p:nvSpPr>
          <p:spPr>
            <a:xfrm>
              <a:off x="5797800" y="5467320"/>
              <a:ext cx="34128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9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036" name="CustomShape 38"/>
            <p:cNvSpPr/>
            <p:nvPr/>
          </p:nvSpPr>
          <p:spPr>
            <a:xfrm>
              <a:off x="4096080" y="5363640"/>
              <a:ext cx="34128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3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037" name="CustomShape 39"/>
            <p:cNvSpPr/>
            <p:nvPr/>
          </p:nvSpPr>
          <p:spPr>
            <a:xfrm>
              <a:off x="4901040" y="4547160"/>
              <a:ext cx="34128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5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038" name="CustomShape 40"/>
            <p:cNvSpPr/>
            <p:nvPr/>
          </p:nvSpPr>
          <p:spPr>
            <a:xfrm>
              <a:off x="5961240" y="4561920"/>
              <a:ext cx="50256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11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039" name="CustomShape 41"/>
            <p:cNvSpPr/>
            <p:nvPr/>
          </p:nvSpPr>
          <p:spPr>
            <a:xfrm>
              <a:off x="8400240" y="4974840"/>
              <a:ext cx="618840" cy="5551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6336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6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9</a:t>
              </a:r>
              <a:endParaRPr b="0" lang="en-US" sz="2600" spc="-1" strike="noStrike">
                <a:latin typeface="Arial"/>
              </a:endParaRPr>
            </a:p>
          </p:txBody>
        </p:sp>
        <p:sp>
          <p:nvSpPr>
            <p:cNvPr id="2040" name="CustomShape 42"/>
            <p:cNvSpPr/>
            <p:nvPr/>
          </p:nvSpPr>
          <p:spPr>
            <a:xfrm flipH="1" flipV="1">
              <a:off x="7845120" y="4745880"/>
              <a:ext cx="643320" cy="3088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solidFill>
              <a:schemeClr val="accent5">
                <a:lumMod val="60000"/>
                <a:lumOff val="40000"/>
                <a:alpha val="50000"/>
              </a:schemeClr>
            </a:solidFill>
            <a:ln w="6336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41" name="CustomShape 43"/>
            <p:cNvSpPr/>
            <p:nvPr/>
          </p:nvSpPr>
          <p:spPr>
            <a:xfrm flipH="1">
              <a:off x="7781040" y="5449680"/>
              <a:ext cx="707400" cy="449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42" name="CustomShape 44"/>
            <p:cNvSpPr/>
            <p:nvPr/>
          </p:nvSpPr>
          <p:spPr>
            <a:xfrm>
              <a:off x="8068320" y="4540680"/>
              <a:ext cx="34128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5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043" name="CustomShape 45"/>
            <p:cNvSpPr/>
            <p:nvPr/>
          </p:nvSpPr>
          <p:spPr>
            <a:xfrm>
              <a:off x="8135640" y="5596920"/>
              <a:ext cx="34128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3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044" name="CustomShape 46"/>
            <p:cNvSpPr/>
            <p:nvPr/>
          </p:nvSpPr>
          <p:spPr>
            <a:xfrm>
              <a:off x="2178360" y="4980240"/>
              <a:ext cx="363960" cy="5162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800" spc="-1" strike="noStrike">
                  <a:solidFill>
                    <a:srgbClr val="f8e19f"/>
                  </a:solidFill>
                  <a:latin typeface="Calibri"/>
                  <a:ea typeface="DejaVu Sans"/>
                </a:rPr>
                <a:t>s</a:t>
              </a:r>
              <a:endParaRPr b="0" lang="en-US" sz="2800" spc="-1" strike="noStrike">
                <a:latin typeface="Arial"/>
              </a:endParaRPr>
            </a:p>
          </p:txBody>
        </p:sp>
        <p:sp>
          <p:nvSpPr>
            <p:cNvPr id="2045" name="CustomShape 47"/>
            <p:cNvSpPr/>
            <p:nvPr/>
          </p:nvSpPr>
          <p:spPr>
            <a:xfrm>
              <a:off x="9316440" y="4348080"/>
              <a:ext cx="618840" cy="5551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6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3</a:t>
              </a:r>
              <a:endParaRPr b="0" lang="en-US" sz="2600" spc="-1" strike="noStrike">
                <a:latin typeface="Arial"/>
              </a:endParaRPr>
            </a:p>
          </p:txBody>
        </p:sp>
        <p:sp>
          <p:nvSpPr>
            <p:cNvPr id="2046" name="CustomShape 48"/>
            <p:cNvSpPr/>
            <p:nvPr/>
          </p:nvSpPr>
          <p:spPr>
            <a:xfrm>
              <a:off x="9316440" y="5644440"/>
              <a:ext cx="618840" cy="5551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6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10</a:t>
              </a:r>
              <a:endParaRPr b="0" lang="en-US" sz="2600" spc="-1" strike="noStrike">
                <a:latin typeface="Arial"/>
              </a:endParaRPr>
            </a:p>
          </p:txBody>
        </p:sp>
        <p:sp>
          <p:nvSpPr>
            <p:cNvPr id="2047" name="CustomShape 49"/>
            <p:cNvSpPr/>
            <p:nvPr/>
          </p:nvSpPr>
          <p:spPr>
            <a:xfrm>
              <a:off x="9626400" y="4903920"/>
              <a:ext cx="360" cy="739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48" name="CustomShape 50"/>
            <p:cNvSpPr/>
            <p:nvPr/>
          </p:nvSpPr>
          <p:spPr>
            <a:xfrm>
              <a:off x="9633240" y="5086440"/>
              <a:ext cx="34128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7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049" name="CustomShape 51"/>
            <p:cNvSpPr/>
            <p:nvPr/>
          </p:nvSpPr>
          <p:spPr>
            <a:xfrm>
              <a:off x="2532600" y="5080320"/>
              <a:ext cx="587160" cy="5551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tx2">
                  <a:lumMod val="5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6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0</a:t>
              </a:r>
              <a:endParaRPr b="0" lang="en-US" sz="2600" spc="-1" strike="noStrike">
                <a:latin typeface="Arial"/>
              </a:endParaRPr>
            </a:p>
          </p:txBody>
        </p:sp>
        <p:sp>
          <p:nvSpPr>
            <p:cNvPr id="2050" name="CustomShape 52"/>
            <p:cNvSpPr/>
            <p:nvPr/>
          </p:nvSpPr>
          <p:spPr>
            <a:xfrm>
              <a:off x="3601080" y="5867280"/>
              <a:ext cx="587160" cy="5551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tx2">
                  <a:lumMod val="5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6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8</a:t>
              </a:r>
              <a:endParaRPr b="0" lang="en-US" sz="2600" spc="-1" strike="noStrike">
                <a:latin typeface="Arial"/>
              </a:endParaRPr>
            </a:p>
          </p:txBody>
        </p:sp>
        <p:sp>
          <p:nvSpPr>
            <p:cNvPr id="2051" name="CustomShape 53"/>
            <p:cNvSpPr/>
            <p:nvPr/>
          </p:nvSpPr>
          <p:spPr>
            <a:xfrm>
              <a:off x="7280280" y="5818320"/>
              <a:ext cx="587160" cy="5551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6336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6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7</a:t>
              </a:r>
              <a:endParaRPr b="0" lang="en-US" sz="2600" spc="-1" strike="noStrike">
                <a:latin typeface="Arial"/>
              </a:endParaRPr>
            </a:p>
          </p:txBody>
        </p:sp>
        <p:sp>
          <p:nvSpPr>
            <p:cNvPr id="2052" name="CustomShape 54"/>
            <p:cNvSpPr/>
            <p:nvPr/>
          </p:nvSpPr>
          <p:spPr>
            <a:xfrm>
              <a:off x="7317360" y="4271760"/>
              <a:ext cx="618840" cy="555120"/>
            </a:xfrm>
            <a:prstGeom prst="ellipse">
              <a:avLst/>
            </a:prstGeom>
            <a:solidFill>
              <a:srgbClr val="97cefb"/>
            </a:solidFill>
            <a:ln w="63360">
              <a:solidFill>
                <a:srgbClr val="1a8afa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6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1</a:t>
              </a:r>
              <a:endParaRPr b="0" lang="en-US" sz="26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CustomShape 1"/>
          <p:cNvSpPr/>
          <p:nvPr/>
        </p:nvSpPr>
        <p:spPr>
          <a:xfrm>
            <a:off x="11566440" y="6525000"/>
            <a:ext cx="427680" cy="19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280BD7E3-5B5D-40F1-9256-011AF637D11A}" type="slidenum">
              <a:rPr b="0" lang="en-US" sz="800" spc="-1" strike="noStrike">
                <a:solidFill>
                  <a:srgbClr val="ffffff"/>
                </a:solidFill>
                <a:latin typeface="Calibri"/>
                <a:ea typeface="DejaVu Sans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2054" name="CustomShape 2"/>
          <p:cNvSpPr/>
          <p:nvPr/>
        </p:nvSpPr>
        <p:spPr>
          <a:xfrm>
            <a:off x="190440" y="1066680"/>
            <a:ext cx="11803680" cy="556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rmAutofit/>
          </a:bodyPr>
          <a:p>
            <a:pPr lvl="1" marL="304920" indent="-3038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ffffff"/>
                </a:solidFill>
                <a:latin typeface="Calibri"/>
                <a:ea typeface="DejaVu Sans"/>
              </a:rPr>
              <a:t>Dequeue the nearest vertex (</a:t>
            </a:r>
            <a:r>
              <a:rPr b="0" lang="en-US" sz="2600" spc="-1" strike="noStrike">
                <a:solidFill>
                  <a:srgbClr val="f3cd60"/>
                </a:solidFill>
                <a:latin typeface="Calibri"/>
                <a:ea typeface="DejaVu Sans"/>
              </a:rPr>
              <a:t>7</a:t>
            </a:r>
            <a:r>
              <a:rPr b="0" lang="en-US" sz="2600" spc="-1" strike="noStrike">
                <a:solidFill>
                  <a:srgbClr val="ffffff"/>
                </a:solidFill>
                <a:latin typeface="Calibri"/>
                <a:ea typeface="DejaVu Sans"/>
              </a:rPr>
              <a:t>) and enqueue unvisited children: </a:t>
            </a:r>
            <a:r>
              <a:rPr b="0" lang="en-US" sz="2600" spc="-1" strike="noStrike">
                <a:solidFill>
                  <a:srgbClr val="f3cd60"/>
                </a:solidFill>
                <a:latin typeface="Calibri"/>
                <a:ea typeface="DejaVu Sans"/>
              </a:rPr>
              <a:t>none</a:t>
            </a:r>
            <a:endParaRPr b="0" lang="en-US" sz="2600" spc="-1" strike="noStrike">
              <a:latin typeface="Arial"/>
            </a:endParaRPr>
          </a:p>
          <a:p>
            <a:pPr lvl="1" marL="304920" indent="-3038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ffffff"/>
                </a:solidFill>
                <a:latin typeface="Calibri"/>
                <a:ea typeface="DejaVu Sans"/>
              </a:rPr>
              <a:t>Improve min distances through child edges of </a:t>
            </a:r>
            <a:r>
              <a:rPr b="0" lang="en-US" sz="2600" spc="-1" strike="noStrike">
                <a:solidFill>
                  <a:srgbClr val="f3cd60"/>
                </a:solidFill>
                <a:latin typeface="Calibri"/>
                <a:ea typeface="DejaVu Sans"/>
              </a:rPr>
              <a:t>7</a:t>
            </a:r>
            <a:r>
              <a:rPr b="0" lang="en-US" sz="2600" spc="-1" strike="noStrike">
                <a:solidFill>
                  <a:srgbClr val="ffffff"/>
                </a:solidFill>
                <a:latin typeface="Calibri"/>
                <a:ea typeface="DejaVu Sans"/>
              </a:rPr>
              <a:t>: {7 </a:t>
            </a:r>
            <a:r>
              <a:rPr b="0" lang="en-US" sz="2600" spc="-1" strike="noStrike">
                <a:solidFill>
                  <a:srgbClr val="ffffff"/>
                </a:solidFill>
                <a:latin typeface="Consolas"/>
                <a:ea typeface="DejaVu Sans"/>
              </a:rPr>
              <a:t>→</a:t>
            </a:r>
            <a:r>
              <a:rPr b="0" lang="en-US" sz="2600" spc="-1" strike="noStrike">
                <a:solidFill>
                  <a:srgbClr val="ffffff"/>
                </a:solidFill>
                <a:latin typeface="Calibri"/>
                <a:ea typeface="DejaVu Sans"/>
              </a:rPr>
              <a:t> 9}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2055" name="CustomShape 3"/>
          <p:cNvSpPr/>
          <p:nvPr/>
        </p:nvSpPr>
        <p:spPr>
          <a:xfrm>
            <a:off x="188640" y="40320"/>
            <a:ext cx="9576360" cy="110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f3be60"/>
                </a:solidFill>
                <a:latin typeface="Calibri"/>
                <a:ea typeface="DejaVu Sans"/>
              </a:rPr>
              <a:t>Dijkstra's Algorithm: Step #10</a:t>
            </a:r>
            <a:endParaRPr b="0" lang="en-US" sz="3200" spc="-1" strike="noStrike">
              <a:latin typeface="Arial"/>
            </a:endParaRPr>
          </a:p>
        </p:txBody>
      </p:sp>
      <p:graphicFrame>
        <p:nvGraphicFramePr>
          <p:cNvPr id="2056" name="Table 4"/>
          <p:cNvGraphicFramePr/>
          <p:nvPr/>
        </p:nvGraphicFramePr>
        <p:xfrm>
          <a:off x="1522440" y="2493360"/>
          <a:ext cx="9143280" cy="1528560"/>
        </p:xfrm>
        <a:graphic>
          <a:graphicData uri="http://schemas.openxmlformats.org/drawingml/2006/table">
            <a:tbl>
              <a:tblPr/>
              <a:tblGrid>
                <a:gridCol w="1167480"/>
                <a:gridCol w="664560"/>
                <a:gridCol w="664560"/>
                <a:gridCol w="664560"/>
                <a:gridCol w="664560"/>
                <a:gridCol w="664560"/>
                <a:gridCol w="664560"/>
                <a:gridCol w="664560"/>
                <a:gridCol w="664560"/>
                <a:gridCol w="664560"/>
                <a:gridCol w="664560"/>
                <a:gridCol w="664560"/>
                <a:gridCol w="666000"/>
              </a:tblGrid>
              <a:tr h="391320"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i="1" lang="en-US" sz="2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v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f8e19f"/>
                          </a:solidFill>
                          <a:latin typeface="Consolas"/>
                        </a:rPr>
                        <a:t>0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f8e19f"/>
                          </a:solidFill>
                          <a:latin typeface="Consolas"/>
                        </a:rPr>
                        <a:t>1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f8e19f"/>
                          </a:solidFill>
                          <a:latin typeface="Consolas"/>
                        </a:rPr>
                        <a:t>2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f8e19f"/>
                          </a:solidFill>
                          <a:latin typeface="Consolas"/>
                        </a:rPr>
                        <a:t>3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f8e19f"/>
                          </a:solidFill>
                          <a:latin typeface="Consolas"/>
                        </a:rPr>
                        <a:t>4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f8e19f"/>
                          </a:solidFill>
                          <a:latin typeface="Consolas"/>
                        </a:rPr>
                        <a:t>5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f8e19f"/>
                          </a:solidFill>
                          <a:latin typeface="Consolas"/>
                        </a:rPr>
                        <a:t>6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f8e19f"/>
                          </a:solidFill>
                          <a:latin typeface="Consolas"/>
                        </a:rPr>
                        <a:t>7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f8e19f"/>
                          </a:solidFill>
                          <a:latin typeface="Consolas"/>
                        </a:rPr>
                        <a:t>8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f8e19f"/>
                          </a:solidFill>
                          <a:latin typeface="Consolas"/>
                        </a:rPr>
                        <a:t>9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f8e19f"/>
                          </a:solidFill>
                          <a:latin typeface="Consolas"/>
                        </a:rPr>
                        <a:t>10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f8e19f"/>
                          </a:solidFill>
                          <a:latin typeface="Consolas"/>
                        </a:rPr>
                        <a:t>11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391320"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d[</a:t>
                      </a:r>
                      <a:r>
                        <a:rPr b="0" i="1" lang="en-US" sz="2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v</a:t>
                      </a: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]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Consolas"/>
                        </a:rPr>
                        <a:t>0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Consolas"/>
                        </a:rPr>
                        <a:t>37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Consolas"/>
                        </a:rPr>
                        <a:t>26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Consolas"/>
                        </a:rPr>
                        <a:t>-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Consolas"/>
                        </a:rPr>
                        <a:t>20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Consolas"/>
                        </a:rPr>
                        <a:t>15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Consolas"/>
                        </a:rPr>
                        <a:t>10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Consolas"/>
                        </a:rPr>
                        <a:t>41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Consolas"/>
                        </a:rPr>
                        <a:t>12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ffff00"/>
                          </a:solidFill>
                          <a:latin typeface="Consolas"/>
                        </a:rPr>
                        <a:t>42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Consolas"/>
                        </a:rPr>
                        <a:t>-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Consolas"/>
                        </a:rPr>
                        <a:t>31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</a:tr>
              <a:tr h="746280"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prev[</a:t>
                      </a:r>
                      <a:r>
                        <a:rPr b="0" i="1" lang="en-US" sz="2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v</a:t>
                      </a: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]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Consolas"/>
                        </a:rPr>
                        <a:t>-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Consolas"/>
                        </a:rPr>
                        <a:t>11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Consolas"/>
                        </a:rPr>
                        <a:t>8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Consolas"/>
                        </a:rPr>
                        <a:t>-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Consolas"/>
                        </a:rPr>
                        <a:t>5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Consolas"/>
                        </a:rPr>
                        <a:t>8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Consolas"/>
                        </a:rPr>
                        <a:t>0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Consolas"/>
                        </a:rPr>
                        <a:t>2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Consolas"/>
                        </a:rPr>
                        <a:t>0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ffff00"/>
                          </a:solidFill>
                          <a:latin typeface="Consolas"/>
                        </a:rPr>
                        <a:t>1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Consolas"/>
                        </a:rPr>
                        <a:t>-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Consolas"/>
                        </a:rPr>
                        <a:t>4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2057" name="Group 5"/>
          <p:cNvGrpSpPr/>
          <p:nvPr/>
        </p:nvGrpSpPr>
        <p:grpSpPr>
          <a:xfrm>
            <a:off x="2178360" y="4095720"/>
            <a:ext cx="7796160" cy="2354040"/>
            <a:chOff x="2178360" y="4095720"/>
            <a:chExt cx="7796160" cy="2354040"/>
          </a:xfrm>
        </p:grpSpPr>
        <p:sp>
          <p:nvSpPr>
            <p:cNvPr id="2058" name="CustomShape 6"/>
            <p:cNvSpPr/>
            <p:nvPr/>
          </p:nvSpPr>
          <p:spPr>
            <a:xfrm flipV="1">
              <a:off x="6707880" y="4745880"/>
              <a:ext cx="699120" cy="3902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tx2">
                  <a:lumMod val="5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59" name="CustomShape 7"/>
            <p:cNvSpPr/>
            <p:nvPr/>
          </p:nvSpPr>
          <p:spPr>
            <a:xfrm>
              <a:off x="5859000" y="4397400"/>
              <a:ext cx="1456920" cy="1512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tx2">
                  <a:lumMod val="5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60" name="CustomShape 8"/>
            <p:cNvSpPr/>
            <p:nvPr/>
          </p:nvSpPr>
          <p:spPr>
            <a:xfrm flipH="1" flipV="1">
              <a:off x="5772240" y="4593240"/>
              <a:ext cx="504000" cy="5428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tx2">
                  <a:lumMod val="5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61" name="CustomShape 9"/>
            <p:cNvSpPr/>
            <p:nvPr/>
          </p:nvSpPr>
          <p:spPr>
            <a:xfrm>
              <a:off x="5103720" y="5311800"/>
              <a:ext cx="1083960" cy="216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tx2">
                  <a:lumMod val="5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62" name="CustomShape 10"/>
            <p:cNvSpPr/>
            <p:nvPr/>
          </p:nvSpPr>
          <p:spPr>
            <a:xfrm flipH="1">
              <a:off x="5020560" y="4593960"/>
              <a:ext cx="333720" cy="5202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tx2">
                  <a:lumMod val="5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63" name="CustomShape 11"/>
            <p:cNvSpPr/>
            <p:nvPr/>
          </p:nvSpPr>
          <p:spPr>
            <a:xfrm flipV="1">
              <a:off x="3964320" y="4395600"/>
              <a:ext cx="1305360" cy="1512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tx2">
                  <a:lumMod val="5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64" name="CustomShape 12"/>
            <p:cNvSpPr/>
            <p:nvPr/>
          </p:nvSpPr>
          <p:spPr>
            <a:xfrm flipH="1" flipV="1">
              <a:off x="3877560" y="4745160"/>
              <a:ext cx="748080" cy="3675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tx2">
                  <a:lumMod val="5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65" name="CustomShape 13"/>
            <p:cNvSpPr/>
            <p:nvPr/>
          </p:nvSpPr>
          <p:spPr>
            <a:xfrm>
              <a:off x="6707880" y="5531040"/>
              <a:ext cx="657720" cy="3675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tx2">
                  <a:lumMod val="5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66" name="CustomShape 14"/>
            <p:cNvSpPr/>
            <p:nvPr/>
          </p:nvSpPr>
          <p:spPr>
            <a:xfrm flipH="1" flipV="1">
              <a:off x="4187880" y="6144120"/>
              <a:ext cx="1245960" cy="26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tx2">
                  <a:lumMod val="5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67" name="CustomShape 15"/>
            <p:cNvSpPr/>
            <p:nvPr/>
          </p:nvSpPr>
          <p:spPr>
            <a:xfrm flipH="1">
              <a:off x="4101840" y="5508360"/>
              <a:ext cx="523080" cy="4392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tx2">
                  <a:lumMod val="5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68" name="CustomShape 16"/>
            <p:cNvSpPr/>
            <p:nvPr/>
          </p:nvSpPr>
          <p:spPr>
            <a:xfrm flipV="1">
              <a:off x="5938920" y="5529600"/>
              <a:ext cx="338040" cy="4438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tx2">
                  <a:lumMod val="5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69" name="CustomShape 17"/>
            <p:cNvSpPr/>
            <p:nvPr/>
          </p:nvSpPr>
          <p:spPr>
            <a:xfrm>
              <a:off x="6188760" y="5056560"/>
              <a:ext cx="606960" cy="5551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tx2">
                  <a:lumMod val="5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6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11</a:t>
              </a:r>
              <a:endParaRPr b="0" lang="en-US" sz="2600" spc="-1" strike="noStrike">
                <a:latin typeface="Arial"/>
              </a:endParaRPr>
            </a:p>
          </p:txBody>
        </p:sp>
        <p:sp>
          <p:nvSpPr>
            <p:cNvPr id="2070" name="CustomShape 18"/>
            <p:cNvSpPr/>
            <p:nvPr/>
          </p:nvSpPr>
          <p:spPr>
            <a:xfrm>
              <a:off x="5270760" y="4119480"/>
              <a:ext cx="587160" cy="5551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tx2">
                  <a:lumMod val="5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6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4</a:t>
              </a:r>
              <a:endParaRPr b="0" lang="en-US" sz="2600" spc="-1" strike="noStrike">
                <a:latin typeface="Arial"/>
              </a:endParaRPr>
            </a:p>
          </p:txBody>
        </p:sp>
        <p:sp>
          <p:nvSpPr>
            <p:cNvPr id="2071" name="CustomShape 19"/>
            <p:cNvSpPr/>
            <p:nvPr/>
          </p:nvSpPr>
          <p:spPr>
            <a:xfrm>
              <a:off x="4545720" y="5033880"/>
              <a:ext cx="556920" cy="5551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tx2">
                  <a:lumMod val="5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6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5</a:t>
              </a:r>
              <a:endParaRPr b="0" lang="en-US" sz="2600" spc="-1" strike="noStrike">
                <a:latin typeface="Arial"/>
              </a:endParaRPr>
            </a:p>
          </p:txBody>
        </p:sp>
        <p:sp>
          <p:nvSpPr>
            <p:cNvPr id="2072" name="CustomShape 20"/>
            <p:cNvSpPr/>
            <p:nvPr/>
          </p:nvSpPr>
          <p:spPr>
            <a:xfrm>
              <a:off x="5436720" y="5894640"/>
              <a:ext cx="587160" cy="5551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tx2">
                  <a:lumMod val="5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6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2</a:t>
              </a:r>
              <a:endParaRPr b="0" lang="en-US" sz="2600" spc="-1" strike="noStrike">
                <a:latin typeface="Arial"/>
              </a:endParaRPr>
            </a:p>
          </p:txBody>
        </p:sp>
        <p:sp>
          <p:nvSpPr>
            <p:cNvPr id="2073" name="CustomShape 21"/>
            <p:cNvSpPr/>
            <p:nvPr/>
          </p:nvSpPr>
          <p:spPr>
            <a:xfrm flipV="1">
              <a:off x="3034800" y="4745880"/>
              <a:ext cx="426240" cy="4140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tx2">
                  <a:lumMod val="5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74" name="CustomShape 22"/>
            <p:cNvSpPr/>
            <p:nvPr/>
          </p:nvSpPr>
          <p:spPr>
            <a:xfrm>
              <a:off x="3376080" y="4271760"/>
              <a:ext cx="587160" cy="5551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tx2">
                  <a:lumMod val="5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6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6</a:t>
              </a:r>
              <a:endParaRPr b="0" lang="en-US" sz="2600" spc="-1" strike="noStrike">
                <a:latin typeface="Arial"/>
              </a:endParaRPr>
            </a:p>
          </p:txBody>
        </p:sp>
        <p:sp>
          <p:nvSpPr>
            <p:cNvPr id="2075" name="CustomShape 23"/>
            <p:cNvSpPr/>
            <p:nvPr/>
          </p:nvSpPr>
          <p:spPr>
            <a:xfrm flipV="1">
              <a:off x="7574400" y="4826520"/>
              <a:ext cx="51480" cy="9896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tx2">
                  <a:lumMod val="5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76" name="CustomShape 24"/>
            <p:cNvSpPr/>
            <p:nvPr/>
          </p:nvSpPr>
          <p:spPr>
            <a:xfrm flipH="1">
              <a:off x="6024240" y="6096600"/>
              <a:ext cx="1254240" cy="752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tx2">
                  <a:lumMod val="5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77" name="CustomShape 25"/>
            <p:cNvSpPr/>
            <p:nvPr/>
          </p:nvSpPr>
          <p:spPr>
            <a:xfrm>
              <a:off x="3034800" y="5554800"/>
              <a:ext cx="651240" cy="392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tx2">
                  <a:lumMod val="5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78" name="CustomShape 26"/>
            <p:cNvSpPr/>
            <p:nvPr/>
          </p:nvSpPr>
          <p:spPr>
            <a:xfrm>
              <a:off x="2850480" y="4597200"/>
              <a:ext cx="50256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10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079" name="CustomShape 27"/>
            <p:cNvSpPr/>
            <p:nvPr/>
          </p:nvSpPr>
          <p:spPr>
            <a:xfrm>
              <a:off x="3283920" y="5391000"/>
              <a:ext cx="50256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12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080" name="CustomShape 28"/>
            <p:cNvSpPr/>
            <p:nvPr/>
          </p:nvSpPr>
          <p:spPr>
            <a:xfrm>
              <a:off x="4359600" y="4095720"/>
              <a:ext cx="50256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17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081" name="CustomShape 29"/>
            <p:cNvSpPr/>
            <p:nvPr/>
          </p:nvSpPr>
          <p:spPr>
            <a:xfrm>
              <a:off x="4215600" y="4607640"/>
              <a:ext cx="34128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6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082" name="CustomShape 30"/>
            <p:cNvSpPr/>
            <p:nvPr/>
          </p:nvSpPr>
          <p:spPr>
            <a:xfrm>
              <a:off x="5348520" y="4982400"/>
              <a:ext cx="50256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33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083" name="CustomShape 31"/>
            <p:cNvSpPr/>
            <p:nvPr/>
          </p:nvSpPr>
          <p:spPr>
            <a:xfrm>
              <a:off x="6392520" y="4095720"/>
              <a:ext cx="50256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20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084" name="CustomShape 32"/>
            <p:cNvSpPr/>
            <p:nvPr/>
          </p:nvSpPr>
          <p:spPr>
            <a:xfrm>
              <a:off x="6757200" y="4620960"/>
              <a:ext cx="34128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6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085" name="CustomShape 33"/>
            <p:cNvSpPr/>
            <p:nvPr/>
          </p:nvSpPr>
          <p:spPr>
            <a:xfrm>
              <a:off x="7570800" y="5130360"/>
              <a:ext cx="50256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26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086" name="CustomShape 34"/>
            <p:cNvSpPr/>
            <p:nvPr/>
          </p:nvSpPr>
          <p:spPr>
            <a:xfrm>
              <a:off x="6904800" y="5362920"/>
              <a:ext cx="50256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20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087" name="CustomShape 35"/>
            <p:cNvSpPr/>
            <p:nvPr/>
          </p:nvSpPr>
          <p:spPr>
            <a:xfrm>
              <a:off x="4680000" y="5783400"/>
              <a:ext cx="50256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14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088" name="CustomShape 36"/>
            <p:cNvSpPr/>
            <p:nvPr/>
          </p:nvSpPr>
          <p:spPr>
            <a:xfrm>
              <a:off x="6388560" y="5786280"/>
              <a:ext cx="50256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15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089" name="CustomShape 37"/>
            <p:cNvSpPr/>
            <p:nvPr/>
          </p:nvSpPr>
          <p:spPr>
            <a:xfrm>
              <a:off x="5797800" y="5467320"/>
              <a:ext cx="34128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9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090" name="CustomShape 38"/>
            <p:cNvSpPr/>
            <p:nvPr/>
          </p:nvSpPr>
          <p:spPr>
            <a:xfrm>
              <a:off x="4096080" y="5363640"/>
              <a:ext cx="34128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3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091" name="CustomShape 39"/>
            <p:cNvSpPr/>
            <p:nvPr/>
          </p:nvSpPr>
          <p:spPr>
            <a:xfrm>
              <a:off x="4901040" y="4547160"/>
              <a:ext cx="34128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5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092" name="CustomShape 40"/>
            <p:cNvSpPr/>
            <p:nvPr/>
          </p:nvSpPr>
          <p:spPr>
            <a:xfrm>
              <a:off x="5961240" y="4561920"/>
              <a:ext cx="50256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11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093" name="CustomShape 41"/>
            <p:cNvSpPr/>
            <p:nvPr/>
          </p:nvSpPr>
          <p:spPr>
            <a:xfrm flipH="1" flipV="1">
              <a:off x="7845120" y="4745880"/>
              <a:ext cx="643320" cy="3088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tx2">
                  <a:lumMod val="5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94" name="CustomShape 42"/>
            <p:cNvSpPr/>
            <p:nvPr/>
          </p:nvSpPr>
          <p:spPr>
            <a:xfrm flipH="1">
              <a:off x="7781040" y="5449680"/>
              <a:ext cx="707400" cy="449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solidFill>
              <a:schemeClr val="accent5">
                <a:lumMod val="60000"/>
                <a:lumOff val="40000"/>
                <a:alpha val="50000"/>
              </a:schemeClr>
            </a:solidFill>
            <a:ln w="6336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95" name="CustomShape 43"/>
            <p:cNvSpPr/>
            <p:nvPr/>
          </p:nvSpPr>
          <p:spPr>
            <a:xfrm>
              <a:off x="8068320" y="4540680"/>
              <a:ext cx="34128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5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096" name="CustomShape 44"/>
            <p:cNvSpPr/>
            <p:nvPr/>
          </p:nvSpPr>
          <p:spPr>
            <a:xfrm>
              <a:off x="8135640" y="5596920"/>
              <a:ext cx="34128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3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097" name="CustomShape 45"/>
            <p:cNvSpPr/>
            <p:nvPr/>
          </p:nvSpPr>
          <p:spPr>
            <a:xfrm>
              <a:off x="2178360" y="4980240"/>
              <a:ext cx="363960" cy="5162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800" spc="-1" strike="noStrike">
                  <a:solidFill>
                    <a:srgbClr val="f8e19f"/>
                  </a:solidFill>
                  <a:latin typeface="Calibri"/>
                  <a:ea typeface="DejaVu Sans"/>
                </a:rPr>
                <a:t>s</a:t>
              </a:r>
              <a:endParaRPr b="0" lang="en-US" sz="2800" spc="-1" strike="noStrike">
                <a:latin typeface="Arial"/>
              </a:endParaRPr>
            </a:p>
          </p:txBody>
        </p:sp>
        <p:sp>
          <p:nvSpPr>
            <p:cNvPr id="2098" name="CustomShape 46"/>
            <p:cNvSpPr/>
            <p:nvPr/>
          </p:nvSpPr>
          <p:spPr>
            <a:xfrm>
              <a:off x="9316440" y="4348080"/>
              <a:ext cx="618840" cy="5551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6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3</a:t>
              </a:r>
              <a:endParaRPr b="0" lang="en-US" sz="2600" spc="-1" strike="noStrike">
                <a:latin typeface="Arial"/>
              </a:endParaRPr>
            </a:p>
          </p:txBody>
        </p:sp>
        <p:sp>
          <p:nvSpPr>
            <p:cNvPr id="2099" name="CustomShape 47"/>
            <p:cNvSpPr/>
            <p:nvPr/>
          </p:nvSpPr>
          <p:spPr>
            <a:xfrm>
              <a:off x="9316440" y="5644440"/>
              <a:ext cx="618840" cy="5551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6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10</a:t>
              </a:r>
              <a:endParaRPr b="0" lang="en-US" sz="2600" spc="-1" strike="noStrike">
                <a:latin typeface="Arial"/>
              </a:endParaRPr>
            </a:p>
          </p:txBody>
        </p:sp>
        <p:sp>
          <p:nvSpPr>
            <p:cNvPr id="2100" name="CustomShape 48"/>
            <p:cNvSpPr/>
            <p:nvPr/>
          </p:nvSpPr>
          <p:spPr>
            <a:xfrm>
              <a:off x="9626400" y="4903920"/>
              <a:ext cx="360" cy="739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01" name="CustomShape 49"/>
            <p:cNvSpPr/>
            <p:nvPr/>
          </p:nvSpPr>
          <p:spPr>
            <a:xfrm>
              <a:off x="9633240" y="5086440"/>
              <a:ext cx="34128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7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102" name="CustomShape 50"/>
            <p:cNvSpPr/>
            <p:nvPr/>
          </p:nvSpPr>
          <p:spPr>
            <a:xfrm>
              <a:off x="2532600" y="5080320"/>
              <a:ext cx="587160" cy="5551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tx2">
                  <a:lumMod val="5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6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0</a:t>
              </a:r>
              <a:endParaRPr b="0" lang="en-US" sz="2600" spc="-1" strike="noStrike">
                <a:latin typeface="Arial"/>
              </a:endParaRPr>
            </a:p>
          </p:txBody>
        </p:sp>
        <p:sp>
          <p:nvSpPr>
            <p:cNvPr id="2103" name="CustomShape 51"/>
            <p:cNvSpPr/>
            <p:nvPr/>
          </p:nvSpPr>
          <p:spPr>
            <a:xfrm>
              <a:off x="3601080" y="5867280"/>
              <a:ext cx="587160" cy="5551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tx2">
                  <a:lumMod val="5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6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8</a:t>
              </a:r>
              <a:endParaRPr b="0" lang="en-US" sz="2600" spc="-1" strike="noStrike">
                <a:latin typeface="Arial"/>
              </a:endParaRPr>
            </a:p>
          </p:txBody>
        </p:sp>
        <p:sp>
          <p:nvSpPr>
            <p:cNvPr id="2104" name="CustomShape 52"/>
            <p:cNvSpPr/>
            <p:nvPr/>
          </p:nvSpPr>
          <p:spPr>
            <a:xfrm>
              <a:off x="7280280" y="5818320"/>
              <a:ext cx="587160" cy="555120"/>
            </a:xfrm>
            <a:prstGeom prst="ellipse">
              <a:avLst/>
            </a:prstGeom>
            <a:solidFill>
              <a:srgbClr val="97cefb"/>
            </a:solidFill>
            <a:ln w="63360">
              <a:solidFill>
                <a:srgbClr val="1a8afa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6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7</a:t>
              </a:r>
              <a:endParaRPr b="0" lang="en-US" sz="2600" spc="-1" strike="noStrike">
                <a:latin typeface="Arial"/>
              </a:endParaRPr>
            </a:p>
          </p:txBody>
        </p:sp>
        <p:sp>
          <p:nvSpPr>
            <p:cNvPr id="2105" name="CustomShape 53"/>
            <p:cNvSpPr/>
            <p:nvPr/>
          </p:nvSpPr>
          <p:spPr>
            <a:xfrm>
              <a:off x="7317360" y="4271760"/>
              <a:ext cx="618840" cy="5551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tx2">
                  <a:lumMod val="5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6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1</a:t>
              </a:r>
              <a:endParaRPr b="0" lang="en-US" sz="2600" spc="-1" strike="noStrike">
                <a:latin typeface="Arial"/>
              </a:endParaRPr>
            </a:p>
          </p:txBody>
        </p:sp>
        <p:sp>
          <p:nvSpPr>
            <p:cNvPr id="2106" name="CustomShape 54"/>
            <p:cNvSpPr/>
            <p:nvPr/>
          </p:nvSpPr>
          <p:spPr>
            <a:xfrm>
              <a:off x="8400240" y="4974840"/>
              <a:ext cx="618840" cy="5551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6336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6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9</a:t>
              </a:r>
              <a:endParaRPr b="0" lang="en-US" sz="26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7" name="CustomShape 1"/>
          <p:cNvSpPr/>
          <p:nvPr/>
        </p:nvSpPr>
        <p:spPr>
          <a:xfrm>
            <a:off x="11566440" y="6525000"/>
            <a:ext cx="427680" cy="19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AE03179B-C656-4F9C-9E2F-DC34104FE602}" type="slidenum">
              <a:rPr b="0" lang="en-US" sz="800" spc="-1" strike="noStrike">
                <a:solidFill>
                  <a:srgbClr val="ffffff"/>
                </a:solidFill>
                <a:latin typeface="Calibri"/>
                <a:ea typeface="DejaVu Sans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2108" name="CustomShape 2"/>
          <p:cNvSpPr/>
          <p:nvPr/>
        </p:nvSpPr>
        <p:spPr>
          <a:xfrm>
            <a:off x="190440" y="1066680"/>
            <a:ext cx="11803680" cy="556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rmAutofit/>
          </a:bodyPr>
          <a:p>
            <a:pPr lvl="1" marL="304920" indent="-3038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ffffff"/>
                </a:solidFill>
                <a:latin typeface="Calibri"/>
                <a:ea typeface="DejaVu Sans"/>
              </a:rPr>
              <a:t>Dequeue the nearest vertex (</a:t>
            </a:r>
            <a:r>
              <a:rPr b="0" lang="en-US" sz="2600" spc="-1" strike="noStrike">
                <a:solidFill>
                  <a:srgbClr val="f3cd60"/>
                </a:solidFill>
                <a:latin typeface="Calibri"/>
                <a:ea typeface="DejaVu Sans"/>
              </a:rPr>
              <a:t>9</a:t>
            </a:r>
            <a:r>
              <a:rPr b="0" lang="en-US" sz="2600" spc="-1" strike="noStrike">
                <a:solidFill>
                  <a:srgbClr val="ffffff"/>
                </a:solidFill>
                <a:latin typeface="Calibri"/>
                <a:ea typeface="DejaVu Sans"/>
              </a:rPr>
              <a:t>) and enqueue unvisited children: </a:t>
            </a:r>
            <a:r>
              <a:rPr b="0" lang="en-US" sz="2600" spc="-1" strike="noStrike">
                <a:solidFill>
                  <a:srgbClr val="f3cd60"/>
                </a:solidFill>
                <a:latin typeface="Calibri"/>
                <a:ea typeface="DejaVu Sans"/>
              </a:rPr>
              <a:t>none</a:t>
            </a:r>
            <a:endParaRPr b="0" lang="en-US" sz="2600" spc="-1" strike="noStrike">
              <a:latin typeface="Arial"/>
            </a:endParaRPr>
          </a:p>
          <a:p>
            <a:pPr lvl="1" marL="304920" indent="-3038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ffffff"/>
                </a:solidFill>
                <a:latin typeface="Calibri"/>
                <a:ea typeface="DejaVu Sans"/>
              </a:rPr>
              <a:t>Improve min distances through child edges of </a:t>
            </a:r>
            <a:r>
              <a:rPr b="0" lang="en-US" sz="2600" spc="-1" strike="noStrike">
                <a:solidFill>
                  <a:srgbClr val="f3cd60"/>
                </a:solidFill>
                <a:latin typeface="Calibri"/>
                <a:ea typeface="DejaVu Sans"/>
              </a:rPr>
              <a:t>9</a:t>
            </a:r>
            <a:r>
              <a:rPr b="0" lang="en-US" sz="2600" spc="-1" strike="noStrike">
                <a:solidFill>
                  <a:srgbClr val="ffffff"/>
                </a:solidFill>
                <a:latin typeface="Calibri"/>
                <a:ea typeface="DejaVu Sans"/>
              </a:rPr>
              <a:t>: none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2109" name="CustomShape 3"/>
          <p:cNvSpPr/>
          <p:nvPr/>
        </p:nvSpPr>
        <p:spPr>
          <a:xfrm>
            <a:off x="188640" y="40320"/>
            <a:ext cx="9576360" cy="110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f3be60"/>
                </a:solidFill>
                <a:latin typeface="Calibri"/>
                <a:ea typeface="DejaVu Sans"/>
              </a:rPr>
              <a:t>Dijkstra's Algorithm: Step #11</a:t>
            </a:r>
            <a:endParaRPr b="0" lang="en-US" sz="3200" spc="-1" strike="noStrike">
              <a:latin typeface="Arial"/>
            </a:endParaRPr>
          </a:p>
        </p:txBody>
      </p:sp>
      <p:graphicFrame>
        <p:nvGraphicFramePr>
          <p:cNvPr id="2110" name="Table 4"/>
          <p:cNvGraphicFramePr/>
          <p:nvPr/>
        </p:nvGraphicFramePr>
        <p:xfrm>
          <a:off x="1522440" y="2493360"/>
          <a:ext cx="9143280" cy="1528560"/>
        </p:xfrm>
        <a:graphic>
          <a:graphicData uri="http://schemas.openxmlformats.org/drawingml/2006/table">
            <a:tbl>
              <a:tblPr/>
              <a:tblGrid>
                <a:gridCol w="1167480"/>
                <a:gridCol w="664560"/>
                <a:gridCol w="664560"/>
                <a:gridCol w="664560"/>
                <a:gridCol w="664560"/>
                <a:gridCol w="664560"/>
                <a:gridCol w="664560"/>
                <a:gridCol w="664560"/>
                <a:gridCol w="664560"/>
                <a:gridCol w="664560"/>
                <a:gridCol w="664560"/>
                <a:gridCol w="664560"/>
                <a:gridCol w="666000"/>
              </a:tblGrid>
              <a:tr h="391320"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i="1" lang="en-US" sz="2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v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f8e19f"/>
                          </a:solidFill>
                          <a:latin typeface="Consolas"/>
                        </a:rPr>
                        <a:t>0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f8e19f"/>
                          </a:solidFill>
                          <a:latin typeface="Consolas"/>
                        </a:rPr>
                        <a:t>1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f8e19f"/>
                          </a:solidFill>
                          <a:latin typeface="Consolas"/>
                        </a:rPr>
                        <a:t>2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f8e19f"/>
                          </a:solidFill>
                          <a:latin typeface="Consolas"/>
                        </a:rPr>
                        <a:t>3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f8e19f"/>
                          </a:solidFill>
                          <a:latin typeface="Consolas"/>
                        </a:rPr>
                        <a:t>4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f8e19f"/>
                          </a:solidFill>
                          <a:latin typeface="Consolas"/>
                        </a:rPr>
                        <a:t>5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f8e19f"/>
                          </a:solidFill>
                          <a:latin typeface="Consolas"/>
                        </a:rPr>
                        <a:t>6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f8e19f"/>
                          </a:solidFill>
                          <a:latin typeface="Consolas"/>
                        </a:rPr>
                        <a:t>7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f8e19f"/>
                          </a:solidFill>
                          <a:latin typeface="Consolas"/>
                        </a:rPr>
                        <a:t>8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f8e19f"/>
                          </a:solidFill>
                          <a:latin typeface="Consolas"/>
                        </a:rPr>
                        <a:t>9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f8e19f"/>
                          </a:solidFill>
                          <a:latin typeface="Consolas"/>
                        </a:rPr>
                        <a:t>10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f8e19f"/>
                          </a:solidFill>
                          <a:latin typeface="Consolas"/>
                        </a:rPr>
                        <a:t>11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391320"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d[</a:t>
                      </a:r>
                      <a:r>
                        <a:rPr b="0" i="1" lang="en-US" sz="2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v</a:t>
                      </a: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]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Consolas"/>
                        </a:rPr>
                        <a:t>0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Consolas"/>
                        </a:rPr>
                        <a:t>37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Consolas"/>
                        </a:rPr>
                        <a:t>26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Consolas"/>
                        </a:rPr>
                        <a:t>-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Consolas"/>
                        </a:rPr>
                        <a:t>20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Consolas"/>
                        </a:rPr>
                        <a:t>15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Consolas"/>
                        </a:rPr>
                        <a:t>10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Consolas"/>
                        </a:rPr>
                        <a:t>41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Consolas"/>
                        </a:rPr>
                        <a:t>12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ffff00"/>
                          </a:solidFill>
                          <a:latin typeface="Consolas"/>
                        </a:rPr>
                        <a:t>42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Consolas"/>
                        </a:rPr>
                        <a:t>-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Consolas"/>
                        </a:rPr>
                        <a:t>31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</a:tr>
              <a:tr h="746280"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prev[</a:t>
                      </a:r>
                      <a:r>
                        <a:rPr b="0" i="1" lang="en-US" sz="2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v</a:t>
                      </a: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]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Consolas"/>
                        </a:rPr>
                        <a:t>-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Consolas"/>
                        </a:rPr>
                        <a:t>11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Consolas"/>
                        </a:rPr>
                        <a:t>8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Consolas"/>
                        </a:rPr>
                        <a:t>-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Consolas"/>
                        </a:rPr>
                        <a:t>5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Consolas"/>
                        </a:rPr>
                        <a:t>8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Consolas"/>
                        </a:rPr>
                        <a:t>0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Consolas"/>
                        </a:rPr>
                        <a:t>2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Consolas"/>
                        </a:rPr>
                        <a:t>0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ffff00"/>
                          </a:solidFill>
                          <a:latin typeface="Consolas"/>
                        </a:rPr>
                        <a:t>1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Consolas"/>
                        </a:rPr>
                        <a:t>-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Consolas"/>
                        </a:rPr>
                        <a:t>4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2111" name="Group 5"/>
          <p:cNvGrpSpPr/>
          <p:nvPr/>
        </p:nvGrpSpPr>
        <p:grpSpPr>
          <a:xfrm>
            <a:off x="2178360" y="4095720"/>
            <a:ext cx="7796160" cy="2354040"/>
            <a:chOff x="2178360" y="4095720"/>
            <a:chExt cx="7796160" cy="2354040"/>
          </a:xfrm>
        </p:grpSpPr>
        <p:sp>
          <p:nvSpPr>
            <p:cNvPr id="2112" name="CustomShape 6"/>
            <p:cNvSpPr/>
            <p:nvPr/>
          </p:nvSpPr>
          <p:spPr>
            <a:xfrm flipV="1">
              <a:off x="6707880" y="4745880"/>
              <a:ext cx="699120" cy="3902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tx2">
                  <a:lumMod val="5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13" name="CustomShape 7"/>
            <p:cNvSpPr/>
            <p:nvPr/>
          </p:nvSpPr>
          <p:spPr>
            <a:xfrm>
              <a:off x="5859000" y="4397400"/>
              <a:ext cx="1456920" cy="1512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tx2">
                  <a:lumMod val="5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14" name="CustomShape 8"/>
            <p:cNvSpPr/>
            <p:nvPr/>
          </p:nvSpPr>
          <p:spPr>
            <a:xfrm flipH="1" flipV="1">
              <a:off x="5772240" y="4593240"/>
              <a:ext cx="504000" cy="5428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tx2">
                  <a:lumMod val="5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15" name="CustomShape 9"/>
            <p:cNvSpPr/>
            <p:nvPr/>
          </p:nvSpPr>
          <p:spPr>
            <a:xfrm>
              <a:off x="5103720" y="5311800"/>
              <a:ext cx="1083960" cy="216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tx2">
                  <a:lumMod val="5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16" name="CustomShape 10"/>
            <p:cNvSpPr/>
            <p:nvPr/>
          </p:nvSpPr>
          <p:spPr>
            <a:xfrm flipH="1">
              <a:off x="5020560" y="4593960"/>
              <a:ext cx="333720" cy="5202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tx2">
                  <a:lumMod val="5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17" name="CustomShape 11"/>
            <p:cNvSpPr/>
            <p:nvPr/>
          </p:nvSpPr>
          <p:spPr>
            <a:xfrm flipV="1">
              <a:off x="3964320" y="4395600"/>
              <a:ext cx="1305360" cy="1512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tx2">
                  <a:lumMod val="5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18" name="CustomShape 12"/>
            <p:cNvSpPr/>
            <p:nvPr/>
          </p:nvSpPr>
          <p:spPr>
            <a:xfrm flipH="1" flipV="1">
              <a:off x="3877560" y="4745160"/>
              <a:ext cx="748080" cy="3675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tx2">
                  <a:lumMod val="5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19" name="CustomShape 13"/>
            <p:cNvSpPr/>
            <p:nvPr/>
          </p:nvSpPr>
          <p:spPr>
            <a:xfrm>
              <a:off x="6707880" y="5531040"/>
              <a:ext cx="657720" cy="3675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tx2">
                  <a:lumMod val="5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20" name="CustomShape 14"/>
            <p:cNvSpPr/>
            <p:nvPr/>
          </p:nvSpPr>
          <p:spPr>
            <a:xfrm flipH="1" flipV="1">
              <a:off x="4187880" y="6144120"/>
              <a:ext cx="1245960" cy="26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tx2">
                  <a:lumMod val="5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21" name="CustomShape 15"/>
            <p:cNvSpPr/>
            <p:nvPr/>
          </p:nvSpPr>
          <p:spPr>
            <a:xfrm flipH="1">
              <a:off x="4101840" y="5508360"/>
              <a:ext cx="523080" cy="4392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tx2">
                  <a:lumMod val="5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22" name="CustomShape 16"/>
            <p:cNvSpPr/>
            <p:nvPr/>
          </p:nvSpPr>
          <p:spPr>
            <a:xfrm flipV="1">
              <a:off x="5938920" y="5529600"/>
              <a:ext cx="338040" cy="4438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tx2">
                  <a:lumMod val="5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23" name="CustomShape 17"/>
            <p:cNvSpPr/>
            <p:nvPr/>
          </p:nvSpPr>
          <p:spPr>
            <a:xfrm>
              <a:off x="6188760" y="5056560"/>
              <a:ext cx="606960" cy="5551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tx2">
                  <a:lumMod val="5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6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11</a:t>
              </a:r>
              <a:endParaRPr b="0" lang="en-US" sz="2600" spc="-1" strike="noStrike">
                <a:latin typeface="Arial"/>
              </a:endParaRPr>
            </a:p>
          </p:txBody>
        </p:sp>
        <p:sp>
          <p:nvSpPr>
            <p:cNvPr id="2124" name="CustomShape 18"/>
            <p:cNvSpPr/>
            <p:nvPr/>
          </p:nvSpPr>
          <p:spPr>
            <a:xfrm>
              <a:off x="5270760" y="4119480"/>
              <a:ext cx="587160" cy="5551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tx2">
                  <a:lumMod val="5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6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4</a:t>
              </a:r>
              <a:endParaRPr b="0" lang="en-US" sz="2600" spc="-1" strike="noStrike">
                <a:latin typeface="Arial"/>
              </a:endParaRPr>
            </a:p>
          </p:txBody>
        </p:sp>
        <p:sp>
          <p:nvSpPr>
            <p:cNvPr id="2125" name="CustomShape 19"/>
            <p:cNvSpPr/>
            <p:nvPr/>
          </p:nvSpPr>
          <p:spPr>
            <a:xfrm>
              <a:off x="4545720" y="5033880"/>
              <a:ext cx="556920" cy="5551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tx2">
                  <a:lumMod val="5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6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5</a:t>
              </a:r>
              <a:endParaRPr b="0" lang="en-US" sz="2600" spc="-1" strike="noStrike">
                <a:latin typeface="Arial"/>
              </a:endParaRPr>
            </a:p>
          </p:txBody>
        </p:sp>
        <p:sp>
          <p:nvSpPr>
            <p:cNvPr id="2126" name="CustomShape 20"/>
            <p:cNvSpPr/>
            <p:nvPr/>
          </p:nvSpPr>
          <p:spPr>
            <a:xfrm>
              <a:off x="5436720" y="5894640"/>
              <a:ext cx="587160" cy="5551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tx2">
                  <a:lumMod val="5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6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2</a:t>
              </a:r>
              <a:endParaRPr b="0" lang="en-US" sz="2600" spc="-1" strike="noStrike">
                <a:latin typeface="Arial"/>
              </a:endParaRPr>
            </a:p>
          </p:txBody>
        </p:sp>
        <p:sp>
          <p:nvSpPr>
            <p:cNvPr id="2127" name="CustomShape 21"/>
            <p:cNvSpPr/>
            <p:nvPr/>
          </p:nvSpPr>
          <p:spPr>
            <a:xfrm flipV="1">
              <a:off x="3034800" y="4745880"/>
              <a:ext cx="426240" cy="4140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tx2">
                  <a:lumMod val="5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28" name="CustomShape 22"/>
            <p:cNvSpPr/>
            <p:nvPr/>
          </p:nvSpPr>
          <p:spPr>
            <a:xfrm>
              <a:off x="3376080" y="4271760"/>
              <a:ext cx="587160" cy="5551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tx2">
                  <a:lumMod val="5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6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6</a:t>
              </a:r>
              <a:endParaRPr b="0" lang="en-US" sz="2600" spc="-1" strike="noStrike">
                <a:latin typeface="Arial"/>
              </a:endParaRPr>
            </a:p>
          </p:txBody>
        </p:sp>
        <p:sp>
          <p:nvSpPr>
            <p:cNvPr id="2129" name="CustomShape 23"/>
            <p:cNvSpPr/>
            <p:nvPr/>
          </p:nvSpPr>
          <p:spPr>
            <a:xfrm flipV="1">
              <a:off x="7574400" y="4826520"/>
              <a:ext cx="51480" cy="9896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tx2">
                  <a:lumMod val="5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30" name="CustomShape 24"/>
            <p:cNvSpPr/>
            <p:nvPr/>
          </p:nvSpPr>
          <p:spPr>
            <a:xfrm flipH="1">
              <a:off x="6024240" y="6096600"/>
              <a:ext cx="1254240" cy="752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tx2">
                  <a:lumMod val="5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31" name="CustomShape 25"/>
            <p:cNvSpPr/>
            <p:nvPr/>
          </p:nvSpPr>
          <p:spPr>
            <a:xfrm>
              <a:off x="3034800" y="5554800"/>
              <a:ext cx="651240" cy="392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tx2">
                  <a:lumMod val="5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32" name="CustomShape 26"/>
            <p:cNvSpPr/>
            <p:nvPr/>
          </p:nvSpPr>
          <p:spPr>
            <a:xfrm>
              <a:off x="2850480" y="4597200"/>
              <a:ext cx="50256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10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133" name="CustomShape 27"/>
            <p:cNvSpPr/>
            <p:nvPr/>
          </p:nvSpPr>
          <p:spPr>
            <a:xfrm>
              <a:off x="3283920" y="5391000"/>
              <a:ext cx="50256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12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134" name="CustomShape 28"/>
            <p:cNvSpPr/>
            <p:nvPr/>
          </p:nvSpPr>
          <p:spPr>
            <a:xfrm>
              <a:off x="4359600" y="4095720"/>
              <a:ext cx="50256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17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135" name="CustomShape 29"/>
            <p:cNvSpPr/>
            <p:nvPr/>
          </p:nvSpPr>
          <p:spPr>
            <a:xfrm>
              <a:off x="4215600" y="4607640"/>
              <a:ext cx="34128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6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136" name="CustomShape 30"/>
            <p:cNvSpPr/>
            <p:nvPr/>
          </p:nvSpPr>
          <p:spPr>
            <a:xfrm>
              <a:off x="5348520" y="4982400"/>
              <a:ext cx="50256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33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137" name="CustomShape 31"/>
            <p:cNvSpPr/>
            <p:nvPr/>
          </p:nvSpPr>
          <p:spPr>
            <a:xfrm>
              <a:off x="6392520" y="4095720"/>
              <a:ext cx="50256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20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138" name="CustomShape 32"/>
            <p:cNvSpPr/>
            <p:nvPr/>
          </p:nvSpPr>
          <p:spPr>
            <a:xfrm>
              <a:off x="6757200" y="4620960"/>
              <a:ext cx="34128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6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139" name="CustomShape 33"/>
            <p:cNvSpPr/>
            <p:nvPr/>
          </p:nvSpPr>
          <p:spPr>
            <a:xfrm>
              <a:off x="7570800" y="5130360"/>
              <a:ext cx="50256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26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140" name="CustomShape 34"/>
            <p:cNvSpPr/>
            <p:nvPr/>
          </p:nvSpPr>
          <p:spPr>
            <a:xfrm>
              <a:off x="6904800" y="5362920"/>
              <a:ext cx="50256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20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141" name="CustomShape 35"/>
            <p:cNvSpPr/>
            <p:nvPr/>
          </p:nvSpPr>
          <p:spPr>
            <a:xfrm>
              <a:off x="4680000" y="5783400"/>
              <a:ext cx="50256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14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142" name="CustomShape 36"/>
            <p:cNvSpPr/>
            <p:nvPr/>
          </p:nvSpPr>
          <p:spPr>
            <a:xfrm>
              <a:off x="6388560" y="5786280"/>
              <a:ext cx="50256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15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143" name="CustomShape 37"/>
            <p:cNvSpPr/>
            <p:nvPr/>
          </p:nvSpPr>
          <p:spPr>
            <a:xfrm>
              <a:off x="5797800" y="5467320"/>
              <a:ext cx="34128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9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144" name="CustomShape 38"/>
            <p:cNvSpPr/>
            <p:nvPr/>
          </p:nvSpPr>
          <p:spPr>
            <a:xfrm>
              <a:off x="4096080" y="5363640"/>
              <a:ext cx="34128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3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145" name="CustomShape 39"/>
            <p:cNvSpPr/>
            <p:nvPr/>
          </p:nvSpPr>
          <p:spPr>
            <a:xfrm>
              <a:off x="4901040" y="4547160"/>
              <a:ext cx="34128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5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146" name="CustomShape 40"/>
            <p:cNvSpPr/>
            <p:nvPr/>
          </p:nvSpPr>
          <p:spPr>
            <a:xfrm>
              <a:off x="5961240" y="4561920"/>
              <a:ext cx="50256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11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147" name="CustomShape 41"/>
            <p:cNvSpPr/>
            <p:nvPr/>
          </p:nvSpPr>
          <p:spPr>
            <a:xfrm flipH="1" flipV="1">
              <a:off x="7845120" y="4745880"/>
              <a:ext cx="643320" cy="3088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tx2">
                  <a:lumMod val="5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48" name="CustomShape 42"/>
            <p:cNvSpPr/>
            <p:nvPr/>
          </p:nvSpPr>
          <p:spPr>
            <a:xfrm flipH="1">
              <a:off x="7781040" y="5449680"/>
              <a:ext cx="707400" cy="449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tx2">
                  <a:lumMod val="5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49" name="CustomShape 43"/>
            <p:cNvSpPr/>
            <p:nvPr/>
          </p:nvSpPr>
          <p:spPr>
            <a:xfrm>
              <a:off x="8068320" y="4540680"/>
              <a:ext cx="34128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5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150" name="CustomShape 44"/>
            <p:cNvSpPr/>
            <p:nvPr/>
          </p:nvSpPr>
          <p:spPr>
            <a:xfrm>
              <a:off x="8135640" y="5596920"/>
              <a:ext cx="34128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3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151" name="CustomShape 45"/>
            <p:cNvSpPr/>
            <p:nvPr/>
          </p:nvSpPr>
          <p:spPr>
            <a:xfrm>
              <a:off x="2178360" y="4980240"/>
              <a:ext cx="363960" cy="5162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800" spc="-1" strike="noStrike">
                  <a:solidFill>
                    <a:srgbClr val="f8e19f"/>
                  </a:solidFill>
                  <a:latin typeface="Calibri"/>
                  <a:ea typeface="DejaVu Sans"/>
                </a:rPr>
                <a:t>s</a:t>
              </a:r>
              <a:endParaRPr b="0" lang="en-US" sz="2800" spc="-1" strike="noStrike">
                <a:latin typeface="Arial"/>
              </a:endParaRPr>
            </a:p>
          </p:txBody>
        </p:sp>
        <p:sp>
          <p:nvSpPr>
            <p:cNvPr id="2152" name="CustomShape 46"/>
            <p:cNvSpPr/>
            <p:nvPr/>
          </p:nvSpPr>
          <p:spPr>
            <a:xfrm>
              <a:off x="9316440" y="4348080"/>
              <a:ext cx="618840" cy="5551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6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3</a:t>
              </a:r>
              <a:endParaRPr b="0" lang="en-US" sz="2600" spc="-1" strike="noStrike">
                <a:latin typeface="Arial"/>
              </a:endParaRPr>
            </a:p>
          </p:txBody>
        </p:sp>
        <p:sp>
          <p:nvSpPr>
            <p:cNvPr id="2153" name="CustomShape 47"/>
            <p:cNvSpPr/>
            <p:nvPr/>
          </p:nvSpPr>
          <p:spPr>
            <a:xfrm>
              <a:off x="9316440" y="5644440"/>
              <a:ext cx="618840" cy="5551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6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10</a:t>
              </a:r>
              <a:endParaRPr b="0" lang="en-US" sz="2600" spc="-1" strike="noStrike">
                <a:latin typeface="Arial"/>
              </a:endParaRPr>
            </a:p>
          </p:txBody>
        </p:sp>
        <p:sp>
          <p:nvSpPr>
            <p:cNvPr id="2154" name="CustomShape 48"/>
            <p:cNvSpPr/>
            <p:nvPr/>
          </p:nvSpPr>
          <p:spPr>
            <a:xfrm>
              <a:off x="9626400" y="4903920"/>
              <a:ext cx="360" cy="739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55" name="CustomShape 49"/>
            <p:cNvSpPr/>
            <p:nvPr/>
          </p:nvSpPr>
          <p:spPr>
            <a:xfrm>
              <a:off x="9633240" y="5086440"/>
              <a:ext cx="34128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7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156" name="CustomShape 50"/>
            <p:cNvSpPr/>
            <p:nvPr/>
          </p:nvSpPr>
          <p:spPr>
            <a:xfrm>
              <a:off x="2532600" y="5080320"/>
              <a:ext cx="587160" cy="5551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tx2">
                  <a:lumMod val="5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6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0</a:t>
              </a:r>
              <a:endParaRPr b="0" lang="en-US" sz="2600" spc="-1" strike="noStrike">
                <a:latin typeface="Arial"/>
              </a:endParaRPr>
            </a:p>
          </p:txBody>
        </p:sp>
        <p:sp>
          <p:nvSpPr>
            <p:cNvPr id="2157" name="CustomShape 51"/>
            <p:cNvSpPr/>
            <p:nvPr/>
          </p:nvSpPr>
          <p:spPr>
            <a:xfrm>
              <a:off x="3601080" y="5867280"/>
              <a:ext cx="587160" cy="5551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tx2">
                  <a:lumMod val="5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6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8</a:t>
              </a:r>
              <a:endParaRPr b="0" lang="en-US" sz="2600" spc="-1" strike="noStrike">
                <a:latin typeface="Arial"/>
              </a:endParaRPr>
            </a:p>
          </p:txBody>
        </p:sp>
        <p:sp>
          <p:nvSpPr>
            <p:cNvPr id="2158" name="CustomShape 52"/>
            <p:cNvSpPr/>
            <p:nvPr/>
          </p:nvSpPr>
          <p:spPr>
            <a:xfrm>
              <a:off x="7280280" y="5818320"/>
              <a:ext cx="587160" cy="5551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tx2">
                  <a:lumMod val="5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6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7</a:t>
              </a:r>
              <a:endParaRPr b="0" lang="en-US" sz="2600" spc="-1" strike="noStrike">
                <a:latin typeface="Arial"/>
              </a:endParaRPr>
            </a:p>
          </p:txBody>
        </p:sp>
        <p:sp>
          <p:nvSpPr>
            <p:cNvPr id="2159" name="CustomShape 53"/>
            <p:cNvSpPr/>
            <p:nvPr/>
          </p:nvSpPr>
          <p:spPr>
            <a:xfrm>
              <a:off x="7317360" y="4271760"/>
              <a:ext cx="618840" cy="5551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tx2">
                  <a:lumMod val="5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6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1</a:t>
              </a:r>
              <a:endParaRPr b="0" lang="en-US" sz="2600" spc="-1" strike="noStrike">
                <a:latin typeface="Arial"/>
              </a:endParaRPr>
            </a:p>
          </p:txBody>
        </p:sp>
        <p:sp>
          <p:nvSpPr>
            <p:cNvPr id="2160" name="CustomShape 54"/>
            <p:cNvSpPr/>
            <p:nvPr/>
          </p:nvSpPr>
          <p:spPr>
            <a:xfrm>
              <a:off x="8400240" y="4974840"/>
              <a:ext cx="618840" cy="555120"/>
            </a:xfrm>
            <a:prstGeom prst="ellipse">
              <a:avLst/>
            </a:prstGeom>
            <a:solidFill>
              <a:srgbClr val="97cefb"/>
            </a:solidFill>
            <a:ln w="63360">
              <a:solidFill>
                <a:srgbClr val="1a8afa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6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9</a:t>
              </a:r>
              <a:endParaRPr b="0" lang="en-US" sz="26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11566440" y="6525000"/>
            <a:ext cx="427680" cy="19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E1B728EE-02F9-4CCF-B1DD-883D6041C56A}" type="slidenum">
              <a:rPr b="0" lang="en-US" sz="800" spc="-1" strike="noStrike">
                <a:solidFill>
                  <a:srgbClr val="ffffff"/>
                </a:solidFill>
                <a:latin typeface="Calibri"/>
                <a:ea typeface="DejaVu Sans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213" name="CustomShape 2"/>
          <p:cNvSpPr/>
          <p:nvPr/>
        </p:nvSpPr>
        <p:spPr>
          <a:xfrm>
            <a:off x="190440" y="1151280"/>
            <a:ext cx="11803680" cy="556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Autofit/>
          </a:bodyPr>
          <a:p>
            <a:pPr marL="304920" indent="-3038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Minimum spanning forest</a:t>
            </a:r>
            <a:endParaRPr b="0" lang="en-US" sz="2800" spc="-1" strike="noStrike">
              <a:latin typeface="Arial"/>
            </a:endParaRPr>
          </a:p>
          <a:p>
            <a:pPr marL="304920" indent="-3038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Set of all minimum spanning trees</a:t>
            </a:r>
            <a:br/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(when the graph is not connected)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214" name="CustomShape 3"/>
          <p:cNvSpPr/>
          <p:nvPr/>
        </p:nvSpPr>
        <p:spPr>
          <a:xfrm>
            <a:off x="188640" y="40320"/>
            <a:ext cx="9576360" cy="110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f3be60"/>
                </a:solidFill>
                <a:latin typeface="Calibri"/>
                <a:ea typeface="DejaVu Sans"/>
              </a:rPr>
              <a:t>Minimum Spanning Forest (MSF)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215" name="Picture 6" descr=""/>
          <p:cNvPicPr/>
          <p:nvPr/>
        </p:nvPicPr>
        <p:blipFill>
          <a:blip r:embed="rId1"/>
          <a:stretch/>
        </p:blipFill>
        <p:spPr>
          <a:xfrm>
            <a:off x="635400" y="3423240"/>
            <a:ext cx="4799520" cy="2879280"/>
          </a:xfrm>
          <a:prstGeom prst="rect">
            <a:avLst/>
          </a:prstGeom>
          <a:ln>
            <a:noFill/>
          </a:ln>
          <a:effectLst>
            <a:outerShdw algn="tl" blurRad="190500" rotWithShape="0">
              <a:srgbClr val="000000">
                <a:alpha val="70000"/>
              </a:srgbClr>
            </a:outerShdw>
          </a:effectLst>
        </p:spPr>
      </p:pic>
      <p:grpSp>
        <p:nvGrpSpPr>
          <p:cNvPr id="216" name="Group 4"/>
          <p:cNvGrpSpPr/>
          <p:nvPr/>
        </p:nvGrpSpPr>
        <p:grpSpPr>
          <a:xfrm>
            <a:off x="5974200" y="1293840"/>
            <a:ext cx="5567760" cy="4904640"/>
            <a:chOff x="5974200" y="1293840"/>
            <a:chExt cx="5567760" cy="4904640"/>
          </a:xfrm>
        </p:grpSpPr>
        <p:sp>
          <p:nvSpPr>
            <p:cNvPr id="217" name="CustomShape 5"/>
            <p:cNvSpPr/>
            <p:nvPr/>
          </p:nvSpPr>
          <p:spPr>
            <a:xfrm flipV="1">
              <a:off x="10106640" y="4206960"/>
              <a:ext cx="741600" cy="582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8" name="CustomShape 6"/>
            <p:cNvSpPr/>
            <p:nvPr/>
          </p:nvSpPr>
          <p:spPr>
            <a:xfrm>
              <a:off x="9300600" y="3859560"/>
              <a:ext cx="1456920" cy="1512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9" name="CustomShape 7"/>
            <p:cNvSpPr/>
            <p:nvPr/>
          </p:nvSpPr>
          <p:spPr>
            <a:xfrm flipH="1" flipV="1">
              <a:off x="9213480" y="4055400"/>
              <a:ext cx="496800" cy="734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0" name="CustomShape 8"/>
            <p:cNvSpPr/>
            <p:nvPr/>
          </p:nvSpPr>
          <p:spPr>
            <a:xfrm flipV="1">
              <a:off x="8502840" y="4987440"/>
              <a:ext cx="1126440" cy="129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1" name="CustomShape 9"/>
            <p:cNvSpPr/>
            <p:nvPr/>
          </p:nvSpPr>
          <p:spPr>
            <a:xfrm flipH="1">
              <a:off x="8420400" y="4056120"/>
              <a:ext cx="375840" cy="748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2" name="CustomShape 10"/>
            <p:cNvSpPr/>
            <p:nvPr/>
          </p:nvSpPr>
          <p:spPr>
            <a:xfrm flipV="1">
              <a:off x="7405920" y="3857040"/>
              <a:ext cx="1305360" cy="176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3" name="CustomShape 11"/>
            <p:cNvSpPr/>
            <p:nvPr/>
          </p:nvSpPr>
          <p:spPr>
            <a:xfrm flipH="1" flipV="1">
              <a:off x="7318080" y="4232520"/>
              <a:ext cx="705960" cy="5706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4" name="CustomShape 12"/>
            <p:cNvSpPr/>
            <p:nvPr/>
          </p:nvSpPr>
          <p:spPr>
            <a:xfrm>
              <a:off x="10106640" y="5184720"/>
              <a:ext cx="700200" cy="468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5" name="CustomShape 13"/>
            <p:cNvSpPr/>
            <p:nvPr/>
          </p:nvSpPr>
          <p:spPr>
            <a:xfrm flipH="1" flipV="1">
              <a:off x="7604640" y="5889600"/>
              <a:ext cx="1271520" cy="291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6" name="CustomShape 14"/>
            <p:cNvSpPr/>
            <p:nvPr/>
          </p:nvSpPr>
          <p:spPr>
            <a:xfrm flipH="1">
              <a:off x="7517520" y="5198760"/>
              <a:ext cx="506520" cy="4946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7" name="CustomShape 15"/>
            <p:cNvSpPr/>
            <p:nvPr/>
          </p:nvSpPr>
          <p:spPr>
            <a:xfrm flipV="1">
              <a:off x="9380160" y="5183280"/>
              <a:ext cx="330840" cy="5389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8" name="CustomShape 16"/>
            <p:cNvSpPr/>
            <p:nvPr/>
          </p:nvSpPr>
          <p:spPr>
            <a:xfrm>
              <a:off x="9630360" y="4710240"/>
              <a:ext cx="556920" cy="5551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G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29" name="CustomShape 17"/>
            <p:cNvSpPr/>
            <p:nvPr/>
          </p:nvSpPr>
          <p:spPr>
            <a:xfrm>
              <a:off x="10758600" y="3733920"/>
              <a:ext cx="618840" cy="5551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J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30" name="CustomShape 18"/>
            <p:cNvSpPr/>
            <p:nvPr/>
          </p:nvSpPr>
          <p:spPr>
            <a:xfrm>
              <a:off x="8712000" y="3581280"/>
              <a:ext cx="587160" cy="5551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F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31" name="CustomShape 19"/>
            <p:cNvSpPr/>
            <p:nvPr/>
          </p:nvSpPr>
          <p:spPr>
            <a:xfrm>
              <a:off x="7944840" y="4724280"/>
              <a:ext cx="556920" cy="5551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D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32" name="CustomShape 20"/>
            <p:cNvSpPr/>
            <p:nvPr/>
          </p:nvSpPr>
          <p:spPr>
            <a:xfrm>
              <a:off x="7017120" y="5613120"/>
              <a:ext cx="587160" cy="5551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E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33" name="CustomShape 21"/>
            <p:cNvSpPr/>
            <p:nvPr/>
          </p:nvSpPr>
          <p:spPr>
            <a:xfrm>
              <a:off x="8877960" y="5643360"/>
              <a:ext cx="587160" cy="5551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C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34" name="CustomShape 22"/>
            <p:cNvSpPr/>
            <p:nvPr/>
          </p:nvSpPr>
          <p:spPr>
            <a:xfrm>
              <a:off x="10721880" y="5572800"/>
              <a:ext cx="587160" cy="5551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H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35" name="CustomShape 23"/>
            <p:cNvSpPr/>
            <p:nvPr/>
          </p:nvSpPr>
          <p:spPr>
            <a:xfrm flipV="1">
              <a:off x="6476400" y="4233240"/>
              <a:ext cx="426240" cy="545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6" name="CustomShape 24"/>
            <p:cNvSpPr/>
            <p:nvPr/>
          </p:nvSpPr>
          <p:spPr>
            <a:xfrm>
              <a:off x="6817320" y="3759120"/>
              <a:ext cx="587160" cy="5551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A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37" name="CustomShape 25"/>
            <p:cNvSpPr/>
            <p:nvPr/>
          </p:nvSpPr>
          <p:spPr>
            <a:xfrm>
              <a:off x="5974200" y="4699080"/>
              <a:ext cx="587160" cy="5551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K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38" name="CustomShape 26"/>
            <p:cNvSpPr/>
            <p:nvPr/>
          </p:nvSpPr>
          <p:spPr>
            <a:xfrm flipV="1">
              <a:off x="11016000" y="4289040"/>
              <a:ext cx="51480" cy="12816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9" name="CustomShape 27"/>
            <p:cNvSpPr/>
            <p:nvPr/>
          </p:nvSpPr>
          <p:spPr>
            <a:xfrm flipH="1">
              <a:off x="9465480" y="5850720"/>
              <a:ext cx="1254240" cy="694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0" name="CustomShape 28"/>
            <p:cNvSpPr/>
            <p:nvPr/>
          </p:nvSpPr>
          <p:spPr>
            <a:xfrm>
              <a:off x="6476400" y="5173920"/>
              <a:ext cx="625680" cy="5198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1" name="CustomShape 29"/>
            <p:cNvSpPr/>
            <p:nvPr/>
          </p:nvSpPr>
          <p:spPr>
            <a:xfrm>
              <a:off x="6208920" y="4174920"/>
              <a:ext cx="50256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10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42" name="CustomShape 30"/>
            <p:cNvSpPr/>
            <p:nvPr/>
          </p:nvSpPr>
          <p:spPr>
            <a:xfrm>
              <a:off x="6684480" y="5050800"/>
              <a:ext cx="50256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12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43" name="CustomShape 31"/>
            <p:cNvSpPr/>
            <p:nvPr/>
          </p:nvSpPr>
          <p:spPr>
            <a:xfrm>
              <a:off x="7787520" y="3554280"/>
              <a:ext cx="50256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17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44" name="CustomShape 32"/>
            <p:cNvSpPr/>
            <p:nvPr/>
          </p:nvSpPr>
          <p:spPr>
            <a:xfrm>
              <a:off x="7657200" y="4185360"/>
              <a:ext cx="34128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6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45" name="CustomShape 33"/>
            <p:cNvSpPr/>
            <p:nvPr/>
          </p:nvSpPr>
          <p:spPr>
            <a:xfrm>
              <a:off x="8790120" y="4601160"/>
              <a:ext cx="50256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33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46" name="CustomShape 34"/>
            <p:cNvSpPr/>
            <p:nvPr/>
          </p:nvSpPr>
          <p:spPr>
            <a:xfrm>
              <a:off x="9820080" y="3522240"/>
              <a:ext cx="50256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14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47" name="CustomShape 35"/>
            <p:cNvSpPr/>
            <p:nvPr/>
          </p:nvSpPr>
          <p:spPr>
            <a:xfrm>
              <a:off x="10046160" y="4185360"/>
              <a:ext cx="50256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16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48" name="CustomShape 36"/>
            <p:cNvSpPr/>
            <p:nvPr/>
          </p:nvSpPr>
          <p:spPr>
            <a:xfrm>
              <a:off x="11039400" y="4735800"/>
              <a:ext cx="50256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26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49" name="CustomShape 37"/>
            <p:cNvSpPr/>
            <p:nvPr/>
          </p:nvSpPr>
          <p:spPr>
            <a:xfrm>
              <a:off x="10346040" y="5022720"/>
              <a:ext cx="50256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20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50" name="CustomShape 38"/>
            <p:cNvSpPr/>
            <p:nvPr/>
          </p:nvSpPr>
          <p:spPr>
            <a:xfrm>
              <a:off x="8080560" y="5525280"/>
              <a:ext cx="50256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14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51" name="CustomShape 39"/>
            <p:cNvSpPr/>
            <p:nvPr/>
          </p:nvSpPr>
          <p:spPr>
            <a:xfrm>
              <a:off x="9789120" y="5514480"/>
              <a:ext cx="50256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22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52" name="CustomShape 40"/>
            <p:cNvSpPr/>
            <p:nvPr/>
          </p:nvSpPr>
          <p:spPr>
            <a:xfrm>
              <a:off x="9225720" y="5140800"/>
              <a:ext cx="34128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9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53" name="CustomShape 41"/>
            <p:cNvSpPr/>
            <p:nvPr/>
          </p:nvSpPr>
          <p:spPr>
            <a:xfrm>
              <a:off x="7469280" y="5064480"/>
              <a:ext cx="34128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4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54" name="CustomShape 42"/>
            <p:cNvSpPr/>
            <p:nvPr/>
          </p:nvSpPr>
          <p:spPr>
            <a:xfrm>
              <a:off x="8157960" y="4070520"/>
              <a:ext cx="50256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13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55" name="CustomShape 43"/>
            <p:cNvSpPr/>
            <p:nvPr/>
          </p:nvSpPr>
          <p:spPr>
            <a:xfrm>
              <a:off x="8510040" y="2683440"/>
              <a:ext cx="1456920" cy="856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6" name="CustomShape 44"/>
            <p:cNvSpPr/>
            <p:nvPr/>
          </p:nvSpPr>
          <p:spPr>
            <a:xfrm>
              <a:off x="9057960" y="2300760"/>
              <a:ext cx="50256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10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57" name="CustomShape 45"/>
            <p:cNvSpPr/>
            <p:nvPr/>
          </p:nvSpPr>
          <p:spPr>
            <a:xfrm flipV="1">
              <a:off x="8423640" y="1766520"/>
              <a:ext cx="699840" cy="717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8" name="CustomShape 46"/>
            <p:cNvSpPr/>
            <p:nvPr/>
          </p:nvSpPr>
          <p:spPr>
            <a:xfrm flipH="1" flipV="1">
              <a:off x="9561960" y="1766880"/>
              <a:ext cx="494280" cy="8038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9" name="CustomShape 47"/>
            <p:cNvSpPr/>
            <p:nvPr/>
          </p:nvSpPr>
          <p:spPr>
            <a:xfrm>
              <a:off x="8509680" y="1740960"/>
              <a:ext cx="34128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8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60" name="CustomShape 48"/>
            <p:cNvSpPr/>
            <p:nvPr/>
          </p:nvSpPr>
          <p:spPr>
            <a:xfrm>
              <a:off x="9785160" y="1809720"/>
              <a:ext cx="34128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7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61" name="CustomShape 49"/>
            <p:cNvSpPr/>
            <p:nvPr/>
          </p:nvSpPr>
          <p:spPr>
            <a:xfrm>
              <a:off x="9967680" y="2491920"/>
              <a:ext cx="618840" cy="5551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I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62" name="CustomShape 50"/>
            <p:cNvSpPr/>
            <p:nvPr/>
          </p:nvSpPr>
          <p:spPr>
            <a:xfrm>
              <a:off x="7921440" y="2405160"/>
              <a:ext cx="587160" cy="5551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B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63" name="CustomShape 51"/>
            <p:cNvSpPr/>
            <p:nvPr/>
          </p:nvSpPr>
          <p:spPr>
            <a:xfrm>
              <a:off x="9034200" y="1293840"/>
              <a:ext cx="618840" cy="5551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L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64" name="CustomShape 52"/>
            <p:cNvSpPr/>
            <p:nvPr/>
          </p:nvSpPr>
          <p:spPr>
            <a:xfrm>
              <a:off x="9402840" y="4112640"/>
              <a:ext cx="50256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11</a:t>
              </a:r>
              <a:endParaRPr b="0" lang="en-US" sz="20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1" name="CustomShape 1"/>
          <p:cNvSpPr/>
          <p:nvPr/>
        </p:nvSpPr>
        <p:spPr>
          <a:xfrm>
            <a:off x="11566440" y="6525000"/>
            <a:ext cx="427680" cy="19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97F2B337-892A-4815-837A-5D9E312CBD50}" type="slidenum">
              <a:rPr b="0" lang="en-US" sz="800" spc="-1" strike="noStrike">
                <a:solidFill>
                  <a:srgbClr val="ffffff"/>
                </a:solidFill>
                <a:latin typeface="Calibri"/>
                <a:ea typeface="DejaVu Sans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2162" name="CustomShape 2"/>
          <p:cNvSpPr/>
          <p:nvPr/>
        </p:nvSpPr>
        <p:spPr>
          <a:xfrm>
            <a:off x="190440" y="1066680"/>
            <a:ext cx="11803680" cy="556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rmAutofit/>
          </a:bodyPr>
          <a:p>
            <a:pPr lvl="1" marL="304920" indent="-3038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ffffff"/>
                </a:solidFill>
                <a:latin typeface="Calibri"/>
                <a:ea typeface="DejaVu Sans"/>
              </a:rPr>
              <a:t>The queue is empty </a:t>
            </a:r>
            <a:r>
              <a:rPr b="0" lang="en-US" sz="2600" spc="-1" strike="noStrike">
                <a:solidFill>
                  <a:srgbClr val="ffffff"/>
                </a:solidFill>
                <a:latin typeface="Wingdings"/>
                <a:ea typeface="DejaVu Sans"/>
              </a:rPr>
              <a:t></a:t>
            </a:r>
            <a:r>
              <a:rPr b="0" lang="en-US" sz="2600" spc="-1" strike="noStrike">
                <a:solidFill>
                  <a:srgbClr val="ffffff"/>
                </a:solidFill>
                <a:latin typeface="Calibri"/>
                <a:ea typeface="DejaVu Sans"/>
              </a:rPr>
              <a:t> Dijkstra's algorithm is completed</a:t>
            </a:r>
            <a:endParaRPr b="0" lang="en-US" sz="2600" spc="-1" strike="noStrike">
              <a:latin typeface="Arial"/>
            </a:endParaRPr>
          </a:p>
          <a:p>
            <a:pPr lvl="1" marL="304920" indent="-3038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f3cd60"/>
                </a:solidFill>
                <a:latin typeface="Calibri"/>
                <a:ea typeface="DejaVu Sans"/>
              </a:rPr>
              <a:t>d[</a:t>
            </a:r>
            <a:r>
              <a:rPr b="0" i="1" lang="en-US" sz="2600" spc="-1" strike="noStrike">
                <a:solidFill>
                  <a:srgbClr val="f3cd60"/>
                </a:solidFill>
                <a:latin typeface="Calibri"/>
                <a:ea typeface="DejaVu Sans"/>
              </a:rPr>
              <a:t>v</a:t>
            </a:r>
            <a:r>
              <a:rPr b="0" lang="en-US" sz="2600" spc="-1" strike="noStrike">
                <a:solidFill>
                  <a:srgbClr val="f3cd60"/>
                </a:solidFill>
                <a:latin typeface="Calibri"/>
                <a:ea typeface="DejaVu Sans"/>
              </a:rPr>
              <a:t>] </a:t>
            </a:r>
            <a:r>
              <a:rPr b="0" lang="en-US" sz="2600" spc="-1" strike="noStrike">
                <a:solidFill>
                  <a:srgbClr val="ffffff"/>
                </a:solidFill>
                <a:latin typeface="Calibri"/>
                <a:ea typeface="DejaVu Sans"/>
              </a:rPr>
              <a:t>hold shortest distances; </a:t>
            </a:r>
            <a:r>
              <a:rPr b="0" lang="en-US" sz="2600" spc="-1" strike="noStrike">
                <a:solidFill>
                  <a:srgbClr val="f3cd60"/>
                </a:solidFill>
                <a:latin typeface="Calibri"/>
                <a:ea typeface="DejaVu Sans"/>
              </a:rPr>
              <a:t>prev[</a:t>
            </a:r>
            <a:r>
              <a:rPr b="0" i="1" lang="en-US" sz="2600" spc="-1" strike="noStrike">
                <a:solidFill>
                  <a:srgbClr val="f3cd60"/>
                </a:solidFill>
                <a:latin typeface="Calibri"/>
                <a:ea typeface="DejaVu Sans"/>
              </a:rPr>
              <a:t>v</a:t>
            </a:r>
            <a:r>
              <a:rPr b="0" lang="en-US" sz="2600" spc="-1" strike="noStrike">
                <a:solidFill>
                  <a:srgbClr val="f3cd60"/>
                </a:solidFill>
                <a:latin typeface="Calibri"/>
                <a:ea typeface="DejaVu Sans"/>
              </a:rPr>
              <a:t>]</a:t>
            </a:r>
            <a:r>
              <a:rPr b="0" lang="en-US" sz="2600" spc="-1" strike="noStrike">
                <a:solidFill>
                  <a:srgbClr val="ffffff"/>
                </a:solidFill>
                <a:latin typeface="Calibri"/>
                <a:ea typeface="DejaVu Sans"/>
              </a:rPr>
              <a:t> holds </a:t>
            </a:r>
            <a:r>
              <a:rPr b="0" lang="en-US" sz="2600" spc="-1" strike="noStrike">
                <a:solidFill>
                  <a:srgbClr val="f3cd60"/>
                </a:solidFill>
                <a:latin typeface="Calibri"/>
                <a:ea typeface="DejaVu Sans"/>
              </a:rPr>
              <a:t>shortest paths tree </a:t>
            </a:r>
            <a:r>
              <a:rPr b="0" lang="en-US" sz="2600" spc="-1" strike="noStrike">
                <a:solidFill>
                  <a:srgbClr val="ffffff"/>
                </a:solidFill>
                <a:latin typeface="Calibri"/>
                <a:ea typeface="DejaVu Sans"/>
              </a:rPr>
              <a:t>edges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2163" name="CustomShape 3"/>
          <p:cNvSpPr/>
          <p:nvPr/>
        </p:nvSpPr>
        <p:spPr>
          <a:xfrm>
            <a:off x="188640" y="40320"/>
            <a:ext cx="9576360" cy="110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f3be60"/>
                </a:solidFill>
                <a:latin typeface="Calibri"/>
                <a:ea typeface="DejaVu Sans"/>
              </a:rPr>
              <a:t>Dijkstra's Algorithm: Step #12</a:t>
            </a:r>
            <a:endParaRPr b="0" lang="en-US" sz="3200" spc="-1" strike="noStrike">
              <a:latin typeface="Arial"/>
            </a:endParaRPr>
          </a:p>
        </p:txBody>
      </p:sp>
      <p:graphicFrame>
        <p:nvGraphicFramePr>
          <p:cNvPr id="2164" name="Table 4"/>
          <p:cNvGraphicFramePr/>
          <p:nvPr/>
        </p:nvGraphicFramePr>
        <p:xfrm>
          <a:off x="1522440" y="2493360"/>
          <a:ext cx="9143280" cy="1528560"/>
        </p:xfrm>
        <a:graphic>
          <a:graphicData uri="http://schemas.openxmlformats.org/drawingml/2006/table">
            <a:tbl>
              <a:tblPr/>
              <a:tblGrid>
                <a:gridCol w="1167480"/>
                <a:gridCol w="664560"/>
                <a:gridCol w="664560"/>
                <a:gridCol w="664560"/>
                <a:gridCol w="664560"/>
                <a:gridCol w="664560"/>
                <a:gridCol w="664560"/>
                <a:gridCol w="664560"/>
                <a:gridCol w="664560"/>
                <a:gridCol w="664560"/>
                <a:gridCol w="664560"/>
                <a:gridCol w="664560"/>
                <a:gridCol w="666000"/>
              </a:tblGrid>
              <a:tr h="391320"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i="1" lang="en-US" sz="2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v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f8e19f"/>
                          </a:solidFill>
                          <a:latin typeface="Consolas"/>
                        </a:rPr>
                        <a:t>0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f8e19f"/>
                          </a:solidFill>
                          <a:latin typeface="Consolas"/>
                        </a:rPr>
                        <a:t>1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f8e19f"/>
                          </a:solidFill>
                          <a:latin typeface="Consolas"/>
                        </a:rPr>
                        <a:t>2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f8e19f"/>
                          </a:solidFill>
                          <a:latin typeface="Consolas"/>
                        </a:rPr>
                        <a:t>3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f8e19f"/>
                          </a:solidFill>
                          <a:latin typeface="Consolas"/>
                        </a:rPr>
                        <a:t>4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f8e19f"/>
                          </a:solidFill>
                          <a:latin typeface="Consolas"/>
                        </a:rPr>
                        <a:t>5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f8e19f"/>
                          </a:solidFill>
                          <a:latin typeface="Consolas"/>
                        </a:rPr>
                        <a:t>6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f8e19f"/>
                          </a:solidFill>
                          <a:latin typeface="Consolas"/>
                        </a:rPr>
                        <a:t>7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f8e19f"/>
                          </a:solidFill>
                          <a:latin typeface="Consolas"/>
                        </a:rPr>
                        <a:t>8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f8e19f"/>
                          </a:solidFill>
                          <a:latin typeface="Consolas"/>
                        </a:rPr>
                        <a:t>9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f8e19f"/>
                          </a:solidFill>
                          <a:latin typeface="Consolas"/>
                        </a:rPr>
                        <a:t>10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f8e19f"/>
                          </a:solidFill>
                          <a:latin typeface="Consolas"/>
                        </a:rPr>
                        <a:t>11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391320"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d[</a:t>
                      </a:r>
                      <a:r>
                        <a:rPr b="0" i="1" lang="en-US" sz="2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v</a:t>
                      </a: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]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Consolas"/>
                        </a:rPr>
                        <a:t>0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Consolas"/>
                        </a:rPr>
                        <a:t>37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Consolas"/>
                        </a:rPr>
                        <a:t>26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Consolas"/>
                        </a:rPr>
                        <a:t>-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Consolas"/>
                        </a:rPr>
                        <a:t>20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Consolas"/>
                        </a:rPr>
                        <a:t>15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Consolas"/>
                        </a:rPr>
                        <a:t>10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Consolas"/>
                        </a:rPr>
                        <a:t>41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Consolas"/>
                        </a:rPr>
                        <a:t>12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ffff00"/>
                          </a:solidFill>
                          <a:latin typeface="Consolas"/>
                        </a:rPr>
                        <a:t>42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Consolas"/>
                        </a:rPr>
                        <a:t>-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Consolas"/>
                        </a:rPr>
                        <a:t>31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</a:tr>
              <a:tr h="746280"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prev[</a:t>
                      </a:r>
                      <a:r>
                        <a:rPr b="0" i="1" lang="en-US" sz="2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v</a:t>
                      </a: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]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Consolas"/>
                        </a:rPr>
                        <a:t>-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Consolas"/>
                        </a:rPr>
                        <a:t>11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Consolas"/>
                        </a:rPr>
                        <a:t>8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Consolas"/>
                        </a:rPr>
                        <a:t>-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Consolas"/>
                        </a:rPr>
                        <a:t>5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Consolas"/>
                        </a:rPr>
                        <a:t>8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Consolas"/>
                        </a:rPr>
                        <a:t>0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Consolas"/>
                        </a:rPr>
                        <a:t>2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Consolas"/>
                        </a:rPr>
                        <a:t>0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ffff00"/>
                          </a:solidFill>
                          <a:latin typeface="Consolas"/>
                        </a:rPr>
                        <a:t>1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Consolas"/>
                        </a:rPr>
                        <a:t>-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Consolas"/>
                        </a:rPr>
                        <a:t>4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2165" name="Group 5"/>
          <p:cNvGrpSpPr/>
          <p:nvPr/>
        </p:nvGrpSpPr>
        <p:grpSpPr>
          <a:xfrm>
            <a:off x="2178360" y="4095720"/>
            <a:ext cx="7796160" cy="2354040"/>
            <a:chOff x="2178360" y="4095720"/>
            <a:chExt cx="7796160" cy="2354040"/>
          </a:xfrm>
        </p:grpSpPr>
        <p:sp>
          <p:nvSpPr>
            <p:cNvPr id="2166" name="CustomShape 6"/>
            <p:cNvSpPr/>
            <p:nvPr/>
          </p:nvSpPr>
          <p:spPr>
            <a:xfrm flipV="1">
              <a:off x="6707880" y="4745880"/>
              <a:ext cx="699120" cy="3902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tx2">
                  <a:lumMod val="5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67" name="CustomShape 7"/>
            <p:cNvSpPr/>
            <p:nvPr/>
          </p:nvSpPr>
          <p:spPr>
            <a:xfrm>
              <a:off x="5859000" y="4397400"/>
              <a:ext cx="1456920" cy="1512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tx2">
                  <a:lumMod val="5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68" name="CustomShape 8"/>
            <p:cNvSpPr/>
            <p:nvPr/>
          </p:nvSpPr>
          <p:spPr>
            <a:xfrm flipH="1" flipV="1">
              <a:off x="5772240" y="4593240"/>
              <a:ext cx="504000" cy="5428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tx2">
                  <a:lumMod val="5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69" name="CustomShape 9"/>
            <p:cNvSpPr/>
            <p:nvPr/>
          </p:nvSpPr>
          <p:spPr>
            <a:xfrm>
              <a:off x="5103720" y="5311800"/>
              <a:ext cx="1083960" cy="216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tx2">
                  <a:lumMod val="5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70" name="CustomShape 10"/>
            <p:cNvSpPr/>
            <p:nvPr/>
          </p:nvSpPr>
          <p:spPr>
            <a:xfrm flipH="1">
              <a:off x="5020560" y="4593960"/>
              <a:ext cx="333720" cy="5202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tx2">
                  <a:lumMod val="5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71" name="CustomShape 11"/>
            <p:cNvSpPr/>
            <p:nvPr/>
          </p:nvSpPr>
          <p:spPr>
            <a:xfrm flipV="1">
              <a:off x="3964320" y="4395600"/>
              <a:ext cx="1305360" cy="1512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tx2">
                  <a:lumMod val="5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72" name="CustomShape 12"/>
            <p:cNvSpPr/>
            <p:nvPr/>
          </p:nvSpPr>
          <p:spPr>
            <a:xfrm flipH="1" flipV="1">
              <a:off x="3877560" y="4745160"/>
              <a:ext cx="748080" cy="3675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tx2">
                  <a:lumMod val="5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73" name="CustomShape 13"/>
            <p:cNvSpPr/>
            <p:nvPr/>
          </p:nvSpPr>
          <p:spPr>
            <a:xfrm>
              <a:off x="6707880" y="5531040"/>
              <a:ext cx="657720" cy="3675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tx2">
                  <a:lumMod val="5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74" name="CustomShape 14"/>
            <p:cNvSpPr/>
            <p:nvPr/>
          </p:nvSpPr>
          <p:spPr>
            <a:xfrm flipH="1" flipV="1">
              <a:off x="4187880" y="6144120"/>
              <a:ext cx="1245960" cy="26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tx2">
                  <a:lumMod val="5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75" name="CustomShape 15"/>
            <p:cNvSpPr/>
            <p:nvPr/>
          </p:nvSpPr>
          <p:spPr>
            <a:xfrm flipH="1">
              <a:off x="4101840" y="5508360"/>
              <a:ext cx="523080" cy="4392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tx2">
                  <a:lumMod val="5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76" name="CustomShape 16"/>
            <p:cNvSpPr/>
            <p:nvPr/>
          </p:nvSpPr>
          <p:spPr>
            <a:xfrm flipV="1">
              <a:off x="5938920" y="5529600"/>
              <a:ext cx="338040" cy="4438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tx2">
                  <a:lumMod val="5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77" name="CustomShape 17"/>
            <p:cNvSpPr/>
            <p:nvPr/>
          </p:nvSpPr>
          <p:spPr>
            <a:xfrm>
              <a:off x="6188760" y="5056560"/>
              <a:ext cx="606960" cy="5551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tx2">
                  <a:lumMod val="5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6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11</a:t>
              </a:r>
              <a:endParaRPr b="0" lang="en-US" sz="2600" spc="-1" strike="noStrike">
                <a:latin typeface="Arial"/>
              </a:endParaRPr>
            </a:p>
          </p:txBody>
        </p:sp>
        <p:sp>
          <p:nvSpPr>
            <p:cNvPr id="2178" name="CustomShape 18"/>
            <p:cNvSpPr/>
            <p:nvPr/>
          </p:nvSpPr>
          <p:spPr>
            <a:xfrm>
              <a:off x="5270760" y="4119480"/>
              <a:ext cx="587160" cy="5551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tx2">
                  <a:lumMod val="5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6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4</a:t>
              </a:r>
              <a:endParaRPr b="0" lang="en-US" sz="2600" spc="-1" strike="noStrike">
                <a:latin typeface="Arial"/>
              </a:endParaRPr>
            </a:p>
          </p:txBody>
        </p:sp>
        <p:sp>
          <p:nvSpPr>
            <p:cNvPr id="2179" name="CustomShape 19"/>
            <p:cNvSpPr/>
            <p:nvPr/>
          </p:nvSpPr>
          <p:spPr>
            <a:xfrm>
              <a:off x="4545720" y="5033880"/>
              <a:ext cx="556920" cy="5551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tx2">
                  <a:lumMod val="5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6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5</a:t>
              </a:r>
              <a:endParaRPr b="0" lang="en-US" sz="2600" spc="-1" strike="noStrike">
                <a:latin typeface="Arial"/>
              </a:endParaRPr>
            </a:p>
          </p:txBody>
        </p:sp>
        <p:sp>
          <p:nvSpPr>
            <p:cNvPr id="2180" name="CustomShape 20"/>
            <p:cNvSpPr/>
            <p:nvPr/>
          </p:nvSpPr>
          <p:spPr>
            <a:xfrm>
              <a:off x="5436720" y="5894640"/>
              <a:ext cx="587160" cy="5551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tx2">
                  <a:lumMod val="5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6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2</a:t>
              </a:r>
              <a:endParaRPr b="0" lang="en-US" sz="2600" spc="-1" strike="noStrike">
                <a:latin typeface="Arial"/>
              </a:endParaRPr>
            </a:p>
          </p:txBody>
        </p:sp>
        <p:sp>
          <p:nvSpPr>
            <p:cNvPr id="2181" name="CustomShape 21"/>
            <p:cNvSpPr/>
            <p:nvPr/>
          </p:nvSpPr>
          <p:spPr>
            <a:xfrm flipV="1">
              <a:off x="3034800" y="4745880"/>
              <a:ext cx="426240" cy="4140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tx2">
                  <a:lumMod val="5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82" name="CustomShape 22"/>
            <p:cNvSpPr/>
            <p:nvPr/>
          </p:nvSpPr>
          <p:spPr>
            <a:xfrm>
              <a:off x="3376080" y="4271760"/>
              <a:ext cx="587160" cy="5551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tx2">
                  <a:lumMod val="5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6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6</a:t>
              </a:r>
              <a:endParaRPr b="0" lang="en-US" sz="2600" spc="-1" strike="noStrike">
                <a:latin typeface="Arial"/>
              </a:endParaRPr>
            </a:p>
          </p:txBody>
        </p:sp>
        <p:sp>
          <p:nvSpPr>
            <p:cNvPr id="2183" name="CustomShape 23"/>
            <p:cNvSpPr/>
            <p:nvPr/>
          </p:nvSpPr>
          <p:spPr>
            <a:xfrm flipV="1">
              <a:off x="7574400" y="4826520"/>
              <a:ext cx="51480" cy="9896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tx2">
                  <a:lumMod val="5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84" name="CustomShape 24"/>
            <p:cNvSpPr/>
            <p:nvPr/>
          </p:nvSpPr>
          <p:spPr>
            <a:xfrm flipH="1">
              <a:off x="6024240" y="6096600"/>
              <a:ext cx="1254240" cy="752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tx2">
                  <a:lumMod val="5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85" name="CustomShape 25"/>
            <p:cNvSpPr/>
            <p:nvPr/>
          </p:nvSpPr>
          <p:spPr>
            <a:xfrm>
              <a:off x="3034800" y="5554800"/>
              <a:ext cx="651240" cy="392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tx2">
                  <a:lumMod val="5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86" name="CustomShape 26"/>
            <p:cNvSpPr/>
            <p:nvPr/>
          </p:nvSpPr>
          <p:spPr>
            <a:xfrm>
              <a:off x="2850480" y="4597200"/>
              <a:ext cx="50256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10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187" name="CustomShape 27"/>
            <p:cNvSpPr/>
            <p:nvPr/>
          </p:nvSpPr>
          <p:spPr>
            <a:xfrm>
              <a:off x="3283920" y="5391000"/>
              <a:ext cx="50256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12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188" name="CustomShape 28"/>
            <p:cNvSpPr/>
            <p:nvPr/>
          </p:nvSpPr>
          <p:spPr>
            <a:xfrm>
              <a:off x="4359600" y="4095720"/>
              <a:ext cx="50256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17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189" name="CustomShape 29"/>
            <p:cNvSpPr/>
            <p:nvPr/>
          </p:nvSpPr>
          <p:spPr>
            <a:xfrm>
              <a:off x="4215600" y="4607640"/>
              <a:ext cx="34128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6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190" name="CustomShape 30"/>
            <p:cNvSpPr/>
            <p:nvPr/>
          </p:nvSpPr>
          <p:spPr>
            <a:xfrm>
              <a:off x="5348520" y="4982400"/>
              <a:ext cx="50256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33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191" name="CustomShape 31"/>
            <p:cNvSpPr/>
            <p:nvPr/>
          </p:nvSpPr>
          <p:spPr>
            <a:xfrm>
              <a:off x="6392520" y="4095720"/>
              <a:ext cx="50256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20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192" name="CustomShape 32"/>
            <p:cNvSpPr/>
            <p:nvPr/>
          </p:nvSpPr>
          <p:spPr>
            <a:xfrm>
              <a:off x="6757200" y="4620960"/>
              <a:ext cx="34128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6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193" name="CustomShape 33"/>
            <p:cNvSpPr/>
            <p:nvPr/>
          </p:nvSpPr>
          <p:spPr>
            <a:xfrm>
              <a:off x="7570800" y="5130360"/>
              <a:ext cx="50256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26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194" name="CustomShape 34"/>
            <p:cNvSpPr/>
            <p:nvPr/>
          </p:nvSpPr>
          <p:spPr>
            <a:xfrm>
              <a:off x="6904800" y="5362920"/>
              <a:ext cx="50256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20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195" name="CustomShape 35"/>
            <p:cNvSpPr/>
            <p:nvPr/>
          </p:nvSpPr>
          <p:spPr>
            <a:xfrm>
              <a:off x="4680000" y="5783400"/>
              <a:ext cx="50256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14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196" name="CustomShape 36"/>
            <p:cNvSpPr/>
            <p:nvPr/>
          </p:nvSpPr>
          <p:spPr>
            <a:xfrm>
              <a:off x="6388560" y="5786280"/>
              <a:ext cx="50256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15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197" name="CustomShape 37"/>
            <p:cNvSpPr/>
            <p:nvPr/>
          </p:nvSpPr>
          <p:spPr>
            <a:xfrm>
              <a:off x="5797800" y="5467320"/>
              <a:ext cx="34128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9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198" name="CustomShape 38"/>
            <p:cNvSpPr/>
            <p:nvPr/>
          </p:nvSpPr>
          <p:spPr>
            <a:xfrm>
              <a:off x="4096080" y="5363640"/>
              <a:ext cx="34128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3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199" name="CustomShape 39"/>
            <p:cNvSpPr/>
            <p:nvPr/>
          </p:nvSpPr>
          <p:spPr>
            <a:xfrm>
              <a:off x="4901040" y="4547160"/>
              <a:ext cx="34128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5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200" name="CustomShape 40"/>
            <p:cNvSpPr/>
            <p:nvPr/>
          </p:nvSpPr>
          <p:spPr>
            <a:xfrm>
              <a:off x="5961240" y="4561920"/>
              <a:ext cx="50256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11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201" name="CustomShape 41"/>
            <p:cNvSpPr/>
            <p:nvPr/>
          </p:nvSpPr>
          <p:spPr>
            <a:xfrm flipH="1" flipV="1">
              <a:off x="7845120" y="4745880"/>
              <a:ext cx="643320" cy="3088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tx2">
                  <a:lumMod val="5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02" name="CustomShape 42"/>
            <p:cNvSpPr/>
            <p:nvPr/>
          </p:nvSpPr>
          <p:spPr>
            <a:xfrm flipH="1">
              <a:off x="7781040" y="5449680"/>
              <a:ext cx="707400" cy="449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tx2">
                  <a:lumMod val="5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03" name="CustomShape 43"/>
            <p:cNvSpPr/>
            <p:nvPr/>
          </p:nvSpPr>
          <p:spPr>
            <a:xfrm>
              <a:off x="8068320" y="4540680"/>
              <a:ext cx="34128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5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204" name="CustomShape 44"/>
            <p:cNvSpPr/>
            <p:nvPr/>
          </p:nvSpPr>
          <p:spPr>
            <a:xfrm>
              <a:off x="8135640" y="5596920"/>
              <a:ext cx="34128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3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205" name="CustomShape 45"/>
            <p:cNvSpPr/>
            <p:nvPr/>
          </p:nvSpPr>
          <p:spPr>
            <a:xfrm>
              <a:off x="2178360" y="4980240"/>
              <a:ext cx="363960" cy="5162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800" spc="-1" strike="noStrike">
                  <a:solidFill>
                    <a:srgbClr val="f8e19f"/>
                  </a:solidFill>
                  <a:latin typeface="Calibri"/>
                  <a:ea typeface="DejaVu Sans"/>
                </a:rPr>
                <a:t>s</a:t>
              </a:r>
              <a:endParaRPr b="0" lang="en-US" sz="2800" spc="-1" strike="noStrike">
                <a:latin typeface="Arial"/>
              </a:endParaRPr>
            </a:p>
          </p:txBody>
        </p:sp>
        <p:sp>
          <p:nvSpPr>
            <p:cNvPr id="2206" name="CustomShape 46"/>
            <p:cNvSpPr/>
            <p:nvPr/>
          </p:nvSpPr>
          <p:spPr>
            <a:xfrm>
              <a:off x="9316440" y="4348080"/>
              <a:ext cx="618840" cy="5551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6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3</a:t>
              </a:r>
              <a:endParaRPr b="0" lang="en-US" sz="2600" spc="-1" strike="noStrike">
                <a:latin typeface="Arial"/>
              </a:endParaRPr>
            </a:p>
          </p:txBody>
        </p:sp>
        <p:sp>
          <p:nvSpPr>
            <p:cNvPr id="2207" name="CustomShape 47"/>
            <p:cNvSpPr/>
            <p:nvPr/>
          </p:nvSpPr>
          <p:spPr>
            <a:xfrm>
              <a:off x="9316440" y="5644440"/>
              <a:ext cx="618840" cy="5551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6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10</a:t>
              </a:r>
              <a:endParaRPr b="0" lang="en-US" sz="2600" spc="-1" strike="noStrike">
                <a:latin typeface="Arial"/>
              </a:endParaRPr>
            </a:p>
          </p:txBody>
        </p:sp>
        <p:sp>
          <p:nvSpPr>
            <p:cNvPr id="2208" name="CustomShape 48"/>
            <p:cNvSpPr/>
            <p:nvPr/>
          </p:nvSpPr>
          <p:spPr>
            <a:xfrm>
              <a:off x="9626400" y="4903920"/>
              <a:ext cx="360" cy="739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09" name="CustomShape 49"/>
            <p:cNvSpPr/>
            <p:nvPr/>
          </p:nvSpPr>
          <p:spPr>
            <a:xfrm>
              <a:off x="9633240" y="5086440"/>
              <a:ext cx="34128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7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210" name="CustomShape 50"/>
            <p:cNvSpPr/>
            <p:nvPr/>
          </p:nvSpPr>
          <p:spPr>
            <a:xfrm>
              <a:off x="2532600" y="5080320"/>
              <a:ext cx="587160" cy="5551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tx2">
                  <a:lumMod val="5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6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0</a:t>
              </a:r>
              <a:endParaRPr b="0" lang="en-US" sz="2600" spc="-1" strike="noStrike">
                <a:latin typeface="Arial"/>
              </a:endParaRPr>
            </a:p>
          </p:txBody>
        </p:sp>
        <p:sp>
          <p:nvSpPr>
            <p:cNvPr id="2211" name="CustomShape 51"/>
            <p:cNvSpPr/>
            <p:nvPr/>
          </p:nvSpPr>
          <p:spPr>
            <a:xfrm>
              <a:off x="3601080" y="5867280"/>
              <a:ext cx="587160" cy="5551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tx2">
                  <a:lumMod val="5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6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8</a:t>
              </a:r>
              <a:endParaRPr b="0" lang="en-US" sz="2600" spc="-1" strike="noStrike">
                <a:latin typeface="Arial"/>
              </a:endParaRPr>
            </a:p>
          </p:txBody>
        </p:sp>
        <p:sp>
          <p:nvSpPr>
            <p:cNvPr id="2212" name="CustomShape 52"/>
            <p:cNvSpPr/>
            <p:nvPr/>
          </p:nvSpPr>
          <p:spPr>
            <a:xfrm>
              <a:off x="7280280" y="5818320"/>
              <a:ext cx="587160" cy="5551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tx2">
                  <a:lumMod val="5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6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7</a:t>
              </a:r>
              <a:endParaRPr b="0" lang="en-US" sz="2600" spc="-1" strike="noStrike">
                <a:latin typeface="Arial"/>
              </a:endParaRPr>
            </a:p>
          </p:txBody>
        </p:sp>
        <p:sp>
          <p:nvSpPr>
            <p:cNvPr id="2213" name="CustomShape 53"/>
            <p:cNvSpPr/>
            <p:nvPr/>
          </p:nvSpPr>
          <p:spPr>
            <a:xfrm>
              <a:off x="7317360" y="4271760"/>
              <a:ext cx="618840" cy="5551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tx2">
                  <a:lumMod val="5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6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1</a:t>
              </a:r>
              <a:endParaRPr b="0" lang="en-US" sz="2600" spc="-1" strike="noStrike">
                <a:latin typeface="Arial"/>
              </a:endParaRPr>
            </a:p>
          </p:txBody>
        </p:sp>
        <p:sp>
          <p:nvSpPr>
            <p:cNvPr id="2214" name="CustomShape 54"/>
            <p:cNvSpPr/>
            <p:nvPr/>
          </p:nvSpPr>
          <p:spPr>
            <a:xfrm>
              <a:off x="8400240" y="4974840"/>
              <a:ext cx="618840" cy="5551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tx2">
                  <a:lumMod val="5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6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9</a:t>
              </a:r>
              <a:endParaRPr b="0" lang="en-US" sz="26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5" name="CustomShape 1"/>
          <p:cNvSpPr/>
          <p:nvPr/>
        </p:nvSpPr>
        <p:spPr>
          <a:xfrm>
            <a:off x="11566440" y="6525000"/>
            <a:ext cx="427680" cy="19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255E5C52-77CA-472E-B033-83001AECBA65}" type="slidenum">
              <a:rPr b="0" lang="en-US" sz="700" spc="-1" strike="noStrike">
                <a:solidFill>
                  <a:srgbClr val="ffffff"/>
                </a:solidFill>
                <a:latin typeface="Calibri"/>
                <a:ea typeface="DejaVu Sans"/>
              </a:rPr>
              <a:t>&lt;number&gt;</a:t>
            </a:fld>
            <a:endParaRPr b="0" lang="en-US" sz="700" spc="-1" strike="noStrike">
              <a:latin typeface="Arial"/>
            </a:endParaRPr>
          </a:p>
        </p:txBody>
      </p:sp>
      <p:sp>
        <p:nvSpPr>
          <p:cNvPr id="2216" name="CustomShape 2"/>
          <p:cNvSpPr/>
          <p:nvPr/>
        </p:nvSpPr>
        <p:spPr>
          <a:xfrm>
            <a:off x="190440" y="1066680"/>
            <a:ext cx="11803680" cy="556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rmAutofit/>
          </a:bodyPr>
          <a:p>
            <a:pPr lvl="1" marL="304920" indent="-3038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The output is the </a:t>
            </a:r>
            <a:r>
              <a:rPr b="0" lang="en-US" sz="2400" spc="-1" strike="noStrike">
                <a:solidFill>
                  <a:srgbClr val="f3cd60"/>
                </a:solidFill>
                <a:latin typeface="Calibri"/>
                <a:ea typeface="DejaVu Sans"/>
              </a:rPr>
              <a:t>shortest paths tree </a:t>
            </a: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from the starting node to all others</a:t>
            </a:r>
            <a:endParaRPr b="0" lang="en-US" sz="2400" spc="-1" strike="noStrike">
              <a:latin typeface="Arial"/>
            </a:endParaRPr>
          </a:p>
          <a:p>
            <a:pPr lvl="1" marL="304920" indent="-3038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Reconstruct the path destination to source using </a:t>
            </a:r>
            <a:r>
              <a:rPr b="1" lang="en-US" sz="2400" spc="-1" strike="noStrike">
                <a:solidFill>
                  <a:srgbClr val="f3cd60"/>
                </a:solidFill>
                <a:latin typeface="Consolas"/>
                <a:ea typeface="DejaVu Sans"/>
              </a:rPr>
              <a:t>prev[</a:t>
            </a:r>
            <a:r>
              <a:rPr b="1" i="1" lang="en-US" sz="2400" spc="-1" strike="noStrike">
                <a:solidFill>
                  <a:srgbClr val="f3cd60"/>
                </a:solidFill>
                <a:latin typeface="Consolas"/>
                <a:ea typeface="DejaVu Sans"/>
              </a:rPr>
              <a:t>v</a:t>
            </a:r>
            <a:r>
              <a:rPr b="1" lang="en-US" sz="2400" spc="-1" strike="noStrike">
                <a:solidFill>
                  <a:srgbClr val="f3cd60"/>
                </a:solidFill>
                <a:latin typeface="Consolas"/>
                <a:ea typeface="DejaVu Sans"/>
              </a:rPr>
              <a:t>]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217" name="CustomShape 3"/>
          <p:cNvSpPr/>
          <p:nvPr/>
        </p:nvSpPr>
        <p:spPr>
          <a:xfrm>
            <a:off x="188640" y="40320"/>
            <a:ext cx="9576360" cy="110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90000"/>
              </a:lnSpc>
            </a:pPr>
            <a:r>
              <a:rPr b="1" lang="en-US" sz="2800" spc="-1" strike="noStrike">
                <a:solidFill>
                  <a:srgbClr val="f3be60"/>
                </a:solidFill>
                <a:latin typeface="Calibri"/>
                <a:ea typeface="DejaVu Sans"/>
              </a:rPr>
              <a:t>Dijkstra's Algorithm: Step #13</a:t>
            </a:r>
            <a:endParaRPr b="0" lang="en-US" sz="2800" spc="-1" strike="noStrike">
              <a:latin typeface="Arial"/>
            </a:endParaRPr>
          </a:p>
        </p:txBody>
      </p:sp>
      <p:graphicFrame>
        <p:nvGraphicFramePr>
          <p:cNvPr id="2218" name="Table 4"/>
          <p:cNvGraphicFramePr/>
          <p:nvPr/>
        </p:nvGraphicFramePr>
        <p:xfrm>
          <a:off x="1522440" y="2514600"/>
          <a:ext cx="9143280" cy="1528560"/>
        </p:xfrm>
        <a:graphic>
          <a:graphicData uri="http://schemas.openxmlformats.org/drawingml/2006/table">
            <a:tbl>
              <a:tblPr/>
              <a:tblGrid>
                <a:gridCol w="1167480"/>
                <a:gridCol w="664560"/>
                <a:gridCol w="664560"/>
                <a:gridCol w="664560"/>
                <a:gridCol w="664560"/>
                <a:gridCol w="664560"/>
                <a:gridCol w="664560"/>
                <a:gridCol w="664560"/>
                <a:gridCol w="664560"/>
                <a:gridCol w="664560"/>
                <a:gridCol w="664560"/>
                <a:gridCol w="664560"/>
                <a:gridCol w="666000"/>
              </a:tblGrid>
              <a:tr h="391320"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i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v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8e19f"/>
                          </a:solidFill>
                          <a:latin typeface="Consolas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8e19f"/>
                          </a:solidFill>
                          <a:latin typeface="Consolas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8e19f"/>
                          </a:solidFill>
                          <a:latin typeface="Consolas"/>
                        </a:rPr>
                        <a:t>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8e19f"/>
                          </a:solidFill>
                          <a:latin typeface="Consolas"/>
                        </a:rPr>
                        <a:t>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8e19f"/>
                          </a:solidFill>
                          <a:latin typeface="Consolas"/>
                        </a:rPr>
                        <a:t>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8e19f"/>
                          </a:solidFill>
                          <a:latin typeface="Consolas"/>
                        </a:rPr>
                        <a:t>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8e19f"/>
                          </a:solidFill>
                          <a:latin typeface="Consolas"/>
                        </a:rPr>
                        <a:t>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8e19f"/>
                          </a:solidFill>
                          <a:latin typeface="Consolas"/>
                        </a:rPr>
                        <a:t>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8e19f"/>
                          </a:solidFill>
                          <a:latin typeface="Consolas"/>
                        </a:rPr>
                        <a:t>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8e19f"/>
                          </a:solidFill>
                          <a:latin typeface="Consolas"/>
                        </a:rPr>
                        <a:t>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8e19f"/>
                          </a:solidFill>
                          <a:latin typeface="Consolas"/>
                        </a:rPr>
                        <a:t>10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8e19f"/>
                          </a:solidFill>
                          <a:latin typeface="Consolas"/>
                        </a:rPr>
                        <a:t>11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391320"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d[</a:t>
                      </a:r>
                      <a:r>
                        <a:rPr b="0" i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v</a:t>
                      </a: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]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onsolas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onsolas"/>
                        </a:rPr>
                        <a:t>37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onsolas"/>
                        </a:rPr>
                        <a:t>26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onsolas"/>
                        </a:rPr>
                        <a:t>-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onsolas"/>
                        </a:rPr>
                        <a:t>20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onsolas"/>
                        </a:rPr>
                        <a:t>15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onsolas"/>
                        </a:rPr>
                        <a:t>10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onsolas"/>
                        </a:rPr>
                        <a:t>41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onsolas"/>
                        </a:rPr>
                        <a:t>12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00"/>
                          </a:solidFill>
                          <a:latin typeface="Consolas"/>
                        </a:rPr>
                        <a:t>42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onsolas"/>
                        </a:rPr>
                        <a:t>-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onsolas"/>
                        </a:rPr>
                        <a:t>31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</a:tr>
              <a:tr h="746280"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prev[</a:t>
                      </a:r>
                      <a:r>
                        <a:rPr b="0" i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v</a:t>
                      </a: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]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onsolas"/>
                        </a:rPr>
                        <a:t>-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onsolas"/>
                        </a:rPr>
                        <a:t>11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onsolas"/>
                        </a:rPr>
                        <a:t>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onsolas"/>
                        </a:rPr>
                        <a:t>-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onsolas"/>
                        </a:rPr>
                        <a:t>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onsolas"/>
                        </a:rPr>
                        <a:t>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onsolas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onsolas"/>
                        </a:rPr>
                        <a:t>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onsolas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00"/>
                          </a:solidFill>
                          <a:latin typeface="Consolas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onsolas"/>
                        </a:rPr>
                        <a:t>-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36000" rIns="36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onsolas"/>
                        </a:rPr>
                        <a:t>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36000" marR="36000"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2219" name="Group 5"/>
          <p:cNvGrpSpPr/>
          <p:nvPr/>
        </p:nvGrpSpPr>
        <p:grpSpPr>
          <a:xfrm>
            <a:off x="4113360" y="4101120"/>
            <a:ext cx="6486120" cy="2330280"/>
            <a:chOff x="4113360" y="4101120"/>
            <a:chExt cx="6486120" cy="2330280"/>
          </a:xfrm>
        </p:grpSpPr>
        <p:sp>
          <p:nvSpPr>
            <p:cNvPr id="2220" name="CustomShape 6"/>
            <p:cNvSpPr/>
            <p:nvPr/>
          </p:nvSpPr>
          <p:spPr>
            <a:xfrm flipV="1">
              <a:off x="8288280" y="4727520"/>
              <a:ext cx="699120" cy="3902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  <a:head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21" name="CustomShape 7"/>
            <p:cNvSpPr/>
            <p:nvPr/>
          </p:nvSpPr>
          <p:spPr>
            <a:xfrm>
              <a:off x="7439400" y="4379040"/>
              <a:ext cx="1456920" cy="1512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5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22" name="CustomShape 8"/>
            <p:cNvSpPr/>
            <p:nvPr/>
          </p:nvSpPr>
          <p:spPr>
            <a:xfrm flipH="1" flipV="1">
              <a:off x="7352640" y="4574880"/>
              <a:ext cx="504000" cy="5428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23" name="CustomShape 9"/>
            <p:cNvSpPr/>
            <p:nvPr/>
          </p:nvSpPr>
          <p:spPr>
            <a:xfrm>
              <a:off x="6684120" y="5293440"/>
              <a:ext cx="1083960" cy="216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5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24" name="CustomShape 10"/>
            <p:cNvSpPr/>
            <p:nvPr/>
          </p:nvSpPr>
          <p:spPr>
            <a:xfrm flipH="1">
              <a:off x="6600960" y="4575600"/>
              <a:ext cx="333720" cy="5202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25" name="CustomShape 11"/>
            <p:cNvSpPr/>
            <p:nvPr/>
          </p:nvSpPr>
          <p:spPr>
            <a:xfrm flipV="1">
              <a:off x="5544720" y="4377240"/>
              <a:ext cx="1305360" cy="1512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5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26" name="CustomShape 12"/>
            <p:cNvSpPr/>
            <p:nvPr/>
          </p:nvSpPr>
          <p:spPr>
            <a:xfrm flipH="1" flipV="1">
              <a:off x="5457960" y="4726800"/>
              <a:ext cx="748080" cy="3675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5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27" name="CustomShape 13"/>
            <p:cNvSpPr/>
            <p:nvPr/>
          </p:nvSpPr>
          <p:spPr>
            <a:xfrm>
              <a:off x="8288280" y="5512680"/>
              <a:ext cx="657720" cy="3675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5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28" name="CustomShape 14"/>
            <p:cNvSpPr/>
            <p:nvPr/>
          </p:nvSpPr>
          <p:spPr>
            <a:xfrm flipH="1" flipV="1">
              <a:off x="5768280" y="6125760"/>
              <a:ext cx="1245960" cy="26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29" name="CustomShape 15"/>
            <p:cNvSpPr/>
            <p:nvPr/>
          </p:nvSpPr>
          <p:spPr>
            <a:xfrm flipH="1">
              <a:off x="5682240" y="5490000"/>
              <a:ext cx="523080" cy="4392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30" name="CustomShape 16"/>
            <p:cNvSpPr/>
            <p:nvPr/>
          </p:nvSpPr>
          <p:spPr>
            <a:xfrm flipV="1">
              <a:off x="7519320" y="5511240"/>
              <a:ext cx="338040" cy="4438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5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31" name="CustomShape 17"/>
            <p:cNvSpPr/>
            <p:nvPr/>
          </p:nvSpPr>
          <p:spPr>
            <a:xfrm>
              <a:off x="7769520" y="5038200"/>
              <a:ext cx="606960" cy="5551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6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11</a:t>
              </a:r>
              <a:endParaRPr b="0" lang="en-US" sz="2600" spc="-1" strike="noStrike">
                <a:latin typeface="Arial"/>
              </a:endParaRPr>
            </a:p>
          </p:txBody>
        </p:sp>
        <p:sp>
          <p:nvSpPr>
            <p:cNvPr id="2232" name="CustomShape 18"/>
            <p:cNvSpPr/>
            <p:nvPr/>
          </p:nvSpPr>
          <p:spPr>
            <a:xfrm>
              <a:off x="6851160" y="4101120"/>
              <a:ext cx="587160" cy="5551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6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4</a:t>
              </a:r>
              <a:endParaRPr b="0" lang="en-US" sz="2600" spc="-1" strike="noStrike">
                <a:latin typeface="Arial"/>
              </a:endParaRPr>
            </a:p>
          </p:txBody>
        </p:sp>
        <p:sp>
          <p:nvSpPr>
            <p:cNvPr id="2233" name="CustomShape 19"/>
            <p:cNvSpPr/>
            <p:nvPr/>
          </p:nvSpPr>
          <p:spPr>
            <a:xfrm>
              <a:off x="6126120" y="5015520"/>
              <a:ext cx="556920" cy="5551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6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5</a:t>
              </a:r>
              <a:endParaRPr b="0" lang="en-US" sz="2600" spc="-1" strike="noStrike">
                <a:latin typeface="Arial"/>
              </a:endParaRPr>
            </a:p>
          </p:txBody>
        </p:sp>
        <p:sp>
          <p:nvSpPr>
            <p:cNvPr id="2234" name="CustomShape 20"/>
            <p:cNvSpPr/>
            <p:nvPr/>
          </p:nvSpPr>
          <p:spPr>
            <a:xfrm>
              <a:off x="7017120" y="5876280"/>
              <a:ext cx="587160" cy="5551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6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2</a:t>
              </a:r>
              <a:endParaRPr b="0" lang="en-US" sz="2600" spc="-1" strike="noStrike">
                <a:latin typeface="Arial"/>
              </a:endParaRPr>
            </a:p>
          </p:txBody>
        </p:sp>
        <p:sp>
          <p:nvSpPr>
            <p:cNvPr id="2235" name="CustomShape 21"/>
            <p:cNvSpPr/>
            <p:nvPr/>
          </p:nvSpPr>
          <p:spPr>
            <a:xfrm flipV="1">
              <a:off x="4615560" y="4727520"/>
              <a:ext cx="426240" cy="4140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  <a:head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36" name="CustomShape 22"/>
            <p:cNvSpPr/>
            <p:nvPr/>
          </p:nvSpPr>
          <p:spPr>
            <a:xfrm>
              <a:off x="4956480" y="4253400"/>
              <a:ext cx="587160" cy="5551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6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6</a:t>
              </a:r>
              <a:endParaRPr b="0" lang="en-US" sz="2600" spc="-1" strike="noStrike">
                <a:latin typeface="Arial"/>
              </a:endParaRPr>
            </a:p>
          </p:txBody>
        </p:sp>
        <p:sp>
          <p:nvSpPr>
            <p:cNvPr id="2237" name="CustomShape 23"/>
            <p:cNvSpPr/>
            <p:nvPr/>
          </p:nvSpPr>
          <p:spPr>
            <a:xfrm flipV="1">
              <a:off x="9155160" y="4808160"/>
              <a:ext cx="51480" cy="9896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5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38" name="CustomShape 24"/>
            <p:cNvSpPr/>
            <p:nvPr/>
          </p:nvSpPr>
          <p:spPr>
            <a:xfrm flipH="1">
              <a:off x="7604640" y="6078240"/>
              <a:ext cx="1254240" cy="752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39" name="CustomShape 25"/>
            <p:cNvSpPr/>
            <p:nvPr/>
          </p:nvSpPr>
          <p:spPr>
            <a:xfrm>
              <a:off x="4615560" y="5536440"/>
              <a:ext cx="651240" cy="392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  <a:head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40" name="CustomShape 26"/>
            <p:cNvSpPr/>
            <p:nvPr/>
          </p:nvSpPr>
          <p:spPr>
            <a:xfrm flipH="1" flipV="1">
              <a:off x="9425520" y="4727520"/>
              <a:ext cx="643320" cy="3088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41" name="CustomShape 27"/>
            <p:cNvSpPr/>
            <p:nvPr/>
          </p:nvSpPr>
          <p:spPr>
            <a:xfrm flipH="1">
              <a:off x="9361440" y="5431320"/>
              <a:ext cx="707400" cy="449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5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42" name="CustomShape 28"/>
            <p:cNvSpPr/>
            <p:nvPr/>
          </p:nvSpPr>
          <p:spPr>
            <a:xfrm>
              <a:off x="4113360" y="5061960"/>
              <a:ext cx="587160" cy="5551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6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0</a:t>
              </a:r>
              <a:endParaRPr b="0" lang="en-US" sz="2600" spc="-1" strike="noStrike">
                <a:latin typeface="Arial"/>
              </a:endParaRPr>
            </a:p>
          </p:txBody>
        </p:sp>
        <p:sp>
          <p:nvSpPr>
            <p:cNvPr id="2243" name="CustomShape 29"/>
            <p:cNvSpPr/>
            <p:nvPr/>
          </p:nvSpPr>
          <p:spPr>
            <a:xfrm>
              <a:off x="5181480" y="5849280"/>
              <a:ext cx="587160" cy="5551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6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8</a:t>
              </a:r>
              <a:endParaRPr b="0" lang="en-US" sz="2600" spc="-1" strike="noStrike">
                <a:latin typeface="Arial"/>
              </a:endParaRPr>
            </a:p>
          </p:txBody>
        </p:sp>
        <p:sp>
          <p:nvSpPr>
            <p:cNvPr id="2244" name="CustomShape 30"/>
            <p:cNvSpPr/>
            <p:nvPr/>
          </p:nvSpPr>
          <p:spPr>
            <a:xfrm>
              <a:off x="8860680" y="5800320"/>
              <a:ext cx="587160" cy="5551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6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7</a:t>
              </a:r>
              <a:endParaRPr b="0" lang="en-US" sz="2600" spc="-1" strike="noStrike">
                <a:latin typeface="Arial"/>
              </a:endParaRPr>
            </a:p>
          </p:txBody>
        </p:sp>
        <p:sp>
          <p:nvSpPr>
            <p:cNvPr id="2245" name="CustomShape 31"/>
            <p:cNvSpPr/>
            <p:nvPr/>
          </p:nvSpPr>
          <p:spPr>
            <a:xfrm>
              <a:off x="8897760" y="4253400"/>
              <a:ext cx="618840" cy="5551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6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1</a:t>
              </a:r>
              <a:endParaRPr b="0" lang="en-US" sz="2600" spc="-1" strike="noStrike">
                <a:latin typeface="Arial"/>
              </a:endParaRPr>
            </a:p>
          </p:txBody>
        </p:sp>
        <p:sp>
          <p:nvSpPr>
            <p:cNvPr id="2246" name="CustomShape 32"/>
            <p:cNvSpPr/>
            <p:nvPr/>
          </p:nvSpPr>
          <p:spPr>
            <a:xfrm>
              <a:off x="9980640" y="4956480"/>
              <a:ext cx="618840" cy="5551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6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9</a:t>
              </a:r>
              <a:endParaRPr b="0" lang="en-US" sz="2600" spc="-1" strike="noStrike">
                <a:latin typeface="Arial"/>
              </a:endParaRPr>
            </a:p>
          </p:txBody>
        </p:sp>
        <p:sp>
          <p:nvSpPr>
            <p:cNvPr id="2247" name="CustomShape 33"/>
            <p:cNvSpPr/>
            <p:nvPr/>
          </p:nvSpPr>
          <p:spPr>
            <a:xfrm>
              <a:off x="4471200" y="4564080"/>
              <a:ext cx="50256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10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248" name="CustomShape 34"/>
            <p:cNvSpPr/>
            <p:nvPr/>
          </p:nvSpPr>
          <p:spPr>
            <a:xfrm>
              <a:off x="4891320" y="5426280"/>
              <a:ext cx="50256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12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249" name="CustomShape 35"/>
            <p:cNvSpPr/>
            <p:nvPr/>
          </p:nvSpPr>
          <p:spPr>
            <a:xfrm>
              <a:off x="8452800" y="4560840"/>
              <a:ext cx="34128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6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250" name="CustomShape 36"/>
            <p:cNvSpPr/>
            <p:nvPr/>
          </p:nvSpPr>
          <p:spPr>
            <a:xfrm>
              <a:off x="6246360" y="5763960"/>
              <a:ext cx="50256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14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251" name="CustomShape 37"/>
            <p:cNvSpPr/>
            <p:nvPr/>
          </p:nvSpPr>
          <p:spPr>
            <a:xfrm>
              <a:off x="8022960" y="5726160"/>
              <a:ext cx="50256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15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252" name="CustomShape 38"/>
            <p:cNvSpPr/>
            <p:nvPr/>
          </p:nvSpPr>
          <p:spPr>
            <a:xfrm>
              <a:off x="5725800" y="5330880"/>
              <a:ext cx="34128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3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253" name="CustomShape 39"/>
            <p:cNvSpPr/>
            <p:nvPr/>
          </p:nvSpPr>
          <p:spPr>
            <a:xfrm>
              <a:off x="6528600" y="4478400"/>
              <a:ext cx="34128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5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254" name="CustomShape 40"/>
            <p:cNvSpPr/>
            <p:nvPr/>
          </p:nvSpPr>
          <p:spPr>
            <a:xfrm>
              <a:off x="7595640" y="4610880"/>
              <a:ext cx="50256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11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255" name="CustomShape 41"/>
            <p:cNvSpPr/>
            <p:nvPr/>
          </p:nvSpPr>
          <p:spPr>
            <a:xfrm>
              <a:off x="9701640" y="4548600"/>
              <a:ext cx="34128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5</a:t>
              </a:r>
              <a:endParaRPr b="0" lang="en-US" sz="2000" spc="-1" strike="noStrike">
                <a:latin typeface="Arial"/>
              </a:endParaRPr>
            </a:p>
          </p:txBody>
        </p:sp>
      </p:grpSp>
      <p:sp>
        <p:nvSpPr>
          <p:cNvPr id="2256" name="CustomShape 42"/>
          <p:cNvSpPr/>
          <p:nvPr/>
        </p:nvSpPr>
        <p:spPr>
          <a:xfrm>
            <a:off x="394920" y="4128840"/>
            <a:ext cx="3449880" cy="242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rmAutofit/>
          </a:bodyPr>
          <a:p>
            <a:pPr lvl="1" marL="272880" indent="-2718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1" lang="en-US" sz="2000" spc="-1" strike="noStrike">
                <a:solidFill>
                  <a:srgbClr val="f3cd60"/>
                </a:solidFill>
                <a:latin typeface="Consolas"/>
                <a:ea typeface="DejaVu Sans"/>
              </a:rPr>
              <a:t>prev[</a:t>
            </a:r>
            <a:r>
              <a:rPr b="1" i="1" lang="en-US" sz="2000" spc="-1" strike="noStrike">
                <a:solidFill>
                  <a:srgbClr val="f3cd60"/>
                </a:solidFill>
                <a:latin typeface="Consolas"/>
                <a:ea typeface="DejaVu Sans"/>
              </a:rPr>
              <a:t>v</a:t>
            </a:r>
            <a:r>
              <a:rPr b="1" lang="en-US" sz="2000" spc="-1" strike="noStrike">
                <a:solidFill>
                  <a:srgbClr val="f3cd60"/>
                </a:solidFill>
                <a:latin typeface="Consolas"/>
                <a:ea typeface="DejaVu Sans"/>
              </a:rPr>
              <a:t>]</a:t>
            </a:r>
            <a:r>
              <a:rPr b="0" lang="en-US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 holds the shortest paths tree edges</a:t>
            </a:r>
            <a:endParaRPr b="0" lang="en-US" sz="2000" spc="-1" strike="noStrike">
              <a:latin typeface="Arial"/>
            </a:endParaRPr>
          </a:p>
          <a:p>
            <a:pPr lvl="1" marL="272880" indent="-271800">
              <a:lnSpc>
                <a:spcPct val="105000"/>
              </a:lnSpc>
              <a:spcBef>
                <a:spcPts val="1199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Path[9 </a:t>
            </a:r>
            <a:r>
              <a:rPr b="0" lang="en-US" sz="2000" spc="-1" strike="noStrike">
                <a:solidFill>
                  <a:srgbClr val="ffffff"/>
                </a:solidFill>
                <a:latin typeface="Consolas"/>
                <a:ea typeface="DejaVu Sans"/>
              </a:rPr>
              <a:t>→</a:t>
            </a:r>
            <a:r>
              <a:rPr b="0" lang="en-US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 0] = {9 </a:t>
            </a:r>
            <a:r>
              <a:rPr b="0" lang="en-US" sz="2000" spc="-1" strike="noStrike">
                <a:solidFill>
                  <a:srgbClr val="ffffff"/>
                </a:solidFill>
                <a:latin typeface="Consolas"/>
                <a:ea typeface="DejaVu Sans"/>
              </a:rPr>
              <a:t>→</a:t>
            </a:r>
            <a:r>
              <a:rPr b="0" lang="en-US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 1 </a:t>
            </a:r>
            <a:r>
              <a:rPr b="0" lang="en-US" sz="2000" spc="-1" strike="noStrike">
                <a:solidFill>
                  <a:srgbClr val="ffffff"/>
                </a:solidFill>
                <a:latin typeface="Consolas"/>
                <a:ea typeface="DejaVu Sans"/>
              </a:rPr>
              <a:t>→</a:t>
            </a:r>
            <a:r>
              <a:rPr b="0" lang="en-US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 11 </a:t>
            </a:r>
            <a:r>
              <a:rPr b="0" lang="en-US" sz="2000" spc="-1" strike="noStrike">
                <a:solidFill>
                  <a:srgbClr val="ffffff"/>
                </a:solidFill>
                <a:latin typeface="Consolas"/>
                <a:ea typeface="DejaVu Sans"/>
              </a:rPr>
              <a:t>→</a:t>
            </a:r>
            <a:r>
              <a:rPr b="0" lang="en-US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 4 </a:t>
            </a:r>
            <a:r>
              <a:rPr b="0" lang="en-US" sz="2000" spc="-1" strike="noStrike">
                <a:solidFill>
                  <a:srgbClr val="ffffff"/>
                </a:solidFill>
                <a:latin typeface="Consolas"/>
                <a:ea typeface="DejaVu Sans"/>
              </a:rPr>
              <a:t>→</a:t>
            </a:r>
            <a:r>
              <a:rPr b="0" lang="en-US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 5 </a:t>
            </a:r>
            <a:r>
              <a:rPr b="0" lang="en-US" sz="2000" spc="-1" strike="noStrike">
                <a:solidFill>
                  <a:srgbClr val="ffffff"/>
                </a:solidFill>
                <a:latin typeface="Consolas"/>
                <a:ea typeface="DejaVu Sans"/>
              </a:rPr>
              <a:t>→</a:t>
            </a:r>
            <a:r>
              <a:rPr b="0" lang="en-US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 6 </a:t>
            </a:r>
            <a:r>
              <a:rPr b="0" lang="en-US" sz="2000" spc="-1" strike="noStrike">
                <a:solidFill>
                  <a:srgbClr val="ffffff"/>
                </a:solidFill>
                <a:latin typeface="Consolas"/>
                <a:ea typeface="DejaVu Sans"/>
              </a:rPr>
              <a:t>→</a:t>
            </a:r>
            <a:r>
              <a:rPr b="0" lang="en-US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 0}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7" name="CustomShape 1"/>
          <p:cNvSpPr/>
          <p:nvPr/>
        </p:nvSpPr>
        <p:spPr>
          <a:xfrm>
            <a:off x="11566440" y="6525000"/>
            <a:ext cx="427680" cy="19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5E3D6B71-B837-46E0-A5B2-3E12B1B41BC9}" type="slidenum">
              <a:rPr b="0" lang="en-US" sz="800" spc="-1" strike="noStrike">
                <a:solidFill>
                  <a:srgbClr val="ffffff"/>
                </a:solidFill>
                <a:latin typeface="Calibri"/>
                <a:ea typeface="DejaVu Sans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2258" name="CustomShape 2"/>
          <p:cNvSpPr/>
          <p:nvPr/>
        </p:nvSpPr>
        <p:spPr>
          <a:xfrm>
            <a:off x="188640" y="40320"/>
            <a:ext cx="9576360" cy="110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f3be60"/>
                </a:solidFill>
                <a:latin typeface="Calibri"/>
                <a:ea typeface="DejaVu Sans"/>
              </a:rPr>
              <a:t>Dijkstra's Algorithm – Pseudo Code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259" name="CustomShape 3"/>
          <p:cNvSpPr/>
          <p:nvPr/>
        </p:nvSpPr>
        <p:spPr>
          <a:xfrm>
            <a:off x="757080" y="1155960"/>
            <a:ext cx="10670040" cy="444744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fbeedc"/>
                </a:solidFill>
                <a:latin typeface="Consolas"/>
                <a:ea typeface="DejaVu Sans"/>
              </a:rPr>
              <a:t>d[0…n-1] = INFINITY; d[startNode] = 0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fbeedc"/>
                </a:solidFill>
                <a:latin typeface="Consolas"/>
                <a:ea typeface="DejaVu Sans"/>
              </a:rPr>
              <a:t>Q = priority queue holding nodes ordered by distance d[]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fbeedc"/>
                </a:solidFill>
                <a:latin typeface="Consolas"/>
                <a:ea typeface="DejaVu Sans"/>
              </a:rPr>
              <a:t>startNode </a:t>
            </a:r>
            <a:r>
              <a:rPr b="1" lang="en-US" sz="2200" spc="-1" strike="noStrike">
                <a:solidFill>
                  <a:srgbClr val="fbeedc"/>
                </a:solidFill>
                <a:latin typeface="Wingdings"/>
                <a:ea typeface="DejaVu Sans"/>
              </a:rPr>
              <a:t></a:t>
            </a:r>
            <a:r>
              <a:rPr b="1" lang="en-US" sz="2200" spc="-1" strike="noStrike">
                <a:solidFill>
                  <a:srgbClr val="fbeedc"/>
                </a:solidFill>
                <a:latin typeface="Consolas"/>
                <a:ea typeface="DejaVu Sans"/>
              </a:rPr>
              <a:t> Q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fbeedc"/>
                </a:solidFill>
                <a:latin typeface="Consolas"/>
                <a:ea typeface="DejaVu Sans"/>
              </a:rPr>
              <a:t>while (Q is not empty)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fbeedc"/>
                </a:solidFill>
                <a:latin typeface="Consolas"/>
                <a:ea typeface="DejaVu Sans"/>
              </a:rPr>
              <a:t>  </a:t>
            </a:r>
            <a:r>
              <a:rPr b="1" i="1" lang="en-US" sz="2200" spc="-1" strike="noStrike">
                <a:solidFill>
                  <a:srgbClr val="fbeedc"/>
                </a:solidFill>
                <a:latin typeface="Consolas"/>
                <a:ea typeface="DejaVu Sans"/>
              </a:rPr>
              <a:t>minNode</a:t>
            </a:r>
            <a:r>
              <a:rPr b="1" lang="en-US" sz="2200" spc="-1" strike="noStrike">
                <a:solidFill>
                  <a:srgbClr val="fbeedc"/>
                </a:solidFill>
                <a:latin typeface="Consolas"/>
                <a:ea typeface="DejaVu Sans"/>
              </a:rPr>
              <a:t> = dequeue the smallest node from Q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fbeedc"/>
                </a:solidFill>
                <a:latin typeface="Consolas"/>
                <a:ea typeface="DejaVu Sans"/>
              </a:rPr>
              <a:t>  </a:t>
            </a:r>
            <a:r>
              <a:rPr b="1" lang="en-US" sz="2200" spc="-1" strike="noStrike">
                <a:solidFill>
                  <a:srgbClr val="fbeedc"/>
                </a:solidFill>
                <a:latin typeface="Consolas"/>
                <a:ea typeface="DejaVu Sans"/>
              </a:rPr>
              <a:t>if (d[</a:t>
            </a:r>
            <a:r>
              <a:rPr b="1" i="1" lang="en-US" sz="2200" spc="-1" strike="noStrike">
                <a:solidFill>
                  <a:srgbClr val="fbeedc"/>
                </a:solidFill>
                <a:latin typeface="Consolas"/>
                <a:ea typeface="DejaVu Sans"/>
              </a:rPr>
              <a:t>minNode</a:t>
            </a:r>
            <a:r>
              <a:rPr b="1" lang="en-US" sz="2200" spc="-1" strike="noStrike">
                <a:solidFill>
                  <a:srgbClr val="fbeedc"/>
                </a:solidFill>
                <a:latin typeface="Consolas"/>
                <a:ea typeface="DejaVu Sans"/>
              </a:rPr>
              <a:t>] == INFINITY) break;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fbeedc"/>
                </a:solidFill>
                <a:latin typeface="Consolas"/>
                <a:ea typeface="DejaVu Sans"/>
              </a:rPr>
              <a:t>  </a:t>
            </a:r>
            <a:r>
              <a:rPr b="1" lang="en-US" sz="2200" spc="-1" strike="noStrike">
                <a:solidFill>
                  <a:srgbClr val="fbeedc"/>
                </a:solidFill>
                <a:latin typeface="Consolas"/>
                <a:ea typeface="DejaVu Sans"/>
              </a:rPr>
              <a:t>foreach (child </a:t>
            </a:r>
            <a:r>
              <a:rPr b="1" i="1" lang="en-US" sz="2200" spc="-1" strike="noStrike">
                <a:solidFill>
                  <a:srgbClr val="fbeedc"/>
                </a:solidFill>
                <a:latin typeface="Consolas"/>
                <a:ea typeface="DejaVu Sans"/>
              </a:rPr>
              <a:t>c</a:t>
            </a:r>
            <a:r>
              <a:rPr b="1" lang="en-US" sz="2200" spc="-1" strike="noStrike">
                <a:solidFill>
                  <a:srgbClr val="fbeedc"/>
                </a:solidFill>
                <a:latin typeface="Consolas"/>
                <a:ea typeface="DejaVu Sans"/>
              </a:rPr>
              <a:t> of </a:t>
            </a:r>
            <a:r>
              <a:rPr b="1" i="1" lang="en-US" sz="2200" spc="-1" strike="noStrike">
                <a:solidFill>
                  <a:srgbClr val="fbeedc"/>
                </a:solidFill>
                <a:latin typeface="Consolas"/>
                <a:ea typeface="DejaVu Sans"/>
              </a:rPr>
              <a:t>minNode</a:t>
            </a:r>
            <a:r>
              <a:rPr b="1" lang="en-US" sz="2200" spc="-1" strike="noStrike">
                <a:solidFill>
                  <a:srgbClr val="fbeedc"/>
                </a:solidFill>
                <a:latin typeface="Consolas"/>
                <a:ea typeface="DejaVu Sans"/>
              </a:rPr>
              <a:t>)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fbeedc"/>
                </a:solidFill>
                <a:latin typeface="Consolas"/>
                <a:ea typeface="DejaVu Sans"/>
              </a:rPr>
              <a:t>    </a:t>
            </a:r>
            <a:r>
              <a:rPr b="1" lang="en-US" sz="2200" spc="-1" strike="noStrike">
                <a:solidFill>
                  <a:srgbClr val="fbeedc"/>
                </a:solidFill>
                <a:latin typeface="Consolas"/>
                <a:ea typeface="DejaVu Sans"/>
              </a:rPr>
              <a:t>if (</a:t>
            </a:r>
            <a:r>
              <a:rPr b="1" i="1" lang="en-US" sz="2200" spc="-1" strike="noStrike">
                <a:solidFill>
                  <a:srgbClr val="fbeedc"/>
                </a:solidFill>
                <a:latin typeface="Consolas"/>
                <a:ea typeface="DejaVu Sans"/>
              </a:rPr>
              <a:t>c</a:t>
            </a:r>
            <a:r>
              <a:rPr b="1" lang="en-US" sz="2200" spc="-1" strike="noStrike">
                <a:solidFill>
                  <a:srgbClr val="fbeedc"/>
                </a:solidFill>
                <a:latin typeface="Consolas"/>
                <a:ea typeface="DejaVu Sans"/>
              </a:rPr>
              <a:t> is unvisited) </a:t>
            </a:r>
            <a:r>
              <a:rPr b="1" i="1" lang="en-US" sz="2200" spc="-1" strike="noStrike">
                <a:solidFill>
                  <a:srgbClr val="fbeedc"/>
                </a:solidFill>
                <a:latin typeface="Consolas"/>
                <a:ea typeface="DejaVu Sans"/>
              </a:rPr>
              <a:t>c</a:t>
            </a:r>
            <a:r>
              <a:rPr b="1" lang="en-US" sz="2200" spc="-1" strike="noStrike">
                <a:solidFill>
                  <a:srgbClr val="fbeedc"/>
                </a:solidFill>
                <a:latin typeface="Consolas"/>
                <a:ea typeface="DejaVu Sans"/>
              </a:rPr>
              <a:t> </a:t>
            </a:r>
            <a:r>
              <a:rPr b="1" lang="en-US" sz="2200" spc="-1" strike="noStrike">
                <a:solidFill>
                  <a:srgbClr val="fbeedc"/>
                </a:solidFill>
                <a:latin typeface="Wingdings"/>
                <a:ea typeface="DejaVu Sans"/>
              </a:rPr>
              <a:t></a:t>
            </a:r>
            <a:r>
              <a:rPr b="1" lang="en-US" sz="2200" spc="-1" strike="noStrike">
                <a:solidFill>
                  <a:srgbClr val="fbeedc"/>
                </a:solidFill>
                <a:latin typeface="Consolas"/>
                <a:ea typeface="DejaVu Sans"/>
              </a:rPr>
              <a:t> Q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fbeedc"/>
                </a:solidFill>
                <a:latin typeface="Consolas"/>
                <a:ea typeface="DejaVu Sans"/>
              </a:rPr>
              <a:t>    </a:t>
            </a:r>
            <a:r>
              <a:rPr b="1" lang="en-US" sz="2200" spc="-1" strike="noStrike">
                <a:solidFill>
                  <a:srgbClr val="fbeedc"/>
                </a:solidFill>
                <a:latin typeface="Consolas"/>
                <a:ea typeface="DejaVu Sans"/>
              </a:rPr>
              <a:t>newDistance = d[</a:t>
            </a:r>
            <a:r>
              <a:rPr b="1" i="1" lang="en-US" sz="2200" spc="-1" strike="noStrike">
                <a:solidFill>
                  <a:srgbClr val="fbeedc"/>
                </a:solidFill>
                <a:latin typeface="Consolas"/>
                <a:ea typeface="DejaVu Sans"/>
              </a:rPr>
              <a:t>minNode</a:t>
            </a:r>
            <a:r>
              <a:rPr b="1" lang="en-US" sz="2200" spc="-1" strike="noStrike">
                <a:solidFill>
                  <a:srgbClr val="fbeedc"/>
                </a:solidFill>
                <a:latin typeface="Consolas"/>
                <a:ea typeface="DejaVu Sans"/>
              </a:rPr>
              <a:t>] + distance {</a:t>
            </a:r>
            <a:r>
              <a:rPr b="1" i="1" lang="en-US" sz="2200" spc="-1" strike="noStrike">
                <a:solidFill>
                  <a:srgbClr val="fbeedc"/>
                </a:solidFill>
                <a:latin typeface="Consolas"/>
                <a:ea typeface="DejaVu Sans"/>
              </a:rPr>
              <a:t>minNode</a:t>
            </a:r>
            <a:r>
              <a:rPr b="1" lang="en-US" sz="2200" spc="-1" strike="noStrike">
                <a:solidFill>
                  <a:srgbClr val="8cf4f2"/>
                </a:solidFill>
                <a:latin typeface="Consolas"/>
                <a:ea typeface="DejaVu Sans"/>
              </a:rPr>
              <a:t> → </a:t>
            </a:r>
            <a:r>
              <a:rPr b="1" i="1" lang="en-US" sz="2200" spc="-1" strike="noStrike">
                <a:solidFill>
                  <a:srgbClr val="fbeedc"/>
                </a:solidFill>
                <a:latin typeface="Consolas"/>
                <a:ea typeface="DejaVu Sans"/>
              </a:rPr>
              <a:t>c</a:t>
            </a:r>
            <a:r>
              <a:rPr b="1" lang="en-US" sz="2200" spc="-1" strike="noStrike">
                <a:solidFill>
                  <a:srgbClr val="fbeedc"/>
                </a:solidFill>
                <a:latin typeface="Consolas"/>
                <a:ea typeface="DejaVu Sans"/>
              </a:rPr>
              <a:t>}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fbeedc"/>
                </a:solidFill>
                <a:latin typeface="Consolas"/>
                <a:ea typeface="DejaVu Sans"/>
              </a:rPr>
              <a:t>    </a:t>
            </a:r>
            <a:r>
              <a:rPr b="1" lang="en-US" sz="2200" spc="-1" strike="noStrike">
                <a:solidFill>
                  <a:srgbClr val="fbeedc"/>
                </a:solidFill>
                <a:latin typeface="Consolas"/>
                <a:ea typeface="DejaVu Sans"/>
              </a:rPr>
              <a:t>if (newDistance &lt; d[c])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fbeedc"/>
                </a:solidFill>
                <a:latin typeface="Consolas"/>
                <a:ea typeface="DejaVu Sans"/>
              </a:rPr>
              <a:t>      </a:t>
            </a:r>
            <a:r>
              <a:rPr b="1" lang="en-US" sz="2200" spc="-1" strike="noStrike">
                <a:solidFill>
                  <a:srgbClr val="fbeedc"/>
                </a:solidFill>
                <a:latin typeface="Consolas"/>
                <a:ea typeface="DejaVu Sans"/>
              </a:rPr>
              <a:t>d[c] = newDistance;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fbeedc"/>
                </a:solidFill>
                <a:latin typeface="Consolas"/>
                <a:ea typeface="DejaVu Sans"/>
              </a:rPr>
              <a:t>      </a:t>
            </a:r>
            <a:r>
              <a:rPr b="1" lang="en-US" sz="2200" spc="-1" strike="noStrike">
                <a:solidFill>
                  <a:srgbClr val="fbeedc"/>
                </a:solidFill>
                <a:latin typeface="Consolas"/>
                <a:ea typeface="DejaVu Sans"/>
              </a:rPr>
              <a:t>reorder Q;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fbeedc"/>
                </a:solidFill>
                <a:latin typeface="Consolas"/>
                <a:ea typeface="DejaVu Sans"/>
              </a:rPr>
              <a:t>}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0" name="CustomShape 1"/>
          <p:cNvSpPr/>
          <p:nvPr/>
        </p:nvSpPr>
        <p:spPr>
          <a:xfrm>
            <a:off x="11566440" y="6525000"/>
            <a:ext cx="427680" cy="19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3500B186-858F-4177-8F91-D41A8A640BE7}" type="slidenum">
              <a:rPr b="0" lang="en-US" sz="800" spc="-1" strike="noStrike">
                <a:solidFill>
                  <a:srgbClr val="ffffff"/>
                </a:solidFill>
                <a:latin typeface="Calibri"/>
                <a:ea typeface="DejaVu Sans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2261" name="CustomShape 2"/>
          <p:cNvSpPr/>
          <p:nvPr/>
        </p:nvSpPr>
        <p:spPr>
          <a:xfrm>
            <a:off x="190440" y="1151280"/>
            <a:ext cx="11803680" cy="556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rmAutofit/>
          </a:bodyPr>
          <a:p>
            <a:pPr marL="304920" indent="-3038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Modifications</a:t>
            </a:r>
            <a:endParaRPr b="0" lang="en-US" sz="2800" spc="-1" strike="noStrike">
              <a:latin typeface="Arial"/>
            </a:endParaRPr>
          </a:p>
          <a:p>
            <a:pPr lvl="1" marL="609480" indent="-2304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2600" spc="-1" strike="noStrike">
                <a:solidFill>
                  <a:srgbClr val="ffffff"/>
                </a:solidFill>
                <a:latin typeface="Calibri"/>
                <a:ea typeface="DejaVu Sans"/>
              </a:rPr>
              <a:t>Implementation with </a:t>
            </a:r>
            <a:r>
              <a:rPr b="0" lang="en-US" sz="2600" spc="-1" strike="noStrike">
                <a:solidFill>
                  <a:srgbClr val="f3cd60"/>
                </a:solidFill>
                <a:latin typeface="Calibri"/>
                <a:ea typeface="DejaVu Sans"/>
              </a:rPr>
              <a:t>array</a:t>
            </a:r>
            <a:r>
              <a:rPr b="0" lang="en-US" sz="2600" spc="-1" strike="noStrike">
                <a:solidFill>
                  <a:srgbClr val="ffffff"/>
                </a:solidFill>
                <a:latin typeface="Calibri"/>
                <a:ea typeface="DejaVu Sans"/>
              </a:rPr>
              <a:t>, </a:t>
            </a:r>
            <a:r>
              <a:rPr b="0" lang="en-US" sz="2600" spc="-1" strike="noStrike">
                <a:solidFill>
                  <a:srgbClr val="f3cd60"/>
                </a:solidFill>
                <a:latin typeface="Calibri"/>
                <a:ea typeface="DejaVu Sans"/>
              </a:rPr>
              <a:t>priority queue</a:t>
            </a:r>
            <a:endParaRPr b="0" lang="en-US" sz="2600" spc="-1" strike="noStrike">
              <a:latin typeface="Arial"/>
            </a:endParaRPr>
          </a:p>
          <a:p>
            <a:pPr lvl="1" marL="609480" indent="-2304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2600" spc="-1" strike="noStrike">
                <a:solidFill>
                  <a:srgbClr val="ffffff"/>
                </a:solidFill>
                <a:latin typeface="Calibri"/>
                <a:ea typeface="DejaVu Sans"/>
              </a:rPr>
              <a:t>Having a target node + stop when it is found</a:t>
            </a:r>
            <a:endParaRPr b="0" lang="en-US" sz="2600" spc="-1" strike="noStrike">
              <a:latin typeface="Arial"/>
            </a:endParaRPr>
          </a:p>
          <a:p>
            <a:pPr lvl="1" marL="609480" indent="-2304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2600" spc="-1" strike="noStrike">
                <a:solidFill>
                  <a:srgbClr val="ffffff"/>
                </a:solidFill>
                <a:latin typeface="Calibri"/>
                <a:ea typeface="DejaVu Sans"/>
              </a:rPr>
              <a:t>Saving the shortest paths tree (</a:t>
            </a:r>
            <a:r>
              <a:rPr b="1" lang="en-US" sz="2600" spc="-1" strike="noStrike">
                <a:solidFill>
                  <a:srgbClr val="f3cd60"/>
                </a:solidFill>
                <a:latin typeface="Consolas"/>
                <a:ea typeface="DejaVu Sans"/>
              </a:rPr>
              <a:t>prev[</a:t>
            </a:r>
            <a:r>
              <a:rPr b="1" i="1" lang="en-US" sz="2600" spc="-1" strike="noStrike">
                <a:solidFill>
                  <a:srgbClr val="f3cd60"/>
                </a:solidFill>
                <a:latin typeface="Consolas"/>
                <a:ea typeface="DejaVu Sans"/>
              </a:rPr>
              <a:t>v</a:t>
            </a:r>
            <a:r>
              <a:rPr b="1" lang="en-US" sz="2600" spc="-1" strike="noStrike">
                <a:solidFill>
                  <a:srgbClr val="f3cd60"/>
                </a:solidFill>
                <a:latin typeface="Consolas"/>
                <a:ea typeface="DejaVu Sans"/>
              </a:rPr>
              <a:t>]</a:t>
            </a:r>
            <a:r>
              <a:rPr b="0" lang="en-US" sz="2600" spc="-1" strike="noStrike">
                <a:solidFill>
                  <a:srgbClr val="ffffff"/>
                </a:solidFill>
                <a:latin typeface="Calibri"/>
                <a:ea typeface="DejaVu Sans"/>
              </a:rPr>
              <a:t>)</a:t>
            </a:r>
            <a:endParaRPr b="0" lang="en-US" sz="2600" spc="-1" strike="noStrike">
              <a:latin typeface="Arial"/>
            </a:endParaRPr>
          </a:p>
          <a:p>
            <a:pPr marL="304920" indent="-3038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Complexity depends on the implementation</a:t>
            </a:r>
            <a:endParaRPr b="0" lang="en-US" sz="2800" spc="-1" strike="noStrike">
              <a:latin typeface="Arial"/>
            </a:endParaRPr>
          </a:p>
          <a:p>
            <a:pPr lvl="1" marL="609480" indent="-2304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2600" spc="-1" strike="noStrike">
                <a:solidFill>
                  <a:srgbClr val="ffffff"/>
                </a:solidFill>
                <a:latin typeface="Calibri"/>
                <a:ea typeface="DejaVu Sans"/>
              </a:rPr>
              <a:t>Typical implementation (with array): </a:t>
            </a:r>
            <a:r>
              <a:rPr b="0" lang="en-US" sz="2600" spc="-1" strike="noStrike">
                <a:solidFill>
                  <a:srgbClr val="f3cd60"/>
                </a:solidFill>
                <a:latin typeface="Calibri"/>
                <a:ea typeface="DejaVu Sans"/>
              </a:rPr>
              <a:t>O(|</a:t>
            </a:r>
            <a:r>
              <a:rPr b="0" i="1" lang="en-US" sz="2600" spc="-1" strike="noStrike">
                <a:solidFill>
                  <a:srgbClr val="f3cd60"/>
                </a:solidFill>
                <a:latin typeface="Calibri"/>
                <a:ea typeface="DejaVu Sans"/>
              </a:rPr>
              <a:t>V</a:t>
            </a:r>
            <a:r>
              <a:rPr b="0" lang="en-US" sz="2600" spc="-1" strike="noStrike">
                <a:solidFill>
                  <a:srgbClr val="f3cd60"/>
                </a:solidFill>
                <a:latin typeface="Calibri"/>
                <a:ea typeface="DejaVu Sans"/>
              </a:rPr>
              <a:t>|</a:t>
            </a:r>
            <a:r>
              <a:rPr b="0" lang="en-US" sz="2600" spc="-1" strike="noStrike" baseline="30000">
                <a:solidFill>
                  <a:srgbClr val="f3cd60"/>
                </a:solidFill>
                <a:latin typeface="Calibri"/>
                <a:ea typeface="DejaVu Sans"/>
              </a:rPr>
              <a:t>2</a:t>
            </a:r>
            <a:r>
              <a:rPr b="0" lang="en-US" sz="2600" spc="-1" strike="noStrike">
                <a:solidFill>
                  <a:srgbClr val="f3cd60"/>
                </a:solidFill>
                <a:latin typeface="Calibri"/>
                <a:ea typeface="DejaVu Sans"/>
              </a:rPr>
              <a:t>)</a:t>
            </a:r>
            <a:endParaRPr b="0" lang="en-US" sz="2600" spc="-1" strike="noStrike">
              <a:latin typeface="Arial"/>
            </a:endParaRPr>
          </a:p>
          <a:p>
            <a:pPr lvl="1" marL="609480" indent="-2304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2600" spc="-1" strike="noStrike">
                <a:solidFill>
                  <a:srgbClr val="ffffff"/>
                </a:solidFill>
                <a:latin typeface="Calibri"/>
                <a:ea typeface="DejaVu Sans"/>
              </a:rPr>
              <a:t>With priority queue: </a:t>
            </a:r>
            <a:r>
              <a:rPr b="0" lang="en-US" sz="2600" spc="-1" strike="noStrike">
                <a:solidFill>
                  <a:srgbClr val="f3cd60"/>
                </a:solidFill>
                <a:latin typeface="Calibri"/>
                <a:ea typeface="DejaVu Sans"/>
              </a:rPr>
              <a:t>O((|</a:t>
            </a:r>
            <a:r>
              <a:rPr b="0" i="1" lang="en-US" sz="2600" spc="-1" strike="noStrike">
                <a:solidFill>
                  <a:srgbClr val="f3cd60"/>
                </a:solidFill>
                <a:latin typeface="Calibri"/>
                <a:ea typeface="DejaVu Sans"/>
              </a:rPr>
              <a:t>V</a:t>
            </a:r>
            <a:r>
              <a:rPr b="0" lang="en-US" sz="2600" spc="-1" strike="noStrike">
                <a:solidFill>
                  <a:srgbClr val="f3cd60"/>
                </a:solidFill>
                <a:latin typeface="Calibri"/>
                <a:ea typeface="DejaVu Sans"/>
              </a:rPr>
              <a:t>|+|</a:t>
            </a:r>
            <a:r>
              <a:rPr b="0" i="1" lang="en-US" sz="2600" spc="-1" strike="noStrike">
                <a:solidFill>
                  <a:srgbClr val="f3cd60"/>
                </a:solidFill>
                <a:latin typeface="Calibri"/>
                <a:ea typeface="DejaVu Sans"/>
              </a:rPr>
              <a:t>E</a:t>
            </a:r>
            <a:r>
              <a:rPr b="0" lang="en-US" sz="2600" spc="-1" strike="noStrike">
                <a:solidFill>
                  <a:srgbClr val="f3cd60"/>
                </a:solidFill>
                <a:latin typeface="Calibri"/>
                <a:ea typeface="DejaVu Sans"/>
              </a:rPr>
              <a:t>|)*log(|</a:t>
            </a:r>
            <a:r>
              <a:rPr b="0" i="1" lang="en-US" sz="2600" spc="-1" strike="noStrike">
                <a:solidFill>
                  <a:srgbClr val="f3cd60"/>
                </a:solidFill>
                <a:latin typeface="Calibri"/>
                <a:ea typeface="DejaVu Sans"/>
              </a:rPr>
              <a:t>V</a:t>
            </a:r>
            <a:r>
              <a:rPr b="0" lang="en-US" sz="2600" spc="-1" strike="noStrike">
                <a:solidFill>
                  <a:srgbClr val="f3cd60"/>
                </a:solidFill>
                <a:latin typeface="Calibri"/>
                <a:ea typeface="DejaVu Sans"/>
              </a:rPr>
              <a:t>|))</a:t>
            </a:r>
            <a:endParaRPr b="0" lang="en-US" sz="2600" spc="-1" strike="noStrike">
              <a:latin typeface="Arial"/>
            </a:endParaRPr>
          </a:p>
          <a:p>
            <a:pPr marL="304920" indent="-3038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Applications – maps, GPS, networks, air travel, etc.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2262" name="CustomShape 3"/>
          <p:cNvSpPr/>
          <p:nvPr/>
        </p:nvSpPr>
        <p:spPr>
          <a:xfrm>
            <a:off x="188640" y="40320"/>
            <a:ext cx="9576360" cy="110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f3be60"/>
                </a:solidFill>
                <a:latin typeface="Calibri"/>
                <a:ea typeface="DejaVu Sans"/>
              </a:rPr>
              <a:t>Dijkstra's Algorithm – More Details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" name="CustomShape 1"/>
          <p:cNvSpPr/>
          <p:nvPr/>
        </p:nvSpPr>
        <p:spPr>
          <a:xfrm>
            <a:off x="1137240" y="706680"/>
            <a:ext cx="9756720" cy="4219560"/>
          </a:xfrm>
          <a:prstGeom prst="roundRect">
            <a:avLst>
              <a:gd name="adj" fmla="val 50000"/>
            </a:avLst>
          </a:prstGeom>
          <a:blipFill rotWithShape="0">
            <a:blip r:embed="rId1"/>
            <a:stretch>
              <a:fillRect/>
            </a:stretch>
          </a:blipFill>
          <a:ln>
            <a:noFill/>
          </a:ln>
          <a:effectLst>
            <a:softEdge rad="635000"/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264" name="CustomShape 2"/>
          <p:cNvSpPr/>
          <p:nvPr/>
        </p:nvSpPr>
        <p:spPr>
          <a:xfrm>
            <a:off x="912960" y="4894560"/>
            <a:ext cx="10362240" cy="81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b">
            <a:noAutofit/>
          </a:bodyPr>
          <a:p>
            <a:pPr algn="ctr">
              <a:lnSpc>
                <a:spcPct val="90000"/>
              </a:lnSpc>
            </a:pPr>
            <a:r>
              <a:rPr b="1" lang="en-US" sz="5400" spc="-1" strike="noStrike">
                <a:solidFill>
                  <a:srgbClr val="f3be60"/>
                </a:solidFill>
                <a:latin typeface="Calibri"/>
                <a:ea typeface="DejaVu Sans"/>
              </a:rPr>
              <a:t>Dijkstra's Algorithm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2265" name="CustomShape 3"/>
          <p:cNvSpPr/>
          <p:nvPr/>
        </p:nvSpPr>
        <p:spPr>
          <a:xfrm>
            <a:off x="912960" y="5754960"/>
            <a:ext cx="10362240" cy="71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>
            <a:noAutofit/>
          </a:bodyPr>
          <a:p>
            <a:pPr algn="ctr">
              <a:lnSpc>
                <a:spcPct val="105000"/>
              </a:lnSpc>
              <a:spcAft>
                <a:spcPts val="601"/>
              </a:spcAft>
            </a:pPr>
            <a:r>
              <a:rPr b="0" lang="en-US" sz="4000" spc="194" strike="noStrike">
                <a:solidFill>
                  <a:srgbClr val="f0a22e"/>
                </a:solidFill>
                <a:latin typeface="Calibri"/>
                <a:ea typeface="DejaVu Sans"/>
              </a:rPr>
              <a:t>Live Demo</a:t>
            </a:r>
            <a:endParaRPr b="0" lang="en-US" sz="4000" spc="-1" strike="noStrike">
              <a:latin typeface="Arial"/>
            </a:endParaRPr>
          </a:p>
        </p:txBody>
      </p:sp>
      <p:grpSp>
        <p:nvGrpSpPr>
          <p:cNvPr id="2266" name="Group 4"/>
          <p:cNvGrpSpPr/>
          <p:nvPr/>
        </p:nvGrpSpPr>
        <p:grpSpPr>
          <a:xfrm>
            <a:off x="2178360" y="1676520"/>
            <a:ext cx="7796160" cy="2354040"/>
            <a:chOff x="2178360" y="1676520"/>
            <a:chExt cx="7796160" cy="2354040"/>
          </a:xfrm>
        </p:grpSpPr>
        <p:sp>
          <p:nvSpPr>
            <p:cNvPr id="2267" name="CustomShape 5"/>
            <p:cNvSpPr/>
            <p:nvPr/>
          </p:nvSpPr>
          <p:spPr>
            <a:xfrm flipV="1">
              <a:off x="6707880" y="2325240"/>
              <a:ext cx="699120" cy="3902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68" name="CustomShape 6"/>
            <p:cNvSpPr/>
            <p:nvPr/>
          </p:nvSpPr>
          <p:spPr>
            <a:xfrm>
              <a:off x="5859000" y="1978200"/>
              <a:ext cx="1456920" cy="1512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69" name="CustomShape 7"/>
            <p:cNvSpPr/>
            <p:nvPr/>
          </p:nvSpPr>
          <p:spPr>
            <a:xfrm flipH="1" flipV="1">
              <a:off x="5772240" y="2174040"/>
              <a:ext cx="504000" cy="5428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70" name="CustomShape 8"/>
            <p:cNvSpPr/>
            <p:nvPr/>
          </p:nvSpPr>
          <p:spPr>
            <a:xfrm>
              <a:off x="5103720" y="2892600"/>
              <a:ext cx="1083960" cy="216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solidFill>
              <a:schemeClr val="accent5">
                <a:lumMod val="60000"/>
                <a:lumOff val="40000"/>
                <a:alpha val="50000"/>
              </a:schemeClr>
            </a:solidFill>
            <a:ln w="6336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71" name="CustomShape 9"/>
            <p:cNvSpPr/>
            <p:nvPr/>
          </p:nvSpPr>
          <p:spPr>
            <a:xfrm flipH="1">
              <a:off x="5020560" y="2174760"/>
              <a:ext cx="333720" cy="5202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solidFill>
              <a:schemeClr val="accent5">
                <a:lumMod val="60000"/>
                <a:lumOff val="40000"/>
                <a:alpha val="50000"/>
              </a:schemeClr>
            </a:solidFill>
            <a:ln w="6336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72" name="CustomShape 10"/>
            <p:cNvSpPr/>
            <p:nvPr/>
          </p:nvSpPr>
          <p:spPr>
            <a:xfrm flipV="1">
              <a:off x="3964320" y="1976400"/>
              <a:ext cx="1305360" cy="1512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tx2">
                  <a:lumMod val="5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73" name="CustomShape 11"/>
            <p:cNvSpPr/>
            <p:nvPr/>
          </p:nvSpPr>
          <p:spPr>
            <a:xfrm flipH="1" flipV="1">
              <a:off x="3877560" y="2325600"/>
              <a:ext cx="748080" cy="3675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tx2">
                  <a:lumMod val="5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74" name="CustomShape 12"/>
            <p:cNvSpPr/>
            <p:nvPr/>
          </p:nvSpPr>
          <p:spPr>
            <a:xfrm>
              <a:off x="6707880" y="3111840"/>
              <a:ext cx="657720" cy="3675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75" name="CustomShape 13"/>
            <p:cNvSpPr/>
            <p:nvPr/>
          </p:nvSpPr>
          <p:spPr>
            <a:xfrm flipH="1" flipV="1">
              <a:off x="4187880" y="3724560"/>
              <a:ext cx="1245960" cy="26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tx2">
                  <a:lumMod val="5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76" name="CustomShape 14"/>
            <p:cNvSpPr/>
            <p:nvPr/>
          </p:nvSpPr>
          <p:spPr>
            <a:xfrm flipH="1">
              <a:off x="4101840" y="3089160"/>
              <a:ext cx="523080" cy="4392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tx2">
                  <a:lumMod val="5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77" name="CustomShape 15"/>
            <p:cNvSpPr/>
            <p:nvPr/>
          </p:nvSpPr>
          <p:spPr>
            <a:xfrm flipV="1">
              <a:off x="5938920" y="3110400"/>
              <a:ext cx="338040" cy="4438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78" name="CustomShape 16"/>
            <p:cNvSpPr/>
            <p:nvPr/>
          </p:nvSpPr>
          <p:spPr>
            <a:xfrm>
              <a:off x="6188760" y="2637360"/>
              <a:ext cx="606960" cy="5551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6336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6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11</a:t>
              </a:r>
              <a:endParaRPr b="0" lang="en-US" sz="2600" spc="-1" strike="noStrike">
                <a:latin typeface="Arial"/>
              </a:endParaRPr>
            </a:p>
          </p:txBody>
        </p:sp>
        <p:sp>
          <p:nvSpPr>
            <p:cNvPr id="2279" name="CustomShape 17"/>
            <p:cNvSpPr/>
            <p:nvPr/>
          </p:nvSpPr>
          <p:spPr>
            <a:xfrm>
              <a:off x="7317360" y="1852560"/>
              <a:ext cx="618840" cy="5551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6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1</a:t>
              </a:r>
              <a:endParaRPr b="0" lang="en-US" sz="2600" spc="-1" strike="noStrike">
                <a:latin typeface="Arial"/>
              </a:endParaRPr>
            </a:p>
          </p:txBody>
        </p:sp>
        <p:sp>
          <p:nvSpPr>
            <p:cNvPr id="2280" name="CustomShape 18"/>
            <p:cNvSpPr/>
            <p:nvPr/>
          </p:nvSpPr>
          <p:spPr>
            <a:xfrm>
              <a:off x="5270760" y="1700280"/>
              <a:ext cx="587160" cy="5551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6336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6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4</a:t>
              </a:r>
              <a:endParaRPr b="0" lang="en-US" sz="2600" spc="-1" strike="noStrike">
                <a:latin typeface="Arial"/>
              </a:endParaRPr>
            </a:p>
          </p:txBody>
        </p:sp>
        <p:sp>
          <p:nvSpPr>
            <p:cNvPr id="2281" name="CustomShape 19"/>
            <p:cNvSpPr/>
            <p:nvPr/>
          </p:nvSpPr>
          <p:spPr>
            <a:xfrm>
              <a:off x="4545720" y="2614680"/>
              <a:ext cx="556920" cy="555120"/>
            </a:xfrm>
            <a:prstGeom prst="ellipse">
              <a:avLst/>
            </a:prstGeom>
            <a:solidFill>
              <a:srgbClr val="97cefb"/>
            </a:solidFill>
            <a:ln w="63360">
              <a:solidFill>
                <a:srgbClr val="1a8afa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6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5</a:t>
              </a:r>
              <a:endParaRPr b="0" lang="en-US" sz="2600" spc="-1" strike="noStrike">
                <a:latin typeface="Arial"/>
              </a:endParaRPr>
            </a:p>
          </p:txBody>
        </p:sp>
        <p:sp>
          <p:nvSpPr>
            <p:cNvPr id="2282" name="CustomShape 20"/>
            <p:cNvSpPr/>
            <p:nvPr/>
          </p:nvSpPr>
          <p:spPr>
            <a:xfrm>
              <a:off x="5436720" y="3475440"/>
              <a:ext cx="587160" cy="5551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6336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6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2</a:t>
              </a:r>
              <a:endParaRPr b="0" lang="en-US" sz="2600" spc="-1" strike="noStrike">
                <a:latin typeface="Arial"/>
              </a:endParaRPr>
            </a:p>
          </p:txBody>
        </p:sp>
        <p:sp>
          <p:nvSpPr>
            <p:cNvPr id="2283" name="CustomShape 21"/>
            <p:cNvSpPr/>
            <p:nvPr/>
          </p:nvSpPr>
          <p:spPr>
            <a:xfrm>
              <a:off x="7280280" y="3399120"/>
              <a:ext cx="587160" cy="5551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6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7</a:t>
              </a:r>
              <a:endParaRPr b="0" lang="en-US" sz="2600" spc="-1" strike="noStrike">
                <a:latin typeface="Arial"/>
              </a:endParaRPr>
            </a:p>
          </p:txBody>
        </p:sp>
        <p:sp>
          <p:nvSpPr>
            <p:cNvPr id="2284" name="CustomShape 22"/>
            <p:cNvSpPr/>
            <p:nvPr/>
          </p:nvSpPr>
          <p:spPr>
            <a:xfrm flipV="1">
              <a:off x="3034800" y="2326320"/>
              <a:ext cx="426240" cy="4140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tx2">
                  <a:lumMod val="5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85" name="CustomShape 23"/>
            <p:cNvSpPr/>
            <p:nvPr/>
          </p:nvSpPr>
          <p:spPr>
            <a:xfrm>
              <a:off x="3376080" y="1852560"/>
              <a:ext cx="587160" cy="5551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tx2">
                  <a:lumMod val="5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6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6</a:t>
              </a:r>
              <a:endParaRPr b="0" lang="en-US" sz="2600" spc="-1" strike="noStrike">
                <a:latin typeface="Arial"/>
              </a:endParaRPr>
            </a:p>
          </p:txBody>
        </p:sp>
        <p:sp>
          <p:nvSpPr>
            <p:cNvPr id="2286" name="CustomShape 24"/>
            <p:cNvSpPr/>
            <p:nvPr/>
          </p:nvSpPr>
          <p:spPr>
            <a:xfrm flipV="1">
              <a:off x="7574400" y="2407320"/>
              <a:ext cx="51480" cy="9896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87" name="CustomShape 25"/>
            <p:cNvSpPr/>
            <p:nvPr/>
          </p:nvSpPr>
          <p:spPr>
            <a:xfrm flipH="1">
              <a:off x="6024240" y="3677400"/>
              <a:ext cx="1254240" cy="752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88" name="CustomShape 26"/>
            <p:cNvSpPr/>
            <p:nvPr/>
          </p:nvSpPr>
          <p:spPr>
            <a:xfrm>
              <a:off x="3034800" y="3135600"/>
              <a:ext cx="651240" cy="392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tx2">
                  <a:lumMod val="5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89" name="CustomShape 27"/>
            <p:cNvSpPr/>
            <p:nvPr/>
          </p:nvSpPr>
          <p:spPr>
            <a:xfrm>
              <a:off x="2850480" y="2177640"/>
              <a:ext cx="50256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10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290" name="CustomShape 28"/>
            <p:cNvSpPr/>
            <p:nvPr/>
          </p:nvSpPr>
          <p:spPr>
            <a:xfrm>
              <a:off x="3283920" y="2971800"/>
              <a:ext cx="50256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12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291" name="CustomShape 29"/>
            <p:cNvSpPr/>
            <p:nvPr/>
          </p:nvSpPr>
          <p:spPr>
            <a:xfrm>
              <a:off x="4359600" y="1676520"/>
              <a:ext cx="50256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17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292" name="CustomShape 30"/>
            <p:cNvSpPr/>
            <p:nvPr/>
          </p:nvSpPr>
          <p:spPr>
            <a:xfrm>
              <a:off x="4215600" y="2188080"/>
              <a:ext cx="34128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6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293" name="CustomShape 31"/>
            <p:cNvSpPr/>
            <p:nvPr/>
          </p:nvSpPr>
          <p:spPr>
            <a:xfrm>
              <a:off x="5348520" y="2563200"/>
              <a:ext cx="50256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33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294" name="CustomShape 32"/>
            <p:cNvSpPr/>
            <p:nvPr/>
          </p:nvSpPr>
          <p:spPr>
            <a:xfrm>
              <a:off x="6392520" y="1676520"/>
              <a:ext cx="50256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20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295" name="CustomShape 33"/>
            <p:cNvSpPr/>
            <p:nvPr/>
          </p:nvSpPr>
          <p:spPr>
            <a:xfrm>
              <a:off x="6757200" y="2201760"/>
              <a:ext cx="34128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6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296" name="CustomShape 34"/>
            <p:cNvSpPr/>
            <p:nvPr/>
          </p:nvSpPr>
          <p:spPr>
            <a:xfrm>
              <a:off x="7570800" y="2711160"/>
              <a:ext cx="50256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26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297" name="CustomShape 35"/>
            <p:cNvSpPr/>
            <p:nvPr/>
          </p:nvSpPr>
          <p:spPr>
            <a:xfrm>
              <a:off x="6904800" y="2943720"/>
              <a:ext cx="50256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20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298" name="CustomShape 36"/>
            <p:cNvSpPr/>
            <p:nvPr/>
          </p:nvSpPr>
          <p:spPr>
            <a:xfrm>
              <a:off x="4680000" y="3363840"/>
              <a:ext cx="50256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14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299" name="CustomShape 37"/>
            <p:cNvSpPr/>
            <p:nvPr/>
          </p:nvSpPr>
          <p:spPr>
            <a:xfrm>
              <a:off x="6388560" y="3367080"/>
              <a:ext cx="50256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15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300" name="CustomShape 38"/>
            <p:cNvSpPr/>
            <p:nvPr/>
          </p:nvSpPr>
          <p:spPr>
            <a:xfrm>
              <a:off x="5797800" y="3048120"/>
              <a:ext cx="34128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9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301" name="CustomShape 39"/>
            <p:cNvSpPr/>
            <p:nvPr/>
          </p:nvSpPr>
          <p:spPr>
            <a:xfrm>
              <a:off x="4096080" y="2944440"/>
              <a:ext cx="34128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3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302" name="CustomShape 40"/>
            <p:cNvSpPr/>
            <p:nvPr/>
          </p:nvSpPr>
          <p:spPr>
            <a:xfrm>
              <a:off x="4901040" y="2127960"/>
              <a:ext cx="34128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5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303" name="CustomShape 41"/>
            <p:cNvSpPr/>
            <p:nvPr/>
          </p:nvSpPr>
          <p:spPr>
            <a:xfrm>
              <a:off x="5961240" y="2142720"/>
              <a:ext cx="50256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11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304" name="CustomShape 42"/>
            <p:cNvSpPr/>
            <p:nvPr/>
          </p:nvSpPr>
          <p:spPr>
            <a:xfrm>
              <a:off x="8400240" y="2555640"/>
              <a:ext cx="618840" cy="5551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6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9</a:t>
              </a:r>
              <a:endParaRPr b="0" lang="en-US" sz="2600" spc="-1" strike="noStrike">
                <a:latin typeface="Arial"/>
              </a:endParaRPr>
            </a:p>
          </p:txBody>
        </p:sp>
        <p:sp>
          <p:nvSpPr>
            <p:cNvPr id="2305" name="CustomShape 43"/>
            <p:cNvSpPr/>
            <p:nvPr/>
          </p:nvSpPr>
          <p:spPr>
            <a:xfrm flipH="1" flipV="1">
              <a:off x="7845120" y="2326320"/>
              <a:ext cx="643320" cy="3088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06" name="CustomShape 44"/>
            <p:cNvSpPr/>
            <p:nvPr/>
          </p:nvSpPr>
          <p:spPr>
            <a:xfrm flipH="1">
              <a:off x="7781040" y="3030120"/>
              <a:ext cx="707400" cy="449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07" name="CustomShape 45"/>
            <p:cNvSpPr/>
            <p:nvPr/>
          </p:nvSpPr>
          <p:spPr>
            <a:xfrm>
              <a:off x="8068320" y="2121120"/>
              <a:ext cx="34128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5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308" name="CustomShape 46"/>
            <p:cNvSpPr/>
            <p:nvPr/>
          </p:nvSpPr>
          <p:spPr>
            <a:xfrm>
              <a:off x="8135640" y="3177720"/>
              <a:ext cx="34128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3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309" name="CustomShape 47"/>
            <p:cNvSpPr/>
            <p:nvPr/>
          </p:nvSpPr>
          <p:spPr>
            <a:xfrm>
              <a:off x="2178360" y="2561040"/>
              <a:ext cx="363960" cy="5162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800" spc="-1" strike="noStrike">
                  <a:solidFill>
                    <a:srgbClr val="f8e19f"/>
                  </a:solidFill>
                  <a:latin typeface="Calibri"/>
                  <a:ea typeface="DejaVu Sans"/>
                </a:rPr>
                <a:t>s</a:t>
              </a:r>
              <a:endParaRPr b="0" lang="en-US" sz="2800" spc="-1" strike="noStrike">
                <a:latin typeface="Arial"/>
              </a:endParaRPr>
            </a:p>
          </p:txBody>
        </p:sp>
        <p:sp>
          <p:nvSpPr>
            <p:cNvPr id="2310" name="CustomShape 48"/>
            <p:cNvSpPr/>
            <p:nvPr/>
          </p:nvSpPr>
          <p:spPr>
            <a:xfrm>
              <a:off x="9316440" y="1928880"/>
              <a:ext cx="618840" cy="5551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6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3</a:t>
              </a:r>
              <a:endParaRPr b="0" lang="en-US" sz="2600" spc="-1" strike="noStrike">
                <a:latin typeface="Arial"/>
              </a:endParaRPr>
            </a:p>
          </p:txBody>
        </p:sp>
        <p:sp>
          <p:nvSpPr>
            <p:cNvPr id="2311" name="CustomShape 49"/>
            <p:cNvSpPr/>
            <p:nvPr/>
          </p:nvSpPr>
          <p:spPr>
            <a:xfrm>
              <a:off x="9316440" y="3225240"/>
              <a:ext cx="618840" cy="5551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6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10</a:t>
              </a:r>
              <a:endParaRPr b="0" lang="en-US" sz="2600" spc="-1" strike="noStrike">
                <a:latin typeface="Arial"/>
              </a:endParaRPr>
            </a:p>
          </p:txBody>
        </p:sp>
        <p:sp>
          <p:nvSpPr>
            <p:cNvPr id="2312" name="CustomShape 50"/>
            <p:cNvSpPr/>
            <p:nvPr/>
          </p:nvSpPr>
          <p:spPr>
            <a:xfrm>
              <a:off x="9626400" y="2484720"/>
              <a:ext cx="360" cy="739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13" name="CustomShape 51"/>
            <p:cNvSpPr/>
            <p:nvPr/>
          </p:nvSpPr>
          <p:spPr>
            <a:xfrm>
              <a:off x="9633240" y="2666880"/>
              <a:ext cx="341280" cy="394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7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314" name="CustomShape 52"/>
            <p:cNvSpPr/>
            <p:nvPr/>
          </p:nvSpPr>
          <p:spPr>
            <a:xfrm>
              <a:off x="2532600" y="2661120"/>
              <a:ext cx="587160" cy="5551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tx2">
                  <a:lumMod val="5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6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0</a:t>
              </a:r>
              <a:endParaRPr b="0" lang="en-US" sz="2600" spc="-1" strike="noStrike">
                <a:latin typeface="Arial"/>
              </a:endParaRPr>
            </a:p>
          </p:txBody>
        </p:sp>
        <p:sp>
          <p:nvSpPr>
            <p:cNvPr id="2315" name="CustomShape 53"/>
            <p:cNvSpPr/>
            <p:nvPr/>
          </p:nvSpPr>
          <p:spPr>
            <a:xfrm>
              <a:off x="3601080" y="3448080"/>
              <a:ext cx="587160" cy="5551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tx2">
                  <a:lumMod val="5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6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8</a:t>
              </a:r>
              <a:endParaRPr b="0" lang="en-US" sz="26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6" name="CustomShape 1"/>
          <p:cNvSpPr/>
          <p:nvPr/>
        </p:nvSpPr>
        <p:spPr>
          <a:xfrm>
            <a:off x="190440" y="1151280"/>
            <a:ext cx="11803680" cy="556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Autofit/>
          </a:bodyPr>
          <a:p>
            <a:pPr marL="304920" indent="-3038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The </a:t>
            </a:r>
            <a:r>
              <a:rPr b="0" lang="en-US" sz="2800" spc="-1" strike="noStrike" u="sng">
                <a:solidFill>
                  <a:srgbClr val="f6c781"/>
                </a:solidFill>
                <a:uFillTx/>
                <a:latin typeface="Calibri"/>
                <a:ea typeface="DejaVu Sans"/>
                <a:hlinkClick r:id="rId1"/>
              </a:rPr>
              <a:t>Bellman-Ford algorithm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 finds the </a:t>
            </a:r>
            <a:r>
              <a:rPr b="0" lang="en-US" sz="2800" spc="-1" strike="noStrike">
                <a:solidFill>
                  <a:srgbClr val="f3cd60"/>
                </a:solidFill>
                <a:latin typeface="Calibri"/>
                <a:ea typeface="DejaVu Sans"/>
              </a:rPr>
              <a:t>shortest paths 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from a single source to </a:t>
            </a:r>
            <a:r>
              <a:rPr b="0" lang="en-US" sz="2800" spc="-1" strike="noStrike">
                <a:solidFill>
                  <a:srgbClr val="f3cd60"/>
                </a:solidFill>
                <a:latin typeface="Calibri"/>
                <a:ea typeface="DejaVu Sans"/>
              </a:rPr>
              <a:t>all other vertices</a:t>
            </a:r>
            <a:endParaRPr b="0" lang="en-US" sz="2800" spc="-1" strike="noStrike">
              <a:latin typeface="Arial"/>
            </a:endParaRPr>
          </a:p>
          <a:p>
            <a:pPr lvl="1" marL="609480" indent="-2304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2600" spc="-1" strike="noStrike">
                <a:solidFill>
                  <a:srgbClr val="ffffff"/>
                </a:solidFill>
                <a:latin typeface="Calibri"/>
                <a:ea typeface="DejaVu Sans"/>
              </a:rPr>
              <a:t>Unlike Dijkstra's algorithm, Bellman-Ford works with </a:t>
            </a:r>
            <a:br/>
            <a:r>
              <a:rPr b="0" lang="en-US" sz="2600" spc="-1" strike="noStrike">
                <a:solidFill>
                  <a:srgbClr val="f3cd60"/>
                </a:solidFill>
                <a:latin typeface="Calibri"/>
                <a:ea typeface="DejaVu Sans"/>
              </a:rPr>
              <a:t>negative weight </a:t>
            </a:r>
            <a:r>
              <a:rPr b="0" lang="en-US" sz="2600" spc="-1" strike="noStrike">
                <a:solidFill>
                  <a:srgbClr val="ffffff"/>
                </a:solidFill>
                <a:latin typeface="Calibri"/>
                <a:ea typeface="DejaVu Sans"/>
              </a:rPr>
              <a:t>edges</a:t>
            </a:r>
            <a:endParaRPr b="0" lang="en-US" sz="2600" spc="-1" strike="noStrike">
              <a:latin typeface="Arial"/>
            </a:endParaRPr>
          </a:p>
          <a:p>
            <a:pPr lvl="2" marL="914400" indent="-2304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ef9a1d"/>
              </a:buClr>
              <a:buSzPct val="80000"/>
              <a:buFont typeface="Wingdings" charset="2"/>
              <a:buChar char=""/>
            </a:pPr>
            <a:r>
              <a:rPr b="0" lang="en-US" sz="2600" spc="-1" strike="noStrike">
                <a:solidFill>
                  <a:srgbClr val="ffffff"/>
                </a:solidFill>
                <a:latin typeface="Calibri"/>
                <a:ea typeface="DejaVu Sans"/>
              </a:rPr>
              <a:t>Can </a:t>
            </a:r>
            <a:r>
              <a:rPr b="0" lang="en-US" sz="2600" spc="-1" strike="noStrike">
                <a:solidFill>
                  <a:srgbClr val="f3cd60"/>
                </a:solidFill>
                <a:latin typeface="Calibri"/>
                <a:ea typeface="DejaVu Sans"/>
              </a:rPr>
              <a:t>detect negative cycles </a:t>
            </a:r>
            <a:r>
              <a:rPr b="0" lang="en-US" sz="2600" spc="-1" strike="noStrike">
                <a:solidFill>
                  <a:srgbClr val="ffffff"/>
                </a:solidFill>
                <a:latin typeface="Calibri"/>
                <a:ea typeface="DejaVu Sans"/>
              </a:rPr>
              <a:t>and report them</a:t>
            </a:r>
            <a:endParaRPr b="0" lang="en-US" sz="2600" spc="-1" strike="noStrike">
              <a:latin typeface="Arial"/>
            </a:endParaRPr>
          </a:p>
          <a:p>
            <a:pPr lvl="1" marL="609480" indent="-2304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2600" spc="-1" strike="noStrike">
                <a:solidFill>
                  <a:srgbClr val="ffffff"/>
                </a:solidFill>
                <a:latin typeface="Calibri"/>
                <a:ea typeface="DejaVu Sans"/>
              </a:rPr>
              <a:t>Runs in time </a:t>
            </a:r>
            <a:r>
              <a:rPr b="1" lang="en-US" sz="2600" spc="-1" strike="noStrike">
                <a:solidFill>
                  <a:srgbClr val="f3cd60"/>
                </a:solidFill>
                <a:latin typeface="Consolas"/>
                <a:ea typeface="DejaVu Sans"/>
              </a:rPr>
              <a:t>O(</a:t>
            </a:r>
            <a:r>
              <a:rPr b="0" lang="en-US" sz="2600" spc="-1" strike="noStrike">
                <a:solidFill>
                  <a:srgbClr val="f3cd60"/>
                </a:solidFill>
                <a:latin typeface="Consolas"/>
                <a:ea typeface="DejaVu Sans"/>
              </a:rPr>
              <a:t>|</a:t>
            </a:r>
            <a:r>
              <a:rPr b="1" i="1" lang="en-US" sz="2600" spc="-1" strike="noStrike">
                <a:solidFill>
                  <a:srgbClr val="f3cd60"/>
                </a:solidFill>
                <a:latin typeface="Consolas"/>
                <a:ea typeface="DejaVu Sans"/>
              </a:rPr>
              <a:t>V</a:t>
            </a:r>
            <a:r>
              <a:rPr b="0" lang="en-US" sz="2600" spc="-1" strike="noStrike">
                <a:solidFill>
                  <a:srgbClr val="f3cd60"/>
                </a:solidFill>
                <a:latin typeface="Consolas"/>
                <a:ea typeface="DejaVu Sans"/>
              </a:rPr>
              <a:t>||</a:t>
            </a:r>
            <a:r>
              <a:rPr b="1" i="1" lang="en-US" sz="2600" spc="-1" strike="noStrike">
                <a:solidFill>
                  <a:srgbClr val="f3cd60"/>
                </a:solidFill>
                <a:latin typeface="Consolas"/>
                <a:ea typeface="DejaVu Sans"/>
              </a:rPr>
              <a:t>E</a:t>
            </a:r>
            <a:r>
              <a:rPr b="0" lang="en-US" sz="2600" spc="-1" strike="noStrike">
                <a:solidFill>
                  <a:srgbClr val="f3cd60"/>
                </a:solidFill>
                <a:latin typeface="Consolas"/>
                <a:ea typeface="DejaVu Sans"/>
              </a:rPr>
              <a:t>|</a:t>
            </a:r>
            <a:r>
              <a:rPr b="1" lang="en-US" sz="2600" spc="-1" strike="noStrike">
                <a:solidFill>
                  <a:srgbClr val="f3cd60"/>
                </a:solidFill>
                <a:latin typeface="Consolas"/>
                <a:ea typeface="DejaVu Sans"/>
              </a:rPr>
              <a:t>)</a:t>
            </a:r>
            <a:endParaRPr b="0" lang="en-US" sz="2600" spc="-1" strike="noStrike">
              <a:latin typeface="Arial"/>
            </a:endParaRPr>
          </a:p>
          <a:p>
            <a:pPr lvl="1" marL="609480" indent="-2304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2600" spc="-1" strike="noStrike">
                <a:solidFill>
                  <a:srgbClr val="ffffff"/>
                </a:solidFill>
                <a:latin typeface="Calibri"/>
                <a:ea typeface="DejaVu Sans"/>
              </a:rPr>
              <a:t>Uses dynamic programming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2317" name="CustomShape 2"/>
          <p:cNvSpPr/>
          <p:nvPr/>
        </p:nvSpPr>
        <p:spPr>
          <a:xfrm>
            <a:off x="188640" y="40320"/>
            <a:ext cx="9576360" cy="110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f3be60"/>
                </a:solidFill>
                <a:latin typeface="Calibri"/>
                <a:ea typeface="DejaVu Sans"/>
              </a:rPr>
              <a:t>Bellman-Ford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8" name="CustomShape 1"/>
          <p:cNvSpPr/>
          <p:nvPr/>
        </p:nvSpPr>
        <p:spPr>
          <a:xfrm>
            <a:off x="190440" y="1151280"/>
            <a:ext cx="11803680" cy="556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Autofit/>
          </a:bodyPr>
          <a:p>
            <a:pPr marL="304920" indent="-3038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The </a:t>
            </a:r>
            <a:r>
              <a:rPr b="0" lang="en-US" sz="2800" spc="-1" strike="noStrike" u="sng">
                <a:solidFill>
                  <a:srgbClr val="f6c781"/>
                </a:solidFill>
                <a:uFillTx/>
                <a:latin typeface="Calibri"/>
                <a:ea typeface="DejaVu Sans"/>
                <a:hlinkClick r:id="rId1"/>
              </a:rPr>
              <a:t>Floyd-Warshall algorithm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 computes the shortest paths between </a:t>
            </a:r>
            <a:r>
              <a:rPr b="0" lang="en-US" sz="2800" spc="-1" strike="noStrike">
                <a:solidFill>
                  <a:srgbClr val="f3cd60"/>
                </a:solidFill>
                <a:latin typeface="Calibri"/>
                <a:ea typeface="DejaVu Sans"/>
              </a:rPr>
              <a:t>all pairs of vertices</a:t>
            </a:r>
            <a:endParaRPr b="0" lang="en-US" sz="2800" spc="-1" strike="noStrike">
              <a:latin typeface="Arial"/>
            </a:endParaRPr>
          </a:p>
          <a:p>
            <a:pPr lvl="1" marL="609480" indent="-2304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2600" spc="-1" strike="noStrike">
                <a:solidFill>
                  <a:srgbClr val="ffffff"/>
                </a:solidFill>
                <a:latin typeface="Calibri"/>
                <a:ea typeface="DejaVu Sans"/>
              </a:rPr>
              <a:t>Edge weights can be positive or negative</a:t>
            </a:r>
            <a:endParaRPr b="0" lang="en-US" sz="2600" spc="-1" strike="noStrike">
              <a:latin typeface="Arial"/>
            </a:endParaRPr>
          </a:p>
          <a:p>
            <a:pPr lvl="1" marL="609480" indent="-2304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2600" spc="-1" strike="noStrike">
                <a:solidFill>
                  <a:srgbClr val="ffffff"/>
                </a:solidFill>
                <a:latin typeface="Calibri"/>
                <a:ea typeface="DejaVu Sans"/>
              </a:rPr>
              <a:t>Can be extended to </a:t>
            </a:r>
            <a:r>
              <a:rPr b="0" lang="en-US" sz="2600" spc="-1" strike="noStrike" u="sng">
                <a:solidFill>
                  <a:srgbClr val="f6c781"/>
                </a:solidFill>
                <a:uFillTx/>
                <a:latin typeface="Calibri"/>
                <a:ea typeface="DejaVu Sans"/>
                <a:hlinkClick r:id="rId2"/>
              </a:rPr>
              <a:t>detect negative weight cycles</a:t>
            </a:r>
            <a:endParaRPr b="0" lang="en-US" sz="2600" spc="-1" strike="noStrike">
              <a:latin typeface="Arial"/>
            </a:endParaRPr>
          </a:p>
          <a:p>
            <a:pPr lvl="1" marL="609480" indent="-2304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2600" spc="-1" strike="noStrike">
                <a:solidFill>
                  <a:srgbClr val="ffffff"/>
                </a:solidFill>
                <a:latin typeface="Calibri"/>
                <a:ea typeface="DejaVu Sans"/>
              </a:rPr>
              <a:t>Has running time of </a:t>
            </a:r>
            <a:r>
              <a:rPr b="1" lang="en-US" sz="2600" spc="-1" strike="noStrike">
                <a:solidFill>
                  <a:srgbClr val="f3cd60"/>
                </a:solidFill>
                <a:latin typeface="Consolas"/>
                <a:ea typeface="DejaVu Sans"/>
              </a:rPr>
              <a:t>O(</a:t>
            </a:r>
            <a:r>
              <a:rPr b="0" lang="en-US" sz="2600" spc="-1" strike="noStrike">
                <a:solidFill>
                  <a:srgbClr val="f3cd60"/>
                </a:solidFill>
                <a:latin typeface="Consolas"/>
                <a:ea typeface="DejaVu Sans"/>
              </a:rPr>
              <a:t>|</a:t>
            </a:r>
            <a:r>
              <a:rPr b="1" i="1" lang="en-US" sz="2600" spc="-1" strike="noStrike">
                <a:solidFill>
                  <a:srgbClr val="f3cd60"/>
                </a:solidFill>
                <a:latin typeface="Consolas"/>
                <a:ea typeface="DejaVu Sans"/>
              </a:rPr>
              <a:t>V</a:t>
            </a:r>
            <a:r>
              <a:rPr b="0" lang="en-US" sz="2600" spc="-1" strike="noStrike">
                <a:solidFill>
                  <a:srgbClr val="f3cd60"/>
                </a:solidFill>
                <a:latin typeface="Consolas"/>
                <a:ea typeface="DejaVu Sans"/>
              </a:rPr>
              <a:t>|</a:t>
            </a:r>
            <a:r>
              <a:rPr b="1" lang="en-US" sz="2600" spc="-1" strike="noStrike" baseline="30000">
                <a:solidFill>
                  <a:srgbClr val="f3cd60"/>
                </a:solidFill>
                <a:latin typeface="Consolas"/>
                <a:ea typeface="DejaVu Sans"/>
              </a:rPr>
              <a:t>3</a:t>
            </a:r>
            <a:r>
              <a:rPr b="1" lang="en-US" sz="2600" spc="-1" strike="noStrike">
                <a:solidFill>
                  <a:srgbClr val="f3cd60"/>
                </a:solidFill>
                <a:latin typeface="Consolas"/>
                <a:ea typeface="DejaVu Sans"/>
              </a:rPr>
              <a:t>)</a:t>
            </a:r>
            <a:endParaRPr b="0" lang="en-US" sz="2600" spc="-1" strike="noStrike">
              <a:latin typeface="Arial"/>
            </a:endParaRPr>
          </a:p>
          <a:p>
            <a:pPr lvl="2" marL="914400" indent="-2304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ef9a1d"/>
              </a:buClr>
              <a:buSzPct val="80000"/>
              <a:buFont typeface="Wingdings" charset="2"/>
              <a:buChar char=""/>
            </a:pPr>
            <a:r>
              <a:rPr b="0" lang="en-US" sz="2600" spc="-1" strike="noStrike">
                <a:solidFill>
                  <a:srgbClr val="ffffff"/>
                </a:solidFill>
                <a:latin typeface="Calibri"/>
                <a:ea typeface="DejaVu Sans"/>
              </a:rPr>
              <a:t>Performs better than running Bellman-Ford for each vertex</a:t>
            </a:r>
            <a:endParaRPr b="0" lang="en-US" sz="2600" spc="-1" strike="noStrike">
              <a:latin typeface="Arial"/>
            </a:endParaRPr>
          </a:p>
          <a:p>
            <a:pPr lvl="1" marL="609480" indent="-2304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2600" spc="-1" strike="noStrike">
                <a:solidFill>
                  <a:srgbClr val="ffffff"/>
                </a:solidFill>
                <a:latin typeface="Calibri"/>
                <a:ea typeface="DejaVu Sans"/>
              </a:rPr>
              <a:t>Also uses dynamic programming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600" spc="-1" strike="noStrike">
              <a:latin typeface="Arial"/>
            </a:endParaRPr>
          </a:p>
        </p:txBody>
      </p:sp>
      <p:sp>
        <p:nvSpPr>
          <p:cNvPr id="2319" name="CustomShape 2"/>
          <p:cNvSpPr/>
          <p:nvPr/>
        </p:nvSpPr>
        <p:spPr>
          <a:xfrm>
            <a:off x="188640" y="40320"/>
            <a:ext cx="9576360" cy="110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f3be60"/>
                </a:solidFill>
                <a:latin typeface="Calibri"/>
                <a:ea typeface="DejaVu Sans"/>
              </a:rPr>
              <a:t>Floyd-Warshall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0" name="CustomShape 1"/>
          <p:cNvSpPr/>
          <p:nvPr/>
        </p:nvSpPr>
        <p:spPr>
          <a:xfrm>
            <a:off x="11566440" y="6525000"/>
            <a:ext cx="427680" cy="19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82FCF266-2FF9-44A1-91FC-F393674EC406}" type="slidenum">
              <a:rPr b="0" lang="en-US" sz="800" spc="-1" strike="noStrike">
                <a:solidFill>
                  <a:srgbClr val="ffffff"/>
                </a:solidFill>
                <a:latin typeface="Calibri"/>
                <a:ea typeface="DejaVu Sans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2321" name="CustomShape 2"/>
          <p:cNvSpPr/>
          <p:nvPr/>
        </p:nvSpPr>
        <p:spPr>
          <a:xfrm>
            <a:off x="190440" y="1151280"/>
            <a:ext cx="11803680" cy="556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Autofit/>
          </a:bodyPr>
          <a:p>
            <a:pPr marL="514440" indent="-51336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Calibri"/>
              <a:buAutoNum type="arabicPeriod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Minimum spanning tree (MST)</a:t>
            </a:r>
            <a:endParaRPr b="0" lang="en-US" sz="2800" spc="-1" strike="noStrike">
              <a:latin typeface="Arial"/>
            </a:endParaRPr>
          </a:p>
          <a:p>
            <a:pPr lvl="1" marL="608040" indent="-3337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2600" spc="-1" strike="noStrike">
                <a:solidFill>
                  <a:srgbClr val="ffffff"/>
                </a:solidFill>
                <a:latin typeface="Calibri"/>
                <a:ea typeface="DejaVu Sans"/>
              </a:rPr>
              <a:t>Solved by Prim's and Kruskal's algorithms</a:t>
            </a:r>
            <a:endParaRPr b="0" lang="en-US" sz="2600" spc="-1" strike="noStrike">
              <a:latin typeface="Arial"/>
            </a:endParaRPr>
          </a:p>
          <a:p>
            <a:pPr marL="514440" indent="-51336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Calibri"/>
              <a:buAutoNum type="arabicPeriod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Shortest paths in a graph:</a:t>
            </a:r>
            <a:endParaRPr b="0" lang="en-US" sz="2800" spc="-1" strike="noStrike">
              <a:latin typeface="Arial"/>
            </a:endParaRPr>
          </a:p>
          <a:p>
            <a:pPr lvl="1" marL="608040" indent="-3337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2600" spc="-1" strike="noStrike">
                <a:solidFill>
                  <a:srgbClr val="ffffff"/>
                </a:solidFill>
                <a:latin typeface="Calibri"/>
                <a:ea typeface="DejaVu Sans"/>
              </a:rPr>
              <a:t>Dijkstra's algorithm – finds shortest path from a single source</a:t>
            </a:r>
            <a:endParaRPr b="0" lang="en-US" sz="2600" spc="-1" strike="noStrike">
              <a:latin typeface="Arial"/>
            </a:endParaRPr>
          </a:p>
          <a:p>
            <a:pPr lvl="2" marL="912600" indent="-3337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ef9a1d"/>
              </a:buClr>
              <a:buSzPct val="80000"/>
              <a:buFont typeface="Wingdings" charset="2"/>
              <a:buChar char=""/>
            </a:pPr>
            <a:r>
              <a:rPr b="0" lang="en-US" sz="2600" spc="-1" strike="noStrike">
                <a:solidFill>
                  <a:srgbClr val="ffffff"/>
                </a:solidFill>
                <a:latin typeface="Calibri"/>
                <a:ea typeface="DejaVu Sans"/>
              </a:rPr>
              <a:t>Does not work with negative weight edges</a:t>
            </a:r>
            <a:endParaRPr b="0" lang="en-US" sz="2600" spc="-1" strike="noStrike">
              <a:latin typeface="Arial"/>
            </a:endParaRPr>
          </a:p>
          <a:p>
            <a:pPr lvl="1" marL="608040" indent="-3337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2600" spc="-1" strike="noStrike">
                <a:solidFill>
                  <a:srgbClr val="ffffff"/>
                </a:solidFill>
                <a:latin typeface="Calibri"/>
                <a:ea typeface="DejaVu Sans"/>
              </a:rPr>
              <a:t>Bellman-Ford – finds shortest path from a single source</a:t>
            </a:r>
            <a:endParaRPr b="0" lang="en-US" sz="2600" spc="-1" strike="noStrike">
              <a:latin typeface="Arial"/>
            </a:endParaRPr>
          </a:p>
          <a:p>
            <a:pPr lvl="2" marL="912600" indent="-3337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ef9a1d"/>
              </a:buClr>
              <a:buSzPct val="80000"/>
              <a:buFont typeface="Wingdings" charset="2"/>
              <a:buChar char=""/>
            </a:pPr>
            <a:r>
              <a:rPr b="0" lang="en-US" sz="2600" spc="-1" strike="noStrike">
                <a:solidFill>
                  <a:srgbClr val="ffffff"/>
                </a:solidFill>
                <a:latin typeface="Calibri"/>
                <a:ea typeface="DejaVu Sans"/>
              </a:rPr>
              <a:t>Works with negative weights and reports negative-weight cycles</a:t>
            </a:r>
            <a:endParaRPr b="0" lang="en-US" sz="2600" spc="-1" strike="noStrike">
              <a:latin typeface="Arial"/>
            </a:endParaRPr>
          </a:p>
          <a:p>
            <a:pPr lvl="1" marL="608040" indent="-3337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2600" spc="-1" strike="noStrike">
                <a:solidFill>
                  <a:srgbClr val="ffffff"/>
                </a:solidFill>
                <a:latin typeface="Calibri"/>
                <a:ea typeface="DejaVu Sans"/>
              </a:rPr>
              <a:t>Floyd Warshall – finds shortest paths between all vertice pairs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2322" name="CustomShape 3"/>
          <p:cNvSpPr/>
          <p:nvPr/>
        </p:nvSpPr>
        <p:spPr>
          <a:xfrm>
            <a:off x="188640" y="40320"/>
            <a:ext cx="9576360" cy="110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rmAutofit/>
          </a:bodyPr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f3be60"/>
                </a:solidFill>
                <a:latin typeface="Calibri"/>
                <a:ea typeface="DejaVu Sans"/>
              </a:rPr>
              <a:t>Summary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2323" name="Picture 2" descr=""/>
          <p:cNvPicPr/>
          <p:nvPr/>
        </p:nvPicPr>
        <p:blipFill>
          <a:blip r:embed="rId1"/>
          <a:stretch/>
        </p:blipFill>
        <p:spPr>
          <a:xfrm>
            <a:off x="8151840" y="1151280"/>
            <a:ext cx="2452680" cy="1819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CustomShape 1"/>
          <p:cNvSpPr/>
          <p:nvPr/>
        </p:nvSpPr>
        <p:spPr>
          <a:xfrm>
            <a:off x="912960" y="5504040"/>
            <a:ext cx="10362240" cy="81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b">
            <a:noAutofit/>
          </a:bodyPr>
          <a:p>
            <a:pPr algn="ctr">
              <a:lnSpc>
                <a:spcPct val="90000"/>
              </a:lnSpc>
            </a:pPr>
            <a:r>
              <a:rPr b="1" lang="en-US" sz="5400" spc="-1" strike="noStrike">
                <a:solidFill>
                  <a:srgbClr val="f3be60"/>
                </a:solidFill>
                <a:latin typeface="Calibri"/>
                <a:ea typeface="DejaVu Sans"/>
              </a:rPr>
              <a:t>Kruskal's Algorithm</a:t>
            </a:r>
            <a:endParaRPr b="0" lang="en-US" sz="5400" spc="-1" strike="noStrike">
              <a:latin typeface="Arial"/>
            </a:endParaRPr>
          </a:p>
        </p:txBody>
      </p:sp>
      <p:grpSp>
        <p:nvGrpSpPr>
          <p:cNvPr id="266" name="Group 2"/>
          <p:cNvGrpSpPr/>
          <p:nvPr/>
        </p:nvGrpSpPr>
        <p:grpSpPr>
          <a:xfrm>
            <a:off x="4329720" y="1066680"/>
            <a:ext cx="3549960" cy="3817800"/>
            <a:chOff x="4329720" y="1066680"/>
            <a:chExt cx="3549960" cy="3817800"/>
          </a:xfrm>
        </p:grpSpPr>
        <p:sp>
          <p:nvSpPr>
            <p:cNvPr id="267" name="CustomShape 3"/>
            <p:cNvSpPr/>
            <p:nvPr/>
          </p:nvSpPr>
          <p:spPr>
            <a:xfrm>
              <a:off x="4329720" y="3781440"/>
              <a:ext cx="33804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alibri"/>
                  <a:ea typeface="DejaVu Sans"/>
                </a:rPr>
                <a:t>4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68" name="CustomShape 4"/>
            <p:cNvSpPr/>
            <p:nvPr/>
          </p:nvSpPr>
          <p:spPr>
            <a:xfrm>
              <a:off x="5207400" y="4231440"/>
              <a:ext cx="33804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alibri"/>
                  <a:ea typeface="DejaVu Sans"/>
                </a:rPr>
                <a:t>2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69" name="CustomShape 5"/>
            <p:cNvSpPr/>
            <p:nvPr/>
          </p:nvSpPr>
          <p:spPr>
            <a:xfrm>
              <a:off x="4931640" y="3700080"/>
              <a:ext cx="33804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alibri"/>
                  <a:ea typeface="DejaVu Sans"/>
                </a:rPr>
                <a:t>9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70" name="CustomShape 6"/>
            <p:cNvSpPr/>
            <p:nvPr/>
          </p:nvSpPr>
          <p:spPr>
            <a:xfrm>
              <a:off x="7382880" y="3894120"/>
              <a:ext cx="49680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alibri"/>
                  <a:ea typeface="DejaVu Sans"/>
                </a:rPr>
                <a:t>12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71" name="CustomShape 7"/>
            <p:cNvSpPr/>
            <p:nvPr/>
          </p:nvSpPr>
          <p:spPr>
            <a:xfrm>
              <a:off x="6549840" y="3755880"/>
              <a:ext cx="33804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alibri"/>
                  <a:ea typeface="DejaVu Sans"/>
                </a:rPr>
                <a:t>8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72" name="CustomShape 8"/>
            <p:cNvSpPr/>
            <p:nvPr/>
          </p:nvSpPr>
          <p:spPr>
            <a:xfrm>
              <a:off x="6680880" y="3096000"/>
              <a:ext cx="33804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alibri"/>
                  <a:ea typeface="DejaVu Sans"/>
                </a:rPr>
                <a:t>7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73" name="CustomShape 9"/>
            <p:cNvSpPr/>
            <p:nvPr/>
          </p:nvSpPr>
          <p:spPr>
            <a:xfrm>
              <a:off x="5282640" y="2932920"/>
              <a:ext cx="33804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alibri"/>
                  <a:ea typeface="DejaVu Sans"/>
                </a:rPr>
                <a:t>5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74" name="Line 10"/>
            <p:cNvSpPr/>
            <p:nvPr/>
          </p:nvSpPr>
          <p:spPr>
            <a:xfrm flipV="1">
              <a:off x="6385680" y="3741480"/>
              <a:ext cx="862200" cy="649800"/>
            </a:xfrm>
            <a:prstGeom prst="line">
              <a:avLst/>
            </a:prstGeom>
            <a:ln w="38160">
              <a:solidFill>
                <a:schemeClr val="accent5">
                  <a:lumMod val="75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5" name="Line 11"/>
            <p:cNvSpPr/>
            <p:nvPr/>
          </p:nvSpPr>
          <p:spPr>
            <a:xfrm flipH="1" flipV="1">
              <a:off x="6149520" y="3569760"/>
              <a:ext cx="35640" cy="739800"/>
            </a:xfrm>
            <a:prstGeom prst="line">
              <a:avLst/>
            </a:prstGeom>
            <a:ln w="38160">
              <a:solidFill>
                <a:schemeClr val="accent5">
                  <a:lumMod val="75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6" name="Line 12"/>
            <p:cNvSpPr/>
            <p:nvPr/>
          </p:nvSpPr>
          <p:spPr>
            <a:xfrm flipH="1" flipV="1">
              <a:off x="7448040" y="3819600"/>
              <a:ext cx="2520" cy="477000"/>
            </a:xfrm>
            <a:prstGeom prst="line">
              <a:avLst/>
            </a:prstGeom>
            <a:ln w="38160">
              <a:solidFill>
                <a:schemeClr val="accent5">
                  <a:lumMod val="75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7" name="Line 13"/>
            <p:cNvSpPr/>
            <p:nvPr/>
          </p:nvSpPr>
          <p:spPr>
            <a:xfrm flipH="1">
              <a:off x="4963680" y="4588560"/>
              <a:ext cx="937800" cy="29880"/>
            </a:xfrm>
            <a:prstGeom prst="line">
              <a:avLst/>
            </a:prstGeom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8" name="Line 14"/>
            <p:cNvSpPr/>
            <p:nvPr/>
          </p:nvSpPr>
          <p:spPr>
            <a:xfrm flipH="1" flipV="1">
              <a:off x="4893840" y="3472560"/>
              <a:ext cx="1090800" cy="918720"/>
            </a:xfrm>
            <a:prstGeom prst="line">
              <a:avLst/>
            </a:prstGeom>
            <a:ln w="38160">
              <a:solidFill>
                <a:schemeClr val="accent5">
                  <a:lumMod val="75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9" name="Line 15"/>
            <p:cNvSpPr/>
            <p:nvPr/>
          </p:nvSpPr>
          <p:spPr>
            <a:xfrm>
              <a:off x="6433200" y="3302640"/>
              <a:ext cx="731520" cy="250200"/>
            </a:xfrm>
            <a:prstGeom prst="line">
              <a:avLst/>
            </a:prstGeom>
            <a:ln w="38160">
              <a:solidFill>
                <a:schemeClr val="accent5">
                  <a:lumMod val="75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0" name="Line 16"/>
            <p:cNvSpPr/>
            <p:nvPr/>
          </p:nvSpPr>
          <p:spPr>
            <a:xfrm flipV="1">
              <a:off x="4680360" y="3550680"/>
              <a:ext cx="12960" cy="800640"/>
            </a:xfrm>
            <a:prstGeom prst="line">
              <a:avLst/>
            </a:prstGeom>
            <a:ln w="38160">
              <a:solidFill>
                <a:schemeClr val="accent5">
                  <a:lumMod val="75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1" name="Line 17"/>
            <p:cNvSpPr/>
            <p:nvPr/>
          </p:nvSpPr>
          <p:spPr>
            <a:xfrm>
              <a:off x="4976640" y="3283920"/>
              <a:ext cx="889560" cy="18720"/>
            </a:xfrm>
            <a:prstGeom prst="line">
              <a:avLst/>
            </a:prstGeom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2" name="CustomShape 18"/>
            <p:cNvSpPr/>
            <p:nvPr/>
          </p:nvSpPr>
          <p:spPr>
            <a:xfrm>
              <a:off x="4410000" y="3017160"/>
              <a:ext cx="565920" cy="5328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A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283" name="CustomShape 19"/>
            <p:cNvSpPr/>
            <p:nvPr/>
          </p:nvSpPr>
          <p:spPr>
            <a:xfrm>
              <a:off x="4397040" y="4351680"/>
              <a:ext cx="565920" cy="5328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B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284" name="CustomShape 20"/>
            <p:cNvSpPr/>
            <p:nvPr/>
          </p:nvSpPr>
          <p:spPr>
            <a:xfrm>
              <a:off x="5866200" y="3035880"/>
              <a:ext cx="565920" cy="5328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C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285" name="CustomShape 21"/>
            <p:cNvSpPr/>
            <p:nvPr/>
          </p:nvSpPr>
          <p:spPr>
            <a:xfrm>
              <a:off x="5901840" y="4309920"/>
              <a:ext cx="565920" cy="5569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D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286" name="CustomShape 22"/>
            <p:cNvSpPr/>
            <p:nvPr/>
          </p:nvSpPr>
          <p:spPr>
            <a:xfrm>
              <a:off x="7164720" y="3286080"/>
              <a:ext cx="565920" cy="5328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E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287" name="CustomShape 23"/>
            <p:cNvSpPr/>
            <p:nvPr/>
          </p:nvSpPr>
          <p:spPr>
            <a:xfrm>
              <a:off x="7167240" y="4296600"/>
              <a:ext cx="565920" cy="5328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F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288" name="CustomShape 24"/>
            <p:cNvSpPr/>
            <p:nvPr/>
          </p:nvSpPr>
          <p:spPr>
            <a:xfrm>
              <a:off x="5682240" y="3662280"/>
              <a:ext cx="49680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alibri"/>
                  <a:ea typeface="DejaVu Sans"/>
                </a:rPr>
                <a:t>20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89" name="CustomShape 25"/>
            <p:cNvSpPr/>
            <p:nvPr/>
          </p:nvSpPr>
          <p:spPr>
            <a:xfrm>
              <a:off x="5901480" y="2325960"/>
              <a:ext cx="1136160" cy="673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75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0" name="CustomShape 26"/>
            <p:cNvSpPr/>
            <p:nvPr/>
          </p:nvSpPr>
          <p:spPr>
            <a:xfrm>
              <a:off x="6266880" y="2004120"/>
              <a:ext cx="49680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alibri"/>
                  <a:ea typeface="DejaVu Sans"/>
                </a:rPr>
                <a:t>10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91" name="CustomShape 27"/>
            <p:cNvSpPr/>
            <p:nvPr/>
          </p:nvSpPr>
          <p:spPr>
            <a:xfrm flipV="1">
              <a:off x="5822280" y="1513800"/>
              <a:ext cx="517680" cy="6249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75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2" name="CustomShape 28"/>
            <p:cNvSpPr/>
            <p:nvPr/>
          </p:nvSpPr>
          <p:spPr>
            <a:xfrm flipH="1" flipV="1">
              <a:off x="6742800" y="1513800"/>
              <a:ext cx="376920" cy="693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76320">
              <a:solidFill>
                <a:srgbClr val="ffff00"/>
              </a:solidFill>
              <a:round/>
            </a:ln>
            <a:effectLst>
              <a:outerShdw algn="ctr" blurRad="63500" rotWithShape="0" sx="102000" sy="102000">
                <a:srgbClr val="000000">
                  <a:alpha val="4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93" name="CustomShape 29"/>
            <p:cNvSpPr/>
            <p:nvPr/>
          </p:nvSpPr>
          <p:spPr>
            <a:xfrm>
              <a:off x="5794200" y="1488960"/>
              <a:ext cx="33804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alibri"/>
                  <a:ea typeface="DejaVu Sans"/>
                </a:rPr>
                <a:t>8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94" name="CustomShape 30"/>
            <p:cNvSpPr/>
            <p:nvPr/>
          </p:nvSpPr>
          <p:spPr>
            <a:xfrm>
              <a:off x="6892200" y="1540800"/>
              <a:ext cx="33804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alibri"/>
                  <a:ea typeface="DejaVu Sans"/>
                </a:rPr>
                <a:t>7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95" name="CustomShape 31"/>
            <p:cNvSpPr/>
            <p:nvPr/>
          </p:nvSpPr>
          <p:spPr>
            <a:xfrm>
              <a:off x="7038720" y="2131920"/>
              <a:ext cx="569160" cy="52344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I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296" name="CustomShape 32"/>
            <p:cNvSpPr/>
            <p:nvPr/>
          </p:nvSpPr>
          <p:spPr>
            <a:xfrm>
              <a:off x="5360400" y="2063520"/>
              <a:ext cx="540000" cy="52344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G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297" name="CustomShape 33"/>
            <p:cNvSpPr/>
            <p:nvPr/>
          </p:nvSpPr>
          <p:spPr>
            <a:xfrm>
              <a:off x="6257520" y="1066680"/>
              <a:ext cx="569160" cy="52344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H</a:t>
              </a:r>
              <a:endParaRPr b="0" lang="en-US" sz="24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CustomShape 1"/>
          <p:cNvSpPr/>
          <p:nvPr/>
        </p:nvSpPr>
        <p:spPr>
          <a:xfrm>
            <a:off x="11566440" y="6525000"/>
            <a:ext cx="427680" cy="19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196DC39C-EF9A-4AFC-AA6B-D2766287219A}" type="slidenum">
              <a:rPr b="0" lang="en-US" sz="800" spc="-1" strike="noStrike">
                <a:solidFill>
                  <a:srgbClr val="ffffff"/>
                </a:solidFill>
                <a:latin typeface="Calibri"/>
                <a:ea typeface="DejaVu Sans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299" name="CustomShape 2"/>
          <p:cNvSpPr/>
          <p:nvPr/>
        </p:nvSpPr>
        <p:spPr>
          <a:xfrm>
            <a:off x="190440" y="1151280"/>
            <a:ext cx="11803680" cy="556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rmAutofit/>
          </a:bodyPr>
          <a:p>
            <a:pPr marL="304920" indent="-3038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Create a forest </a:t>
            </a:r>
            <a:r>
              <a:rPr b="1" lang="en-US" sz="2800" spc="-1" strike="noStrike">
                <a:solidFill>
                  <a:srgbClr val="f3cd60"/>
                </a:solidFill>
                <a:latin typeface="Calibri"/>
                <a:ea typeface="DejaVu Sans"/>
              </a:rPr>
              <a:t>F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 holding all graph vertices and no  edges</a:t>
            </a:r>
            <a:endParaRPr b="0" lang="en-US" sz="2800" spc="-1" strike="noStrike">
              <a:latin typeface="Arial"/>
            </a:endParaRPr>
          </a:p>
          <a:p>
            <a:pPr marL="304920" indent="-3038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Create a set </a:t>
            </a:r>
            <a:r>
              <a:rPr b="1" lang="en-US" sz="2800" spc="-1" strike="noStrike">
                <a:solidFill>
                  <a:srgbClr val="f3cd60"/>
                </a:solidFill>
                <a:latin typeface="Calibri"/>
                <a:ea typeface="DejaVu Sans"/>
              </a:rPr>
              <a:t>S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 holding all edges in the graph</a:t>
            </a:r>
            <a:endParaRPr b="0" lang="en-US" sz="2800" spc="-1" strike="noStrike">
              <a:latin typeface="Arial"/>
            </a:endParaRPr>
          </a:p>
          <a:p>
            <a:pPr marL="304920" indent="-3038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While </a:t>
            </a:r>
            <a:r>
              <a:rPr b="1" lang="en-US" sz="2800" spc="-1" strike="noStrike">
                <a:solidFill>
                  <a:srgbClr val="f3cd60"/>
                </a:solidFill>
                <a:latin typeface="Calibri"/>
                <a:ea typeface="DejaVu Sans"/>
              </a:rPr>
              <a:t>S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 is non-empty</a:t>
            </a:r>
            <a:endParaRPr b="0" lang="en-US" sz="2800" spc="-1" strike="noStrike">
              <a:latin typeface="Arial"/>
            </a:endParaRPr>
          </a:p>
          <a:p>
            <a:pPr lvl="1" marL="609480" indent="-2304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2600" spc="-1" strike="noStrike">
                <a:solidFill>
                  <a:srgbClr val="ffffff"/>
                </a:solidFill>
                <a:latin typeface="Calibri"/>
                <a:ea typeface="DejaVu Sans"/>
              </a:rPr>
              <a:t>Remove the edge </a:t>
            </a:r>
            <a:r>
              <a:rPr b="1" i="1" lang="en-US" sz="2600" spc="-1" strike="noStrike">
                <a:solidFill>
                  <a:srgbClr val="f3cd60"/>
                </a:solidFill>
                <a:latin typeface="Calibri"/>
                <a:ea typeface="DejaVu Sans"/>
              </a:rPr>
              <a:t>e</a:t>
            </a:r>
            <a:r>
              <a:rPr b="0" lang="en-US" sz="2600" spc="-1" strike="noStrike">
                <a:solidFill>
                  <a:srgbClr val="ffffff"/>
                </a:solidFill>
                <a:latin typeface="Calibri"/>
                <a:ea typeface="DejaVu Sans"/>
              </a:rPr>
              <a:t> with min weight from </a:t>
            </a:r>
            <a:r>
              <a:rPr b="1" lang="en-US" sz="2800" spc="-1" strike="noStrike">
                <a:solidFill>
                  <a:srgbClr val="f3cd60"/>
                </a:solidFill>
                <a:latin typeface="Calibri"/>
                <a:ea typeface="DejaVu Sans"/>
              </a:rPr>
              <a:t>S</a:t>
            </a:r>
            <a:endParaRPr b="0" lang="en-US" sz="2800" spc="-1" strike="noStrike">
              <a:latin typeface="Arial"/>
            </a:endParaRPr>
          </a:p>
          <a:p>
            <a:pPr lvl="1" marL="609480" indent="-2304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0a22e"/>
              </a:buClr>
              <a:buSzPct val="80000"/>
              <a:buFont typeface="Wingdings" charset="2"/>
              <a:buChar char=""/>
            </a:pPr>
            <a:r>
              <a:rPr b="0" lang="en-US" sz="2600" spc="-1" strike="noStrike">
                <a:solidFill>
                  <a:srgbClr val="ffffff"/>
                </a:solidFill>
                <a:latin typeface="Calibri"/>
                <a:ea typeface="DejaVu Sans"/>
              </a:rPr>
              <a:t>If </a:t>
            </a:r>
            <a:r>
              <a:rPr b="1" i="1" lang="en-US" sz="2600" spc="-1" strike="noStrike">
                <a:solidFill>
                  <a:srgbClr val="f3cd60"/>
                </a:solidFill>
                <a:latin typeface="Calibri"/>
                <a:ea typeface="DejaVu Sans"/>
              </a:rPr>
              <a:t>e </a:t>
            </a:r>
            <a:r>
              <a:rPr b="0" lang="en-US" sz="2600" spc="-1" strike="noStrike">
                <a:solidFill>
                  <a:srgbClr val="ffffff"/>
                </a:solidFill>
                <a:latin typeface="Calibri"/>
                <a:ea typeface="DejaVu Sans"/>
              </a:rPr>
              <a:t>connects two different trees</a:t>
            </a:r>
            <a:endParaRPr b="0" lang="en-US" sz="2600" spc="-1" strike="noStrike">
              <a:latin typeface="Arial"/>
            </a:endParaRPr>
          </a:p>
          <a:p>
            <a:pPr lvl="2" marL="914400" indent="-2304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ef9a1d"/>
              </a:buClr>
              <a:buSzPct val="80000"/>
              <a:buFont typeface="Wingdings" charset="2"/>
              <a:buChar char=""/>
            </a:pPr>
            <a:r>
              <a:rPr b="0" lang="en-US" sz="2600" spc="-1" strike="noStrike">
                <a:solidFill>
                  <a:srgbClr val="ffffff"/>
                </a:solidFill>
                <a:latin typeface="Calibri"/>
                <a:ea typeface="DejaVu Sans"/>
              </a:rPr>
              <a:t>Add </a:t>
            </a:r>
            <a:r>
              <a:rPr b="1" i="1" lang="en-US" sz="2600" spc="-1" strike="noStrike">
                <a:solidFill>
                  <a:srgbClr val="f3cd60"/>
                </a:solidFill>
                <a:latin typeface="Calibri"/>
                <a:ea typeface="DejaVu Sans"/>
              </a:rPr>
              <a:t>e</a:t>
            </a:r>
            <a:r>
              <a:rPr b="0" lang="en-US" sz="2600" spc="-1" strike="noStrike">
                <a:solidFill>
                  <a:srgbClr val="ffffff"/>
                </a:solidFill>
                <a:latin typeface="Calibri"/>
                <a:ea typeface="DejaVu Sans"/>
              </a:rPr>
              <a:t> to the forest</a:t>
            </a:r>
            <a:endParaRPr b="0" lang="en-US" sz="2600" spc="-1" strike="noStrike">
              <a:latin typeface="Arial"/>
            </a:endParaRPr>
          </a:p>
          <a:p>
            <a:pPr lvl="2" marL="914400" indent="-2304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ef9a1d"/>
              </a:buClr>
              <a:buSzPct val="80000"/>
              <a:buFont typeface="Wingdings" charset="2"/>
              <a:buChar char=""/>
            </a:pPr>
            <a:r>
              <a:rPr b="0" lang="en-US" sz="2600" spc="-1" strike="noStrike">
                <a:solidFill>
                  <a:srgbClr val="ffffff"/>
                </a:solidFill>
                <a:latin typeface="Calibri"/>
                <a:ea typeface="DejaVu Sans"/>
              </a:rPr>
              <a:t>Join these two trees into a single tree</a:t>
            </a:r>
            <a:endParaRPr b="0" lang="en-US" sz="2600" spc="-1" strike="noStrike">
              <a:latin typeface="Arial"/>
            </a:endParaRPr>
          </a:p>
          <a:p>
            <a:pPr marL="304920" indent="-3038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The graph may not be connected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300" name="CustomShape 3"/>
          <p:cNvSpPr/>
          <p:nvPr/>
        </p:nvSpPr>
        <p:spPr>
          <a:xfrm>
            <a:off x="188640" y="40320"/>
            <a:ext cx="9576360" cy="110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f3be60"/>
                </a:solidFill>
                <a:latin typeface="Calibri"/>
                <a:ea typeface="DejaVu Sans"/>
              </a:rPr>
              <a:t>Kruskal's Algorithm</a:t>
            </a:r>
            <a:endParaRPr b="0" lang="en-US" sz="3200" spc="-1" strike="noStrike">
              <a:latin typeface="Arial"/>
            </a:endParaRPr>
          </a:p>
        </p:txBody>
      </p:sp>
      <p:grpSp>
        <p:nvGrpSpPr>
          <p:cNvPr id="301" name="Group 4"/>
          <p:cNvGrpSpPr/>
          <p:nvPr/>
        </p:nvGrpSpPr>
        <p:grpSpPr>
          <a:xfrm>
            <a:off x="8055360" y="2514600"/>
            <a:ext cx="3549960" cy="3817800"/>
            <a:chOff x="8055360" y="2514600"/>
            <a:chExt cx="3549960" cy="3817800"/>
          </a:xfrm>
        </p:grpSpPr>
        <p:sp>
          <p:nvSpPr>
            <p:cNvPr id="302" name="CustomShape 5"/>
            <p:cNvSpPr/>
            <p:nvPr/>
          </p:nvSpPr>
          <p:spPr>
            <a:xfrm>
              <a:off x="8055360" y="5229000"/>
              <a:ext cx="33804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alibri"/>
                  <a:ea typeface="DejaVu Sans"/>
                </a:rPr>
                <a:t>4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303" name="CustomShape 6"/>
            <p:cNvSpPr/>
            <p:nvPr/>
          </p:nvSpPr>
          <p:spPr>
            <a:xfrm>
              <a:off x="8933040" y="5679000"/>
              <a:ext cx="33804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alibri"/>
                  <a:ea typeface="DejaVu Sans"/>
                </a:rPr>
                <a:t>2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304" name="CustomShape 7"/>
            <p:cNvSpPr/>
            <p:nvPr/>
          </p:nvSpPr>
          <p:spPr>
            <a:xfrm>
              <a:off x="8657280" y="5147640"/>
              <a:ext cx="33804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alibri"/>
                  <a:ea typeface="DejaVu Sans"/>
                </a:rPr>
                <a:t>9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305" name="CustomShape 8"/>
            <p:cNvSpPr/>
            <p:nvPr/>
          </p:nvSpPr>
          <p:spPr>
            <a:xfrm>
              <a:off x="11108520" y="5341680"/>
              <a:ext cx="49680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alibri"/>
                  <a:ea typeface="DejaVu Sans"/>
                </a:rPr>
                <a:t>12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306" name="CustomShape 9"/>
            <p:cNvSpPr/>
            <p:nvPr/>
          </p:nvSpPr>
          <p:spPr>
            <a:xfrm>
              <a:off x="10275480" y="5203800"/>
              <a:ext cx="33804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alibri"/>
                  <a:ea typeface="DejaVu Sans"/>
                </a:rPr>
                <a:t>8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307" name="CustomShape 10"/>
            <p:cNvSpPr/>
            <p:nvPr/>
          </p:nvSpPr>
          <p:spPr>
            <a:xfrm>
              <a:off x="10406520" y="4543920"/>
              <a:ext cx="33804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alibri"/>
                  <a:ea typeface="DejaVu Sans"/>
                </a:rPr>
                <a:t>7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308" name="CustomShape 11"/>
            <p:cNvSpPr/>
            <p:nvPr/>
          </p:nvSpPr>
          <p:spPr>
            <a:xfrm>
              <a:off x="9008280" y="4380840"/>
              <a:ext cx="33804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alibri"/>
                  <a:ea typeface="DejaVu Sans"/>
                </a:rPr>
                <a:t>5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309" name="Line 12"/>
            <p:cNvSpPr/>
            <p:nvPr/>
          </p:nvSpPr>
          <p:spPr>
            <a:xfrm flipV="1">
              <a:off x="10111320" y="5189400"/>
              <a:ext cx="862200" cy="649800"/>
            </a:xfrm>
            <a:prstGeom prst="line">
              <a:avLst/>
            </a:prstGeom>
            <a:ln w="38160">
              <a:solidFill>
                <a:schemeClr val="accent5">
                  <a:lumMod val="75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0" name="Line 13"/>
            <p:cNvSpPr/>
            <p:nvPr/>
          </p:nvSpPr>
          <p:spPr>
            <a:xfrm flipH="1" flipV="1">
              <a:off x="9875160" y="5017320"/>
              <a:ext cx="35640" cy="740160"/>
            </a:xfrm>
            <a:prstGeom prst="line">
              <a:avLst/>
            </a:prstGeom>
            <a:ln w="38160">
              <a:solidFill>
                <a:schemeClr val="accent5">
                  <a:lumMod val="75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1" name="Line 14"/>
            <p:cNvSpPr/>
            <p:nvPr/>
          </p:nvSpPr>
          <p:spPr>
            <a:xfrm flipH="1" flipV="1">
              <a:off x="11173680" y="5267520"/>
              <a:ext cx="2520" cy="476640"/>
            </a:xfrm>
            <a:prstGeom prst="line">
              <a:avLst/>
            </a:prstGeom>
            <a:ln w="38160">
              <a:solidFill>
                <a:schemeClr val="accent5">
                  <a:lumMod val="75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2" name="Line 15"/>
            <p:cNvSpPr/>
            <p:nvPr/>
          </p:nvSpPr>
          <p:spPr>
            <a:xfrm flipH="1">
              <a:off x="8689320" y="6036480"/>
              <a:ext cx="937800" cy="29880"/>
            </a:xfrm>
            <a:prstGeom prst="line">
              <a:avLst/>
            </a:prstGeom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3" name="Line 16"/>
            <p:cNvSpPr/>
            <p:nvPr/>
          </p:nvSpPr>
          <p:spPr>
            <a:xfrm flipH="1" flipV="1">
              <a:off x="8619480" y="4920480"/>
              <a:ext cx="1090800" cy="918720"/>
            </a:xfrm>
            <a:prstGeom prst="line">
              <a:avLst/>
            </a:prstGeom>
            <a:ln w="38160">
              <a:solidFill>
                <a:schemeClr val="accent5">
                  <a:lumMod val="75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4" name="Line 17"/>
            <p:cNvSpPr/>
            <p:nvPr/>
          </p:nvSpPr>
          <p:spPr>
            <a:xfrm>
              <a:off x="10158840" y="4750560"/>
              <a:ext cx="731520" cy="250200"/>
            </a:xfrm>
            <a:prstGeom prst="line">
              <a:avLst/>
            </a:prstGeom>
            <a:ln w="38160">
              <a:solidFill>
                <a:schemeClr val="accent5">
                  <a:lumMod val="75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5" name="Line 18"/>
            <p:cNvSpPr/>
            <p:nvPr/>
          </p:nvSpPr>
          <p:spPr>
            <a:xfrm flipV="1">
              <a:off x="8406000" y="4998600"/>
              <a:ext cx="12960" cy="800640"/>
            </a:xfrm>
            <a:prstGeom prst="line">
              <a:avLst/>
            </a:prstGeom>
            <a:ln w="38160">
              <a:solidFill>
                <a:schemeClr val="accent5">
                  <a:lumMod val="75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6" name="Line 19"/>
            <p:cNvSpPr/>
            <p:nvPr/>
          </p:nvSpPr>
          <p:spPr>
            <a:xfrm>
              <a:off x="8702280" y="4731480"/>
              <a:ext cx="889560" cy="19080"/>
            </a:xfrm>
            <a:prstGeom prst="line">
              <a:avLst/>
            </a:prstGeom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7" name="CustomShape 20"/>
            <p:cNvSpPr/>
            <p:nvPr/>
          </p:nvSpPr>
          <p:spPr>
            <a:xfrm>
              <a:off x="8135640" y="4464720"/>
              <a:ext cx="565920" cy="5328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A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318" name="CustomShape 21"/>
            <p:cNvSpPr/>
            <p:nvPr/>
          </p:nvSpPr>
          <p:spPr>
            <a:xfrm>
              <a:off x="8122680" y="5799600"/>
              <a:ext cx="565920" cy="5328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B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319" name="CustomShape 22"/>
            <p:cNvSpPr/>
            <p:nvPr/>
          </p:nvSpPr>
          <p:spPr>
            <a:xfrm>
              <a:off x="9591840" y="4483800"/>
              <a:ext cx="565920" cy="5328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C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320" name="CustomShape 23"/>
            <p:cNvSpPr/>
            <p:nvPr/>
          </p:nvSpPr>
          <p:spPr>
            <a:xfrm>
              <a:off x="9627480" y="5757840"/>
              <a:ext cx="565920" cy="5569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D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321" name="CustomShape 24"/>
            <p:cNvSpPr/>
            <p:nvPr/>
          </p:nvSpPr>
          <p:spPr>
            <a:xfrm>
              <a:off x="10890360" y="4734000"/>
              <a:ext cx="565920" cy="5328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E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322" name="CustomShape 25"/>
            <p:cNvSpPr/>
            <p:nvPr/>
          </p:nvSpPr>
          <p:spPr>
            <a:xfrm>
              <a:off x="10892880" y="5744520"/>
              <a:ext cx="565920" cy="5328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F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323" name="CustomShape 26"/>
            <p:cNvSpPr/>
            <p:nvPr/>
          </p:nvSpPr>
          <p:spPr>
            <a:xfrm>
              <a:off x="9407880" y="5110200"/>
              <a:ext cx="49680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alibri"/>
                  <a:ea typeface="DejaVu Sans"/>
                </a:rPr>
                <a:t>20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324" name="CustomShape 27"/>
            <p:cNvSpPr/>
            <p:nvPr/>
          </p:nvSpPr>
          <p:spPr>
            <a:xfrm>
              <a:off x="9627120" y="3773880"/>
              <a:ext cx="1136160" cy="673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75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5" name="CustomShape 28"/>
            <p:cNvSpPr/>
            <p:nvPr/>
          </p:nvSpPr>
          <p:spPr>
            <a:xfrm>
              <a:off x="9992520" y="3451680"/>
              <a:ext cx="49680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alibri"/>
                  <a:ea typeface="DejaVu Sans"/>
                </a:rPr>
                <a:t>10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326" name="CustomShape 29"/>
            <p:cNvSpPr/>
            <p:nvPr/>
          </p:nvSpPr>
          <p:spPr>
            <a:xfrm flipV="1">
              <a:off x="9547920" y="2961720"/>
              <a:ext cx="517680" cy="6249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75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7" name="CustomShape 30"/>
            <p:cNvSpPr/>
            <p:nvPr/>
          </p:nvSpPr>
          <p:spPr>
            <a:xfrm flipH="1" flipV="1">
              <a:off x="10468440" y="2961720"/>
              <a:ext cx="376920" cy="693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76320">
              <a:solidFill>
                <a:srgbClr val="ffff00"/>
              </a:solidFill>
              <a:round/>
            </a:ln>
            <a:effectLst>
              <a:outerShdw algn="ctr" blurRad="63500" rotWithShape="0" sx="102000" sy="102000">
                <a:srgbClr val="000000">
                  <a:alpha val="4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28" name="CustomShape 31"/>
            <p:cNvSpPr/>
            <p:nvPr/>
          </p:nvSpPr>
          <p:spPr>
            <a:xfrm>
              <a:off x="9519840" y="2936520"/>
              <a:ext cx="33804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alibri"/>
                  <a:ea typeface="DejaVu Sans"/>
                </a:rPr>
                <a:t>8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329" name="CustomShape 32"/>
            <p:cNvSpPr/>
            <p:nvPr/>
          </p:nvSpPr>
          <p:spPr>
            <a:xfrm>
              <a:off x="10617840" y="2988360"/>
              <a:ext cx="33804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alibri"/>
                  <a:ea typeface="DejaVu Sans"/>
                </a:rPr>
                <a:t>7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330" name="CustomShape 33"/>
            <p:cNvSpPr/>
            <p:nvPr/>
          </p:nvSpPr>
          <p:spPr>
            <a:xfrm>
              <a:off x="10764360" y="3579840"/>
              <a:ext cx="569160" cy="52344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I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331" name="CustomShape 34"/>
            <p:cNvSpPr/>
            <p:nvPr/>
          </p:nvSpPr>
          <p:spPr>
            <a:xfrm>
              <a:off x="9086040" y="3511440"/>
              <a:ext cx="540000" cy="52344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G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332" name="CustomShape 35"/>
            <p:cNvSpPr/>
            <p:nvPr/>
          </p:nvSpPr>
          <p:spPr>
            <a:xfrm>
              <a:off x="9983160" y="2514600"/>
              <a:ext cx="569160" cy="52344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32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H</a:t>
              </a:r>
              <a:endParaRPr b="0" lang="en-US" sz="24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CustomShape 1"/>
          <p:cNvSpPr/>
          <p:nvPr/>
        </p:nvSpPr>
        <p:spPr>
          <a:xfrm>
            <a:off x="11566440" y="6525000"/>
            <a:ext cx="427680" cy="19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B092870E-E850-4CC9-B280-D5CC27420CEA}" type="slidenum">
              <a:rPr b="0" lang="en-US" sz="1000" spc="-1" strike="noStrike">
                <a:solidFill>
                  <a:srgbClr val="ffffff"/>
                </a:solidFill>
                <a:latin typeface="Calibri"/>
                <a:ea typeface="DejaVu Sans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334" name="CustomShape 2"/>
          <p:cNvSpPr/>
          <p:nvPr/>
        </p:nvSpPr>
        <p:spPr>
          <a:xfrm>
            <a:off x="190440" y="1151280"/>
            <a:ext cx="11803680" cy="556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>
            <a:normAutofit/>
          </a:bodyPr>
          <a:p>
            <a:pPr marL="304920" indent="-3038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Start from forest holding all vertices and no edges</a:t>
            </a:r>
            <a:endParaRPr b="0" lang="en-US" sz="3200" spc="-1" strike="noStrike">
              <a:latin typeface="Arial"/>
            </a:endParaRPr>
          </a:p>
          <a:p>
            <a:pPr marL="304920" indent="-3038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1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S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 = all edges, ordered by weight</a:t>
            </a:r>
            <a:endParaRPr b="0" lang="en-US" sz="3200" spc="-1" strike="noStrike">
              <a:latin typeface="Arial"/>
            </a:endParaRPr>
          </a:p>
          <a:p>
            <a:pPr marL="304920" indent="-3038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1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F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 = { }</a:t>
            </a:r>
            <a:endParaRPr b="0" lang="en-US" sz="3200" spc="-1" strike="noStrike">
              <a:latin typeface="Arial"/>
            </a:endParaRPr>
          </a:p>
          <a:p>
            <a:pPr marL="304920" indent="-3038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2b254"/>
              </a:buClr>
              <a:buFont typeface="Wingdings" charset="2"/>
              <a:buChar char=""/>
            </a:pPr>
            <a:r>
              <a:rPr b="1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S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 = {</a:t>
            </a:r>
            <a:r>
              <a:rPr b="1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BD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=</a:t>
            </a:r>
            <a:r>
              <a:rPr b="0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2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, </a:t>
            </a:r>
            <a:r>
              <a:rPr b="1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AB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=</a:t>
            </a:r>
            <a:r>
              <a:rPr b="0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4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, </a:t>
            </a:r>
            <a:r>
              <a:rPr b="1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AC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=</a:t>
            </a:r>
            <a:r>
              <a:rPr b="0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5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, </a:t>
            </a:r>
            <a:r>
              <a:rPr b="1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CE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=</a:t>
            </a:r>
            <a:r>
              <a:rPr b="0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7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, </a:t>
            </a:r>
            <a:r>
              <a:rPr b="1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HI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=</a:t>
            </a:r>
            <a:r>
              <a:rPr b="0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7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, </a:t>
            </a:r>
            <a:r>
              <a:rPr b="1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DE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=</a:t>
            </a:r>
            <a:r>
              <a:rPr b="0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8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, </a:t>
            </a:r>
            <a:r>
              <a:rPr b="1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GH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=</a:t>
            </a:r>
            <a:r>
              <a:rPr b="0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8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, </a:t>
            </a:r>
            <a:r>
              <a:rPr b="1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AD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=</a:t>
            </a:r>
            <a:r>
              <a:rPr b="0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9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, </a:t>
            </a:r>
            <a:r>
              <a:rPr b="1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GI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=</a:t>
            </a:r>
            <a:r>
              <a:rPr b="0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10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, </a:t>
            </a:r>
            <a:r>
              <a:rPr b="1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EF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=</a:t>
            </a:r>
            <a:r>
              <a:rPr b="0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12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, </a:t>
            </a:r>
            <a:r>
              <a:rPr b="1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CD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=</a:t>
            </a:r>
            <a:r>
              <a:rPr b="0" lang="en-US" sz="3200" spc="-1" strike="noStrike">
                <a:solidFill>
                  <a:srgbClr val="f3cd60"/>
                </a:solidFill>
                <a:latin typeface="Calibri"/>
                <a:ea typeface="DejaVu Sans"/>
              </a:rPr>
              <a:t>20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}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35" name="CustomShape 3"/>
          <p:cNvSpPr/>
          <p:nvPr/>
        </p:nvSpPr>
        <p:spPr>
          <a:xfrm>
            <a:off x="188640" y="40320"/>
            <a:ext cx="9576360" cy="110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 anchor="ctr">
            <a:noAutofit/>
          </a:bodyPr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f3be60"/>
                </a:solidFill>
                <a:latin typeface="Calibri"/>
                <a:ea typeface="DejaVu Sans"/>
              </a:rPr>
              <a:t>Kruskal's Algorithm – Step #1</a:t>
            </a:r>
            <a:endParaRPr b="0" lang="en-US" sz="4000" spc="-1" strike="noStrike">
              <a:latin typeface="Arial"/>
            </a:endParaRPr>
          </a:p>
        </p:txBody>
      </p:sp>
      <p:grpSp>
        <p:nvGrpSpPr>
          <p:cNvPr id="336" name="Group 4"/>
          <p:cNvGrpSpPr/>
          <p:nvPr/>
        </p:nvGrpSpPr>
        <p:grpSpPr>
          <a:xfrm>
            <a:off x="3123360" y="4385520"/>
            <a:ext cx="5948640" cy="1938240"/>
            <a:chOff x="3123360" y="4385520"/>
            <a:chExt cx="5948640" cy="1938240"/>
          </a:xfrm>
        </p:grpSpPr>
        <p:sp>
          <p:nvSpPr>
            <p:cNvPr id="337" name="CustomShape 5"/>
            <p:cNvSpPr/>
            <p:nvPr/>
          </p:nvSpPr>
          <p:spPr>
            <a:xfrm>
              <a:off x="3123360" y="5220360"/>
              <a:ext cx="31680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4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338" name="CustomShape 6"/>
            <p:cNvSpPr/>
            <p:nvPr/>
          </p:nvSpPr>
          <p:spPr>
            <a:xfrm>
              <a:off x="4028400" y="5670360"/>
              <a:ext cx="31680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2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339" name="CustomShape 7"/>
            <p:cNvSpPr/>
            <p:nvPr/>
          </p:nvSpPr>
          <p:spPr>
            <a:xfrm>
              <a:off x="3709440" y="5139000"/>
              <a:ext cx="31680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9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340" name="CustomShape 8"/>
            <p:cNvSpPr/>
            <p:nvPr/>
          </p:nvSpPr>
          <p:spPr>
            <a:xfrm>
              <a:off x="6202800" y="5306040"/>
              <a:ext cx="45396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12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341" name="CustomShape 9"/>
            <p:cNvSpPr/>
            <p:nvPr/>
          </p:nvSpPr>
          <p:spPr>
            <a:xfrm>
              <a:off x="5327640" y="5195160"/>
              <a:ext cx="31680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8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342" name="CustomShape 10"/>
            <p:cNvSpPr/>
            <p:nvPr/>
          </p:nvSpPr>
          <p:spPr>
            <a:xfrm>
              <a:off x="5458320" y="4521600"/>
              <a:ext cx="31680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7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343" name="CustomShape 11"/>
            <p:cNvSpPr/>
            <p:nvPr/>
          </p:nvSpPr>
          <p:spPr>
            <a:xfrm>
              <a:off x="4087440" y="4385520"/>
              <a:ext cx="31680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5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344" name="Line 12"/>
            <p:cNvSpPr/>
            <p:nvPr/>
          </p:nvSpPr>
          <p:spPr>
            <a:xfrm flipV="1">
              <a:off x="5150160" y="5180760"/>
              <a:ext cx="862200" cy="649800"/>
            </a:xfrm>
            <a:prstGeom prst="line">
              <a:avLst/>
            </a:prstGeom>
            <a:ln w="38160">
              <a:solidFill>
                <a:schemeClr val="accent5">
                  <a:lumMod val="75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5" name="Line 13"/>
            <p:cNvSpPr/>
            <p:nvPr/>
          </p:nvSpPr>
          <p:spPr>
            <a:xfrm flipH="1" flipV="1">
              <a:off x="4914360" y="5008680"/>
              <a:ext cx="35280" cy="740160"/>
            </a:xfrm>
            <a:prstGeom prst="line">
              <a:avLst/>
            </a:prstGeom>
            <a:ln w="38160">
              <a:solidFill>
                <a:schemeClr val="accent5">
                  <a:lumMod val="75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6" name="Line 14"/>
            <p:cNvSpPr/>
            <p:nvPr/>
          </p:nvSpPr>
          <p:spPr>
            <a:xfrm flipH="1" flipV="1">
              <a:off x="6212880" y="5258880"/>
              <a:ext cx="2160" cy="476640"/>
            </a:xfrm>
            <a:prstGeom prst="line">
              <a:avLst/>
            </a:prstGeom>
            <a:ln w="38160">
              <a:solidFill>
                <a:schemeClr val="accent5">
                  <a:lumMod val="75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7" name="Line 15"/>
            <p:cNvSpPr/>
            <p:nvPr/>
          </p:nvSpPr>
          <p:spPr>
            <a:xfrm flipH="1">
              <a:off x="3728520" y="6027840"/>
              <a:ext cx="937800" cy="29520"/>
            </a:xfrm>
            <a:prstGeom prst="line">
              <a:avLst/>
            </a:prstGeom>
            <a:ln w="38160">
              <a:solidFill>
                <a:schemeClr val="accent5">
                  <a:lumMod val="75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8" name="Line 16"/>
            <p:cNvSpPr/>
            <p:nvPr/>
          </p:nvSpPr>
          <p:spPr>
            <a:xfrm flipH="1" flipV="1">
              <a:off x="3658320" y="4911480"/>
              <a:ext cx="1091160" cy="919080"/>
            </a:xfrm>
            <a:prstGeom prst="line">
              <a:avLst/>
            </a:prstGeom>
            <a:ln w="38160">
              <a:solidFill>
                <a:schemeClr val="accent5">
                  <a:lumMod val="75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9" name="Line 17"/>
            <p:cNvSpPr/>
            <p:nvPr/>
          </p:nvSpPr>
          <p:spPr>
            <a:xfrm>
              <a:off x="5197680" y="4741920"/>
              <a:ext cx="731520" cy="250200"/>
            </a:xfrm>
            <a:prstGeom prst="line">
              <a:avLst/>
            </a:prstGeom>
            <a:ln w="38160">
              <a:solidFill>
                <a:schemeClr val="accent5">
                  <a:lumMod val="75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0" name="Line 18"/>
            <p:cNvSpPr/>
            <p:nvPr/>
          </p:nvSpPr>
          <p:spPr>
            <a:xfrm flipV="1">
              <a:off x="3444840" y="4989960"/>
              <a:ext cx="12960" cy="800640"/>
            </a:xfrm>
            <a:prstGeom prst="line">
              <a:avLst/>
            </a:prstGeom>
            <a:ln w="38160">
              <a:solidFill>
                <a:schemeClr val="accent5">
                  <a:lumMod val="75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1" name="Line 19"/>
            <p:cNvSpPr/>
            <p:nvPr/>
          </p:nvSpPr>
          <p:spPr>
            <a:xfrm>
              <a:off x="3741480" y="4722840"/>
              <a:ext cx="889200" cy="19080"/>
            </a:xfrm>
            <a:prstGeom prst="line">
              <a:avLst/>
            </a:prstGeom>
            <a:ln w="38160">
              <a:solidFill>
                <a:schemeClr val="accent5">
                  <a:lumMod val="75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2" name="CustomShape 20"/>
            <p:cNvSpPr/>
            <p:nvPr/>
          </p:nvSpPr>
          <p:spPr>
            <a:xfrm>
              <a:off x="3174480" y="4456080"/>
              <a:ext cx="565920" cy="5328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A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353" name="CustomShape 21"/>
            <p:cNvSpPr/>
            <p:nvPr/>
          </p:nvSpPr>
          <p:spPr>
            <a:xfrm>
              <a:off x="3161520" y="5790960"/>
              <a:ext cx="565920" cy="5328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B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354" name="CustomShape 22"/>
            <p:cNvSpPr/>
            <p:nvPr/>
          </p:nvSpPr>
          <p:spPr>
            <a:xfrm>
              <a:off x="4631040" y="4475160"/>
              <a:ext cx="565920" cy="5328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C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355" name="CustomShape 23"/>
            <p:cNvSpPr/>
            <p:nvPr/>
          </p:nvSpPr>
          <p:spPr>
            <a:xfrm>
              <a:off x="4666320" y="5749200"/>
              <a:ext cx="565920" cy="5569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D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356" name="CustomShape 24"/>
            <p:cNvSpPr/>
            <p:nvPr/>
          </p:nvSpPr>
          <p:spPr>
            <a:xfrm>
              <a:off x="5929560" y="4725360"/>
              <a:ext cx="565920" cy="5328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E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357" name="CustomShape 25"/>
            <p:cNvSpPr/>
            <p:nvPr/>
          </p:nvSpPr>
          <p:spPr>
            <a:xfrm>
              <a:off x="5931720" y="5735880"/>
              <a:ext cx="565920" cy="5328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F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358" name="CustomShape 26"/>
            <p:cNvSpPr/>
            <p:nvPr/>
          </p:nvSpPr>
          <p:spPr>
            <a:xfrm>
              <a:off x="4474440" y="5101560"/>
              <a:ext cx="45396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20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359" name="CustomShape 27"/>
            <p:cNvSpPr/>
            <p:nvPr/>
          </p:nvSpPr>
          <p:spPr>
            <a:xfrm>
              <a:off x="7533360" y="5997960"/>
              <a:ext cx="96840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75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0" name="CustomShape 28"/>
            <p:cNvSpPr/>
            <p:nvPr/>
          </p:nvSpPr>
          <p:spPr>
            <a:xfrm>
              <a:off x="7794720" y="5612760"/>
              <a:ext cx="45396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10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361" name="CustomShape 29"/>
            <p:cNvSpPr/>
            <p:nvPr/>
          </p:nvSpPr>
          <p:spPr>
            <a:xfrm flipV="1">
              <a:off x="7454160" y="5149440"/>
              <a:ext cx="368640" cy="6606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75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2" name="CustomShape 30"/>
            <p:cNvSpPr/>
            <p:nvPr/>
          </p:nvSpPr>
          <p:spPr>
            <a:xfrm flipH="1" flipV="1">
              <a:off x="8225280" y="5149440"/>
              <a:ext cx="358200" cy="6606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5">
                  <a:lumMod val="75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3" name="CustomShape 31"/>
            <p:cNvSpPr/>
            <p:nvPr/>
          </p:nvSpPr>
          <p:spPr>
            <a:xfrm>
              <a:off x="7325640" y="5213160"/>
              <a:ext cx="31680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8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364" name="CustomShape 32"/>
            <p:cNvSpPr/>
            <p:nvPr/>
          </p:nvSpPr>
          <p:spPr>
            <a:xfrm>
              <a:off x="8376480" y="5176800"/>
              <a:ext cx="31680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ebffc2"/>
                  </a:solidFill>
                  <a:latin typeface="Consolas"/>
                  <a:ea typeface="DejaVu Sans"/>
                </a:rPr>
                <a:t>7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365" name="CustomShape 33"/>
            <p:cNvSpPr/>
            <p:nvPr/>
          </p:nvSpPr>
          <p:spPr>
            <a:xfrm>
              <a:off x="8502840" y="5735880"/>
              <a:ext cx="569160" cy="52344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I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366" name="CustomShape 34"/>
            <p:cNvSpPr/>
            <p:nvPr/>
          </p:nvSpPr>
          <p:spPr>
            <a:xfrm>
              <a:off x="6992280" y="5735880"/>
              <a:ext cx="540000" cy="52344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G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367" name="CustomShape 35"/>
            <p:cNvSpPr/>
            <p:nvPr/>
          </p:nvSpPr>
          <p:spPr>
            <a:xfrm>
              <a:off x="7740000" y="4703040"/>
              <a:ext cx="569160" cy="52344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60">
              <a:solidFill>
                <a:schemeClr val="accent5">
                  <a:lumMod val="20000"/>
                  <a:lumOff val="8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ffffff"/>
                  </a:solidFill>
                  <a:latin typeface="Consolas"/>
                  <a:ea typeface="DejaVu Sans"/>
                </a:rPr>
                <a:t>H</a:t>
              </a:r>
              <a:endParaRPr b="0" lang="en-US" sz="24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</TotalTime>
  <Application>LibreOffice/6.2.6.2$Linux_X86_64 LibreOffice_project/20$Build-2</Application>
  <Words>5480</Words>
  <Paragraphs>2163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2014-01-02T17:00:34Z</dcterms:created>
  <dc:creator/>
  <dc:description>Course Instances - https://softuni.bg/opencourses/algorithms</dc:description>
  <cp:keywords>algorithms graphs dynamic programming combinatorics recursion sorting searching greedy SoftUni Software University programming software development software engineering course</cp:keywords>
  <dc:language>en-US</dc:language>
  <cp:lastModifiedBy/>
  <dcterms:modified xsi:type="dcterms:W3CDTF">2019-08-23T18:46:19Z</dcterms:modified>
  <cp:revision>7</cp:revision>
  <dc:subject>Software Development Course</dc:subject>
  <dc:title>Advanced Graph Algorithms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6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67</vt:i4>
  </property>
  <property fmtid="{D5CDD505-2E9C-101B-9397-08002B2CF9AE}" pid="12" name="_TemplateID">
    <vt:lpwstr>TC027879909991</vt:lpwstr>
  </property>
  <property fmtid="{D5CDD505-2E9C-101B-9397-08002B2CF9AE}" pid="13" name="category">
    <vt:lpwstr>Algorithms, Programming, SoftUni, Software University, Programming, Software Development, Software Engineering, Course</vt:lpwstr>
  </property>
</Properties>
</file>