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3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62.xml" ContentType="application/vnd.openxmlformats-officedocument.presentationml.slide+xml"/>
  <Override PartName="/ppt/slides/slide161.xml" ContentType="application/vnd.openxmlformats-officedocument.presentationml.slide+xml"/>
  <Override PartName="/ppt/slides/slide160.xml" ContentType="application/vnd.openxmlformats-officedocument.presentationml.slide+xml"/>
  <Override PartName="/ppt/slides/slide158.xml" ContentType="application/vnd.openxmlformats-officedocument.presentationml.slide+xml"/>
  <Override PartName="/ppt/slides/slide157.xml" ContentType="application/vnd.openxmlformats-officedocument.presentationml.slide+xml"/>
  <Override PartName="/ppt/slides/slide156.xml" ContentType="application/vnd.openxmlformats-officedocument.presentationml.slide+xml"/>
  <Override PartName="/ppt/slides/slide155.xml" ContentType="application/vnd.openxmlformats-officedocument.presentationml.slide+xml"/>
  <Override PartName="/ppt/slides/slide154.xml" ContentType="application/vnd.openxmlformats-officedocument.presentationml.slide+xml"/>
  <Override PartName="/ppt/slides/slide153.xml" ContentType="application/vnd.openxmlformats-officedocument.presentationml.slide+xml"/>
  <Override PartName="/ppt/slides/slide152.xml" ContentType="application/vnd.openxmlformats-officedocument.presentationml.slide+xml"/>
  <Override PartName="/ppt/slides/slide151.xml" ContentType="application/vnd.openxmlformats-officedocument.presentationml.slide+xml"/>
  <Override PartName="/ppt/slides/slide150.xml" ContentType="application/vnd.openxmlformats-officedocument.presentationml.slide+xml"/>
  <Override PartName="/ppt/slides/slide148.xml" ContentType="application/vnd.openxmlformats-officedocument.presentationml.slide+xml"/>
  <Override PartName="/ppt/slides/slide147.xml" ContentType="application/vnd.openxmlformats-officedocument.presentationml.slide+xml"/>
  <Override PartName="/ppt/slides/slide146.xml" ContentType="application/vnd.openxmlformats-officedocument.presentationml.slide+xml"/>
  <Override PartName="/ppt/slides/slide145.xml" ContentType="application/vnd.openxmlformats-officedocument.presentationml.slide+xml"/>
  <Override PartName="/ppt/slides/slide144.xml" ContentType="application/vnd.openxmlformats-officedocument.presentationml.slide+xml"/>
  <Override PartName="/ppt/slides/slide143.xml" ContentType="application/vnd.openxmlformats-officedocument.presentationml.slide+xml"/>
  <Override PartName="/ppt/slides/slide142.xml" ContentType="application/vnd.openxmlformats-officedocument.presentationml.slide+xml"/>
  <Override PartName="/ppt/slides/slide141.xml" ContentType="application/vnd.openxmlformats-officedocument.presentationml.slide+xml"/>
  <Override PartName="/ppt/slides/slide140.xml" ContentType="application/vnd.openxmlformats-officedocument.presentationml.slide+xml"/>
  <Override PartName="/ppt/slides/slide138.xml" ContentType="application/vnd.openxmlformats-officedocument.presentationml.slide+xml"/>
  <Override PartName="/ppt/slides/slide137.xml" ContentType="application/vnd.openxmlformats-officedocument.presentationml.slide+xml"/>
  <Override PartName="/ppt/slides/slide136.xml" ContentType="application/vnd.openxmlformats-officedocument.presentationml.slide+xml"/>
  <Override PartName="/ppt/slides/slide135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08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34.xml" ContentType="application/vnd.openxmlformats-officedocument.presentationml.slide+xml"/>
  <Override PartName="/ppt/slides/slide99.xml" ContentType="application/vnd.openxmlformats-officedocument.presentationml.slide+xml"/>
  <Override PartName="/ppt/slides/slide133.xml" ContentType="application/vnd.openxmlformats-officedocument.presentationml.slide+xml"/>
  <Override PartName="/ppt/slides/slide9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13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29.xml" ContentType="application/vnd.openxmlformats-officedocument.presentationml.slide+xml"/>
  <Override PartName="/ppt/slides/slide30.xml" ContentType="application/vnd.openxmlformats-officedocument.presentationml.slide+xml"/>
  <Override PartName="/ppt/slides/slide124.xml" ContentType="application/vnd.openxmlformats-officedocument.presentationml.slide+xml"/>
  <Override PartName="/ppt/slides/slide89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55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_rels/slide160.xml.rels" ContentType="application/vnd.openxmlformats-package.relationships+xml"/>
  <Override PartName="/ppt/slides/_rels/slide156.xml.rels" ContentType="application/vnd.openxmlformats-package.relationships+xml"/>
  <Override PartName="/ppt/slides/_rels/slide155.xml.rels" ContentType="application/vnd.openxmlformats-package.relationships+xml"/>
  <Override PartName="/ppt/slides/_rels/slide132.xml.rels" ContentType="application/vnd.openxmlformats-package.relationships+xml"/>
  <Override PartName="/ppt/slides/_rels/slide131.xml.rels" ContentType="application/vnd.openxmlformats-package.relationships+xml"/>
  <Override PartName="/ppt/slides/_rels/slide122.xml.rels" ContentType="application/vnd.openxmlformats-package.relationships+xml"/>
  <Override PartName="/ppt/slides/_rels/slide121.xml.rels" ContentType="application/vnd.openxmlformats-package.relationships+xml"/>
  <Override PartName="/ppt/slides/_rels/slide120.xml.rels" ContentType="application/vnd.openxmlformats-package.relationships+xml"/>
  <Override PartName="/ppt/slides/_rels/slide104.xml.rels" ContentType="application/vnd.openxmlformats-package.relationships+xml"/>
  <Override PartName="/ppt/slides/_rels/slide137.xml.rels" ContentType="application/vnd.openxmlformats-package.relationships+xml"/>
  <Override PartName="/ppt/slides/_rels/slide47.xml.rels" ContentType="application/vnd.openxmlformats-package.relationships+xml"/>
  <Override PartName="/ppt/slides/_rels/slide136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99.xml.rels" ContentType="application/vnd.openxmlformats-package.relationships+xml"/>
  <Override PartName="/ppt/slides/_rels/slide42.xml.rels" ContentType="application/vnd.openxmlformats-package.relationships+xml"/>
  <Override PartName="/ppt/slides/_rels/slide98.xml.rels" ContentType="application/vnd.openxmlformats-package.relationships+xml"/>
  <Override PartName="/ppt/slides/_rels/slide41.xml.rels" ContentType="application/vnd.openxmlformats-package.relationships+xml"/>
  <Override PartName="/ppt/slides/_rels/slide142.xml.rels" ContentType="application/vnd.openxmlformats-package.relationships+xml"/>
  <Override PartName="/ppt/slides/_rels/slide128.xml.rels" ContentType="application/vnd.openxmlformats-package.relationships+xml"/>
  <Override PartName="/ppt/slides/_rels/slide38.xml.rels" ContentType="application/vnd.openxmlformats-package.relationships+xml"/>
  <Override PartName="/ppt/slides/_rels/slide127.xml.rels" ContentType="application/vnd.openxmlformats-package.relationships+xml"/>
  <Override PartName="/ppt/slides/_rels/slide37.xml.rels" ContentType="application/vnd.openxmlformats-package.relationships+xml"/>
  <Override PartName="/ppt/slides/_rels/slide148.xml.rels" ContentType="application/vnd.openxmlformats-package.relationships+xml"/>
  <Override PartName="/ppt/slides/_rels/slide95.xml.rels" ContentType="application/vnd.openxmlformats-package.relationships+xml"/>
  <Override PartName="/ppt/slides/_rels/slide126.xml.rels" ContentType="application/vnd.openxmlformats-package.relationships+xml"/>
  <Override PartName="/ppt/slides/_rels/slide36.xml.rels" ContentType="application/vnd.openxmlformats-package.relationships+xml"/>
  <Override PartName="/ppt/slides/_rels/slide147.xml.rels" ContentType="application/vnd.openxmlformats-package.relationships+xml"/>
  <Override PartName="/ppt/slides/_rels/slide94.xml.rels" ContentType="application/vnd.openxmlformats-package.relationships+xml"/>
  <Override PartName="/ppt/slides/_rels/slide125.xml.rels" ContentType="application/vnd.openxmlformats-package.relationships+xml"/>
  <Override PartName="/ppt/slides/_rels/slide35.xml.rels" ContentType="application/vnd.openxmlformats-package.relationships+xml"/>
  <Override PartName="/ppt/slides/_rels/slide146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_rels/slide124.xml.rels" ContentType="application/vnd.openxmlformats-package.relationships+xml"/>
  <Override PartName="/ppt/slides/_rels/slide34.xml.rels" ContentType="application/vnd.openxmlformats-package.relationships+xml"/>
  <Override PartName="/ppt/slides/_rels/slide145.xml.rels" ContentType="application/vnd.openxmlformats-package.relationships+xml"/>
  <Override PartName="/ppt/slides/_rels/slide92.xml.rels" ContentType="application/vnd.openxmlformats-package.relationships+xml"/>
  <Override PartName="/ppt/slides/_rels/slide144.xml.rels" ContentType="application/vnd.openxmlformats-package.relationships+xml"/>
  <Override PartName="/ppt/slides/_rels/slide91.xml.rels" ContentType="application/vnd.openxmlformats-package.relationships+xml"/>
  <Override PartName="/ppt/slides/_rels/slide130.xml.rels" ContentType="application/vnd.openxmlformats-package.relationships+xml"/>
  <Override PartName="/ppt/slides/_rels/slide116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158.xml.rels" ContentType="application/vnd.openxmlformats-package.relationships+xml"/>
  <Override PartName="/ppt/slides/_rels/slide101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57.xml.rels" ContentType="application/vnd.openxmlformats-package.relationships+xml"/>
  <Override PartName="/ppt/slides/_rels/slide100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17.xml.rels" ContentType="application/vnd.openxmlformats-package.relationships+xml"/>
  <Override PartName="/ppt/slides/_rels/slide114.xml.rels" ContentType="application/vnd.openxmlformats-package.relationships+xml"/>
  <Override PartName="/ppt/slides/_rels/slide24.xml.rels" ContentType="application/vnd.openxmlformats-package.relationships+xml"/>
  <Override PartName="/ppt/slides/_rels/slide135.xml.rels" ContentType="application/vnd.openxmlformats-package.relationships+xml"/>
  <Override PartName="/ppt/slides/_rels/slide82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115.xml.rels" ContentType="application/vnd.openxmlformats-package.relationships+xml"/>
  <Override PartName="/ppt/slides/_rels/slide25.xml.rels" ContentType="application/vnd.openxmlformats-package.relationships+xml"/>
  <Override PartName="/ppt/slides/_rels/slide117.xml.rels" ContentType="application/vnd.openxmlformats-package.relationships+xml"/>
  <Override PartName="/ppt/slides/_rels/slide7.xml.rels" ContentType="application/vnd.openxmlformats-package.relationships+xml"/>
  <Override PartName="/ppt/slides/_rels/slide84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141.xml.rels" ContentType="application/vnd.openxmlformats-package.relationships+xml"/>
  <Override PartName="/ppt/slides/_rels/slide51.xml.rels" ContentType="application/vnd.openxmlformats-package.relationships+xml"/>
  <Override PartName="/ppt/slides/_rels/slide4.xml.rels" ContentType="application/vnd.openxmlformats-package.relationships+xml"/>
  <Override PartName="/ppt/slides/_rels/slide68.xml.rels" ContentType="application/vnd.openxmlformats-package.relationships+xml"/>
  <Override PartName="/ppt/slides/_rels/slide159.xml.rels" ContentType="application/vnd.openxmlformats-package.relationships+xml"/>
  <Override PartName="/ppt/slides/_rels/slide102.xml.rels" ContentType="application/vnd.openxmlformats-package.relationships+xml"/>
  <Override PartName="/ppt/slides/_rels/slide12.xml.rels" ContentType="application/vnd.openxmlformats-package.relationships+xml"/>
  <Override PartName="/ppt/slides/_rels/slide70.xml.rels" ContentType="application/vnd.openxmlformats-package.relationships+xml"/>
  <Override PartName="/ppt/slides/_rels/slide123.xml.rels" ContentType="application/vnd.openxmlformats-package.relationships+xml"/>
  <Override PartName="/ppt/slides/_rels/slide33.xml.rels" ContentType="application/vnd.openxmlformats-package.relationships+xml"/>
  <Override PartName="/ppt/slides/_rels/slide19.xml.rels" ContentType="application/vnd.openxmlformats-package.relationships+xml"/>
  <Override PartName="/ppt/slides/_rels/slide143.xml.rels" ContentType="application/vnd.openxmlformats-package.relationships+xml"/>
  <Override PartName="/ppt/slides/_rels/slide129.xml.rels" ContentType="application/vnd.openxmlformats-package.relationships+xml"/>
  <Override PartName="/ppt/slides/_rels/slide39.xml.rels" ContentType="application/vnd.openxmlformats-package.relationships+xml"/>
  <Override PartName="/ppt/slides/_rels/slide90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40.xml.rels" ContentType="application/vnd.openxmlformats-package.relationships+xml"/>
  <Override PartName="/ppt/slides/_rels/slide50.xml.rels" ContentType="application/vnd.openxmlformats-package.relationships+xml"/>
  <Override PartName="/ppt/slides/_rels/slide83.xml.rels" ContentType="application/vnd.openxmlformats-package.relationships+xml"/>
  <Override PartName="/ppt/slides/_rels/slide69.xml.rels" ContentType="application/vnd.openxmlformats-package.relationships+xml"/>
  <Override PartName="/ppt/slides/_rels/slide103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2.xml.rels" ContentType="application/vnd.openxmlformats-package.relationships+xml"/>
  <Override PartName="/ppt/slides/_rels/slide22.xml.rels" ContentType="application/vnd.openxmlformats-package.relationships+xml"/>
  <Override PartName="/ppt/slides/_rels/slide133.xml.rels" ContentType="application/vnd.openxmlformats-package.relationships+xml"/>
  <Override PartName="/ppt/slides/_rels/slide80.xml.rels" ContentType="application/vnd.openxmlformats-package.relationships+xml"/>
  <Override PartName="/ppt/slides/_rels/slide15.xml.rels" ContentType="application/vnd.openxmlformats-package.relationships+xml"/>
  <Override PartName="/ppt/slides/_rels/slide44.xml.rels" ContentType="application/vnd.openxmlformats-package.relationships+xml"/>
  <Override PartName="/ppt/slides/_rels/slide1.xml.rels" ContentType="application/vnd.openxmlformats-package.relationships+xml"/>
  <Override PartName="/ppt/slides/_rels/slide40.xml.rels" ContentType="application/vnd.openxmlformats-package.relationships+xml"/>
  <Override PartName="/ppt/slides/_rels/slide97.xml.rels" ContentType="application/vnd.openxmlformats-package.relationships+xml"/>
  <Override PartName="/ppt/slides/_rels/slide113.xml.rels" ContentType="application/vnd.openxmlformats-package.relationships+xml"/>
  <Override PartName="/ppt/slides/_rels/slide23.xml.rels" ContentType="application/vnd.openxmlformats-package.relationships+xml"/>
  <Override PartName="/ppt/slides/_rels/slide134.xml.rels" ContentType="application/vnd.openxmlformats-package.relationships+xml"/>
  <Override PartName="/ppt/slides/_rels/slide81.xml.rels" ContentType="application/vnd.openxmlformats-package.relationships+xml"/>
  <Override PartName="/ppt/slides/_rels/slide16.xml.rels" ContentType="application/vnd.openxmlformats-package.relationships+xml"/>
  <Override PartName="/ppt/slides/_rels/slide110.xml.rels" ContentType="application/vnd.openxmlformats-package.relationships+xml"/>
  <Override PartName="/ppt/slides/_rels/slide20.xml.rels" ContentType="application/vnd.openxmlformats-package.relationships+xml"/>
  <Override PartName="/ppt/slides/_rels/slide111.xml.rels" ContentType="application/vnd.openxmlformats-package.relationships+xml"/>
  <Override PartName="/ppt/slides/_rels/slide21.xml.rels" ContentType="application/vnd.openxmlformats-package.relationships+xml"/>
  <Override PartName="/ppt/slides/_rels/slide138.xml.rels" ContentType="application/vnd.openxmlformats-package.relationships+xml"/>
  <Override PartName="/ppt/slides/_rels/slide48.xml.rels" ContentType="application/vnd.openxmlformats-package.relationships+xml"/>
  <Override PartName="/ppt/slides/_rels/slide139.xml.rels" ContentType="application/vnd.openxmlformats-package.relationships+xml"/>
  <Override PartName="/ppt/slides/_rels/slide49.xml.rels" ContentType="application/vnd.openxmlformats-package.relationships+xml"/>
  <Override PartName="/ppt/slides/_rels/slide105.xml.rels" ContentType="application/vnd.openxmlformats-package.relationships+xml"/>
  <Override PartName="/ppt/slides/_rels/slide52.xml.rels" ContentType="application/vnd.openxmlformats-package.relationships+xml"/>
  <Override PartName="/ppt/slides/_rels/slide106.xml.rels" ContentType="application/vnd.openxmlformats-package.relationships+xml"/>
  <Override PartName="/ppt/slides/_rels/slide53.xml.rels" ContentType="application/vnd.openxmlformats-package.relationships+xml"/>
  <Override PartName="/ppt/slides/_rels/slide107.xml.rels" ContentType="application/vnd.openxmlformats-package.relationships+xml"/>
  <Override PartName="/ppt/slides/_rels/slide54.xml.rels" ContentType="application/vnd.openxmlformats-package.relationships+xml"/>
  <Override PartName="/ppt/slides/_rels/slide108.xml.rels" ContentType="application/vnd.openxmlformats-package.relationships+xml"/>
  <Override PartName="/ppt/slides/_rels/slide55.xml.rels" ContentType="application/vnd.openxmlformats-package.relationships+xml"/>
  <Override PartName="/ppt/slides/_rels/slide109.xml.rels" ContentType="application/vnd.openxmlformats-package.relationships+xml"/>
  <Override PartName="/ppt/slides/_rels/slide56.xml.rels" ContentType="application/vnd.openxmlformats-package.relationships+xml"/>
  <Override PartName="/ppt/slides/_rels/slide149.xml.rels" ContentType="application/vnd.openxmlformats-package.relationships+xml"/>
  <Override PartName="/ppt/slides/_rels/slide59.xml.rels" ContentType="application/vnd.openxmlformats-package.relationships+xml"/>
  <Override PartName="/ppt/slides/_rels/slide150.xml.rels" ContentType="application/vnd.openxmlformats-package.relationships+xml"/>
  <Override PartName="/ppt/slides/_rels/slide3.xml.rels" ContentType="application/vnd.openxmlformats-package.relationships+xml"/>
  <Override PartName="/ppt/slides/_rels/slide60.xml.rels" ContentType="application/vnd.openxmlformats-package.relationships+xml"/>
  <Override PartName="/ppt/slides/_rels/slide79.xml.rels" ContentType="application/vnd.openxmlformats-package.relationships+xml"/>
  <Override PartName="/ppt/slides/_rels/slide151.xml.rels" ContentType="application/vnd.openxmlformats-package.relationships+xml"/>
  <Override PartName="/ppt/slides/_rels/slide61.xml.rels" ContentType="application/vnd.openxmlformats-package.relationships+xml"/>
  <Override PartName="/ppt/slides/_rels/slide152.xml.rels" ContentType="application/vnd.openxmlformats-package.relationships+xml"/>
  <Override PartName="/ppt/slides/_rels/slide62.xml.rels" ContentType="application/vnd.openxmlformats-package.relationships+xml"/>
  <Override PartName="/ppt/slides/_rels/slide153.xml.rels" ContentType="application/vnd.openxmlformats-package.relationships+xml"/>
  <Override PartName="/ppt/slides/_rels/slide63.xml.rels" ContentType="application/vnd.openxmlformats-package.relationships+xml"/>
  <Override PartName="/ppt/slides/_rels/slide154.xml.rels" ContentType="application/vnd.openxmlformats-package.relationships+xml"/>
  <Override PartName="/ppt/slides/_rels/slide64.xml.rels" ContentType="application/vnd.openxmlformats-package.relationships+xml"/>
  <Override PartName="/ppt/slides/_rels/slide96.xml.rels" ContentType="application/vnd.openxmlformats-package.relationships+xml"/>
  <Override PartName="/ppt/slides/_rels/slide118.xml.rels" ContentType="application/vnd.openxmlformats-package.relationships+xml"/>
  <Override PartName="/ppt/slides/_rels/slide8.xml.rels" ContentType="application/vnd.openxmlformats-package.relationships+xml"/>
  <Override PartName="/ppt/slides/_rels/slide65.xml.rels" ContentType="application/vnd.openxmlformats-package.relationships+xml"/>
  <Override PartName="/ppt/slides/_rels/slide119.xml.rels" ContentType="application/vnd.openxmlformats-package.relationships+xml"/>
  <Override PartName="/ppt/slides/_rels/slide9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161.xml.rels" ContentType="application/vnd.openxmlformats-package.relationships+xml"/>
  <Override PartName="/ppt/slides/_rels/slide57.xml.rels" ContentType="application/vnd.openxmlformats-package.relationships+xml"/>
  <Override PartName="/ppt/slides/_rels/slide71.xml.rels" ContentType="application/vnd.openxmlformats-package.relationships+xml"/>
  <Override PartName="/ppt/slides/_rels/slide162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87.xml.rels" ContentType="application/vnd.openxmlformats-package.relationships+xml"/>
  <Override PartName="/ppt/slides/_rels/slide31.xml.rels" ContentType="application/vnd.openxmlformats-package.relationships+xml"/>
  <Override PartName="/ppt/slides/_rels/slide88.xml.rels" ContentType="application/vnd.openxmlformats-package.relationships+xml"/>
  <Override PartName="/ppt/slides/_rels/slide32.xml.rels" ContentType="application/vnd.openxmlformats-package.relationships+xml"/>
  <Override PartName="/ppt/slides/_rels/slide89.xml.rels" ContentType="application/vnd.openxmlformats-package.relationships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119.xml" ContentType="application/vnd.openxmlformats-officedocument.presentationml.slide+xml"/>
  <Override PartName="/ppt/slides/slide20.xml" ContentType="application/vnd.openxmlformats-officedocument.presentationml.slide+xml"/>
  <Override PartName="/ppt/slides/slide114.xml" ContentType="application/vnd.openxmlformats-officedocument.presentationml.slide+xml"/>
  <Override PartName="/ppt/slides/slide79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49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slide109.xml" ContentType="application/vnd.openxmlformats-officedocument.presentationml.slide+xml"/>
  <Override PartName="/ppt/slides/slide10.xml" ContentType="application/vnd.openxmlformats-officedocument.presentationml.slide+xml"/>
  <Override PartName="/ppt/slides/slide104.xml" ContentType="application/vnd.openxmlformats-officedocument.presentationml.slide+xml"/>
  <Override PartName="/ppt/slides/slide69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0.xml" ContentType="application/vnd.openxmlformats-officedocument.presentationml.slide+xml"/>
  <Override PartName="/ppt/slides/slide16.xml" ContentType="application/vnd.openxmlformats-officedocument.presentationml.slide+xml"/>
  <Override PartName="/ppt/slides/slide91.xml" ContentType="application/vnd.openxmlformats-officedocument.presentationml.slide+xml"/>
  <Override PartName="/ppt/slides/slide17.xml" ContentType="application/vnd.openxmlformats-officedocument.presentationml.slide+xml"/>
  <Override PartName="/ppt/slides/slide92.xml" ContentType="application/vnd.openxmlformats-officedocument.presentationml.slide+xml"/>
  <Override PartName="/ppt/slides/slide18.xml" ContentType="application/vnd.openxmlformats-officedocument.presentationml.slide+xml"/>
  <Override PartName="/ppt/slides/slide93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1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100.xml" ContentType="application/vnd.openxmlformats-officedocument.presentationml.slide+xml"/>
  <Override PartName="/ppt/slides/slide65.xml" ContentType="application/vnd.openxmlformats-officedocument.presentationml.slide+xml"/>
  <Override PartName="/ppt/slides/slide101.xml" ContentType="application/vnd.openxmlformats-officedocument.presentationml.slide+xml"/>
  <Override PartName="/ppt/slides/slide66.xml" ContentType="application/vnd.openxmlformats-officedocument.presentationml.slide+xml"/>
  <Override PartName="/ppt/slides/slide102.xml" ContentType="application/vnd.openxmlformats-officedocument.presentationml.slide+xml"/>
  <Override PartName="/ppt/slides/slide67.xml" ContentType="application/vnd.openxmlformats-officedocument.presentationml.slide+xml"/>
  <Override PartName="/ppt/slides/slide103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110.xml" ContentType="application/vnd.openxmlformats-officedocument.presentationml.slide+xml"/>
  <Override PartName="/ppt/slides/slide75.xml" ContentType="application/vnd.openxmlformats-officedocument.presentationml.slide+xml"/>
  <Override PartName="/ppt/slides/slide111.xml" ContentType="application/vnd.openxmlformats-officedocument.presentationml.slide+xml"/>
  <Override PartName="/ppt/slides/slide76.xml" ContentType="application/vnd.openxmlformats-officedocument.presentationml.slide+xml"/>
  <Override PartName="/ppt/slides/slide112.xml" ContentType="application/vnd.openxmlformats-officedocument.presentationml.slide+xml"/>
  <Override PartName="/ppt/slides/slide77.xml" ContentType="application/vnd.openxmlformats-officedocument.presentationml.slide+xml"/>
  <Override PartName="/ppt/slides/slide113.xml" ContentType="application/vnd.openxmlformats-officedocument.presentationml.slide+xml"/>
  <Override PartName="/ppt/slides/slide7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120.xml" ContentType="application/vnd.openxmlformats-officedocument.presentationml.slide+xml"/>
  <Override PartName="/ppt/slides/slide85.xml" ContentType="application/vnd.openxmlformats-officedocument.presentationml.slide+xml"/>
  <Override PartName="/ppt/slides/slide121.xml" ContentType="application/vnd.openxmlformats-officedocument.presentationml.slide+xml"/>
  <Override PartName="/ppt/slides/slide86.xml" ContentType="application/vnd.openxmlformats-officedocument.presentationml.slide+xml"/>
  <Override PartName="/ppt/slides/slide122.xml" ContentType="application/vnd.openxmlformats-officedocument.presentationml.slide+xml"/>
  <Override PartName="/ppt/slides/slide87.xml" ContentType="application/vnd.openxmlformats-officedocument.presentationml.slide+xml"/>
  <Override PartName="/ppt/slides/slide123.xml" ContentType="application/vnd.openxmlformats-officedocument.presentationml.slide+xml"/>
  <Override PartName="/ppt/slides/slide88.xml" ContentType="application/vnd.openxmlformats-officedocument.presentationml.slide+xml"/>
  <Override PartName="/ppt/slides/slide130.xml" ContentType="application/vnd.openxmlformats-officedocument.presentationml.slide+xml"/>
  <Override PartName="/ppt/slides/slide95.xml" ContentType="application/vnd.openxmlformats-officedocument.presentationml.slide+xml"/>
  <Override PartName="/ppt/slides/slide131.xml" ContentType="application/vnd.openxmlformats-officedocument.presentationml.slide+xml"/>
  <Override PartName="/ppt/slides/slide96.xml" ContentType="application/vnd.openxmlformats-officedocument.presentationml.slide+xml"/>
  <Override PartName="/ppt/slides/slide132.xml" ContentType="application/vnd.openxmlformats-officedocument.presentationml.slide+xml"/>
  <Override PartName="/ppt/slides/slide97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55.png" ContentType="image/png"/>
  <Override PartName="/ppt/media/image53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23.png" ContentType="image/png"/>
  <Override PartName="/ppt/media/image8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8.png" ContentType="image/png"/>
  <Override PartName="/ppt/media/image5.jpeg" ContentType="image/jpeg"/>
  <Override PartName="/ppt/media/image54.png" ContentType="image/png"/>
  <Override PartName="/ppt/media/image4.png" ContentType="image/png"/>
  <Override PartName="/ppt/media/image39.png" ContentType="image/png"/>
  <Override PartName="/ppt/media/image1.jpeg" ContentType="image/jpeg"/>
  <Override PartName="/ppt/media/image41.png" ContentType="image/png"/>
  <Override PartName="/ppt/media/image11.png" ContentType="image/png"/>
  <Override PartName="/ppt/media/image16.png" ContentType="image/png"/>
  <Override PartName="/ppt/media/image3.jpeg" ContentType="image/jpeg"/>
  <Override PartName="/ppt/media/image2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9.png" ContentType="image/png"/>
  <Override PartName="/ppt/media/image24.png" ContentType="image/png"/>
  <Override PartName="/ppt/media/image10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8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6D70265-792B-43BE-B1E8-C3AAD8AF037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16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62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9.xml"/><Relationship Id="rId4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52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44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1" name="CustomShape 3"/>
          <p:cNvSpPr/>
          <p:nvPr/>
        </p:nvSpPr>
        <p:spPr>
          <a:xfrm>
            <a:off x="0" y="8748000"/>
            <a:ext cx="6307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22" name="CustomShape 4"/>
          <p:cNvSpPr/>
          <p:nvPr/>
        </p:nvSpPr>
        <p:spPr>
          <a:xfrm>
            <a:off x="6309000" y="8748000"/>
            <a:ext cx="5461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CFCAD1-F73A-4A8C-AECD-FB7939FB82F9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53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44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7" name="CustomShape 3"/>
          <p:cNvSpPr/>
          <p:nvPr/>
        </p:nvSpPr>
        <p:spPr>
          <a:xfrm>
            <a:off x="0" y="8748000"/>
            <a:ext cx="6307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8" name="CustomShape 4"/>
          <p:cNvSpPr/>
          <p:nvPr/>
        </p:nvSpPr>
        <p:spPr>
          <a:xfrm>
            <a:off x="6309000" y="8748000"/>
            <a:ext cx="5461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1D7E5C-0F0C-41C4-994E-9102CA097C84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52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44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5" name="CustomShape 3"/>
          <p:cNvSpPr/>
          <p:nvPr/>
        </p:nvSpPr>
        <p:spPr>
          <a:xfrm>
            <a:off x="0" y="8748000"/>
            <a:ext cx="6307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26" name="CustomShape 4"/>
          <p:cNvSpPr/>
          <p:nvPr/>
        </p:nvSpPr>
        <p:spPr>
          <a:xfrm>
            <a:off x="6309000" y="8748000"/>
            <a:ext cx="5461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D8721C-D7EB-43FD-BD23-371F1610606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53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44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3" name="CustomShape 3"/>
          <p:cNvSpPr/>
          <p:nvPr/>
        </p:nvSpPr>
        <p:spPr>
          <a:xfrm>
            <a:off x="0" y="8748000"/>
            <a:ext cx="6307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4" name="CustomShape 4"/>
          <p:cNvSpPr/>
          <p:nvPr/>
        </p:nvSpPr>
        <p:spPr>
          <a:xfrm>
            <a:off x="6309000" y="8748000"/>
            <a:ext cx="5461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F5B7D4-E47E-42BE-99A2-EB28BEEDB9F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52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44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9" name="CustomShape 3"/>
          <p:cNvSpPr/>
          <p:nvPr/>
        </p:nvSpPr>
        <p:spPr>
          <a:xfrm>
            <a:off x="0" y="8748000"/>
            <a:ext cx="6307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0" name="CustomShape 4"/>
          <p:cNvSpPr/>
          <p:nvPr/>
        </p:nvSpPr>
        <p:spPr>
          <a:xfrm>
            <a:off x="6309000" y="8748000"/>
            <a:ext cx="5461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211D58-EADF-48EE-8C73-B95FE017DC3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3"/>
          <a:stretch/>
        </p:blipFill>
        <p:spPr>
          <a:xfrm>
            <a:off x="678600" y="2496240"/>
            <a:ext cx="2210760" cy="550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0760" cy="5504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0760" cy="5504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25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slideLayout" Target="../slideLayouts/slideLayout25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03520" y="665280"/>
            <a:ext cx="7990560" cy="10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64000"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  <a:ea typeface="DejaVu Sans"/>
              </a:rPr>
              <a:t>Dynamic Programming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503520" y="1890360"/>
            <a:ext cx="7990560" cy="15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Solving Optimization Problems with Dynamic Programming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320" y="4601160"/>
            <a:ext cx="31860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  <a:ea typeface="DejaVu Sans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60320" y="5070960"/>
            <a:ext cx="318600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  <a:ea typeface="DejaVu Sans"/>
              </a:rPr>
              <a:t>Technical Trainers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760320" y="5576040"/>
            <a:ext cx="31860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  <a:ea typeface="DejaVu Sans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760320" y="5917320"/>
            <a:ext cx="31860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21880" y="3310200"/>
            <a:ext cx="2174040" cy="759600"/>
          </a:xfrm>
          <a:prstGeom prst="roundRect">
            <a:avLst>
              <a:gd name="adj" fmla="val 3940"/>
            </a:avLst>
          </a:prstGeom>
          <a:blipFill rotWithShape="0">
            <a:blip r:embed="rId2"/>
            <a:stretch>
              <a:fillRect/>
            </a:stretch>
          </a:blip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18" descr=""/>
          <p:cNvPicPr/>
          <p:nvPr/>
        </p:nvPicPr>
        <p:blipFill>
          <a:blip r:embed="rId3"/>
          <a:stretch/>
        </p:blipFill>
        <p:spPr>
          <a:xfrm flipH="1">
            <a:off x="3885840" y="3870720"/>
            <a:ext cx="2132280" cy="2340000"/>
          </a:xfrm>
          <a:prstGeom prst="rect">
            <a:avLst/>
          </a:prstGeom>
          <a:ln>
            <a:noFill/>
          </a:ln>
        </p:spPr>
      </p:pic>
      <p:sp>
        <p:nvSpPr>
          <p:cNvPr id="131" name="CustomShape 8"/>
          <p:cNvSpPr/>
          <p:nvPr/>
        </p:nvSpPr>
        <p:spPr>
          <a:xfrm rot="576000">
            <a:off x="5770800" y="3890520"/>
            <a:ext cx="6620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1" lang="en-US" sz="2400" spc="41" strike="noStrike">
                <a:solidFill>
                  <a:srgbClr val="fefefd"/>
                </a:solidFill>
                <a:latin typeface="Calibri"/>
                <a:ea typeface="DejaVu Sans"/>
              </a:rPr>
              <a:t>DP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8"/>
          <p:cNvSpPr/>
          <p:nvPr/>
        </p:nvSpPr>
        <p:spPr>
          <a:xfrm rot="3721200">
            <a:off x="4299120" y="449172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CustomShape 1"/>
          <p:cNvSpPr/>
          <p:nvPr/>
        </p:nvSpPr>
        <p:spPr>
          <a:xfrm>
            <a:off x="912960" y="489456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Move D/R Optimal Substructure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52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Recursive Top-Down Approach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53" name="Graphic 11" descr=""/>
          <p:cNvPicPr/>
          <p:nvPr/>
        </p:nvPicPr>
        <p:blipFill>
          <a:blip r:embed="rId1"/>
          <a:stretch/>
        </p:blipFill>
        <p:spPr>
          <a:xfrm>
            <a:off x="4113360" y="892080"/>
            <a:ext cx="3961080" cy="3961080"/>
          </a:xfrm>
          <a:prstGeom prst="rect">
            <a:avLst/>
          </a:prstGeom>
          <a:ln>
            <a:noFill/>
          </a:ln>
        </p:spPr>
      </p:pic>
      <p:pic>
        <p:nvPicPr>
          <p:cNvPr id="1454" name="Graphic 12" descr=""/>
          <p:cNvPicPr/>
          <p:nvPr/>
        </p:nvPicPr>
        <p:blipFill>
          <a:blip r:embed="rId2"/>
          <a:stretch/>
        </p:blipFill>
        <p:spPr>
          <a:xfrm>
            <a:off x="4875120" y="1600200"/>
            <a:ext cx="1675080" cy="1675080"/>
          </a:xfrm>
          <a:prstGeom prst="rect">
            <a:avLst/>
          </a:prstGeom>
          <a:ln>
            <a:noFill/>
          </a:ln>
        </p:spPr>
      </p:pic>
      <p:pic>
        <p:nvPicPr>
          <p:cNvPr id="1455" name="Graphic 13" descr=""/>
          <p:cNvPicPr/>
          <p:nvPr/>
        </p:nvPicPr>
        <p:blipFill>
          <a:blip r:embed="rId3"/>
          <a:stretch/>
        </p:blipFill>
        <p:spPr>
          <a:xfrm>
            <a:off x="5205960" y="1931040"/>
            <a:ext cx="658440" cy="658440"/>
          </a:xfrm>
          <a:prstGeom prst="rect">
            <a:avLst/>
          </a:prstGeom>
          <a:ln>
            <a:noFill/>
          </a:ln>
        </p:spPr>
      </p:pic>
      <p:pic>
        <p:nvPicPr>
          <p:cNvPr id="1456" name="Graphic 14" descr=""/>
          <p:cNvPicPr/>
          <p:nvPr/>
        </p:nvPicPr>
        <p:blipFill>
          <a:blip r:embed="rId4"/>
          <a:stretch/>
        </p:blipFill>
        <p:spPr>
          <a:xfrm>
            <a:off x="5332320" y="205740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457" name="Graphic 15" descr=""/>
          <p:cNvPicPr/>
          <p:nvPr/>
        </p:nvPicPr>
        <p:blipFill>
          <a:blip r:embed="rId5"/>
          <a:stretch/>
        </p:blipFill>
        <p:spPr>
          <a:xfrm>
            <a:off x="5385600" y="2114640"/>
            <a:ext cx="100800" cy="100800"/>
          </a:xfrm>
          <a:prstGeom prst="rect">
            <a:avLst/>
          </a:prstGeom>
          <a:ln>
            <a:noFill/>
          </a:ln>
        </p:spPr>
      </p:pic>
      <p:pic>
        <p:nvPicPr>
          <p:cNvPr id="1458" name="Graphic 16" descr=""/>
          <p:cNvPicPr/>
          <p:nvPr/>
        </p:nvPicPr>
        <p:blipFill>
          <a:blip r:embed="rId6"/>
          <a:stretch/>
        </p:blipFill>
        <p:spPr>
          <a:xfrm>
            <a:off x="5408640" y="2135520"/>
            <a:ext cx="36720" cy="3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Move Down/Right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0" name="CustomShape 2"/>
          <p:cNvSpPr/>
          <p:nvPr/>
        </p:nvSpPr>
        <p:spPr>
          <a:xfrm>
            <a:off x="3198960" y="1688400"/>
            <a:ext cx="684360" cy="5770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461" name="Table 3"/>
          <p:cNvGraphicFramePr/>
          <p:nvPr/>
        </p:nvGraphicFramePr>
        <p:xfrm>
          <a:off x="7175520" y="1600200"/>
          <a:ext cx="4328280" cy="3573720"/>
        </p:xfrm>
        <a:graphic>
          <a:graphicData uri="http://schemas.openxmlformats.org/drawingml/2006/table">
            <a:tbl>
              <a:tblPr/>
              <a:tblGrid>
                <a:gridCol w="618120"/>
                <a:gridCol w="618120"/>
                <a:gridCol w="618120"/>
                <a:gridCol w="618120"/>
                <a:gridCol w="618120"/>
                <a:gridCol w="618120"/>
                <a:gridCol w="619920"/>
              </a:tblGrid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Move Down/Right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3" name="CustomShape 2"/>
          <p:cNvSpPr/>
          <p:nvPr/>
        </p:nvSpPr>
        <p:spPr>
          <a:xfrm>
            <a:off x="3198960" y="1688400"/>
            <a:ext cx="684360" cy="5770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4" name="Line 3"/>
          <p:cNvSpPr/>
          <p:nvPr/>
        </p:nvSpPr>
        <p:spPr>
          <a:xfrm flipV="1">
            <a:off x="2105640" y="2266560"/>
            <a:ext cx="143604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4"/>
          <p:cNvSpPr/>
          <p:nvPr/>
        </p:nvSpPr>
        <p:spPr>
          <a:xfrm>
            <a:off x="179532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6" name="CustomShape 5"/>
          <p:cNvSpPr/>
          <p:nvPr/>
        </p:nvSpPr>
        <p:spPr>
          <a:xfrm rot="9848400">
            <a:off x="2213640" y="2288520"/>
            <a:ext cx="812880" cy="1173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CustomShape 6"/>
          <p:cNvSpPr/>
          <p:nvPr/>
        </p:nvSpPr>
        <p:spPr>
          <a:xfrm>
            <a:off x="466740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8" name="Line 7"/>
          <p:cNvSpPr/>
          <p:nvPr/>
        </p:nvSpPr>
        <p:spPr>
          <a:xfrm flipH="1" flipV="1">
            <a:off x="3541680" y="2266560"/>
            <a:ext cx="143568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69" name="Table 8"/>
          <p:cNvGraphicFramePr/>
          <p:nvPr/>
        </p:nvGraphicFramePr>
        <p:xfrm>
          <a:off x="7175520" y="1600200"/>
          <a:ext cx="4328280" cy="3573720"/>
        </p:xfrm>
        <a:graphic>
          <a:graphicData uri="http://schemas.openxmlformats.org/drawingml/2006/table">
            <a:tbl>
              <a:tblPr/>
              <a:tblGrid>
                <a:gridCol w="618120"/>
                <a:gridCol w="618120"/>
                <a:gridCol w="618120"/>
                <a:gridCol w="618120"/>
                <a:gridCol w="618120"/>
                <a:gridCol w="618120"/>
                <a:gridCol w="619920"/>
              </a:tblGrid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Move Down/Right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1" name="CustomShape 2"/>
          <p:cNvSpPr/>
          <p:nvPr/>
        </p:nvSpPr>
        <p:spPr>
          <a:xfrm>
            <a:off x="3198960" y="1688400"/>
            <a:ext cx="684360" cy="5770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2" name="Line 3"/>
          <p:cNvSpPr/>
          <p:nvPr/>
        </p:nvSpPr>
        <p:spPr>
          <a:xfrm flipV="1">
            <a:off x="2105640" y="2266560"/>
            <a:ext cx="143604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4"/>
          <p:cNvSpPr/>
          <p:nvPr/>
        </p:nvSpPr>
        <p:spPr>
          <a:xfrm>
            <a:off x="179532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4" name="CustomShape 5"/>
          <p:cNvSpPr/>
          <p:nvPr/>
        </p:nvSpPr>
        <p:spPr>
          <a:xfrm rot="9848400">
            <a:off x="2213640" y="2288520"/>
            <a:ext cx="812880" cy="1173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CustomShape 6"/>
          <p:cNvSpPr/>
          <p:nvPr/>
        </p:nvSpPr>
        <p:spPr>
          <a:xfrm>
            <a:off x="466740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6" name="Line 7"/>
          <p:cNvSpPr/>
          <p:nvPr/>
        </p:nvSpPr>
        <p:spPr>
          <a:xfrm flipH="1" flipV="1">
            <a:off x="3541680" y="2266560"/>
            <a:ext cx="143568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77" name="Table 8"/>
          <p:cNvGraphicFramePr/>
          <p:nvPr/>
        </p:nvGraphicFramePr>
        <p:xfrm>
          <a:off x="7175520" y="1600200"/>
          <a:ext cx="4328280" cy="3573720"/>
        </p:xfrm>
        <a:graphic>
          <a:graphicData uri="http://schemas.openxmlformats.org/drawingml/2006/table">
            <a:tbl>
              <a:tblPr/>
              <a:tblGrid>
                <a:gridCol w="618120"/>
                <a:gridCol w="618120"/>
                <a:gridCol w="618120"/>
                <a:gridCol w="618120"/>
                <a:gridCol w="618120"/>
                <a:gridCol w="618120"/>
                <a:gridCol w="619920"/>
              </a:tblGrid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  <p:sp>
        <p:nvSpPr>
          <p:cNvPr id="1478" name="Line 9"/>
          <p:cNvSpPr/>
          <p:nvPr/>
        </p:nvSpPr>
        <p:spPr>
          <a:xfrm flipV="1">
            <a:off x="1299240" y="3276360"/>
            <a:ext cx="80640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10"/>
          <p:cNvSpPr/>
          <p:nvPr/>
        </p:nvSpPr>
        <p:spPr>
          <a:xfrm>
            <a:off x="98892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0" name="CustomShape 11"/>
          <p:cNvSpPr/>
          <p:nvPr/>
        </p:nvSpPr>
        <p:spPr>
          <a:xfrm>
            <a:off x="251316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1" name="Line 12"/>
          <p:cNvSpPr/>
          <p:nvPr/>
        </p:nvSpPr>
        <p:spPr>
          <a:xfrm flipH="1" flipV="1">
            <a:off x="2105640" y="3276360"/>
            <a:ext cx="71784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Move Down/Right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3" name="CustomShape 2"/>
          <p:cNvSpPr/>
          <p:nvPr/>
        </p:nvSpPr>
        <p:spPr>
          <a:xfrm>
            <a:off x="3198960" y="1688400"/>
            <a:ext cx="684360" cy="5770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4" name="Line 3"/>
          <p:cNvSpPr/>
          <p:nvPr/>
        </p:nvSpPr>
        <p:spPr>
          <a:xfrm flipV="1">
            <a:off x="2105640" y="2266560"/>
            <a:ext cx="143604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4"/>
          <p:cNvSpPr/>
          <p:nvPr/>
        </p:nvSpPr>
        <p:spPr>
          <a:xfrm>
            <a:off x="179532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6" name="CustomShape 5"/>
          <p:cNvSpPr/>
          <p:nvPr/>
        </p:nvSpPr>
        <p:spPr>
          <a:xfrm rot="8782800">
            <a:off x="1225440" y="3352320"/>
            <a:ext cx="499680" cy="1756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CustomShape 6"/>
          <p:cNvSpPr/>
          <p:nvPr/>
        </p:nvSpPr>
        <p:spPr>
          <a:xfrm>
            <a:off x="466740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8" name="Line 7"/>
          <p:cNvSpPr/>
          <p:nvPr/>
        </p:nvSpPr>
        <p:spPr>
          <a:xfrm flipH="1" flipV="1">
            <a:off x="3541680" y="2266560"/>
            <a:ext cx="143568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89" name="Table 8"/>
          <p:cNvGraphicFramePr/>
          <p:nvPr/>
        </p:nvGraphicFramePr>
        <p:xfrm>
          <a:off x="7175520" y="1600200"/>
          <a:ext cx="4328280" cy="3573720"/>
        </p:xfrm>
        <a:graphic>
          <a:graphicData uri="http://schemas.openxmlformats.org/drawingml/2006/table">
            <a:tbl>
              <a:tblPr/>
              <a:tblGrid>
                <a:gridCol w="618120"/>
                <a:gridCol w="618120"/>
                <a:gridCol w="618120"/>
                <a:gridCol w="618120"/>
                <a:gridCol w="618120"/>
                <a:gridCol w="618120"/>
                <a:gridCol w="619920"/>
              </a:tblGrid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  <p:sp>
        <p:nvSpPr>
          <p:cNvPr id="1490" name="Line 9"/>
          <p:cNvSpPr/>
          <p:nvPr/>
        </p:nvSpPr>
        <p:spPr>
          <a:xfrm flipV="1">
            <a:off x="1299240" y="3276360"/>
            <a:ext cx="80640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10"/>
          <p:cNvSpPr/>
          <p:nvPr/>
        </p:nvSpPr>
        <p:spPr>
          <a:xfrm>
            <a:off x="98892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2" name="CustomShape 11"/>
          <p:cNvSpPr/>
          <p:nvPr/>
        </p:nvSpPr>
        <p:spPr>
          <a:xfrm>
            <a:off x="251316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3" name="Line 12"/>
          <p:cNvSpPr/>
          <p:nvPr/>
        </p:nvSpPr>
        <p:spPr>
          <a:xfrm flipH="1" flipV="1">
            <a:off x="2105640" y="3276360"/>
            <a:ext cx="71784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Move Down/Right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95" name="CustomShape 2"/>
          <p:cNvSpPr/>
          <p:nvPr/>
        </p:nvSpPr>
        <p:spPr>
          <a:xfrm>
            <a:off x="3198960" y="1688400"/>
            <a:ext cx="684360" cy="5770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6" name="Line 3"/>
          <p:cNvSpPr/>
          <p:nvPr/>
        </p:nvSpPr>
        <p:spPr>
          <a:xfrm flipV="1">
            <a:off x="2105640" y="2266560"/>
            <a:ext cx="143604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4"/>
          <p:cNvSpPr/>
          <p:nvPr/>
        </p:nvSpPr>
        <p:spPr>
          <a:xfrm>
            <a:off x="179532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8" name="CustomShape 5"/>
          <p:cNvSpPr/>
          <p:nvPr/>
        </p:nvSpPr>
        <p:spPr>
          <a:xfrm rot="8144400">
            <a:off x="463680" y="4542480"/>
            <a:ext cx="499680" cy="1756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CustomShape 6"/>
          <p:cNvSpPr/>
          <p:nvPr/>
        </p:nvSpPr>
        <p:spPr>
          <a:xfrm>
            <a:off x="466740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0" name="Line 7"/>
          <p:cNvSpPr/>
          <p:nvPr/>
        </p:nvSpPr>
        <p:spPr>
          <a:xfrm flipH="1" flipV="1">
            <a:off x="3541680" y="2266560"/>
            <a:ext cx="143568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01" name="Table 8"/>
          <p:cNvGraphicFramePr/>
          <p:nvPr/>
        </p:nvGraphicFramePr>
        <p:xfrm>
          <a:off x="7175520" y="1600200"/>
          <a:ext cx="4328280" cy="3573720"/>
        </p:xfrm>
        <a:graphic>
          <a:graphicData uri="http://schemas.openxmlformats.org/drawingml/2006/table">
            <a:tbl>
              <a:tblPr/>
              <a:tblGrid>
                <a:gridCol w="618120"/>
                <a:gridCol w="618120"/>
                <a:gridCol w="618120"/>
                <a:gridCol w="618120"/>
                <a:gridCol w="618120"/>
                <a:gridCol w="618120"/>
                <a:gridCol w="619920"/>
              </a:tblGrid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  <p:sp>
        <p:nvSpPr>
          <p:cNvPr id="1502" name="Line 9"/>
          <p:cNvSpPr/>
          <p:nvPr/>
        </p:nvSpPr>
        <p:spPr>
          <a:xfrm flipV="1">
            <a:off x="1299240" y="3276360"/>
            <a:ext cx="80640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10"/>
          <p:cNvSpPr/>
          <p:nvPr/>
        </p:nvSpPr>
        <p:spPr>
          <a:xfrm>
            <a:off x="98892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4" name="CustomShape 11"/>
          <p:cNvSpPr/>
          <p:nvPr/>
        </p:nvSpPr>
        <p:spPr>
          <a:xfrm>
            <a:off x="251316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5" name="Line 12"/>
          <p:cNvSpPr/>
          <p:nvPr/>
        </p:nvSpPr>
        <p:spPr>
          <a:xfrm flipH="1" flipV="1">
            <a:off x="2105640" y="3276360"/>
            <a:ext cx="71784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Line 13"/>
          <p:cNvSpPr/>
          <p:nvPr/>
        </p:nvSpPr>
        <p:spPr>
          <a:xfrm flipV="1">
            <a:off x="746640" y="4392000"/>
            <a:ext cx="552600" cy="5983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14"/>
          <p:cNvSpPr/>
          <p:nvPr/>
        </p:nvSpPr>
        <p:spPr>
          <a:xfrm>
            <a:off x="436320" y="499032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8" name="Line 15"/>
          <p:cNvSpPr/>
          <p:nvPr/>
        </p:nvSpPr>
        <p:spPr>
          <a:xfrm flipH="1" flipV="1">
            <a:off x="1299240" y="4392000"/>
            <a:ext cx="552600" cy="5983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16"/>
          <p:cNvSpPr/>
          <p:nvPr/>
        </p:nvSpPr>
        <p:spPr>
          <a:xfrm>
            <a:off x="1541520" y="499032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Line 1"/>
          <p:cNvSpPr/>
          <p:nvPr/>
        </p:nvSpPr>
        <p:spPr>
          <a:xfrm flipV="1">
            <a:off x="2105640" y="2266560"/>
            <a:ext cx="143604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2"/>
          <p:cNvSpPr/>
          <p:nvPr/>
        </p:nvSpPr>
        <p:spPr>
          <a:xfrm rot="8144400">
            <a:off x="463680" y="4542480"/>
            <a:ext cx="499680" cy="1756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Line 3"/>
          <p:cNvSpPr/>
          <p:nvPr/>
        </p:nvSpPr>
        <p:spPr>
          <a:xfrm flipH="1" flipV="1">
            <a:off x="3541680" y="2266560"/>
            <a:ext cx="1435680" cy="47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Line 4"/>
          <p:cNvSpPr/>
          <p:nvPr/>
        </p:nvSpPr>
        <p:spPr>
          <a:xfrm flipV="1">
            <a:off x="1299240" y="3276360"/>
            <a:ext cx="80640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Line 5"/>
          <p:cNvSpPr/>
          <p:nvPr/>
        </p:nvSpPr>
        <p:spPr>
          <a:xfrm flipH="1" flipV="1">
            <a:off x="2105640" y="3276360"/>
            <a:ext cx="717840" cy="581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Line 6"/>
          <p:cNvSpPr/>
          <p:nvPr/>
        </p:nvSpPr>
        <p:spPr>
          <a:xfrm flipV="1">
            <a:off x="746640" y="4392000"/>
            <a:ext cx="552600" cy="5983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Line 7"/>
          <p:cNvSpPr/>
          <p:nvPr/>
        </p:nvSpPr>
        <p:spPr>
          <a:xfrm flipH="1" flipV="1">
            <a:off x="1299240" y="4392000"/>
            <a:ext cx="552600" cy="5983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8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Move Down/Right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18" name="CustomShape 9"/>
          <p:cNvSpPr/>
          <p:nvPr/>
        </p:nvSpPr>
        <p:spPr>
          <a:xfrm>
            <a:off x="3198960" y="1688400"/>
            <a:ext cx="684360" cy="5770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9" name="CustomShape 10"/>
          <p:cNvSpPr/>
          <p:nvPr/>
        </p:nvSpPr>
        <p:spPr>
          <a:xfrm>
            <a:off x="179532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0" name="CustomShape 11"/>
          <p:cNvSpPr/>
          <p:nvPr/>
        </p:nvSpPr>
        <p:spPr>
          <a:xfrm>
            <a:off x="4667400" y="2741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521" name="Table 12"/>
          <p:cNvGraphicFramePr/>
          <p:nvPr/>
        </p:nvGraphicFramePr>
        <p:xfrm>
          <a:off x="7175520" y="1600200"/>
          <a:ext cx="4328280" cy="3573720"/>
        </p:xfrm>
        <a:graphic>
          <a:graphicData uri="http://schemas.openxmlformats.org/drawingml/2006/table">
            <a:tbl>
              <a:tblPr/>
              <a:tblGrid>
                <a:gridCol w="618120"/>
                <a:gridCol w="618120"/>
                <a:gridCol w="618120"/>
                <a:gridCol w="618120"/>
                <a:gridCol w="618120"/>
                <a:gridCol w="618120"/>
                <a:gridCol w="619920"/>
              </a:tblGrid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  <p:sp>
        <p:nvSpPr>
          <p:cNvPr id="1522" name="CustomShape 13"/>
          <p:cNvSpPr/>
          <p:nvPr/>
        </p:nvSpPr>
        <p:spPr>
          <a:xfrm>
            <a:off x="98892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3" name="CustomShape 14"/>
          <p:cNvSpPr/>
          <p:nvPr/>
        </p:nvSpPr>
        <p:spPr>
          <a:xfrm>
            <a:off x="2513160" y="385776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4" name="CustomShape 15"/>
          <p:cNvSpPr/>
          <p:nvPr/>
        </p:nvSpPr>
        <p:spPr>
          <a:xfrm>
            <a:off x="436320" y="499032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5" name="CustomShape 16"/>
          <p:cNvSpPr/>
          <p:nvPr/>
        </p:nvSpPr>
        <p:spPr>
          <a:xfrm>
            <a:off x="1541520" y="4990320"/>
            <a:ext cx="619200" cy="5331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6" name="CustomShape 17"/>
          <p:cNvSpPr/>
          <p:nvPr/>
        </p:nvSpPr>
        <p:spPr>
          <a:xfrm>
            <a:off x="1073160" y="5721480"/>
            <a:ext cx="534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28" name="Table 2"/>
          <p:cNvGraphicFramePr/>
          <p:nvPr/>
        </p:nvGraphicFramePr>
        <p:xfrm>
          <a:off x="1293840" y="228708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29" name="Table 3"/>
          <p:cNvGraphicFramePr/>
          <p:nvPr/>
        </p:nvGraphicFramePr>
        <p:xfrm>
          <a:off x="7313760" y="2282760"/>
          <a:ext cx="3351960" cy="312336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664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30" name="CustomShape 4"/>
          <p:cNvSpPr/>
          <p:nvPr/>
        </p:nvSpPr>
        <p:spPr>
          <a:xfrm>
            <a:off x="5408640" y="3732480"/>
            <a:ext cx="1293840" cy="451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32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" name="Table 3"/>
          <p:cNvGraphicFramePr/>
          <p:nvPr/>
        </p:nvGraphicFramePr>
        <p:xfrm>
          <a:off x="7313760" y="2587680"/>
          <a:ext cx="3351960" cy="312336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664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34" name="CustomShape 4"/>
          <p:cNvSpPr/>
          <p:nvPr/>
        </p:nvSpPr>
        <p:spPr>
          <a:xfrm flipH="1">
            <a:off x="7464600" y="2243160"/>
            <a:ext cx="455760" cy="343080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5" name="CustomShape 5"/>
          <p:cNvSpPr/>
          <p:nvPr/>
        </p:nvSpPr>
        <p:spPr>
          <a:xfrm flipH="1">
            <a:off x="1901880" y="2057400"/>
            <a:ext cx="6324840" cy="526680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6" name="CustomShape 6"/>
          <p:cNvSpPr/>
          <p:nvPr/>
        </p:nvSpPr>
        <p:spPr>
          <a:xfrm>
            <a:off x="7940520" y="237168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38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39" name="Table 3"/>
          <p:cNvGraphicFramePr/>
          <p:nvPr/>
        </p:nvGraphicFramePr>
        <p:xfrm>
          <a:off x="7313760" y="2587680"/>
          <a:ext cx="3351960" cy="312336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808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8664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40" name="CustomShape 4"/>
          <p:cNvSpPr/>
          <p:nvPr/>
        </p:nvSpPr>
        <p:spPr>
          <a:xfrm flipH="1">
            <a:off x="7929000" y="2243160"/>
            <a:ext cx="455760" cy="343080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CustomShape 5"/>
          <p:cNvSpPr/>
          <p:nvPr/>
        </p:nvSpPr>
        <p:spPr>
          <a:xfrm flipH="1">
            <a:off x="2366280" y="2057400"/>
            <a:ext cx="6324840" cy="526680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CustomShape 6"/>
          <p:cNvSpPr/>
          <p:nvPr/>
        </p:nvSpPr>
        <p:spPr>
          <a:xfrm>
            <a:off x="8404920" y="237168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18"/>
          <p:cNvSpPr/>
          <p:nvPr/>
        </p:nvSpPr>
        <p:spPr>
          <a:xfrm rot="7819200">
            <a:off x="3129120" y="330120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44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45" name="Table 3"/>
          <p:cNvGraphicFramePr/>
          <p:nvPr/>
        </p:nvGraphicFramePr>
        <p:xfrm>
          <a:off x="7313760" y="2587680"/>
          <a:ext cx="3351960" cy="317520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46" name="CustomShape 4"/>
          <p:cNvSpPr/>
          <p:nvPr/>
        </p:nvSpPr>
        <p:spPr>
          <a:xfrm flipH="1">
            <a:off x="8427600" y="2243160"/>
            <a:ext cx="455760" cy="343080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CustomShape 5"/>
          <p:cNvSpPr/>
          <p:nvPr/>
        </p:nvSpPr>
        <p:spPr>
          <a:xfrm flipH="1">
            <a:off x="2864880" y="2057400"/>
            <a:ext cx="6324840" cy="526680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CustomShape 6"/>
          <p:cNvSpPr/>
          <p:nvPr/>
        </p:nvSpPr>
        <p:spPr>
          <a:xfrm>
            <a:off x="8903520" y="237168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50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51" name="Table 3"/>
          <p:cNvGraphicFramePr/>
          <p:nvPr/>
        </p:nvGraphicFramePr>
        <p:xfrm>
          <a:off x="7313760" y="2587680"/>
          <a:ext cx="3351960" cy="317520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52" name="CustomShape 4"/>
          <p:cNvSpPr/>
          <p:nvPr/>
        </p:nvSpPr>
        <p:spPr>
          <a:xfrm flipH="1">
            <a:off x="8893440" y="2243160"/>
            <a:ext cx="455760" cy="343080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5"/>
          <p:cNvSpPr/>
          <p:nvPr/>
        </p:nvSpPr>
        <p:spPr>
          <a:xfrm flipH="1">
            <a:off x="3330720" y="2057400"/>
            <a:ext cx="6324840" cy="526680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CustomShape 6"/>
          <p:cNvSpPr/>
          <p:nvPr/>
        </p:nvSpPr>
        <p:spPr>
          <a:xfrm>
            <a:off x="9369360" y="237168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56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57" name="Table 3"/>
          <p:cNvGraphicFramePr/>
          <p:nvPr/>
        </p:nvGraphicFramePr>
        <p:xfrm>
          <a:off x="7313760" y="2587680"/>
          <a:ext cx="3351960" cy="317520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58" name="CustomShape 4"/>
          <p:cNvSpPr/>
          <p:nvPr/>
        </p:nvSpPr>
        <p:spPr>
          <a:xfrm flipH="1">
            <a:off x="9367920" y="2243160"/>
            <a:ext cx="455760" cy="343080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CustomShape 5"/>
          <p:cNvSpPr/>
          <p:nvPr/>
        </p:nvSpPr>
        <p:spPr>
          <a:xfrm flipH="1">
            <a:off x="3805560" y="2057400"/>
            <a:ext cx="6324840" cy="526680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CustomShape 6"/>
          <p:cNvSpPr/>
          <p:nvPr/>
        </p:nvSpPr>
        <p:spPr>
          <a:xfrm>
            <a:off x="9844200" y="237168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62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63" name="Table 3"/>
          <p:cNvGraphicFramePr/>
          <p:nvPr/>
        </p:nvGraphicFramePr>
        <p:xfrm>
          <a:off x="7313760" y="2587680"/>
          <a:ext cx="3351960" cy="317520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64" name="CustomShape 4"/>
          <p:cNvSpPr/>
          <p:nvPr/>
        </p:nvSpPr>
        <p:spPr>
          <a:xfrm flipH="1">
            <a:off x="9857880" y="2243160"/>
            <a:ext cx="455760" cy="343080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CustomShape 5"/>
          <p:cNvSpPr/>
          <p:nvPr/>
        </p:nvSpPr>
        <p:spPr>
          <a:xfrm flipH="1">
            <a:off x="4295160" y="2057400"/>
            <a:ext cx="6324840" cy="526680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CustomShape 6"/>
          <p:cNvSpPr/>
          <p:nvPr/>
        </p:nvSpPr>
        <p:spPr>
          <a:xfrm>
            <a:off x="10333800" y="237168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68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69" name="Table 3"/>
          <p:cNvGraphicFramePr/>
          <p:nvPr/>
        </p:nvGraphicFramePr>
        <p:xfrm>
          <a:off x="7313760" y="2587680"/>
          <a:ext cx="3351960" cy="324396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70" name="CustomShape 4"/>
          <p:cNvSpPr/>
          <p:nvPr/>
        </p:nvSpPr>
        <p:spPr>
          <a:xfrm rot="16200000">
            <a:off x="6924240" y="2702520"/>
            <a:ext cx="395640" cy="379440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CustomShape 5"/>
          <p:cNvSpPr/>
          <p:nvPr/>
        </p:nvSpPr>
        <p:spPr>
          <a:xfrm>
            <a:off x="7046640" y="313236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6"/>
          <p:cNvSpPr/>
          <p:nvPr/>
        </p:nvSpPr>
        <p:spPr>
          <a:xfrm rot="10800000">
            <a:off x="762120" y="2286000"/>
            <a:ext cx="6551640" cy="1065240"/>
          </a:xfrm>
          <a:prstGeom prst="bentConnector3">
            <a:avLst>
              <a:gd name="adj1" fmla="val 34282"/>
            </a:avLst>
          </a:prstGeom>
          <a:noFill/>
          <a:ln w="414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CustomShape 7"/>
          <p:cNvSpPr/>
          <p:nvPr/>
        </p:nvSpPr>
        <p:spPr>
          <a:xfrm flipV="1">
            <a:off x="760320" y="2284560"/>
            <a:ext cx="529200" cy="997200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75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76" name="Table 3"/>
          <p:cNvGraphicFramePr/>
          <p:nvPr/>
        </p:nvGraphicFramePr>
        <p:xfrm>
          <a:off x="7313760" y="2587680"/>
          <a:ext cx="3351960" cy="331272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577" name="CustomShape 4"/>
          <p:cNvSpPr/>
          <p:nvPr/>
        </p:nvSpPr>
        <p:spPr>
          <a:xfrm rot="16200000">
            <a:off x="6924240" y="3133440"/>
            <a:ext cx="395640" cy="379440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CustomShape 5"/>
          <p:cNvSpPr/>
          <p:nvPr/>
        </p:nvSpPr>
        <p:spPr>
          <a:xfrm>
            <a:off x="7046640" y="3563640"/>
            <a:ext cx="176400" cy="176400"/>
          </a:xfrm>
          <a:prstGeom prst="mathPlus">
            <a:avLst>
              <a:gd name="adj1" fmla="val 14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CustomShape 6"/>
          <p:cNvSpPr/>
          <p:nvPr/>
        </p:nvSpPr>
        <p:spPr>
          <a:xfrm rot="10800000">
            <a:off x="762120" y="2057400"/>
            <a:ext cx="6551640" cy="1725120"/>
          </a:xfrm>
          <a:prstGeom prst="bentConnector3">
            <a:avLst>
              <a:gd name="adj1" fmla="val 33256"/>
            </a:avLst>
          </a:prstGeom>
          <a:noFill/>
          <a:ln w="414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CustomShape 7"/>
          <p:cNvSpPr/>
          <p:nvPr/>
        </p:nvSpPr>
        <p:spPr>
          <a:xfrm flipV="1">
            <a:off x="760320" y="2055960"/>
            <a:ext cx="529200" cy="1656720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82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83" name="Table 3"/>
          <p:cNvGraphicFramePr/>
          <p:nvPr/>
        </p:nvGraphicFramePr>
        <p:xfrm>
          <a:off x="7313760" y="2587680"/>
          <a:ext cx="3351960" cy="338148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grpSp>
        <p:nvGrpSpPr>
          <p:cNvPr id="1584" name="Group 4"/>
          <p:cNvGrpSpPr/>
          <p:nvPr/>
        </p:nvGrpSpPr>
        <p:grpSpPr>
          <a:xfrm>
            <a:off x="760320" y="3530160"/>
            <a:ext cx="6551640" cy="617040"/>
            <a:chOff x="760320" y="3530160"/>
            <a:chExt cx="6551640" cy="617040"/>
          </a:xfrm>
        </p:grpSpPr>
        <p:sp>
          <p:nvSpPr>
            <p:cNvPr id="1585" name="CustomShape 5"/>
            <p:cNvSpPr/>
            <p:nvPr/>
          </p:nvSpPr>
          <p:spPr>
            <a:xfrm rot="16200000">
              <a:off x="6924240" y="3540600"/>
              <a:ext cx="395640" cy="379440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6" name="CustomShape 6"/>
            <p:cNvSpPr/>
            <p:nvPr/>
          </p:nvSpPr>
          <p:spPr>
            <a:xfrm>
              <a:off x="7046640" y="3970800"/>
              <a:ext cx="176400" cy="176400"/>
            </a:xfrm>
            <a:prstGeom prst="mathPlus">
              <a:avLst>
                <a:gd name="adj1" fmla="val 14504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7" name="CustomShape 7"/>
            <p:cNvSpPr/>
            <p:nvPr/>
          </p:nvSpPr>
          <p:spPr>
            <a:xfrm flipV="1">
              <a:off x="760320" y="3529800"/>
              <a:ext cx="529200" cy="615960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89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90" name="Table 3"/>
          <p:cNvGraphicFramePr/>
          <p:nvPr/>
        </p:nvGraphicFramePr>
        <p:xfrm>
          <a:off x="7313760" y="2587680"/>
          <a:ext cx="3351960" cy="34502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grpSp>
        <p:nvGrpSpPr>
          <p:cNvPr id="1591" name="Group 4"/>
          <p:cNvGrpSpPr/>
          <p:nvPr/>
        </p:nvGrpSpPr>
        <p:grpSpPr>
          <a:xfrm>
            <a:off x="760320" y="3961440"/>
            <a:ext cx="6551640" cy="616680"/>
            <a:chOff x="760320" y="3961440"/>
            <a:chExt cx="6551640" cy="616680"/>
          </a:xfrm>
        </p:grpSpPr>
        <p:sp>
          <p:nvSpPr>
            <p:cNvPr id="1592" name="CustomShape 5"/>
            <p:cNvSpPr/>
            <p:nvPr/>
          </p:nvSpPr>
          <p:spPr>
            <a:xfrm rot="16200000">
              <a:off x="6924240" y="3971520"/>
              <a:ext cx="395640" cy="379440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3" name="CustomShape 6"/>
            <p:cNvSpPr/>
            <p:nvPr/>
          </p:nvSpPr>
          <p:spPr>
            <a:xfrm>
              <a:off x="7046640" y="4401720"/>
              <a:ext cx="176400" cy="176400"/>
            </a:xfrm>
            <a:prstGeom prst="mathPlus">
              <a:avLst>
                <a:gd name="adj1" fmla="val 14504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4" name="CustomShape 7"/>
            <p:cNvSpPr/>
            <p:nvPr/>
          </p:nvSpPr>
          <p:spPr>
            <a:xfrm flipV="1">
              <a:off x="760320" y="3961080"/>
              <a:ext cx="529200" cy="615960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596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97" name="Table 3"/>
          <p:cNvGraphicFramePr/>
          <p:nvPr/>
        </p:nvGraphicFramePr>
        <p:xfrm>
          <a:off x="7313760" y="2587680"/>
          <a:ext cx="3351960" cy="384372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grpSp>
        <p:nvGrpSpPr>
          <p:cNvPr id="1598" name="Group 4"/>
          <p:cNvGrpSpPr/>
          <p:nvPr/>
        </p:nvGrpSpPr>
        <p:grpSpPr>
          <a:xfrm>
            <a:off x="760320" y="4410720"/>
            <a:ext cx="6551640" cy="617040"/>
            <a:chOff x="760320" y="4410720"/>
            <a:chExt cx="6551640" cy="617040"/>
          </a:xfrm>
        </p:grpSpPr>
        <p:sp>
          <p:nvSpPr>
            <p:cNvPr id="1599" name="CustomShape 5"/>
            <p:cNvSpPr/>
            <p:nvPr/>
          </p:nvSpPr>
          <p:spPr>
            <a:xfrm rot="16200000">
              <a:off x="6924240" y="4420800"/>
              <a:ext cx="395640" cy="379440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0" name="CustomShape 6"/>
            <p:cNvSpPr/>
            <p:nvPr/>
          </p:nvSpPr>
          <p:spPr>
            <a:xfrm>
              <a:off x="7046640" y="4851360"/>
              <a:ext cx="176400" cy="176400"/>
            </a:xfrm>
            <a:prstGeom prst="mathPlus">
              <a:avLst>
                <a:gd name="adj1" fmla="val 14504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1" name="CustomShape 7"/>
            <p:cNvSpPr/>
            <p:nvPr/>
          </p:nvSpPr>
          <p:spPr>
            <a:xfrm flipV="1">
              <a:off x="760320" y="4410360"/>
              <a:ext cx="529200" cy="615960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03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04" name="Table 3"/>
          <p:cNvGraphicFramePr/>
          <p:nvPr/>
        </p:nvGraphicFramePr>
        <p:xfrm>
          <a:off x="7313760" y="2587680"/>
          <a:ext cx="3351960" cy="423720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7412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7760"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grpSp>
        <p:nvGrpSpPr>
          <p:cNvPr id="1605" name="Group 4"/>
          <p:cNvGrpSpPr/>
          <p:nvPr/>
        </p:nvGrpSpPr>
        <p:grpSpPr>
          <a:xfrm>
            <a:off x="760320" y="4791960"/>
            <a:ext cx="6551280" cy="616680"/>
            <a:chOff x="760320" y="4791960"/>
            <a:chExt cx="6551280" cy="616680"/>
          </a:xfrm>
        </p:grpSpPr>
        <p:sp>
          <p:nvSpPr>
            <p:cNvPr id="1606" name="CustomShape 5"/>
            <p:cNvSpPr/>
            <p:nvPr/>
          </p:nvSpPr>
          <p:spPr>
            <a:xfrm rot="16200000">
              <a:off x="6923880" y="4802040"/>
              <a:ext cx="395640" cy="379440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7" name="CustomShape 6"/>
            <p:cNvSpPr/>
            <p:nvPr/>
          </p:nvSpPr>
          <p:spPr>
            <a:xfrm>
              <a:off x="7046640" y="5232240"/>
              <a:ext cx="176400" cy="176400"/>
            </a:xfrm>
            <a:prstGeom prst="mathPlus">
              <a:avLst>
                <a:gd name="adj1" fmla="val 14504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8" name="CustomShape 7"/>
            <p:cNvSpPr/>
            <p:nvPr/>
          </p:nvSpPr>
          <p:spPr>
            <a:xfrm flipV="1">
              <a:off x="760320" y="4791600"/>
              <a:ext cx="529200" cy="615960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18272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Line 3"/>
          <p:cNvSpPr/>
          <p:nvPr/>
        </p:nvSpPr>
        <p:spPr>
          <a:xfrm flipV="1">
            <a:off x="680076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4"/>
          <p:cNvSpPr/>
          <p:nvPr/>
        </p:nvSpPr>
        <p:spPr>
          <a:xfrm>
            <a:off x="8306280" y="2498760"/>
            <a:ext cx="50652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578376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865188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Line 7"/>
          <p:cNvSpPr/>
          <p:nvPr/>
        </p:nvSpPr>
        <p:spPr>
          <a:xfrm flipV="1">
            <a:off x="561024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8"/>
          <p:cNvSpPr/>
          <p:nvPr/>
        </p:nvSpPr>
        <p:spPr>
          <a:xfrm>
            <a:off x="680076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651816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506052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Line 11"/>
          <p:cNvSpPr/>
          <p:nvPr/>
        </p:nvSpPr>
        <p:spPr>
          <a:xfrm flipV="1">
            <a:off x="485136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430848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Line 13"/>
          <p:cNvSpPr/>
          <p:nvPr/>
        </p:nvSpPr>
        <p:spPr>
          <a:xfrm>
            <a:off x="599940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579564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 rot="3273000">
            <a:off x="6860160" y="343044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5"/>
          <p:cNvSpPr/>
          <p:nvPr/>
        </p:nvSpPr>
        <p:spPr>
          <a:xfrm>
            <a:off x="531720" y="36399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6"/>
          <p:cNvSpPr/>
          <p:nvPr/>
        </p:nvSpPr>
        <p:spPr>
          <a:xfrm>
            <a:off x="1507320" y="37152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7"/>
          <p:cNvSpPr/>
          <p:nvPr/>
        </p:nvSpPr>
        <p:spPr>
          <a:xfrm>
            <a:off x="2145600" y="3638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10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11" name="Table 3"/>
          <p:cNvGraphicFramePr/>
          <p:nvPr/>
        </p:nvGraphicFramePr>
        <p:xfrm>
          <a:off x="7313760" y="2587680"/>
          <a:ext cx="3351960" cy="456732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733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733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733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733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grpSp>
        <p:nvGrpSpPr>
          <p:cNvPr id="1612" name="Group 4"/>
          <p:cNvGrpSpPr/>
          <p:nvPr/>
        </p:nvGrpSpPr>
        <p:grpSpPr>
          <a:xfrm>
            <a:off x="760320" y="5249160"/>
            <a:ext cx="6551640" cy="616680"/>
            <a:chOff x="760320" y="5249160"/>
            <a:chExt cx="6551640" cy="616680"/>
          </a:xfrm>
        </p:grpSpPr>
        <p:sp>
          <p:nvSpPr>
            <p:cNvPr id="1613" name="CustomShape 5"/>
            <p:cNvSpPr/>
            <p:nvPr/>
          </p:nvSpPr>
          <p:spPr>
            <a:xfrm rot="16200000">
              <a:off x="6924240" y="5259240"/>
              <a:ext cx="395640" cy="379440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4" name="CustomShape 6"/>
            <p:cNvSpPr/>
            <p:nvPr/>
          </p:nvSpPr>
          <p:spPr>
            <a:xfrm>
              <a:off x="7046640" y="5689440"/>
              <a:ext cx="176400" cy="176400"/>
            </a:xfrm>
            <a:prstGeom prst="mathPlus">
              <a:avLst>
                <a:gd name="adj1" fmla="val 14504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5" name="CustomShape 7"/>
            <p:cNvSpPr/>
            <p:nvPr/>
          </p:nvSpPr>
          <p:spPr>
            <a:xfrm flipV="1">
              <a:off x="760320" y="5248800"/>
              <a:ext cx="529200" cy="615960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1617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18" name="Table 3"/>
          <p:cNvGraphicFramePr/>
          <p:nvPr/>
        </p:nvGraphicFramePr>
        <p:xfrm>
          <a:off x="7313760" y="2587680"/>
          <a:ext cx="3567240" cy="4086720"/>
        </p:xfrm>
        <a:graphic>
          <a:graphicData uri="http://schemas.openxmlformats.org/drawingml/2006/table">
            <a:tbl>
              <a:tblPr/>
              <a:tblGrid>
                <a:gridCol w="509400"/>
                <a:gridCol w="509400"/>
                <a:gridCol w="509400"/>
                <a:gridCol w="509400"/>
                <a:gridCol w="509400"/>
                <a:gridCol w="509400"/>
                <a:gridCol w="511200"/>
              </a:tblGrid>
              <a:tr h="6127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6127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1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1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1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6127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6127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6109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619" name="CustomShape 4"/>
          <p:cNvSpPr/>
          <p:nvPr/>
        </p:nvSpPr>
        <p:spPr>
          <a:xfrm>
            <a:off x="2263680" y="3276720"/>
            <a:ext cx="5523120" cy="150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CustomShape 5"/>
          <p:cNvSpPr/>
          <p:nvPr/>
        </p:nvSpPr>
        <p:spPr>
          <a:xfrm>
            <a:off x="5484960" y="2476440"/>
            <a:ext cx="760680" cy="760680"/>
          </a:xfrm>
          <a:prstGeom prst="mathPlus">
            <a:avLst>
              <a:gd name="adj1" fmla="val 1666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CustomShape 6"/>
          <p:cNvSpPr/>
          <p:nvPr/>
        </p:nvSpPr>
        <p:spPr>
          <a:xfrm>
            <a:off x="5392080" y="2064240"/>
            <a:ext cx="945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2" name="CustomShape 7"/>
          <p:cNvSpPr/>
          <p:nvPr/>
        </p:nvSpPr>
        <p:spPr>
          <a:xfrm>
            <a:off x="6418080" y="2325960"/>
            <a:ext cx="893880" cy="873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CustomShape 8"/>
          <p:cNvSpPr/>
          <p:nvPr/>
        </p:nvSpPr>
        <p:spPr>
          <a:xfrm flipH="1" rot="16200000">
            <a:off x="6708960" y="1220760"/>
            <a:ext cx="521640" cy="2208240"/>
          </a:xfrm>
          <a:prstGeom prst="bentConnector4">
            <a:avLst>
              <a:gd name="adj1" fmla="val -43691"/>
              <a:gd name="adj2" fmla="val 99598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625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26" name="Table 3"/>
          <p:cNvGraphicFramePr/>
          <p:nvPr/>
        </p:nvGraphicFramePr>
        <p:xfrm>
          <a:off x="7313760" y="2587680"/>
          <a:ext cx="3567240" cy="4177440"/>
        </p:xfrm>
        <a:graphic>
          <a:graphicData uri="http://schemas.openxmlformats.org/drawingml/2006/table">
            <a:tbl>
              <a:tblPr/>
              <a:tblGrid>
                <a:gridCol w="509400"/>
                <a:gridCol w="509400"/>
                <a:gridCol w="509400"/>
                <a:gridCol w="509400"/>
                <a:gridCol w="509400"/>
                <a:gridCol w="509400"/>
                <a:gridCol w="511200"/>
              </a:tblGrid>
              <a:tr h="6264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6264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92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92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3492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6264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6264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624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627" name="CustomShape 4"/>
          <p:cNvSpPr/>
          <p:nvPr/>
        </p:nvSpPr>
        <p:spPr>
          <a:xfrm>
            <a:off x="2684160" y="3404520"/>
            <a:ext cx="5523120" cy="150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CustomShape 5"/>
          <p:cNvSpPr/>
          <p:nvPr/>
        </p:nvSpPr>
        <p:spPr>
          <a:xfrm>
            <a:off x="5484960" y="2476440"/>
            <a:ext cx="760680" cy="760680"/>
          </a:xfrm>
          <a:prstGeom prst="mathPlus">
            <a:avLst>
              <a:gd name="adj1" fmla="val 1666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CustomShape 6"/>
          <p:cNvSpPr/>
          <p:nvPr/>
        </p:nvSpPr>
        <p:spPr>
          <a:xfrm>
            <a:off x="5355720" y="2064240"/>
            <a:ext cx="1018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0" name="CustomShape 7"/>
          <p:cNvSpPr/>
          <p:nvPr/>
        </p:nvSpPr>
        <p:spPr>
          <a:xfrm>
            <a:off x="6418080" y="2325960"/>
            <a:ext cx="1427400" cy="9111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CustomShape 8"/>
          <p:cNvSpPr/>
          <p:nvPr/>
        </p:nvSpPr>
        <p:spPr>
          <a:xfrm flipH="1" rot="16200000">
            <a:off x="6937560" y="992160"/>
            <a:ext cx="521640" cy="2665440"/>
          </a:xfrm>
          <a:prstGeom prst="bentConnector4">
            <a:avLst>
              <a:gd name="adj1" fmla="val -43691"/>
              <a:gd name="adj2" fmla="val 100159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33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34" name="Table 3"/>
          <p:cNvGraphicFramePr/>
          <p:nvPr/>
        </p:nvGraphicFramePr>
        <p:xfrm>
          <a:off x="7275600" y="2493720"/>
          <a:ext cx="4115880" cy="3813120"/>
        </p:xfrm>
        <a:graphic>
          <a:graphicData uri="http://schemas.openxmlformats.org/drawingml/2006/table">
            <a:tbl>
              <a:tblPr/>
              <a:tblGrid>
                <a:gridCol w="587880"/>
                <a:gridCol w="587880"/>
                <a:gridCol w="587880"/>
                <a:gridCol w="587880"/>
                <a:gridCol w="587880"/>
                <a:gridCol w="587880"/>
                <a:gridCol w="588960"/>
              </a:tblGrid>
              <a:tr h="5130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5130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130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130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1156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635" name="CustomShape 4"/>
          <p:cNvSpPr/>
          <p:nvPr/>
        </p:nvSpPr>
        <p:spPr>
          <a:xfrm>
            <a:off x="3236760" y="3276720"/>
            <a:ext cx="5523120" cy="150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CustomShape 5"/>
          <p:cNvSpPr/>
          <p:nvPr/>
        </p:nvSpPr>
        <p:spPr>
          <a:xfrm>
            <a:off x="5484960" y="2476440"/>
            <a:ext cx="760680" cy="760680"/>
          </a:xfrm>
          <a:prstGeom prst="mathPlus">
            <a:avLst>
              <a:gd name="adj1" fmla="val 1666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CustomShape 6"/>
          <p:cNvSpPr/>
          <p:nvPr/>
        </p:nvSpPr>
        <p:spPr>
          <a:xfrm>
            <a:off x="5240880" y="206424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38" name="CustomShape 7"/>
          <p:cNvSpPr/>
          <p:nvPr/>
        </p:nvSpPr>
        <p:spPr>
          <a:xfrm>
            <a:off x="6418080" y="2325960"/>
            <a:ext cx="1884600" cy="949320"/>
          </a:xfrm>
          <a:prstGeom prst="bentConnector3">
            <a:avLst>
              <a:gd name="adj1" fmla="val 33282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9" name="CustomShape 8"/>
          <p:cNvSpPr/>
          <p:nvPr/>
        </p:nvSpPr>
        <p:spPr>
          <a:xfrm flipH="1" rot="16200000">
            <a:off x="7166160" y="763560"/>
            <a:ext cx="521640" cy="3122640"/>
          </a:xfrm>
          <a:prstGeom prst="bentConnector3">
            <a:avLst>
              <a:gd name="adj1" fmla="val -43691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41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42" name="Table 3"/>
          <p:cNvGraphicFramePr/>
          <p:nvPr/>
        </p:nvGraphicFramePr>
        <p:xfrm>
          <a:off x="7313760" y="2587680"/>
          <a:ext cx="4298760" cy="3417840"/>
        </p:xfrm>
        <a:graphic>
          <a:graphicData uri="http://schemas.openxmlformats.org/drawingml/2006/table">
            <a:tbl>
              <a:tblPr/>
              <a:tblGrid>
                <a:gridCol w="613800"/>
                <a:gridCol w="613800"/>
                <a:gridCol w="613800"/>
                <a:gridCol w="613800"/>
                <a:gridCol w="613800"/>
                <a:gridCol w="613800"/>
                <a:gridCol w="616320"/>
              </a:tblGrid>
              <a:tr h="43416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3416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165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3416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3416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320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643" name="CustomShape 4"/>
          <p:cNvSpPr/>
          <p:nvPr/>
        </p:nvSpPr>
        <p:spPr>
          <a:xfrm>
            <a:off x="3693960" y="3276720"/>
            <a:ext cx="5523120" cy="150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CustomShape 5"/>
          <p:cNvSpPr/>
          <p:nvPr/>
        </p:nvSpPr>
        <p:spPr>
          <a:xfrm>
            <a:off x="5484960" y="2476440"/>
            <a:ext cx="760680" cy="760680"/>
          </a:xfrm>
          <a:prstGeom prst="mathPlus">
            <a:avLst>
              <a:gd name="adj1" fmla="val 1666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CustomShape 6"/>
          <p:cNvSpPr/>
          <p:nvPr/>
        </p:nvSpPr>
        <p:spPr>
          <a:xfrm>
            <a:off x="5240880" y="206424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46" name="CustomShape 7"/>
          <p:cNvSpPr/>
          <p:nvPr/>
        </p:nvSpPr>
        <p:spPr>
          <a:xfrm>
            <a:off x="6418080" y="2325960"/>
            <a:ext cx="2341800" cy="949320"/>
          </a:xfrm>
          <a:prstGeom prst="bentConnector3">
            <a:avLst>
              <a:gd name="adj1" fmla="val 26227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CustomShape 8"/>
          <p:cNvSpPr/>
          <p:nvPr/>
        </p:nvSpPr>
        <p:spPr>
          <a:xfrm flipH="1" rot="16200000">
            <a:off x="7394760" y="534960"/>
            <a:ext cx="521640" cy="3579840"/>
          </a:xfrm>
          <a:prstGeom prst="bentConnector4">
            <a:avLst>
              <a:gd name="adj1" fmla="val -43691"/>
              <a:gd name="adj2" fmla="val 99678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49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50" name="Table 3"/>
          <p:cNvGraphicFramePr/>
          <p:nvPr/>
        </p:nvGraphicFramePr>
        <p:xfrm>
          <a:off x="7313760" y="2377440"/>
          <a:ext cx="4573080" cy="4205160"/>
        </p:xfrm>
        <a:graphic>
          <a:graphicData uri="http://schemas.openxmlformats.org/drawingml/2006/table">
            <a:tbl>
              <a:tblPr/>
              <a:tblGrid>
                <a:gridCol w="653040"/>
                <a:gridCol w="653040"/>
                <a:gridCol w="653040"/>
                <a:gridCol w="653040"/>
                <a:gridCol w="653040"/>
                <a:gridCol w="653040"/>
                <a:gridCol w="655200"/>
              </a:tblGrid>
              <a:tr h="5778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5778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381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381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381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778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778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7996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651" name="CustomShape 4"/>
          <p:cNvSpPr/>
          <p:nvPr/>
        </p:nvSpPr>
        <p:spPr>
          <a:xfrm>
            <a:off x="4151160" y="3276720"/>
            <a:ext cx="5523120" cy="150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2" name="CustomShape 5"/>
          <p:cNvSpPr/>
          <p:nvPr/>
        </p:nvSpPr>
        <p:spPr>
          <a:xfrm>
            <a:off x="5484960" y="2476440"/>
            <a:ext cx="760680" cy="760680"/>
          </a:xfrm>
          <a:prstGeom prst="mathPlus">
            <a:avLst>
              <a:gd name="adj1" fmla="val 1666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CustomShape 6"/>
          <p:cNvSpPr/>
          <p:nvPr/>
        </p:nvSpPr>
        <p:spPr>
          <a:xfrm>
            <a:off x="5240880" y="206424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54" name="CustomShape 7"/>
          <p:cNvSpPr/>
          <p:nvPr/>
        </p:nvSpPr>
        <p:spPr>
          <a:xfrm>
            <a:off x="6418080" y="2325960"/>
            <a:ext cx="2799000" cy="949320"/>
          </a:xfrm>
          <a:prstGeom prst="bentConnector3">
            <a:avLst>
              <a:gd name="adj1" fmla="val 24103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CustomShape 8"/>
          <p:cNvSpPr/>
          <p:nvPr/>
        </p:nvSpPr>
        <p:spPr>
          <a:xfrm flipH="1" rot="16200000">
            <a:off x="7623360" y="306360"/>
            <a:ext cx="521640" cy="4037040"/>
          </a:xfrm>
          <a:prstGeom prst="bentConnector4">
            <a:avLst>
              <a:gd name="adj1" fmla="val -43691"/>
              <a:gd name="adj2" fmla="val 100300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57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</a:tbl>
          </a:graphicData>
        </a:graphic>
      </p:graphicFrame>
      <p:graphicFrame>
        <p:nvGraphicFramePr>
          <p:cNvPr id="1658" name="Table 3"/>
          <p:cNvGraphicFramePr/>
          <p:nvPr/>
        </p:nvGraphicFramePr>
        <p:xfrm>
          <a:off x="7313760" y="2468880"/>
          <a:ext cx="4298760" cy="3931200"/>
        </p:xfrm>
        <a:graphic>
          <a:graphicData uri="http://schemas.openxmlformats.org/drawingml/2006/table">
            <a:tbl>
              <a:tblPr/>
              <a:tblGrid>
                <a:gridCol w="613800"/>
                <a:gridCol w="613800"/>
                <a:gridCol w="613800"/>
                <a:gridCol w="613800"/>
                <a:gridCol w="613800"/>
                <a:gridCol w="613800"/>
                <a:gridCol w="616320"/>
              </a:tblGrid>
              <a:tr h="5288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5288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291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291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4291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288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288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  <a:tr h="5288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  <a:tc>
                  <a:tcPr marL="83520" marR="83520">
                    <a:noFill/>
                  </a:tcPr>
                </a:tc>
              </a:tr>
            </a:tbl>
          </a:graphicData>
        </a:graphic>
      </p:graphicFrame>
      <p:sp>
        <p:nvSpPr>
          <p:cNvPr id="1659" name="CustomShape 4"/>
          <p:cNvSpPr/>
          <p:nvPr/>
        </p:nvSpPr>
        <p:spPr>
          <a:xfrm>
            <a:off x="4646520" y="3276720"/>
            <a:ext cx="5523120" cy="150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CustomShape 5"/>
          <p:cNvSpPr/>
          <p:nvPr/>
        </p:nvSpPr>
        <p:spPr>
          <a:xfrm>
            <a:off x="5484960" y="2476440"/>
            <a:ext cx="760680" cy="760680"/>
          </a:xfrm>
          <a:prstGeom prst="mathPlus">
            <a:avLst>
              <a:gd name="adj1" fmla="val 1666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CustomShape 6"/>
          <p:cNvSpPr/>
          <p:nvPr/>
        </p:nvSpPr>
        <p:spPr>
          <a:xfrm>
            <a:off x="5240880" y="206424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2" name="CustomShape 7"/>
          <p:cNvSpPr/>
          <p:nvPr/>
        </p:nvSpPr>
        <p:spPr>
          <a:xfrm>
            <a:off x="6418080" y="2325960"/>
            <a:ext cx="3346920" cy="949320"/>
          </a:xfrm>
          <a:prstGeom prst="bentConnector3">
            <a:avLst>
              <a:gd name="adj1" fmla="val 23632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8"/>
          <p:cNvSpPr/>
          <p:nvPr/>
        </p:nvSpPr>
        <p:spPr>
          <a:xfrm flipH="1" rot="16200000">
            <a:off x="7890120" y="39600"/>
            <a:ext cx="521640" cy="4570560"/>
          </a:xfrm>
          <a:prstGeom prst="bentConnector4">
            <a:avLst>
              <a:gd name="adj1" fmla="val -43691"/>
              <a:gd name="adj2" fmla="val 100179"/>
            </a:avLst>
          </a:prstGeom>
          <a:noFill/>
          <a:ln w="25560">
            <a:solidFill>
              <a:srgbClr val="ef9f27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Building the DP Matrix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65" name="Table 2"/>
          <p:cNvGraphicFramePr/>
          <p:nvPr/>
        </p:nvGraphicFramePr>
        <p:xfrm>
          <a:off x="1293840" y="259164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6" name="Table 3"/>
          <p:cNvGraphicFramePr/>
          <p:nvPr/>
        </p:nvGraphicFramePr>
        <p:xfrm>
          <a:off x="7313760" y="2587680"/>
          <a:ext cx="4115880" cy="3812760"/>
        </p:xfrm>
        <a:graphic>
          <a:graphicData uri="http://schemas.openxmlformats.org/drawingml/2006/table">
            <a:tbl>
              <a:tblPr/>
              <a:tblGrid>
                <a:gridCol w="587880"/>
                <a:gridCol w="587880"/>
                <a:gridCol w="587880"/>
                <a:gridCol w="587880"/>
                <a:gridCol w="587880"/>
                <a:gridCol w="587880"/>
                <a:gridCol w="588960"/>
              </a:tblGrid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766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  <p:sp>
        <p:nvSpPr>
          <p:cNvPr id="1667" name="CustomShape 4"/>
          <p:cNvSpPr/>
          <p:nvPr/>
        </p:nvSpPr>
        <p:spPr>
          <a:xfrm>
            <a:off x="4815720" y="3903480"/>
            <a:ext cx="2360880" cy="718920"/>
          </a:xfrm>
          <a:prstGeom prst="rightArrow">
            <a:avLst>
              <a:gd name="adj1" fmla="val 40805"/>
              <a:gd name="adj2" fmla="val 5275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CustomShape 5"/>
          <p:cNvSpPr/>
          <p:nvPr/>
        </p:nvSpPr>
        <p:spPr>
          <a:xfrm>
            <a:off x="1207080" y="2043360"/>
            <a:ext cx="10468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Start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9" name="CustomShape 6"/>
          <p:cNvSpPr/>
          <p:nvPr/>
        </p:nvSpPr>
        <p:spPr>
          <a:xfrm>
            <a:off x="4587840" y="5486400"/>
            <a:ext cx="854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End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70" name="CustomShape 7"/>
          <p:cNvSpPr/>
          <p:nvPr/>
        </p:nvSpPr>
        <p:spPr>
          <a:xfrm>
            <a:off x="10758240" y="6309360"/>
            <a:ext cx="854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End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71" name="CustomShape 8"/>
          <p:cNvSpPr/>
          <p:nvPr/>
        </p:nvSpPr>
        <p:spPr>
          <a:xfrm>
            <a:off x="7231320" y="2043360"/>
            <a:ext cx="10468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Start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73" name="Table 2"/>
          <p:cNvGraphicFramePr/>
          <p:nvPr/>
        </p:nvGraphicFramePr>
        <p:xfrm>
          <a:off x="3085200" y="1416240"/>
          <a:ext cx="5731560" cy="4663080"/>
        </p:xfrm>
        <a:graphic>
          <a:graphicData uri="http://schemas.openxmlformats.org/drawingml/2006/table">
            <a:tbl>
              <a:tblPr/>
              <a:tblGrid>
                <a:gridCol w="818640"/>
                <a:gridCol w="818640"/>
                <a:gridCol w="818640"/>
                <a:gridCol w="818640"/>
                <a:gridCol w="818640"/>
                <a:gridCol w="818640"/>
                <a:gridCol w="820080"/>
              </a:tblGrid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104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  <p:sp>
        <p:nvSpPr>
          <p:cNvPr id="1674" name="CustomShape 3"/>
          <p:cNvSpPr/>
          <p:nvPr/>
        </p:nvSpPr>
        <p:spPr>
          <a:xfrm rot="16200000">
            <a:off x="8042040" y="5502600"/>
            <a:ext cx="294840" cy="1292760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CustomShape 4"/>
          <p:cNvSpPr/>
          <p:nvPr/>
        </p:nvSpPr>
        <p:spPr>
          <a:xfrm flipH="1">
            <a:off x="8531280" y="5002200"/>
            <a:ext cx="303480" cy="1292760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CustomShape 5"/>
          <p:cNvSpPr/>
          <p:nvPr/>
        </p:nvSpPr>
        <p:spPr>
          <a:xfrm>
            <a:off x="8765280" y="588672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78" name="Table 2"/>
          <p:cNvGraphicFramePr/>
          <p:nvPr/>
        </p:nvGraphicFramePr>
        <p:xfrm>
          <a:off x="3152520" y="1404360"/>
          <a:ext cx="5548680" cy="4282200"/>
        </p:xfrm>
        <a:graphic>
          <a:graphicData uri="http://schemas.openxmlformats.org/drawingml/2006/table">
            <a:tbl>
              <a:tblPr/>
              <a:tblGrid>
                <a:gridCol w="792360"/>
                <a:gridCol w="792360"/>
                <a:gridCol w="792360"/>
                <a:gridCol w="792360"/>
                <a:gridCol w="792360"/>
                <a:gridCol w="792360"/>
                <a:gridCol w="794880"/>
              </a:tblGrid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  <p:sp>
        <p:nvSpPr>
          <p:cNvPr id="1679" name="CustomShape 3"/>
          <p:cNvSpPr/>
          <p:nvPr/>
        </p:nvSpPr>
        <p:spPr>
          <a:xfrm rot="16200000">
            <a:off x="8042040" y="4920120"/>
            <a:ext cx="294840" cy="1292760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CustomShape 4"/>
          <p:cNvSpPr/>
          <p:nvPr/>
        </p:nvSpPr>
        <p:spPr>
          <a:xfrm flipH="1">
            <a:off x="8531280" y="4419720"/>
            <a:ext cx="303480" cy="1292760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CustomShape 5"/>
          <p:cNvSpPr/>
          <p:nvPr/>
        </p:nvSpPr>
        <p:spPr>
          <a:xfrm>
            <a:off x="8765280" y="530424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18272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Line 3"/>
          <p:cNvSpPr/>
          <p:nvPr/>
        </p:nvSpPr>
        <p:spPr>
          <a:xfrm flipV="1">
            <a:off x="680076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4"/>
          <p:cNvSpPr/>
          <p:nvPr/>
        </p:nvSpPr>
        <p:spPr>
          <a:xfrm>
            <a:off x="8306280" y="2498760"/>
            <a:ext cx="50652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578376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865188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1" name="Line 7"/>
          <p:cNvSpPr/>
          <p:nvPr/>
        </p:nvSpPr>
        <p:spPr>
          <a:xfrm flipV="1">
            <a:off x="561024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8"/>
          <p:cNvSpPr/>
          <p:nvPr/>
        </p:nvSpPr>
        <p:spPr>
          <a:xfrm>
            <a:off x="680076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9"/>
          <p:cNvSpPr/>
          <p:nvPr/>
        </p:nvSpPr>
        <p:spPr>
          <a:xfrm>
            <a:off x="651816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10"/>
          <p:cNvSpPr/>
          <p:nvPr/>
        </p:nvSpPr>
        <p:spPr>
          <a:xfrm>
            <a:off x="506052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Line 11"/>
          <p:cNvSpPr/>
          <p:nvPr/>
        </p:nvSpPr>
        <p:spPr>
          <a:xfrm flipV="1">
            <a:off x="485136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2"/>
          <p:cNvSpPr/>
          <p:nvPr/>
        </p:nvSpPr>
        <p:spPr>
          <a:xfrm>
            <a:off x="430848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Line 13"/>
          <p:cNvSpPr/>
          <p:nvPr/>
        </p:nvSpPr>
        <p:spPr>
          <a:xfrm>
            <a:off x="599940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4"/>
          <p:cNvSpPr/>
          <p:nvPr/>
        </p:nvSpPr>
        <p:spPr>
          <a:xfrm>
            <a:off x="579564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9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18"/>
          <p:cNvSpPr/>
          <p:nvPr/>
        </p:nvSpPr>
        <p:spPr>
          <a:xfrm rot="8563800">
            <a:off x="5997240" y="220464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25"/>
          <p:cNvSpPr/>
          <p:nvPr/>
        </p:nvSpPr>
        <p:spPr>
          <a:xfrm>
            <a:off x="531720" y="36399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26"/>
          <p:cNvSpPr/>
          <p:nvPr/>
        </p:nvSpPr>
        <p:spPr>
          <a:xfrm>
            <a:off x="1507320" y="37152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7"/>
          <p:cNvSpPr/>
          <p:nvPr/>
        </p:nvSpPr>
        <p:spPr>
          <a:xfrm>
            <a:off x="2145600" y="3638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28"/>
          <p:cNvSpPr/>
          <p:nvPr/>
        </p:nvSpPr>
        <p:spPr>
          <a:xfrm>
            <a:off x="531720" y="43167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29"/>
          <p:cNvSpPr/>
          <p:nvPr/>
        </p:nvSpPr>
        <p:spPr>
          <a:xfrm>
            <a:off x="1507320" y="43920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30"/>
          <p:cNvSpPr/>
          <p:nvPr/>
        </p:nvSpPr>
        <p:spPr>
          <a:xfrm>
            <a:off x="2145600" y="43153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83" name="Table 2"/>
          <p:cNvGraphicFramePr/>
          <p:nvPr/>
        </p:nvGraphicFramePr>
        <p:xfrm>
          <a:off x="2973240" y="1280160"/>
          <a:ext cx="5914440" cy="4863240"/>
        </p:xfrm>
        <a:graphic>
          <a:graphicData uri="http://schemas.openxmlformats.org/drawingml/2006/table">
            <a:tbl>
              <a:tblPr/>
              <a:tblGrid>
                <a:gridCol w="844560"/>
                <a:gridCol w="844560"/>
                <a:gridCol w="844560"/>
                <a:gridCol w="844560"/>
                <a:gridCol w="844560"/>
                <a:gridCol w="844560"/>
                <a:gridCol w="847440"/>
              </a:tblGrid>
              <a:tr h="6076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76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76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76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76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76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076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0984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  <p:sp>
        <p:nvSpPr>
          <p:cNvPr id="1684" name="CustomShape 3"/>
          <p:cNvSpPr/>
          <p:nvPr/>
        </p:nvSpPr>
        <p:spPr>
          <a:xfrm rot="16200000">
            <a:off x="8042040" y="4355280"/>
            <a:ext cx="294840" cy="1292760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CustomShape 4"/>
          <p:cNvSpPr/>
          <p:nvPr/>
        </p:nvSpPr>
        <p:spPr>
          <a:xfrm flipH="1">
            <a:off x="8531280" y="3854520"/>
            <a:ext cx="303480" cy="1292760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CustomShape 5"/>
          <p:cNvSpPr/>
          <p:nvPr/>
        </p:nvSpPr>
        <p:spPr>
          <a:xfrm>
            <a:off x="8765280" y="473940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88" name="Table 2"/>
          <p:cNvGraphicFramePr/>
          <p:nvPr/>
        </p:nvGraphicFramePr>
        <p:xfrm>
          <a:off x="3168360" y="1416240"/>
          <a:ext cx="5640120" cy="4937400"/>
        </p:xfrm>
        <a:graphic>
          <a:graphicData uri="http://schemas.openxmlformats.org/drawingml/2006/table">
            <a:tbl>
              <a:tblPr/>
              <a:tblGrid>
                <a:gridCol w="805680"/>
                <a:gridCol w="805680"/>
                <a:gridCol w="805680"/>
                <a:gridCol w="805680"/>
                <a:gridCol w="805680"/>
                <a:gridCol w="805680"/>
                <a:gridCol w="806400"/>
              </a:tblGrid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159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  <p:sp>
        <p:nvSpPr>
          <p:cNvPr id="1689" name="CustomShape 3"/>
          <p:cNvSpPr/>
          <p:nvPr/>
        </p:nvSpPr>
        <p:spPr>
          <a:xfrm rot="16200000">
            <a:off x="7698960" y="4011840"/>
            <a:ext cx="294840" cy="1979640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543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CustomShape 4"/>
          <p:cNvSpPr/>
          <p:nvPr/>
        </p:nvSpPr>
        <p:spPr>
          <a:xfrm flipH="1">
            <a:off x="7845480" y="3854520"/>
            <a:ext cx="989280" cy="1292760"/>
          </a:xfrm>
          <a:prstGeom prst="bentArrow">
            <a:avLst>
              <a:gd name="adj1" fmla="val 9085"/>
              <a:gd name="adj2" fmla="val 8685"/>
              <a:gd name="adj3" fmla="val 15451"/>
              <a:gd name="adj4" fmla="val 299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CustomShape 5"/>
          <p:cNvSpPr/>
          <p:nvPr/>
        </p:nvSpPr>
        <p:spPr>
          <a:xfrm>
            <a:off x="8765280" y="4739400"/>
            <a:ext cx="1249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0a22e"/>
                </a:solidFill>
                <a:latin typeface="Calibri"/>
                <a:ea typeface="DejaVu Sans"/>
              </a:rPr>
              <a:t>MAX()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93" name="Table 2"/>
          <p:cNvGraphicFramePr/>
          <p:nvPr/>
        </p:nvGraphicFramePr>
        <p:xfrm>
          <a:off x="3960720" y="1371600"/>
          <a:ext cx="6463080" cy="4937400"/>
        </p:xfrm>
        <a:graphic>
          <a:graphicData uri="http://schemas.openxmlformats.org/drawingml/2006/table">
            <a:tbl>
              <a:tblPr/>
              <a:tblGrid>
                <a:gridCol w="923040"/>
                <a:gridCol w="923040"/>
                <a:gridCol w="923040"/>
                <a:gridCol w="923040"/>
                <a:gridCol w="923040"/>
                <a:gridCol w="923040"/>
                <a:gridCol w="925200"/>
              </a:tblGrid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159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95" name="Table 2"/>
          <p:cNvGraphicFramePr/>
          <p:nvPr/>
        </p:nvGraphicFramePr>
        <p:xfrm>
          <a:off x="3960720" y="1371600"/>
          <a:ext cx="6097320" cy="4754520"/>
        </p:xfrm>
        <a:graphic>
          <a:graphicData uri="http://schemas.openxmlformats.org/drawingml/2006/table">
            <a:tbl>
              <a:tblPr/>
              <a:tblGrid>
                <a:gridCol w="870840"/>
                <a:gridCol w="870840"/>
                <a:gridCol w="870840"/>
                <a:gridCol w="870840"/>
                <a:gridCol w="870840"/>
                <a:gridCol w="870840"/>
                <a:gridCol w="872640"/>
              </a:tblGrid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97" name="Table 2"/>
          <p:cNvGraphicFramePr/>
          <p:nvPr/>
        </p:nvGraphicFramePr>
        <p:xfrm>
          <a:off x="3960720" y="1371600"/>
          <a:ext cx="6371640" cy="4845960"/>
        </p:xfrm>
        <a:graphic>
          <a:graphicData uri="http://schemas.openxmlformats.org/drawingml/2006/table">
            <a:tbl>
              <a:tblPr/>
              <a:tblGrid>
                <a:gridCol w="910080"/>
                <a:gridCol w="910080"/>
                <a:gridCol w="910080"/>
                <a:gridCol w="910080"/>
                <a:gridCol w="910080"/>
                <a:gridCol w="910080"/>
                <a:gridCol w="911520"/>
              </a:tblGrid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051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99" name="Table 2"/>
          <p:cNvGraphicFramePr/>
          <p:nvPr/>
        </p:nvGraphicFramePr>
        <p:xfrm>
          <a:off x="3960720" y="1371600"/>
          <a:ext cx="5640120" cy="4845960"/>
        </p:xfrm>
        <a:graphic>
          <a:graphicData uri="http://schemas.openxmlformats.org/drawingml/2006/table">
            <a:tbl>
              <a:tblPr/>
              <a:tblGrid>
                <a:gridCol w="805680"/>
                <a:gridCol w="805680"/>
                <a:gridCol w="805680"/>
                <a:gridCol w="805680"/>
                <a:gridCol w="805680"/>
                <a:gridCol w="805680"/>
                <a:gridCol w="806400"/>
              </a:tblGrid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058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051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701" name="Table 2"/>
          <p:cNvGraphicFramePr/>
          <p:nvPr/>
        </p:nvGraphicFramePr>
        <p:xfrm>
          <a:off x="3960720" y="1371600"/>
          <a:ext cx="7011720" cy="4282200"/>
        </p:xfrm>
        <a:graphic>
          <a:graphicData uri="http://schemas.openxmlformats.org/drawingml/2006/table">
            <a:tbl>
              <a:tblPr/>
              <a:tblGrid>
                <a:gridCol w="1001520"/>
                <a:gridCol w="1001520"/>
                <a:gridCol w="1001520"/>
                <a:gridCol w="1001520"/>
                <a:gridCol w="1001520"/>
                <a:gridCol w="1001520"/>
                <a:gridCol w="1002960"/>
              </a:tblGrid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3532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703" name="Table 2"/>
          <p:cNvGraphicFramePr/>
          <p:nvPr/>
        </p:nvGraphicFramePr>
        <p:xfrm>
          <a:off x="3960720" y="1371600"/>
          <a:ext cx="6280200" cy="4754520"/>
        </p:xfrm>
        <a:graphic>
          <a:graphicData uri="http://schemas.openxmlformats.org/drawingml/2006/table">
            <a:tbl>
              <a:tblPr/>
              <a:tblGrid>
                <a:gridCol w="897120"/>
                <a:gridCol w="897120"/>
                <a:gridCol w="897120"/>
                <a:gridCol w="897120"/>
                <a:gridCol w="897120"/>
                <a:gridCol w="897120"/>
                <a:gridCol w="897840"/>
              </a:tblGrid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943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705" name="Table 2"/>
          <p:cNvGraphicFramePr/>
          <p:nvPr/>
        </p:nvGraphicFramePr>
        <p:xfrm>
          <a:off x="3960720" y="1371600"/>
          <a:ext cx="6188760" cy="4663080"/>
        </p:xfrm>
        <a:graphic>
          <a:graphicData uri="http://schemas.openxmlformats.org/drawingml/2006/table">
            <a:tbl>
              <a:tblPr/>
              <a:tblGrid>
                <a:gridCol w="883800"/>
                <a:gridCol w="883800"/>
                <a:gridCol w="883800"/>
                <a:gridCol w="883800"/>
                <a:gridCol w="883800"/>
                <a:gridCol w="883800"/>
                <a:gridCol w="886320"/>
              </a:tblGrid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832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58104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707" name="Table 2"/>
          <p:cNvGraphicFramePr/>
          <p:nvPr/>
        </p:nvGraphicFramePr>
        <p:xfrm>
          <a:off x="3960720" y="1371600"/>
          <a:ext cx="6097320" cy="5120280"/>
        </p:xfrm>
        <a:graphic>
          <a:graphicData uri="http://schemas.openxmlformats.org/drawingml/2006/table">
            <a:tbl>
              <a:tblPr/>
              <a:tblGrid>
                <a:gridCol w="870840"/>
                <a:gridCol w="870840"/>
                <a:gridCol w="870840"/>
                <a:gridCol w="870840"/>
                <a:gridCol w="870840"/>
                <a:gridCol w="870840"/>
                <a:gridCol w="872640"/>
              </a:tblGrid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4008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718272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Line 3"/>
          <p:cNvSpPr/>
          <p:nvPr/>
        </p:nvSpPr>
        <p:spPr>
          <a:xfrm flipV="1">
            <a:off x="680076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4"/>
          <p:cNvSpPr/>
          <p:nvPr/>
        </p:nvSpPr>
        <p:spPr>
          <a:xfrm>
            <a:off x="8306280" y="2498760"/>
            <a:ext cx="50652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578376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865188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Line 7"/>
          <p:cNvSpPr/>
          <p:nvPr/>
        </p:nvSpPr>
        <p:spPr>
          <a:xfrm flipV="1">
            <a:off x="561024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8"/>
          <p:cNvSpPr/>
          <p:nvPr/>
        </p:nvSpPr>
        <p:spPr>
          <a:xfrm>
            <a:off x="680076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9"/>
          <p:cNvSpPr/>
          <p:nvPr/>
        </p:nvSpPr>
        <p:spPr>
          <a:xfrm>
            <a:off x="651816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4" name="CustomShape 10"/>
          <p:cNvSpPr/>
          <p:nvPr/>
        </p:nvSpPr>
        <p:spPr>
          <a:xfrm>
            <a:off x="506052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5" name="Line 11"/>
          <p:cNvSpPr/>
          <p:nvPr/>
        </p:nvSpPr>
        <p:spPr>
          <a:xfrm flipV="1">
            <a:off x="485136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2"/>
          <p:cNvSpPr/>
          <p:nvPr/>
        </p:nvSpPr>
        <p:spPr>
          <a:xfrm>
            <a:off x="430848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Line 13"/>
          <p:cNvSpPr/>
          <p:nvPr/>
        </p:nvSpPr>
        <p:spPr>
          <a:xfrm>
            <a:off x="599940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4"/>
          <p:cNvSpPr/>
          <p:nvPr/>
        </p:nvSpPr>
        <p:spPr>
          <a:xfrm>
            <a:off x="579564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18"/>
          <p:cNvSpPr/>
          <p:nvPr/>
        </p:nvSpPr>
        <p:spPr>
          <a:xfrm rot="2284200">
            <a:off x="8546400" y="223272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25"/>
          <p:cNvSpPr/>
          <p:nvPr/>
        </p:nvSpPr>
        <p:spPr>
          <a:xfrm>
            <a:off x="531720" y="36399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26"/>
          <p:cNvSpPr/>
          <p:nvPr/>
        </p:nvSpPr>
        <p:spPr>
          <a:xfrm>
            <a:off x="1507320" y="37152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7"/>
          <p:cNvSpPr/>
          <p:nvPr/>
        </p:nvSpPr>
        <p:spPr>
          <a:xfrm>
            <a:off x="2145600" y="3638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28"/>
          <p:cNvSpPr/>
          <p:nvPr/>
        </p:nvSpPr>
        <p:spPr>
          <a:xfrm>
            <a:off x="531720" y="43167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29"/>
          <p:cNvSpPr/>
          <p:nvPr/>
        </p:nvSpPr>
        <p:spPr>
          <a:xfrm>
            <a:off x="1507320" y="43920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0"/>
          <p:cNvSpPr/>
          <p:nvPr/>
        </p:nvSpPr>
        <p:spPr>
          <a:xfrm>
            <a:off x="2145600" y="43153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Line 31"/>
          <p:cNvSpPr/>
          <p:nvPr/>
        </p:nvSpPr>
        <p:spPr>
          <a:xfrm flipV="1">
            <a:off x="8523000" y="3435120"/>
            <a:ext cx="294840" cy="4921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2"/>
          <p:cNvSpPr/>
          <p:nvPr/>
        </p:nvSpPr>
        <p:spPr>
          <a:xfrm>
            <a:off x="7989840" y="392724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7" name="Line 33"/>
          <p:cNvSpPr/>
          <p:nvPr/>
        </p:nvSpPr>
        <p:spPr>
          <a:xfrm>
            <a:off x="9595800" y="3435120"/>
            <a:ext cx="280080" cy="474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4"/>
          <p:cNvSpPr/>
          <p:nvPr/>
        </p:nvSpPr>
        <p:spPr>
          <a:xfrm>
            <a:off x="9342720" y="391032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709" name="Table 2"/>
          <p:cNvGraphicFramePr/>
          <p:nvPr/>
        </p:nvGraphicFramePr>
        <p:xfrm>
          <a:off x="3960720" y="1371600"/>
          <a:ext cx="6005880" cy="4937400"/>
        </p:xfrm>
        <a:graphic>
          <a:graphicData uri="http://schemas.openxmlformats.org/drawingml/2006/table">
            <a:tbl>
              <a:tblPr/>
              <a:tblGrid>
                <a:gridCol w="857880"/>
                <a:gridCol w="857880"/>
                <a:gridCol w="857880"/>
                <a:gridCol w="857880"/>
                <a:gridCol w="857880"/>
                <a:gridCol w="857880"/>
                <a:gridCol w="858960"/>
              </a:tblGrid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1740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  <a:tr h="615960"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noFill/>
                  </a:tcPr>
                </a:tc>
                <a:tc>
                  <a:txBody>
                    <a:bodyPr lIns="114120" rIns="1141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114120" marR="1141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Finding the Path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711" name="Table 2"/>
          <p:cNvGraphicFramePr/>
          <p:nvPr/>
        </p:nvGraphicFramePr>
        <p:xfrm>
          <a:off x="582480" y="2081880"/>
          <a:ext cx="4192200" cy="3844440"/>
        </p:xfrm>
        <a:graphic>
          <a:graphicData uri="http://schemas.openxmlformats.org/drawingml/2006/table">
            <a:tbl>
              <a:tblPr/>
              <a:tblGrid>
                <a:gridCol w="598680"/>
                <a:gridCol w="598680"/>
                <a:gridCol w="598680"/>
                <a:gridCol w="598680"/>
                <a:gridCol w="598680"/>
                <a:gridCol w="598680"/>
                <a:gridCol w="600480"/>
              </a:tblGrid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</a:tr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</a:tr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</a:tr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</a:tr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</a:tr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</a:tr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</a:tr>
              <a:tr h="480600"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noFill/>
                  </a:tcPr>
                </a:tc>
                <a:tc>
                  <a:txBody>
                    <a:bodyPr lIns="81720" rIns="81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1720" marR="817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  <p:sp>
        <p:nvSpPr>
          <p:cNvPr id="1712" name="CustomShape 3"/>
          <p:cNvSpPr/>
          <p:nvPr/>
        </p:nvSpPr>
        <p:spPr>
          <a:xfrm>
            <a:off x="4815720" y="3903480"/>
            <a:ext cx="2360880" cy="718920"/>
          </a:xfrm>
          <a:prstGeom prst="rightArrow">
            <a:avLst>
              <a:gd name="adj1" fmla="val 40805"/>
              <a:gd name="adj2" fmla="val 5275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13" name="Table 4"/>
          <p:cNvGraphicFramePr/>
          <p:nvPr/>
        </p:nvGraphicFramePr>
        <p:xfrm>
          <a:off x="7347240" y="2281680"/>
          <a:ext cx="3351960" cy="3268440"/>
        </p:xfrm>
        <a:graphic>
          <a:graphicData uri="http://schemas.openxmlformats.org/drawingml/2006/table">
            <a:tbl>
              <a:tblPr/>
              <a:tblGrid>
                <a:gridCol w="478800"/>
                <a:gridCol w="478800"/>
                <a:gridCol w="478800"/>
                <a:gridCol w="478800"/>
                <a:gridCol w="478800"/>
                <a:gridCol w="478800"/>
                <a:gridCol w="479520"/>
              </a:tblGrid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</a:tr>
              <a:tr h="40860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0a22e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76842B5-2322-490E-A501-4B3D511A3947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715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"Move Down / Right Sum" –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6" name="CustomShape 3"/>
          <p:cNvSpPr/>
          <p:nvPr/>
        </p:nvSpPr>
        <p:spPr>
          <a:xfrm>
            <a:off x="760320" y="1127520"/>
            <a:ext cx="10666440" cy="4552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spAutoFit/>
          </a:bodyPr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for (int row = 0; row &lt; rowsCount; row++)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for (int col = 0; col &lt; colsCount; col++)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long maxPrevCell = long.MinValue;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if (col &gt; 0 &amp;&amp; sum[row, col - 1] &gt; maxPrevCell)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maxPrevCell = sum[row, col - 1];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if (row &gt; 0 &amp;&amp; sum[row - 1, col] &gt; maxPrevCell)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maxPrevCell = sum[row - 1, col];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sum[row, col] = cells[row, col];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if (maxPrevCell != long.MinValue)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sum[row, col] += maxPrevCell;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CustomShape 1"/>
          <p:cNvSpPr/>
          <p:nvPr/>
        </p:nvSpPr>
        <p:spPr>
          <a:xfrm>
            <a:off x="912960" y="495288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 Problem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18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Max Profit from Cutting a Rod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9" name="CustomShape 3"/>
          <p:cNvSpPr/>
          <p:nvPr/>
        </p:nvSpPr>
        <p:spPr>
          <a:xfrm>
            <a:off x="11760120" y="6524640"/>
            <a:ext cx="4273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9ACEE35-B19D-4364-84D8-1FBE6A7E6C3F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20" name="CustomShape 4"/>
          <p:cNvSpPr/>
          <p:nvPr/>
        </p:nvSpPr>
        <p:spPr>
          <a:xfrm>
            <a:off x="4141440" y="2810880"/>
            <a:ext cx="760680" cy="76896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CustomShape 5"/>
          <p:cNvSpPr/>
          <p:nvPr/>
        </p:nvSpPr>
        <p:spPr>
          <a:xfrm>
            <a:off x="5132520" y="2810880"/>
            <a:ext cx="760680" cy="76896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CustomShape 6"/>
          <p:cNvSpPr/>
          <p:nvPr/>
        </p:nvSpPr>
        <p:spPr>
          <a:xfrm>
            <a:off x="5636520" y="2810880"/>
            <a:ext cx="760680" cy="76896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CustomShape 7"/>
          <p:cNvSpPr/>
          <p:nvPr/>
        </p:nvSpPr>
        <p:spPr>
          <a:xfrm>
            <a:off x="6123240" y="2810880"/>
            <a:ext cx="760680" cy="76896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CustomShape 8"/>
          <p:cNvSpPr/>
          <p:nvPr/>
        </p:nvSpPr>
        <p:spPr>
          <a:xfrm>
            <a:off x="6627600" y="2810880"/>
            <a:ext cx="760680" cy="76896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CustomShape 9"/>
          <p:cNvSpPr/>
          <p:nvPr/>
        </p:nvSpPr>
        <p:spPr>
          <a:xfrm>
            <a:off x="7131600" y="2810880"/>
            <a:ext cx="760680" cy="76896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CustomShape 10"/>
          <p:cNvSpPr/>
          <p:nvPr/>
        </p:nvSpPr>
        <p:spPr>
          <a:xfrm>
            <a:off x="7618320" y="2810880"/>
            <a:ext cx="760680" cy="76896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CustomShape 1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Find the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best way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to cut up a rod, given the prices below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Example: All possible ways to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cut rod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with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length = 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8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729" name="Table 3"/>
          <p:cNvGraphicFramePr/>
          <p:nvPr/>
        </p:nvGraphicFramePr>
        <p:xfrm>
          <a:off x="2235600" y="1974240"/>
          <a:ext cx="8125200" cy="741240"/>
        </p:xfrm>
        <a:graphic>
          <a:graphicData uri="http://schemas.openxmlformats.org/drawingml/2006/table">
            <a:tbl>
              <a:tblPr/>
              <a:tblGrid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4196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1730" name="CustomShape 4"/>
          <p:cNvSpPr/>
          <p:nvPr/>
        </p:nvSpPr>
        <p:spPr>
          <a:xfrm>
            <a:off x="1031760" y="1933560"/>
            <a:ext cx="1232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1" name="CustomShape 5"/>
          <p:cNvSpPr/>
          <p:nvPr/>
        </p:nvSpPr>
        <p:spPr>
          <a:xfrm>
            <a:off x="1166760" y="2372400"/>
            <a:ext cx="924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2" name="CustomShape 6"/>
          <p:cNvSpPr/>
          <p:nvPr/>
        </p:nvSpPr>
        <p:spPr>
          <a:xfrm>
            <a:off x="106524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CustomShape 7"/>
          <p:cNvSpPr/>
          <p:nvPr/>
        </p:nvSpPr>
        <p:spPr>
          <a:xfrm>
            <a:off x="131148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CustomShape 8"/>
          <p:cNvSpPr/>
          <p:nvPr/>
        </p:nvSpPr>
        <p:spPr>
          <a:xfrm>
            <a:off x="154584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CustomShape 9"/>
          <p:cNvSpPr/>
          <p:nvPr/>
        </p:nvSpPr>
        <p:spPr>
          <a:xfrm>
            <a:off x="179208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CustomShape 10"/>
          <p:cNvSpPr/>
          <p:nvPr/>
        </p:nvSpPr>
        <p:spPr>
          <a:xfrm>
            <a:off x="382572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CustomShape 11"/>
          <p:cNvSpPr/>
          <p:nvPr/>
        </p:nvSpPr>
        <p:spPr>
          <a:xfrm>
            <a:off x="438084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CustomShape 12"/>
          <p:cNvSpPr/>
          <p:nvPr/>
        </p:nvSpPr>
        <p:spPr>
          <a:xfrm>
            <a:off x="461556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CustomShape 13"/>
          <p:cNvSpPr/>
          <p:nvPr/>
        </p:nvSpPr>
        <p:spPr>
          <a:xfrm>
            <a:off x="486144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CustomShape 14"/>
          <p:cNvSpPr/>
          <p:nvPr/>
        </p:nvSpPr>
        <p:spPr>
          <a:xfrm>
            <a:off x="84924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CustomShape 15"/>
          <p:cNvSpPr/>
          <p:nvPr/>
        </p:nvSpPr>
        <p:spPr>
          <a:xfrm>
            <a:off x="140040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CustomShape 16"/>
          <p:cNvSpPr/>
          <p:nvPr/>
        </p:nvSpPr>
        <p:spPr>
          <a:xfrm>
            <a:off x="195552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CustomShape 17"/>
          <p:cNvSpPr/>
          <p:nvPr/>
        </p:nvSpPr>
        <p:spPr>
          <a:xfrm>
            <a:off x="220176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CustomShape 18"/>
          <p:cNvSpPr/>
          <p:nvPr/>
        </p:nvSpPr>
        <p:spPr>
          <a:xfrm>
            <a:off x="655164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CustomShape 19"/>
          <p:cNvSpPr/>
          <p:nvPr/>
        </p:nvSpPr>
        <p:spPr>
          <a:xfrm>
            <a:off x="679788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CustomShape 20"/>
          <p:cNvSpPr/>
          <p:nvPr/>
        </p:nvSpPr>
        <p:spPr>
          <a:xfrm>
            <a:off x="736308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CustomShape 21"/>
          <p:cNvSpPr/>
          <p:nvPr/>
        </p:nvSpPr>
        <p:spPr>
          <a:xfrm>
            <a:off x="760896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CustomShape 22"/>
          <p:cNvSpPr/>
          <p:nvPr/>
        </p:nvSpPr>
        <p:spPr>
          <a:xfrm>
            <a:off x="944712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CustomShape 23"/>
          <p:cNvSpPr/>
          <p:nvPr/>
        </p:nvSpPr>
        <p:spPr>
          <a:xfrm>
            <a:off x="969336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CustomShape 24"/>
          <p:cNvSpPr/>
          <p:nvPr/>
        </p:nvSpPr>
        <p:spPr>
          <a:xfrm>
            <a:off x="992808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CustomShape 25"/>
          <p:cNvSpPr/>
          <p:nvPr/>
        </p:nvSpPr>
        <p:spPr>
          <a:xfrm>
            <a:off x="10555200" y="4419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CustomShape 26"/>
          <p:cNvSpPr/>
          <p:nvPr/>
        </p:nvSpPr>
        <p:spPr>
          <a:xfrm>
            <a:off x="923004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CustomShape 27"/>
          <p:cNvSpPr/>
          <p:nvPr/>
        </p:nvSpPr>
        <p:spPr>
          <a:xfrm>
            <a:off x="975600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CustomShape 28"/>
          <p:cNvSpPr/>
          <p:nvPr/>
        </p:nvSpPr>
        <p:spPr>
          <a:xfrm>
            <a:off x="1028952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CustomShape 29"/>
          <p:cNvSpPr/>
          <p:nvPr/>
        </p:nvSpPr>
        <p:spPr>
          <a:xfrm>
            <a:off x="1082304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CustomShape 30"/>
          <p:cNvSpPr/>
          <p:nvPr/>
        </p:nvSpPr>
        <p:spPr>
          <a:xfrm>
            <a:off x="635796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CustomShape 31"/>
          <p:cNvSpPr/>
          <p:nvPr/>
        </p:nvSpPr>
        <p:spPr>
          <a:xfrm>
            <a:off x="660420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CustomShape 32"/>
          <p:cNvSpPr/>
          <p:nvPr/>
        </p:nvSpPr>
        <p:spPr>
          <a:xfrm>
            <a:off x="716112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CustomShape 33"/>
          <p:cNvSpPr/>
          <p:nvPr/>
        </p:nvSpPr>
        <p:spPr>
          <a:xfrm>
            <a:off x="777096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CustomShape 34"/>
          <p:cNvSpPr/>
          <p:nvPr/>
        </p:nvSpPr>
        <p:spPr>
          <a:xfrm>
            <a:off x="367524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CustomShape 35"/>
          <p:cNvSpPr/>
          <p:nvPr/>
        </p:nvSpPr>
        <p:spPr>
          <a:xfrm>
            <a:off x="423036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CustomShape 36"/>
          <p:cNvSpPr/>
          <p:nvPr/>
        </p:nvSpPr>
        <p:spPr>
          <a:xfrm>
            <a:off x="446472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CustomShape 37"/>
          <p:cNvSpPr/>
          <p:nvPr/>
        </p:nvSpPr>
        <p:spPr>
          <a:xfrm>
            <a:off x="5015880" y="57913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CustomShape 38"/>
          <p:cNvSpPr/>
          <p:nvPr/>
        </p:nvSpPr>
        <p:spPr>
          <a:xfrm>
            <a:off x="1438200" y="39625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5" name="CustomShape 39"/>
          <p:cNvSpPr/>
          <p:nvPr/>
        </p:nvSpPr>
        <p:spPr>
          <a:xfrm>
            <a:off x="3845520" y="39625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6" name="CustomShape 40"/>
          <p:cNvSpPr/>
          <p:nvPr/>
        </p:nvSpPr>
        <p:spPr>
          <a:xfrm>
            <a:off x="4678560" y="39625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7" name="CustomShape 41"/>
          <p:cNvSpPr/>
          <p:nvPr/>
        </p:nvSpPr>
        <p:spPr>
          <a:xfrm>
            <a:off x="6663240" y="39625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8" name="CustomShape 42"/>
          <p:cNvSpPr/>
          <p:nvPr/>
        </p:nvSpPr>
        <p:spPr>
          <a:xfrm>
            <a:off x="7480080" y="39625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9" name="CustomShape 43"/>
          <p:cNvSpPr/>
          <p:nvPr/>
        </p:nvSpPr>
        <p:spPr>
          <a:xfrm>
            <a:off x="9673920" y="39625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0" name="CustomShape 44"/>
          <p:cNvSpPr/>
          <p:nvPr/>
        </p:nvSpPr>
        <p:spPr>
          <a:xfrm>
            <a:off x="10551240" y="39625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1" name="CustomShape 45"/>
          <p:cNvSpPr/>
          <p:nvPr/>
        </p:nvSpPr>
        <p:spPr>
          <a:xfrm>
            <a:off x="84636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2" name="CustomShape 46"/>
          <p:cNvSpPr/>
          <p:nvPr/>
        </p:nvSpPr>
        <p:spPr>
          <a:xfrm>
            <a:off x="142776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3" name="CustomShape 47"/>
          <p:cNvSpPr/>
          <p:nvPr/>
        </p:nvSpPr>
        <p:spPr>
          <a:xfrm>
            <a:off x="204120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4" name="CustomShape 48"/>
          <p:cNvSpPr/>
          <p:nvPr/>
        </p:nvSpPr>
        <p:spPr>
          <a:xfrm>
            <a:off x="368208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5" name="CustomShape 49"/>
          <p:cNvSpPr/>
          <p:nvPr/>
        </p:nvSpPr>
        <p:spPr>
          <a:xfrm>
            <a:off x="502128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6" name="CustomShape 50"/>
          <p:cNvSpPr/>
          <p:nvPr/>
        </p:nvSpPr>
        <p:spPr>
          <a:xfrm>
            <a:off x="435132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7" name="CustomShape 51"/>
          <p:cNvSpPr/>
          <p:nvPr/>
        </p:nvSpPr>
        <p:spPr>
          <a:xfrm>
            <a:off x="716652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8" name="CustomShape 52"/>
          <p:cNvSpPr/>
          <p:nvPr/>
        </p:nvSpPr>
        <p:spPr>
          <a:xfrm>
            <a:off x="777636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9" name="CustomShape 53"/>
          <p:cNvSpPr/>
          <p:nvPr/>
        </p:nvSpPr>
        <p:spPr>
          <a:xfrm>
            <a:off x="923544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0" name="CustomShape 54"/>
          <p:cNvSpPr/>
          <p:nvPr/>
        </p:nvSpPr>
        <p:spPr>
          <a:xfrm>
            <a:off x="975204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1" name="CustomShape 55"/>
          <p:cNvSpPr/>
          <p:nvPr/>
        </p:nvSpPr>
        <p:spPr>
          <a:xfrm>
            <a:off x="1028556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2" name="CustomShape 56"/>
          <p:cNvSpPr/>
          <p:nvPr/>
        </p:nvSpPr>
        <p:spPr>
          <a:xfrm>
            <a:off x="1082844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3" name="CustomShape 57"/>
          <p:cNvSpPr/>
          <p:nvPr/>
        </p:nvSpPr>
        <p:spPr>
          <a:xfrm>
            <a:off x="6485040" y="5325120"/>
            <a:ext cx="374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CustomShape 1"/>
          <p:cNvSpPr/>
          <p:nvPr/>
        </p:nvSpPr>
        <p:spPr>
          <a:xfrm>
            <a:off x="912960" y="489456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85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Recursive Top-Down Approach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86" name="Graphic 11" descr=""/>
          <p:cNvPicPr/>
          <p:nvPr/>
        </p:nvPicPr>
        <p:blipFill>
          <a:blip r:embed="rId1"/>
          <a:stretch/>
        </p:blipFill>
        <p:spPr>
          <a:xfrm>
            <a:off x="4113360" y="892080"/>
            <a:ext cx="3961080" cy="3961080"/>
          </a:xfrm>
          <a:prstGeom prst="rect">
            <a:avLst/>
          </a:prstGeom>
          <a:ln>
            <a:noFill/>
          </a:ln>
        </p:spPr>
      </p:pic>
      <p:pic>
        <p:nvPicPr>
          <p:cNvPr id="1787" name="Graphic 12" descr=""/>
          <p:cNvPicPr/>
          <p:nvPr/>
        </p:nvPicPr>
        <p:blipFill>
          <a:blip r:embed="rId2"/>
          <a:stretch/>
        </p:blipFill>
        <p:spPr>
          <a:xfrm>
            <a:off x="4875120" y="1600200"/>
            <a:ext cx="1675080" cy="1675080"/>
          </a:xfrm>
          <a:prstGeom prst="rect">
            <a:avLst/>
          </a:prstGeom>
          <a:ln>
            <a:noFill/>
          </a:ln>
        </p:spPr>
      </p:pic>
      <p:pic>
        <p:nvPicPr>
          <p:cNvPr id="1788" name="Graphic 13" descr=""/>
          <p:cNvPicPr/>
          <p:nvPr/>
        </p:nvPicPr>
        <p:blipFill>
          <a:blip r:embed="rId3"/>
          <a:stretch/>
        </p:blipFill>
        <p:spPr>
          <a:xfrm>
            <a:off x="5205960" y="1931040"/>
            <a:ext cx="658440" cy="658440"/>
          </a:xfrm>
          <a:prstGeom prst="rect">
            <a:avLst/>
          </a:prstGeom>
          <a:ln>
            <a:noFill/>
          </a:ln>
        </p:spPr>
      </p:pic>
      <p:pic>
        <p:nvPicPr>
          <p:cNvPr id="1789" name="Graphic 14" descr=""/>
          <p:cNvPicPr/>
          <p:nvPr/>
        </p:nvPicPr>
        <p:blipFill>
          <a:blip r:embed="rId4"/>
          <a:stretch/>
        </p:blipFill>
        <p:spPr>
          <a:xfrm>
            <a:off x="5332320" y="205740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790" name="Graphic 15" descr=""/>
          <p:cNvPicPr/>
          <p:nvPr/>
        </p:nvPicPr>
        <p:blipFill>
          <a:blip r:embed="rId5"/>
          <a:stretch/>
        </p:blipFill>
        <p:spPr>
          <a:xfrm>
            <a:off x="5385600" y="2114640"/>
            <a:ext cx="100800" cy="100800"/>
          </a:xfrm>
          <a:prstGeom prst="rect">
            <a:avLst/>
          </a:prstGeom>
          <a:ln>
            <a:noFill/>
          </a:ln>
        </p:spPr>
      </p:pic>
      <p:pic>
        <p:nvPicPr>
          <p:cNvPr id="1791" name="Graphic 16" descr=""/>
          <p:cNvPicPr/>
          <p:nvPr/>
        </p:nvPicPr>
        <p:blipFill>
          <a:blip r:embed="rId6"/>
          <a:stretch/>
        </p:blipFill>
        <p:spPr>
          <a:xfrm>
            <a:off x="5408640" y="2135520"/>
            <a:ext cx="36720" cy="3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3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4" name="CustomShape 3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CustomShape 4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6" name="CustomShape 5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CustomShape 6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98" name="Table 7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1799" name="CustomShape 8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0" name="CustomShape 9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2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3" name="Line 3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Line 4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5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6" name="CustomShape 6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7" name="CustomShape 7"/>
          <p:cNvSpPr/>
          <p:nvPr/>
        </p:nvSpPr>
        <p:spPr>
          <a:xfrm rot="10248000">
            <a:off x="4167720" y="139536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CustomShape 8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CustomShape 9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CustomShape 10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1" name="CustomShape 11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CustomShape 12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CustomShape 13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CustomShape 14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CustomShape 15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CustomShape 16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7" name="CustomShape 17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CustomShape 18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CustomShape 19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CustomShape 20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Line 21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22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CustomShape 23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CustomShape 24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CustomShape 25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Line 26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27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8" name="CustomShape 28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CustomShape 29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CustomShape 30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CustomShape 31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32" name="Table 32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1833" name="CustomShape 33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4" name="CustomShape 34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6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7" name="Line 3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Line 4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5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40" name="CustomShape 6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41" name="CustomShape 7"/>
          <p:cNvSpPr/>
          <p:nvPr/>
        </p:nvSpPr>
        <p:spPr>
          <a:xfrm rot="8932200">
            <a:off x="1401120" y="298836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CustomShape 8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CustomShape 9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4" name="CustomShape 10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CustomShape 11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CustomShape 12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CustomShape 13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CustomShape 14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CustomShape 15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CustomShape 16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1" name="CustomShape 17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CustomShape 18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CustomShape 19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CustomShape 20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Line 21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CustomShape 22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CustomShape 23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CustomShape 24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CustomShape 25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Line 26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1" name="CustomShape 27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2" name="CustomShape 28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CustomShape 29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CustomShape 30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CustomShape 31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CustomShape 32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7" name="CustomShape 33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CustomShape 34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CustomShape 35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CustomShape 36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1" name="CustomShape 37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CustomShape 38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CustomShape 39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4" name="CustomShape 40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5" name="CustomShape 41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CustomShape 42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CustomShape 43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Line 44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Line 45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Line 46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81" name="Table 47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1882" name="CustomShape 48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83" name="CustomShape 49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85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6" name="Line 3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Line 4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5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9" name="CustomShape 6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0" name="CustomShape 7"/>
          <p:cNvSpPr/>
          <p:nvPr/>
        </p:nvSpPr>
        <p:spPr>
          <a:xfrm rot="8682000">
            <a:off x="498960" y="4542840"/>
            <a:ext cx="540000" cy="20880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CustomShape 8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CustomShape 9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CustomShape 10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CustomShape 11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CustomShape 12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CustomShape 13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CustomShape 14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CustomShape 15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CustomShape 16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00" name="CustomShape 17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CustomShape 18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CustomShape 19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3" name="CustomShape 20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4" name="Line 21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CustomShape 22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6" name="CustomShape 23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7" name="CustomShape 24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8" name="CustomShape 25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Line 26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CustomShape 27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1" name="CustomShape 28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2" name="CustomShape 29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3" name="CustomShape 30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4" name="CustomShape 31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5" name="CustomShape 32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6" name="CustomShape 33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7" name="CustomShape 34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CustomShape 35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9" name="CustomShape 36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0" name="CustomShape 37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CustomShape 38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CustomShape 39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CustomShape 40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4" name="CustomShape 41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5" name="CustomShape 42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6" name="CustomShape 43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7" name="Line 44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Line 45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Line 46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47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31" name="CustomShape 48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2" name="CustomShape 49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3" name="CustomShape 50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34" name="CustomShape 51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5" name="CustomShape 52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6" name="Line 53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Line 54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8" name="Table 55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1939" name="CustomShape 56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40" name="CustomShape 57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18272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1" name="Line 3"/>
          <p:cNvSpPr/>
          <p:nvPr/>
        </p:nvSpPr>
        <p:spPr>
          <a:xfrm flipV="1">
            <a:off x="680076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4"/>
          <p:cNvSpPr/>
          <p:nvPr/>
        </p:nvSpPr>
        <p:spPr>
          <a:xfrm>
            <a:off x="8306280" y="2498760"/>
            <a:ext cx="50652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578376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865188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Line 7"/>
          <p:cNvSpPr/>
          <p:nvPr/>
        </p:nvSpPr>
        <p:spPr>
          <a:xfrm flipV="1">
            <a:off x="561024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8"/>
          <p:cNvSpPr/>
          <p:nvPr/>
        </p:nvSpPr>
        <p:spPr>
          <a:xfrm>
            <a:off x="680076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651816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10"/>
          <p:cNvSpPr/>
          <p:nvPr/>
        </p:nvSpPr>
        <p:spPr>
          <a:xfrm>
            <a:off x="506052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Line 11"/>
          <p:cNvSpPr/>
          <p:nvPr/>
        </p:nvSpPr>
        <p:spPr>
          <a:xfrm flipV="1">
            <a:off x="485136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2"/>
          <p:cNvSpPr/>
          <p:nvPr/>
        </p:nvSpPr>
        <p:spPr>
          <a:xfrm>
            <a:off x="430848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1" name="Line 13"/>
          <p:cNvSpPr/>
          <p:nvPr/>
        </p:nvSpPr>
        <p:spPr>
          <a:xfrm>
            <a:off x="599940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4"/>
          <p:cNvSpPr/>
          <p:nvPr/>
        </p:nvSpPr>
        <p:spPr>
          <a:xfrm>
            <a:off x="579564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18"/>
          <p:cNvSpPr/>
          <p:nvPr/>
        </p:nvSpPr>
        <p:spPr>
          <a:xfrm rot="7314000">
            <a:off x="7639560" y="343836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25"/>
          <p:cNvSpPr/>
          <p:nvPr/>
        </p:nvSpPr>
        <p:spPr>
          <a:xfrm>
            <a:off x="531720" y="36399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26"/>
          <p:cNvSpPr/>
          <p:nvPr/>
        </p:nvSpPr>
        <p:spPr>
          <a:xfrm>
            <a:off x="1507320" y="37152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27"/>
          <p:cNvSpPr/>
          <p:nvPr/>
        </p:nvSpPr>
        <p:spPr>
          <a:xfrm>
            <a:off x="2145600" y="3638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28"/>
          <p:cNvSpPr/>
          <p:nvPr/>
        </p:nvSpPr>
        <p:spPr>
          <a:xfrm>
            <a:off x="531720" y="43167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29"/>
          <p:cNvSpPr/>
          <p:nvPr/>
        </p:nvSpPr>
        <p:spPr>
          <a:xfrm>
            <a:off x="1507320" y="43920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30"/>
          <p:cNvSpPr/>
          <p:nvPr/>
        </p:nvSpPr>
        <p:spPr>
          <a:xfrm>
            <a:off x="2145600" y="43153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Line 31"/>
          <p:cNvSpPr/>
          <p:nvPr/>
        </p:nvSpPr>
        <p:spPr>
          <a:xfrm flipV="1">
            <a:off x="8523000" y="3435120"/>
            <a:ext cx="294840" cy="4921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"/>
          <p:cNvSpPr/>
          <p:nvPr/>
        </p:nvSpPr>
        <p:spPr>
          <a:xfrm>
            <a:off x="7989840" y="392724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Line 33"/>
          <p:cNvSpPr/>
          <p:nvPr/>
        </p:nvSpPr>
        <p:spPr>
          <a:xfrm>
            <a:off x="9595800" y="3435120"/>
            <a:ext cx="280080" cy="474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4"/>
          <p:cNvSpPr/>
          <p:nvPr/>
        </p:nvSpPr>
        <p:spPr>
          <a:xfrm>
            <a:off x="9342720" y="391032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CustomShape 35"/>
          <p:cNvSpPr/>
          <p:nvPr/>
        </p:nvSpPr>
        <p:spPr>
          <a:xfrm>
            <a:off x="531720" y="49921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36"/>
          <p:cNvSpPr/>
          <p:nvPr/>
        </p:nvSpPr>
        <p:spPr>
          <a:xfrm>
            <a:off x="1507320" y="50673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37"/>
          <p:cNvSpPr/>
          <p:nvPr/>
        </p:nvSpPr>
        <p:spPr>
          <a:xfrm>
            <a:off x="2145600" y="49906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42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3" name="Line 3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Line 4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5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6" name="CustomShape 6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7" name="CustomShape 7"/>
          <p:cNvSpPr/>
          <p:nvPr/>
        </p:nvSpPr>
        <p:spPr>
          <a:xfrm rot="2450400">
            <a:off x="2041200" y="4546440"/>
            <a:ext cx="540000" cy="20880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CustomShape 8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9" name="CustomShape 9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0" name="CustomShape 10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1" name="CustomShape 11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2" name="CustomShape 12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3" name="CustomShape 13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4" name="CustomShape 14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5" name="CustomShape 15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6" name="CustomShape 16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7" name="CustomShape 17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8" name="CustomShape 18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9" name="CustomShape 19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0" name="CustomShape 20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1" name="Line 21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2" name="CustomShape 22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3" name="CustomShape 23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4" name="CustomShape 24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5" name="CustomShape 25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6" name="Line 26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27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8" name="CustomShape 28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9" name="CustomShape 29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0" name="CustomShape 30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1" name="CustomShape 31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2" name="CustomShape 32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3" name="CustomShape 33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4" name="CustomShape 34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5" name="CustomShape 35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6" name="CustomShape 36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7" name="CustomShape 37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8" name="CustomShape 38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9" name="CustomShape 39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0" name="CustomShape 40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1" name="CustomShape 41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2" name="CustomShape 42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3" name="CustomShape 43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4" name="Line 44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Line 45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Line 46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CustomShape 47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8" name="CustomShape 48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9" name="CustomShape 49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0" name="CustomShape 50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1" name="CustomShape 51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2" name="CustomShape 52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3" name="Line 53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Line 54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95" name="Table 55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1996" name="CustomShape 56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7" name="CustomShape 57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8" name="CustomShape 58"/>
          <p:cNvSpPr/>
          <p:nvPr/>
        </p:nvSpPr>
        <p:spPr>
          <a:xfrm>
            <a:off x="204480" y="453600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00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1" name="Line 3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Line 4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5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4" name="CustomShape 6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5" name="CustomShape 7"/>
          <p:cNvSpPr/>
          <p:nvPr/>
        </p:nvSpPr>
        <p:spPr>
          <a:xfrm rot="6290400">
            <a:off x="2953440" y="3060720"/>
            <a:ext cx="476640" cy="2188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6" name="CustomShape 8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7" name="CustomShape 9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CustomShape 10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9" name="CustomShape 11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0" name="CustomShape 12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1" name="CustomShape 13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2" name="CustomShape 14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3" name="CustomShape 15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4" name="CustomShape 16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5" name="CustomShape 17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6" name="CustomShape 18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7" name="CustomShape 19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8" name="CustomShape 20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9" name="Line 21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22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1" name="CustomShape 23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2" name="CustomShape 24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3" name="CustomShape 25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4" name="Line 26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27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6" name="CustomShape 28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7" name="CustomShape 29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8" name="CustomShape 30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9" name="CustomShape 31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0" name="CustomShape 32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1" name="CustomShape 33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2" name="CustomShape 34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3" name="CustomShape 35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4" name="CustomShape 36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5" name="CustomShape 37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6" name="CustomShape 38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7" name="CustomShape 39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8" name="CustomShape 40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9" name="CustomShape 41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CustomShape 42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CustomShape 43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2" name="Line 44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Line 45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Line 46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CustomShape 47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6" name="CustomShape 48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7" name="CustomShape 49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8" name="CustomShape 50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9" name="CustomShape 51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CustomShape 52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1" name="Line 53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2" name="Line 54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53" name="Table 55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054" name="CustomShape 56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5" name="CustomShape 57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6" name="CustomShape 58"/>
          <p:cNvSpPr/>
          <p:nvPr/>
        </p:nvSpPr>
        <p:spPr>
          <a:xfrm>
            <a:off x="2552760" y="45824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7" name="CustomShape 59"/>
          <p:cNvSpPr/>
          <p:nvPr/>
        </p:nvSpPr>
        <p:spPr>
          <a:xfrm>
            <a:off x="204480" y="453600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8" name="CustomShape 60"/>
          <p:cNvSpPr/>
          <p:nvPr/>
        </p:nvSpPr>
        <p:spPr>
          <a:xfrm>
            <a:off x="831240" y="32932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60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1" name="Line 3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Line 4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CustomShape 5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4" name="CustomShape 6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5" name="CustomShape 7"/>
          <p:cNvSpPr/>
          <p:nvPr/>
        </p:nvSpPr>
        <p:spPr>
          <a:xfrm rot="3000000">
            <a:off x="3679920" y="3141720"/>
            <a:ext cx="476640" cy="2188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6" name="CustomShape 8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7" name="CustomShape 9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8" name="CustomShape 10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9" name="CustomShape 11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0" name="CustomShape 12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1" name="CustomShape 13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2" name="CustomShape 14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3" name="CustomShape 15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4" name="CustomShape 16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5" name="CustomShape 17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6" name="CustomShape 18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7" name="CustomShape 19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8" name="CustomShape 20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9" name="Line 21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CustomShape 22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1" name="CustomShape 23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2" name="CustomShape 24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3" name="CustomShape 25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4" name="Line 26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27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86" name="CustomShape 28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7" name="CustomShape 29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8" name="CustomShape 30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9" name="CustomShape 31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0" name="CustomShape 32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91" name="CustomShape 33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2" name="CustomShape 34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3" name="CustomShape 35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4" name="CustomShape 36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95" name="CustomShape 37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6" name="CustomShape 38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7" name="CustomShape 39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8" name="CustomShape 40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99" name="CustomShape 41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0" name="CustomShape 42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1" name="CustomShape 43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2" name="Line 44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3" name="Line 45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4" name="Line 46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5" name="CustomShape 47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6" name="CustomShape 48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7" name="CustomShape 49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8" name="CustomShape 50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9" name="CustomShape 51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0" name="CustomShape 52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1" name="Line 53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2" name="Line 54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13" name="Table 55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114" name="CustomShape 56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5" name="CustomShape 57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6" name="CustomShape 58"/>
          <p:cNvSpPr/>
          <p:nvPr/>
        </p:nvSpPr>
        <p:spPr>
          <a:xfrm>
            <a:off x="2552760" y="45824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7" name="CustomShape 59"/>
          <p:cNvSpPr/>
          <p:nvPr/>
        </p:nvSpPr>
        <p:spPr>
          <a:xfrm>
            <a:off x="204480" y="453600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8" name="CustomShape 60"/>
          <p:cNvSpPr/>
          <p:nvPr/>
        </p:nvSpPr>
        <p:spPr>
          <a:xfrm>
            <a:off x="831240" y="32932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9" name="CustomShape 61"/>
          <p:cNvSpPr/>
          <p:nvPr/>
        </p:nvSpPr>
        <p:spPr>
          <a:xfrm>
            <a:off x="2471400" y="30218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21" name="CustomShape 2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2" name="Line 3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Line 4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5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5" name="CustomShape 6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6" name="CustomShape 7"/>
          <p:cNvSpPr/>
          <p:nvPr/>
        </p:nvSpPr>
        <p:spPr>
          <a:xfrm rot="8124600">
            <a:off x="6057000" y="2054520"/>
            <a:ext cx="476640" cy="2188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7" name="CustomShape 8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8" name="CustomShape 9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9" name="CustomShape 10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0" name="CustomShape 11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12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2" name="CustomShape 13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3" name="CustomShape 14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4" name="CustomShape 15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5" name="CustomShape 16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6" name="CustomShape 17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7" name="CustomShape 18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8" name="CustomShape 19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9" name="CustomShape 20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0" name="Line 21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CustomShape 22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2" name="CustomShape 23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3" name="CustomShape 24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4" name="CustomShape 25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5" name="Line 26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27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47" name="CustomShape 28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8" name="CustomShape 29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9" name="CustomShape 30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0" name="CustomShape 31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1" name="CustomShape 32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2" name="CustomShape 33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3" name="CustomShape 34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4" name="CustomShape 35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5" name="CustomShape 36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6" name="CustomShape 37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7" name="CustomShape 38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8" name="CustomShape 39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9" name="CustomShape 40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0" name="CustomShape 41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1" name="CustomShape 42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2" name="CustomShape 43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3" name="Line 44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Line 45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Line 46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6" name="CustomShape 47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7" name="CustomShape 48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8" name="CustomShape 49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9" name="CustomShape 50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70" name="CustomShape 51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1" name="CustomShape 52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2" name="Line 53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Line 54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74" name="Table 55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175" name="CustomShape 56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6" name="CustomShape 57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7" name="CustomShape 58"/>
          <p:cNvSpPr/>
          <p:nvPr/>
        </p:nvSpPr>
        <p:spPr>
          <a:xfrm>
            <a:off x="2530800" y="46364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8" name="CustomShape 59"/>
          <p:cNvSpPr/>
          <p:nvPr/>
        </p:nvSpPr>
        <p:spPr>
          <a:xfrm>
            <a:off x="250200" y="45860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9" name="CustomShape 60"/>
          <p:cNvSpPr/>
          <p:nvPr/>
        </p:nvSpPr>
        <p:spPr>
          <a:xfrm>
            <a:off x="896760" y="33962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0" name="CustomShape 61"/>
          <p:cNvSpPr/>
          <p:nvPr/>
        </p:nvSpPr>
        <p:spPr>
          <a:xfrm>
            <a:off x="2495160" y="2976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1" name="CustomShape 62"/>
          <p:cNvSpPr/>
          <p:nvPr/>
        </p:nvSpPr>
        <p:spPr>
          <a:xfrm>
            <a:off x="4186440" y="34016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2" name="CustomShape 63"/>
          <p:cNvSpPr/>
          <p:nvPr/>
        </p:nvSpPr>
        <p:spPr>
          <a:xfrm>
            <a:off x="2984760" y="145476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CustomShape 1"/>
          <p:cNvSpPr/>
          <p:nvPr/>
        </p:nvSpPr>
        <p:spPr>
          <a:xfrm>
            <a:off x="5740920" y="541584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4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85" name="CustomShape 3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6" name="Line 4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7" name="Line 5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6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9" name="CustomShape 7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0" name="CustomShape 8"/>
          <p:cNvSpPr/>
          <p:nvPr/>
        </p:nvSpPr>
        <p:spPr>
          <a:xfrm rot="6523200">
            <a:off x="4849920" y="4254120"/>
            <a:ext cx="476640" cy="2188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1" name="CustomShape 9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2" name="CustomShape 10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3" name="CustomShape 11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4" name="CustomShape 12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5" name="CustomShape 13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6" name="CustomShape 14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7" name="CustomShape 15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8" name="CustomShape 16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9" name="CustomShape 17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00" name="CustomShape 18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1" name="CustomShape 19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2" name="CustomShape 20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3" name="CustomShape 21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4" name="Line 22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5" name="CustomShape 23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6" name="CustomShape 24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7" name="CustomShape 25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8" name="CustomShape 26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9" name="Line 27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28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11" name="CustomShape 29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2" name="CustomShape 30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3" name="CustomShape 31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4" name="CustomShape 32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5" name="CustomShape 33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16" name="CustomShape 34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7" name="CustomShape 35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8" name="CustomShape 36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9" name="CustomShape 37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0" name="CustomShape 38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1" name="CustomShape 39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2" name="CustomShape 40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3" name="CustomShape 41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4" name="CustomShape 42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5" name="CustomShape 43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6" name="CustomShape 44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7" name="Line 45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8" name="Line 46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9" name="Line 47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0" name="CustomShape 48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31" name="CustomShape 49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2" name="CustomShape 50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3" name="CustomShape 51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34" name="CustomShape 52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5" name="CustomShape 53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6" name="Line 54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7" name="Line 55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38" name="Table 56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239" name="CustomShape 57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0" name="CustomShape 58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1" name="CustomShape 59"/>
          <p:cNvSpPr/>
          <p:nvPr/>
        </p:nvSpPr>
        <p:spPr>
          <a:xfrm>
            <a:off x="2530800" y="46364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2" name="CustomShape 60"/>
          <p:cNvSpPr/>
          <p:nvPr/>
        </p:nvSpPr>
        <p:spPr>
          <a:xfrm>
            <a:off x="250200" y="45860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3" name="CustomShape 61"/>
          <p:cNvSpPr/>
          <p:nvPr/>
        </p:nvSpPr>
        <p:spPr>
          <a:xfrm>
            <a:off x="896760" y="33962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4" name="CustomShape 62"/>
          <p:cNvSpPr/>
          <p:nvPr/>
        </p:nvSpPr>
        <p:spPr>
          <a:xfrm>
            <a:off x="2495160" y="2976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5" name="CustomShape 63"/>
          <p:cNvSpPr/>
          <p:nvPr/>
        </p:nvSpPr>
        <p:spPr>
          <a:xfrm>
            <a:off x="4186440" y="34016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6" name="CustomShape 64"/>
          <p:cNvSpPr/>
          <p:nvPr/>
        </p:nvSpPr>
        <p:spPr>
          <a:xfrm>
            <a:off x="2984760" y="145476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7" name="CustomShape 65"/>
          <p:cNvSpPr/>
          <p:nvPr/>
        </p:nvSpPr>
        <p:spPr>
          <a:xfrm>
            <a:off x="4445640" y="541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48" name="CustomShape 66"/>
          <p:cNvSpPr/>
          <p:nvPr/>
        </p:nvSpPr>
        <p:spPr>
          <a:xfrm>
            <a:off x="461232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9" name="CustomShape 67"/>
          <p:cNvSpPr/>
          <p:nvPr/>
        </p:nvSpPr>
        <p:spPr>
          <a:xfrm>
            <a:off x="507168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0" name="CustomShape 68"/>
          <p:cNvSpPr/>
          <p:nvPr/>
        </p:nvSpPr>
        <p:spPr>
          <a:xfrm>
            <a:off x="603648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1" name="CustomShape 69"/>
          <p:cNvSpPr/>
          <p:nvPr/>
        </p:nvSpPr>
        <p:spPr>
          <a:xfrm>
            <a:off x="628236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2" name="Line 70"/>
          <p:cNvSpPr/>
          <p:nvPr/>
        </p:nvSpPr>
        <p:spPr>
          <a:xfrm flipH="1" flipV="1">
            <a:off x="5634360" y="3154320"/>
            <a:ext cx="702360" cy="22615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Line 71"/>
          <p:cNvSpPr/>
          <p:nvPr/>
        </p:nvSpPr>
        <p:spPr>
          <a:xfrm flipV="1">
            <a:off x="5041080" y="3154320"/>
            <a:ext cx="593280" cy="2255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CustomShape 1"/>
          <p:cNvSpPr/>
          <p:nvPr/>
        </p:nvSpPr>
        <p:spPr>
          <a:xfrm>
            <a:off x="5740920" y="541584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5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56" name="CustomShape 3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7" name="Line 4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Line 5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CustomShape 6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0" name="CustomShape 7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1" name="CustomShape 8"/>
          <p:cNvSpPr/>
          <p:nvPr/>
        </p:nvSpPr>
        <p:spPr>
          <a:xfrm rot="4222200">
            <a:off x="6044400" y="4227480"/>
            <a:ext cx="476640" cy="2188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2" name="CustomShape 9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3" name="CustomShape 10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4" name="CustomShape 11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5" name="CustomShape 12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6" name="CustomShape 13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7" name="CustomShape 14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8" name="CustomShape 15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9" name="CustomShape 16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0" name="CustomShape 17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1" name="CustomShape 18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2" name="CustomShape 19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3" name="CustomShape 20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4" name="CustomShape 21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5" name="Line 22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6" name="CustomShape 23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7" name="CustomShape 24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8" name="CustomShape 25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9" name="CustomShape 26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0" name="Line 27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1" name="CustomShape 28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2" name="CustomShape 29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3" name="CustomShape 30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4" name="CustomShape 31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5" name="CustomShape 32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6" name="CustomShape 33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7" name="CustomShape 34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8" name="CustomShape 35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9" name="CustomShape 36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0" name="CustomShape 37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1" name="CustomShape 38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2" name="CustomShape 39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3" name="CustomShape 40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4" name="CustomShape 41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5" name="CustomShape 42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6" name="CustomShape 43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7" name="CustomShape 44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8" name="Line 45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Line 46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0" name="Line 47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1" name="CustomShape 48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2" name="CustomShape 49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3" name="CustomShape 50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4" name="CustomShape 51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5" name="CustomShape 52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6" name="CustomShape 53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7" name="Line 54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8" name="Line 55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09" name="Table 56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310" name="CustomShape 57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1" name="CustomShape 58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2" name="CustomShape 59"/>
          <p:cNvSpPr/>
          <p:nvPr/>
        </p:nvSpPr>
        <p:spPr>
          <a:xfrm>
            <a:off x="2530800" y="46364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3" name="CustomShape 60"/>
          <p:cNvSpPr/>
          <p:nvPr/>
        </p:nvSpPr>
        <p:spPr>
          <a:xfrm>
            <a:off x="250200" y="45860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4" name="CustomShape 61"/>
          <p:cNvSpPr/>
          <p:nvPr/>
        </p:nvSpPr>
        <p:spPr>
          <a:xfrm>
            <a:off x="896760" y="33962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5" name="CustomShape 62"/>
          <p:cNvSpPr/>
          <p:nvPr/>
        </p:nvSpPr>
        <p:spPr>
          <a:xfrm>
            <a:off x="2495160" y="2976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6" name="CustomShape 63"/>
          <p:cNvSpPr/>
          <p:nvPr/>
        </p:nvSpPr>
        <p:spPr>
          <a:xfrm>
            <a:off x="4186440" y="34016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7" name="CustomShape 64"/>
          <p:cNvSpPr/>
          <p:nvPr/>
        </p:nvSpPr>
        <p:spPr>
          <a:xfrm>
            <a:off x="2984760" y="145476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8" name="CustomShape 65"/>
          <p:cNvSpPr/>
          <p:nvPr/>
        </p:nvSpPr>
        <p:spPr>
          <a:xfrm>
            <a:off x="4445640" y="541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9" name="CustomShape 66"/>
          <p:cNvSpPr/>
          <p:nvPr/>
        </p:nvSpPr>
        <p:spPr>
          <a:xfrm>
            <a:off x="461232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0" name="CustomShape 67"/>
          <p:cNvSpPr/>
          <p:nvPr/>
        </p:nvSpPr>
        <p:spPr>
          <a:xfrm>
            <a:off x="507168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1" name="CustomShape 68"/>
          <p:cNvSpPr/>
          <p:nvPr/>
        </p:nvSpPr>
        <p:spPr>
          <a:xfrm>
            <a:off x="603648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2" name="CustomShape 69"/>
          <p:cNvSpPr/>
          <p:nvPr/>
        </p:nvSpPr>
        <p:spPr>
          <a:xfrm>
            <a:off x="628236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3" name="Line 70"/>
          <p:cNvSpPr/>
          <p:nvPr/>
        </p:nvSpPr>
        <p:spPr>
          <a:xfrm flipH="1" flipV="1">
            <a:off x="5634360" y="3154320"/>
            <a:ext cx="702360" cy="22615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4" name="Line 71"/>
          <p:cNvSpPr/>
          <p:nvPr/>
        </p:nvSpPr>
        <p:spPr>
          <a:xfrm flipV="1">
            <a:off x="5041080" y="3154320"/>
            <a:ext cx="593280" cy="2255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5" name="CustomShape 72"/>
          <p:cNvSpPr/>
          <p:nvPr/>
        </p:nvSpPr>
        <p:spPr>
          <a:xfrm>
            <a:off x="4186440" y="5109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6" name="CustomShape 73"/>
          <p:cNvSpPr/>
          <p:nvPr/>
        </p:nvSpPr>
        <p:spPr>
          <a:xfrm>
            <a:off x="2136240" y="5853960"/>
            <a:ext cx="1909080" cy="807840"/>
          </a:xfrm>
          <a:prstGeom prst="wedgeRoundRectCallout">
            <a:avLst>
              <a:gd name="adj1" fmla="val 65816"/>
              <a:gd name="adj2" fmla="val -39412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Same 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sub-problem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CustomShape 1"/>
          <p:cNvSpPr/>
          <p:nvPr/>
        </p:nvSpPr>
        <p:spPr>
          <a:xfrm>
            <a:off x="5740920" y="541584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28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29" name="CustomShape 3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0" name="Line 4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1" name="Line 5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CustomShape 6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3" name="CustomShape 7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4" name="CustomShape 8"/>
          <p:cNvSpPr/>
          <p:nvPr/>
        </p:nvSpPr>
        <p:spPr>
          <a:xfrm rot="2443800">
            <a:off x="7318440" y="1874520"/>
            <a:ext cx="476640" cy="2188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5" name="CustomShape 9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6" name="CustomShape 10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7" name="CustomShape 11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8" name="CustomShape 12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9" name="CustomShape 13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0" name="CustomShape 14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1" name="CustomShape 15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2" name="CustomShape 16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3" name="CustomShape 17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4" name="CustomShape 18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5" name="CustomShape 19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6" name="CustomShape 20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7" name="CustomShape 21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8" name="Line 22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9" name="CustomShape 23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0" name="CustomShape 24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1" name="CustomShape 25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2" name="CustomShape 26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3" name="Line 27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4" name="CustomShape 28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5" name="CustomShape 29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6" name="CustomShape 30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7" name="CustomShape 31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8" name="CustomShape 32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9" name="CustomShape 33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0" name="CustomShape 34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1" name="CustomShape 35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2" name="CustomShape 36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3" name="CustomShape 37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4" name="CustomShape 38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5" name="CustomShape 39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6" name="CustomShape 40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7" name="CustomShape 41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8" name="CustomShape 42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9" name="CustomShape 43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0" name="CustomShape 44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1" name="Line 45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2" name="Line 46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3" name="Line 47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4" name="CustomShape 48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5" name="CustomShape 49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6" name="CustomShape 50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7" name="CustomShape 51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8" name="CustomShape 52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9" name="CustomShape 53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0" name="Line 54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1" name="Line 55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82" name="Table 56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383" name="CustomShape 57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4" name="CustomShape 58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5" name="CustomShape 59"/>
          <p:cNvSpPr/>
          <p:nvPr/>
        </p:nvSpPr>
        <p:spPr>
          <a:xfrm>
            <a:off x="2530800" y="46364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6" name="CustomShape 60"/>
          <p:cNvSpPr/>
          <p:nvPr/>
        </p:nvSpPr>
        <p:spPr>
          <a:xfrm>
            <a:off x="250200" y="45860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7" name="CustomShape 61"/>
          <p:cNvSpPr/>
          <p:nvPr/>
        </p:nvSpPr>
        <p:spPr>
          <a:xfrm>
            <a:off x="896760" y="33962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8" name="CustomShape 62"/>
          <p:cNvSpPr/>
          <p:nvPr/>
        </p:nvSpPr>
        <p:spPr>
          <a:xfrm>
            <a:off x="2495160" y="2976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9" name="CustomShape 63"/>
          <p:cNvSpPr/>
          <p:nvPr/>
        </p:nvSpPr>
        <p:spPr>
          <a:xfrm>
            <a:off x="4186440" y="34016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0" name="CustomShape 64"/>
          <p:cNvSpPr/>
          <p:nvPr/>
        </p:nvSpPr>
        <p:spPr>
          <a:xfrm>
            <a:off x="2984760" y="145476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1" name="CustomShape 65"/>
          <p:cNvSpPr/>
          <p:nvPr/>
        </p:nvSpPr>
        <p:spPr>
          <a:xfrm>
            <a:off x="4445640" y="541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92" name="CustomShape 66"/>
          <p:cNvSpPr/>
          <p:nvPr/>
        </p:nvSpPr>
        <p:spPr>
          <a:xfrm>
            <a:off x="461232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3" name="CustomShape 67"/>
          <p:cNvSpPr/>
          <p:nvPr/>
        </p:nvSpPr>
        <p:spPr>
          <a:xfrm>
            <a:off x="507168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4" name="CustomShape 68"/>
          <p:cNvSpPr/>
          <p:nvPr/>
        </p:nvSpPr>
        <p:spPr>
          <a:xfrm>
            <a:off x="603648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5" name="CustomShape 69"/>
          <p:cNvSpPr/>
          <p:nvPr/>
        </p:nvSpPr>
        <p:spPr>
          <a:xfrm>
            <a:off x="628236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6" name="Line 70"/>
          <p:cNvSpPr/>
          <p:nvPr/>
        </p:nvSpPr>
        <p:spPr>
          <a:xfrm flipH="1" flipV="1">
            <a:off x="5634360" y="3154320"/>
            <a:ext cx="702360" cy="22615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7" name="Line 71"/>
          <p:cNvSpPr/>
          <p:nvPr/>
        </p:nvSpPr>
        <p:spPr>
          <a:xfrm flipV="1">
            <a:off x="5041080" y="3154320"/>
            <a:ext cx="593280" cy="2255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8" name="CustomShape 72"/>
          <p:cNvSpPr/>
          <p:nvPr/>
        </p:nvSpPr>
        <p:spPr>
          <a:xfrm>
            <a:off x="4186440" y="5109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9" name="CustomShape 73"/>
          <p:cNvSpPr/>
          <p:nvPr/>
        </p:nvSpPr>
        <p:spPr>
          <a:xfrm>
            <a:off x="6792120" y="5109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0" name="CustomShape 74"/>
          <p:cNvSpPr/>
          <p:nvPr/>
        </p:nvSpPr>
        <p:spPr>
          <a:xfrm>
            <a:off x="4764240" y="2031480"/>
            <a:ext cx="630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CustomShape 1"/>
          <p:cNvSpPr/>
          <p:nvPr/>
        </p:nvSpPr>
        <p:spPr>
          <a:xfrm>
            <a:off x="5740920" y="541584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2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03" name="CustomShape 3"/>
          <p:cNvSpPr/>
          <p:nvPr/>
        </p:nvSpPr>
        <p:spPr>
          <a:xfrm>
            <a:off x="5976000" y="77112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4" name="Line 4"/>
          <p:cNvSpPr/>
          <p:nvPr/>
        </p:nvSpPr>
        <p:spPr>
          <a:xfrm flipV="1">
            <a:off x="3602520" y="1556280"/>
            <a:ext cx="3031560" cy="5216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5" name="Line 5"/>
          <p:cNvSpPr/>
          <p:nvPr/>
        </p:nvSpPr>
        <p:spPr>
          <a:xfrm>
            <a:off x="6634080" y="1556280"/>
            <a:ext cx="1132560" cy="9230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6" name="CustomShape 6"/>
          <p:cNvSpPr/>
          <p:nvPr/>
        </p:nvSpPr>
        <p:spPr>
          <a:xfrm>
            <a:off x="2585520" y="19717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7" name="CustomShape 7"/>
          <p:cNvSpPr/>
          <p:nvPr/>
        </p:nvSpPr>
        <p:spPr>
          <a:xfrm>
            <a:off x="7605720" y="237600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8" name="CustomShape 8"/>
          <p:cNvSpPr/>
          <p:nvPr/>
        </p:nvSpPr>
        <p:spPr>
          <a:xfrm rot="605400">
            <a:off x="8415720" y="1514880"/>
            <a:ext cx="476640" cy="2188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9" name="CustomShape 9"/>
          <p:cNvSpPr/>
          <p:nvPr/>
        </p:nvSpPr>
        <p:spPr>
          <a:xfrm>
            <a:off x="60667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0" name="CustomShape 10"/>
          <p:cNvSpPr/>
          <p:nvPr/>
        </p:nvSpPr>
        <p:spPr>
          <a:xfrm>
            <a:off x="63129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1" name="CustomShape 11"/>
          <p:cNvSpPr/>
          <p:nvPr/>
        </p:nvSpPr>
        <p:spPr>
          <a:xfrm>
            <a:off x="654732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2" name="CustomShape 12"/>
          <p:cNvSpPr/>
          <p:nvPr/>
        </p:nvSpPr>
        <p:spPr>
          <a:xfrm>
            <a:off x="6793560" y="9709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3" name="CustomShape 13"/>
          <p:cNvSpPr/>
          <p:nvPr/>
        </p:nvSpPr>
        <p:spPr>
          <a:xfrm>
            <a:off x="25099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4" name="CustomShape 14"/>
          <p:cNvSpPr/>
          <p:nvPr/>
        </p:nvSpPr>
        <p:spPr>
          <a:xfrm>
            <a:off x="29390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5" name="CustomShape 15"/>
          <p:cNvSpPr/>
          <p:nvPr/>
        </p:nvSpPr>
        <p:spPr>
          <a:xfrm>
            <a:off x="317376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6" name="CustomShape 16"/>
          <p:cNvSpPr/>
          <p:nvPr/>
        </p:nvSpPr>
        <p:spPr>
          <a:xfrm>
            <a:off x="34196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7" name="CustomShape 17"/>
          <p:cNvSpPr/>
          <p:nvPr/>
        </p:nvSpPr>
        <p:spPr>
          <a:xfrm>
            <a:off x="5038560" y="24289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18" name="CustomShape 18"/>
          <p:cNvSpPr/>
          <p:nvPr/>
        </p:nvSpPr>
        <p:spPr>
          <a:xfrm>
            <a:off x="496296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9" name="CustomShape 19"/>
          <p:cNvSpPr/>
          <p:nvPr/>
        </p:nvSpPr>
        <p:spPr>
          <a:xfrm>
            <a:off x="51912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0" name="CustomShape 20"/>
          <p:cNvSpPr/>
          <p:nvPr/>
        </p:nvSpPr>
        <p:spPr>
          <a:xfrm>
            <a:off x="562680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1" name="CustomShape 21"/>
          <p:cNvSpPr/>
          <p:nvPr/>
        </p:nvSpPr>
        <p:spPr>
          <a:xfrm>
            <a:off x="5872680" y="26067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2" name="Line 22"/>
          <p:cNvSpPr/>
          <p:nvPr/>
        </p:nvSpPr>
        <p:spPr>
          <a:xfrm flipV="1">
            <a:off x="5634360" y="1556280"/>
            <a:ext cx="999720" cy="872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CustomShape 23"/>
          <p:cNvSpPr/>
          <p:nvPr/>
        </p:nvSpPr>
        <p:spPr>
          <a:xfrm>
            <a:off x="746604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4" name="CustomShape 24"/>
          <p:cNvSpPr/>
          <p:nvPr/>
        </p:nvSpPr>
        <p:spPr>
          <a:xfrm>
            <a:off x="769428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5" name="CustomShape 25"/>
          <p:cNvSpPr/>
          <p:nvPr/>
        </p:nvSpPr>
        <p:spPr>
          <a:xfrm>
            <a:off x="792972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6" name="CustomShape 26"/>
          <p:cNvSpPr/>
          <p:nvPr/>
        </p:nvSpPr>
        <p:spPr>
          <a:xfrm>
            <a:off x="8375760" y="255420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7" name="Line 27"/>
          <p:cNvSpPr/>
          <p:nvPr/>
        </p:nvSpPr>
        <p:spPr>
          <a:xfrm>
            <a:off x="6634080" y="1556280"/>
            <a:ext cx="3395520" cy="518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CustomShape 28"/>
          <p:cNvSpPr/>
          <p:nvPr/>
        </p:nvSpPr>
        <p:spPr>
          <a:xfrm>
            <a:off x="9868680" y="197172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29" name="CustomShape 29"/>
          <p:cNvSpPr/>
          <p:nvPr/>
        </p:nvSpPr>
        <p:spPr>
          <a:xfrm>
            <a:off x="987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0" name="CustomShape 30"/>
          <p:cNvSpPr/>
          <p:nvPr/>
        </p:nvSpPr>
        <p:spPr>
          <a:xfrm>
            <a:off x="1010268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1" name="CustomShape 31"/>
          <p:cNvSpPr/>
          <p:nvPr/>
        </p:nvSpPr>
        <p:spPr>
          <a:xfrm>
            <a:off x="1033812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2" name="CustomShape 32"/>
          <p:cNvSpPr/>
          <p:nvPr/>
        </p:nvSpPr>
        <p:spPr>
          <a:xfrm>
            <a:off x="10594440" y="214956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3" name="CustomShape 33"/>
          <p:cNvSpPr/>
          <p:nvPr/>
        </p:nvSpPr>
        <p:spPr>
          <a:xfrm>
            <a:off x="967680" y="3746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4" name="CustomShape 34"/>
          <p:cNvSpPr/>
          <p:nvPr/>
        </p:nvSpPr>
        <p:spPr>
          <a:xfrm>
            <a:off x="100260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5" name="CustomShape 35"/>
          <p:cNvSpPr/>
          <p:nvPr/>
        </p:nvSpPr>
        <p:spPr>
          <a:xfrm>
            <a:off x="150012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6" name="CustomShape 36"/>
          <p:cNvSpPr/>
          <p:nvPr/>
        </p:nvSpPr>
        <p:spPr>
          <a:xfrm>
            <a:off x="1746360" y="392472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7" name="CustomShape 37"/>
          <p:cNvSpPr/>
          <p:nvPr/>
        </p:nvSpPr>
        <p:spPr>
          <a:xfrm>
            <a:off x="3454920" y="3809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8" name="CustomShape 38"/>
          <p:cNvSpPr/>
          <p:nvPr/>
        </p:nvSpPr>
        <p:spPr>
          <a:xfrm>
            <a:off x="36280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9" name="CustomShape 39"/>
          <p:cNvSpPr/>
          <p:nvPr/>
        </p:nvSpPr>
        <p:spPr>
          <a:xfrm>
            <a:off x="386280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0" name="CustomShape 40"/>
          <p:cNvSpPr/>
          <p:nvPr/>
        </p:nvSpPr>
        <p:spPr>
          <a:xfrm>
            <a:off x="4108680" y="3988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1" name="CustomShape 41"/>
          <p:cNvSpPr/>
          <p:nvPr/>
        </p:nvSpPr>
        <p:spPr>
          <a:xfrm>
            <a:off x="2284560" y="343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2" name="CustomShape 42"/>
          <p:cNvSpPr/>
          <p:nvPr/>
        </p:nvSpPr>
        <p:spPr>
          <a:xfrm>
            <a:off x="23616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3" name="CustomShape 43"/>
          <p:cNvSpPr/>
          <p:nvPr/>
        </p:nvSpPr>
        <p:spPr>
          <a:xfrm>
            <a:off x="25902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4" name="CustomShape 44"/>
          <p:cNvSpPr/>
          <p:nvPr/>
        </p:nvSpPr>
        <p:spPr>
          <a:xfrm>
            <a:off x="3047400" y="360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5" name="Line 45"/>
          <p:cNvSpPr/>
          <p:nvPr/>
        </p:nvSpPr>
        <p:spPr>
          <a:xfrm flipV="1">
            <a:off x="1563480" y="2697120"/>
            <a:ext cx="1617480" cy="1049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Line 46"/>
          <p:cNvSpPr/>
          <p:nvPr/>
        </p:nvSpPr>
        <p:spPr>
          <a:xfrm flipV="1">
            <a:off x="2880000" y="2697120"/>
            <a:ext cx="300960" cy="732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Line 47"/>
          <p:cNvSpPr/>
          <p:nvPr/>
        </p:nvSpPr>
        <p:spPr>
          <a:xfrm flipH="1" flipV="1">
            <a:off x="3180960" y="2697120"/>
            <a:ext cx="869760" cy="1112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8" name="CustomShape 48"/>
          <p:cNvSpPr/>
          <p:nvPr/>
        </p:nvSpPr>
        <p:spPr>
          <a:xfrm>
            <a:off x="2862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9" name="CustomShape 49"/>
          <p:cNvSpPr/>
          <p:nvPr/>
        </p:nvSpPr>
        <p:spPr>
          <a:xfrm>
            <a:off x="45288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0" name="CustomShape 50"/>
          <p:cNvSpPr/>
          <p:nvPr/>
        </p:nvSpPr>
        <p:spPr>
          <a:xfrm>
            <a:off x="91224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1" name="CustomShape 51"/>
          <p:cNvSpPr/>
          <p:nvPr/>
        </p:nvSpPr>
        <p:spPr>
          <a:xfrm>
            <a:off x="1549800" y="49528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52" name="CustomShape 52"/>
          <p:cNvSpPr/>
          <p:nvPr/>
        </p:nvSpPr>
        <p:spPr>
          <a:xfrm>
            <a:off x="184536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3" name="CustomShape 53"/>
          <p:cNvSpPr/>
          <p:nvPr/>
        </p:nvSpPr>
        <p:spPr>
          <a:xfrm>
            <a:off x="2091600" y="51310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4" name="Line 54"/>
          <p:cNvSpPr/>
          <p:nvPr/>
        </p:nvSpPr>
        <p:spPr>
          <a:xfrm flipV="1">
            <a:off x="881640" y="4472280"/>
            <a:ext cx="68184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Line 55"/>
          <p:cNvSpPr/>
          <p:nvPr/>
        </p:nvSpPr>
        <p:spPr>
          <a:xfrm flipH="1" flipV="1">
            <a:off x="1563480" y="4472280"/>
            <a:ext cx="582120" cy="480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56" name="Table 56"/>
          <p:cNvGraphicFramePr/>
          <p:nvPr/>
        </p:nvGraphicFramePr>
        <p:xfrm>
          <a:off x="9492120" y="54954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457" name="CustomShape 57"/>
          <p:cNvSpPr/>
          <p:nvPr/>
        </p:nvSpPr>
        <p:spPr>
          <a:xfrm>
            <a:off x="8141400" y="5495400"/>
            <a:ext cx="1405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8" name="CustomShape 58"/>
          <p:cNvSpPr/>
          <p:nvPr/>
        </p:nvSpPr>
        <p:spPr>
          <a:xfrm>
            <a:off x="8301960" y="5934240"/>
            <a:ext cx="1045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9" name="CustomShape 59"/>
          <p:cNvSpPr/>
          <p:nvPr/>
        </p:nvSpPr>
        <p:spPr>
          <a:xfrm>
            <a:off x="2530800" y="46364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0" name="CustomShape 60"/>
          <p:cNvSpPr/>
          <p:nvPr/>
        </p:nvSpPr>
        <p:spPr>
          <a:xfrm>
            <a:off x="250200" y="45860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1" name="CustomShape 61"/>
          <p:cNvSpPr/>
          <p:nvPr/>
        </p:nvSpPr>
        <p:spPr>
          <a:xfrm>
            <a:off x="896760" y="33962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2" name="CustomShape 62"/>
          <p:cNvSpPr/>
          <p:nvPr/>
        </p:nvSpPr>
        <p:spPr>
          <a:xfrm>
            <a:off x="2495160" y="2976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3" name="CustomShape 63"/>
          <p:cNvSpPr/>
          <p:nvPr/>
        </p:nvSpPr>
        <p:spPr>
          <a:xfrm>
            <a:off x="4186440" y="340164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4" name="CustomShape 64"/>
          <p:cNvSpPr/>
          <p:nvPr/>
        </p:nvSpPr>
        <p:spPr>
          <a:xfrm>
            <a:off x="2984760" y="145476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5" name="CustomShape 65"/>
          <p:cNvSpPr/>
          <p:nvPr/>
        </p:nvSpPr>
        <p:spPr>
          <a:xfrm>
            <a:off x="4445640" y="541008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6" name="CustomShape 66"/>
          <p:cNvSpPr/>
          <p:nvPr/>
        </p:nvSpPr>
        <p:spPr>
          <a:xfrm>
            <a:off x="461232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7" name="CustomShape 67"/>
          <p:cNvSpPr/>
          <p:nvPr/>
        </p:nvSpPr>
        <p:spPr>
          <a:xfrm>
            <a:off x="5071680" y="558828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8" name="CustomShape 68"/>
          <p:cNvSpPr/>
          <p:nvPr/>
        </p:nvSpPr>
        <p:spPr>
          <a:xfrm>
            <a:off x="603648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9" name="CustomShape 69"/>
          <p:cNvSpPr/>
          <p:nvPr/>
        </p:nvSpPr>
        <p:spPr>
          <a:xfrm>
            <a:off x="6282360" y="5594040"/>
            <a:ext cx="375480" cy="379440"/>
          </a:xfrm>
          <a:prstGeom prst="flowChartMagneticDrum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0" name="Line 70"/>
          <p:cNvSpPr/>
          <p:nvPr/>
        </p:nvSpPr>
        <p:spPr>
          <a:xfrm flipH="1" flipV="1">
            <a:off x="5634360" y="3154320"/>
            <a:ext cx="702360" cy="22615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1" name="Line 71"/>
          <p:cNvSpPr/>
          <p:nvPr/>
        </p:nvSpPr>
        <p:spPr>
          <a:xfrm flipV="1">
            <a:off x="5041080" y="3154320"/>
            <a:ext cx="593280" cy="22557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2" name="CustomShape 72"/>
          <p:cNvSpPr/>
          <p:nvPr/>
        </p:nvSpPr>
        <p:spPr>
          <a:xfrm>
            <a:off x="4186440" y="5109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3" name="CustomShape 73"/>
          <p:cNvSpPr/>
          <p:nvPr/>
        </p:nvSpPr>
        <p:spPr>
          <a:xfrm>
            <a:off x="6792120" y="510948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4" name="CustomShape 74"/>
          <p:cNvSpPr/>
          <p:nvPr/>
        </p:nvSpPr>
        <p:spPr>
          <a:xfrm>
            <a:off x="4764240" y="2031480"/>
            <a:ext cx="630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5" name="CustomShape 75"/>
          <p:cNvSpPr/>
          <p:nvPr/>
        </p:nvSpPr>
        <p:spPr>
          <a:xfrm>
            <a:off x="8478360" y="201816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6" name="CustomShape 76"/>
          <p:cNvSpPr/>
          <p:nvPr/>
        </p:nvSpPr>
        <p:spPr>
          <a:xfrm>
            <a:off x="10744200" y="1584000"/>
            <a:ext cx="405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CustomShape 1"/>
          <p:cNvSpPr/>
          <p:nvPr/>
        </p:nvSpPr>
        <p:spPr>
          <a:xfrm>
            <a:off x="188640" y="40320"/>
            <a:ext cx="9576000" cy="11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 – Reconstructing Solution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478" name="Table 2"/>
          <p:cNvGraphicFramePr/>
          <p:nvPr/>
        </p:nvGraphicFramePr>
        <p:xfrm>
          <a:off x="2235600" y="2321640"/>
          <a:ext cx="8125200" cy="765000"/>
        </p:xfrm>
        <a:graphic>
          <a:graphicData uri="http://schemas.openxmlformats.org/drawingml/2006/table">
            <a:tbl>
              <a:tblPr/>
              <a:tblGrid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41960"/>
              </a:tblGrid>
              <a:tr h="387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87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479" name="CustomShape 3"/>
          <p:cNvSpPr/>
          <p:nvPr/>
        </p:nvSpPr>
        <p:spPr>
          <a:xfrm>
            <a:off x="1031760" y="2279160"/>
            <a:ext cx="1232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Length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0" name="CustomShape 4"/>
          <p:cNvSpPr/>
          <p:nvPr/>
        </p:nvSpPr>
        <p:spPr>
          <a:xfrm>
            <a:off x="1166760" y="2732760"/>
            <a:ext cx="924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Price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481" name="Table 5"/>
          <p:cNvGraphicFramePr/>
          <p:nvPr/>
        </p:nvGraphicFramePr>
        <p:xfrm>
          <a:off x="2235600" y="4114800"/>
          <a:ext cx="8125200" cy="765000"/>
        </p:xfrm>
        <a:graphic>
          <a:graphicData uri="http://schemas.openxmlformats.org/drawingml/2006/table">
            <a:tbl>
              <a:tblPr/>
              <a:tblGrid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38360"/>
                <a:gridCol w="741960"/>
              </a:tblGrid>
              <a:tr h="38232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8268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2482" name="CustomShape 6"/>
          <p:cNvSpPr/>
          <p:nvPr/>
        </p:nvSpPr>
        <p:spPr>
          <a:xfrm>
            <a:off x="365760" y="4105800"/>
            <a:ext cx="1860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Best Price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3" name="CustomShape 7"/>
          <p:cNvSpPr/>
          <p:nvPr/>
        </p:nvSpPr>
        <p:spPr>
          <a:xfrm>
            <a:off x="628560" y="4558680"/>
            <a:ext cx="1616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Best Prev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4" name="CustomShape 8"/>
          <p:cNvSpPr/>
          <p:nvPr/>
        </p:nvSpPr>
        <p:spPr>
          <a:xfrm>
            <a:off x="2435400" y="41374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5" name="CustomShape 9"/>
          <p:cNvSpPr/>
          <p:nvPr/>
        </p:nvSpPr>
        <p:spPr>
          <a:xfrm>
            <a:off x="3161880" y="41374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6" name="CustomShape 10"/>
          <p:cNvSpPr/>
          <p:nvPr/>
        </p:nvSpPr>
        <p:spPr>
          <a:xfrm>
            <a:off x="3888720" y="41374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7" name="CustomShape 11"/>
          <p:cNvSpPr/>
          <p:nvPr/>
        </p:nvSpPr>
        <p:spPr>
          <a:xfrm>
            <a:off x="4640400" y="41374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8" name="CustomShape 12"/>
          <p:cNvSpPr/>
          <p:nvPr/>
        </p:nvSpPr>
        <p:spPr>
          <a:xfrm>
            <a:off x="5327640" y="41374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9" name="CustomShape 13"/>
          <p:cNvSpPr/>
          <p:nvPr/>
        </p:nvSpPr>
        <p:spPr>
          <a:xfrm>
            <a:off x="5421240" y="45946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0" name="CustomShape 14"/>
          <p:cNvSpPr/>
          <p:nvPr/>
        </p:nvSpPr>
        <p:spPr>
          <a:xfrm>
            <a:off x="2435400" y="458856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1" name="CustomShape 15"/>
          <p:cNvSpPr/>
          <p:nvPr/>
        </p:nvSpPr>
        <p:spPr>
          <a:xfrm>
            <a:off x="3161880" y="458856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2" name="CustomShape 16"/>
          <p:cNvSpPr/>
          <p:nvPr/>
        </p:nvSpPr>
        <p:spPr>
          <a:xfrm>
            <a:off x="3888720" y="458856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3" name="CustomShape 17"/>
          <p:cNvSpPr/>
          <p:nvPr/>
        </p:nvSpPr>
        <p:spPr>
          <a:xfrm>
            <a:off x="4640400" y="458856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4" name="CustomShape 18"/>
          <p:cNvSpPr/>
          <p:nvPr/>
        </p:nvSpPr>
        <p:spPr>
          <a:xfrm>
            <a:off x="6029280" y="41374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5" name="CustomShape 19"/>
          <p:cNvSpPr/>
          <p:nvPr/>
        </p:nvSpPr>
        <p:spPr>
          <a:xfrm>
            <a:off x="6780960" y="41374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6" name="CustomShape 20"/>
          <p:cNvSpPr/>
          <p:nvPr/>
        </p:nvSpPr>
        <p:spPr>
          <a:xfrm>
            <a:off x="7533000" y="41374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7" name="CustomShape 21"/>
          <p:cNvSpPr/>
          <p:nvPr/>
        </p:nvSpPr>
        <p:spPr>
          <a:xfrm>
            <a:off x="8284680" y="41374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8" name="CustomShape 22"/>
          <p:cNvSpPr/>
          <p:nvPr/>
        </p:nvSpPr>
        <p:spPr>
          <a:xfrm>
            <a:off x="9036720" y="41374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9" name="CustomShape 23"/>
          <p:cNvSpPr/>
          <p:nvPr/>
        </p:nvSpPr>
        <p:spPr>
          <a:xfrm>
            <a:off x="9716400" y="41374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0" name="CustomShape 24"/>
          <p:cNvSpPr/>
          <p:nvPr/>
        </p:nvSpPr>
        <p:spPr>
          <a:xfrm>
            <a:off x="6073920" y="45946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1" name="CustomShape 25"/>
          <p:cNvSpPr/>
          <p:nvPr/>
        </p:nvSpPr>
        <p:spPr>
          <a:xfrm>
            <a:off x="6874560" y="45946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2" name="CustomShape 26"/>
          <p:cNvSpPr/>
          <p:nvPr/>
        </p:nvSpPr>
        <p:spPr>
          <a:xfrm>
            <a:off x="7617600" y="45946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3" name="CustomShape 27"/>
          <p:cNvSpPr/>
          <p:nvPr/>
        </p:nvSpPr>
        <p:spPr>
          <a:xfrm>
            <a:off x="8355600" y="45946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4" name="CustomShape 28"/>
          <p:cNvSpPr/>
          <p:nvPr/>
        </p:nvSpPr>
        <p:spPr>
          <a:xfrm>
            <a:off x="9081000" y="4594680"/>
            <a:ext cx="342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5" name="CustomShape 29"/>
          <p:cNvSpPr/>
          <p:nvPr/>
        </p:nvSpPr>
        <p:spPr>
          <a:xfrm>
            <a:off x="9708840" y="4594680"/>
            <a:ext cx="5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CF0B958-B354-4DFF-ABB6-BA4813509CCE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07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 – Recursive Solution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08" name="CustomShape 3"/>
          <p:cNvSpPr/>
          <p:nvPr/>
        </p:nvSpPr>
        <p:spPr>
          <a:xfrm>
            <a:off x="599760" y="990720"/>
            <a:ext cx="10965240" cy="50605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private static int CutRod(int n)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if (bestPrice[n] &gt;= 0) return bestPrice[n];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if (n == 0) return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var currentBest = bestPrice[n];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for (int i = 1; i &lt;= n; i++)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currentBest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Math.Max(currentBest, price[i] + CutRodTD(n - i));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if (currentBest &gt; bestPrice[n])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bestPrice[n] = currentBest; bestCombo[n] = i;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return bestPrice[n];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718272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Line 3"/>
          <p:cNvSpPr/>
          <p:nvPr/>
        </p:nvSpPr>
        <p:spPr>
          <a:xfrm flipV="1">
            <a:off x="680076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4"/>
          <p:cNvSpPr/>
          <p:nvPr/>
        </p:nvSpPr>
        <p:spPr>
          <a:xfrm>
            <a:off x="8306280" y="2498760"/>
            <a:ext cx="50652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578376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865188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2" name="Line 7"/>
          <p:cNvSpPr/>
          <p:nvPr/>
        </p:nvSpPr>
        <p:spPr>
          <a:xfrm flipV="1">
            <a:off x="561024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8"/>
          <p:cNvSpPr/>
          <p:nvPr/>
        </p:nvSpPr>
        <p:spPr>
          <a:xfrm>
            <a:off x="680076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9"/>
          <p:cNvSpPr/>
          <p:nvPr/>
        </p:nvSpPr>
        <p:spPr>
          <a:xfrm>
            <a:off x="651816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5" name="CustomShape 10"/>
          <p:cNvSpPr/>
          <p:nvPr/>
        </p:nvSpPr>
        <p:spPr>
          <a:xfrm>
            <a:off x="506052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6" name="Line 11"/>
          <p:cNvSpPr/>
          <p:nvPr/>
        </p:nvSpPr>
        <p:spPr>
          <a:xfrm flipV="1">
            <a:off x="485136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2"/>
          <p:cNvSpPr/>
          <p:nvPr/>
        </p:nvSpPr>
        <p:spPr>
          <a:xfrm>
            <a:off x="430848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8" name="Line 13"/>
          <p:cNvSpPr/>
          <p:nvPr/>
        </p:nvSpPr>
        <p:spPr>
          <a:xfrm>
            <a:off x="599940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4"/>
          <p:cNvSpPr/>
          <p:nvPr/>
        </p:nvSpPr>
        <p:spPr>
          <a:xfrm>
            <a:off x="579564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15"/>
          <p:cNvSpPr/>
          <p:nvPr/>
        </p:nvSpPr>
        <p:spPr>
          <a:xfrm>
            <a:off x="531720" y="12970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16"/>
          <p:cNvSpPr/>
          <p:nvPr/>
        </p:nvSpPr>
        <p:spPr>
          <a:xfrm>
            <a:off x="1507320" y="13719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7"/>
          <p:cNvSpPr/>
          <p:nvPr/>
        </p:nvSpPr>
        <p:spPr>
          <a:xfrm>
            <a:off x="2145600" y="1295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18"/>
          <p:cNvSpPr/>
          <p:nvPr/>
        </p:nvSpPr>
        <p:spPr>
          <a:xfrm rot="3854400">
            <a:off x="9705240" y="339840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19"/>
          <p:cNvSpPr/>
          <p:nvPr/>
        </p:nvSpPr>
        <p:spPr>
          <a:xfrm>
            <a:off x="531720" y="19789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20"/>
          <p:cNvSpPr/>
          <p:nvPr/>
        </p:nvSpPr>
        <p:spPr>
          <a:xfrm>
            <a:off x="1507320" y="20538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21"/>
          <p:cNvSpPr/>
          <p:nvPr/>
        </p:nvSpPr>
        <p:spPr>
          <a:xfrm>
            <a:off x="2145600" y="19771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22"/>
          <p:cNvSpPr/>
          <p:nvPr/>
        </p:nvSpPr>
        <p:spPr>
          <a:xfrm>
            <a:off x="531720" y="26589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23"/>
          <p:cNvSpPr/>
          <p:nvPr/>
        </p:nvSpPr>
        <p:spPr>
          <a:xfrm>
            <a:off x="1507320" y="27342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4"/>
          <p:cNvSpPr/>
          <p:nvPr/>
        </p:nvSpPr>
        <p:spPr>
          <a:xfrm>
            <a:off x="2145600" y="2657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25"/>
          <p:cNvSpPr/>
          <p:nvPr/>
        </p:nvSpPr>
        <p:spPr>
          <a:xfrm>
            <a:off x="531720" y="33476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6"/>
          <p:cNvSpPr/>
          <p:nvPr/>
        </p:nvSpPr>
        <p:spPr>
          <a:xfrm>
            <a:off x="1507320" y="34228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27"/>
          <p:cNvSpPr/>
          <p:nvPr/>
        </p:nvSpPr>
        <p:spPr>
          <a:xfrm>
            <a:off x="2145600" y="33462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" name="CustomShape 28"/>
          <p:cNvSpPr/>
          <p:nvPr/>
        </p:nvSpPr>
        <p:spPr>
          <a:xfrm>
            <a:off x="531720" y="40248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9"/>
          <p:cNvSpPr/>
          <p:nvPr/>
        </p:nvSpPr>
        <p:spPr>
          <a:xfrm>
            <a:off x="1507320" y="40996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30"/>
          <p:cNvSpPr/>
          <p:nvPr/>
        </p:nvSpPr>
        <p:spPr>
          <a:xfrm>
            <a:off x="2145600" y="40230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Line 31"/>
          <p:cNvSpPr/>
          <p:nvPr/>
        </p:nvSpPr>
        <p:spPr>
          <a:xfrm flipV="1">
            <a:off x="8523000" y="3435120"/>
            <a:ext cx="294840" cy="4921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2"/>
          <p:cNvSpPr/>
          <p:nvPr/>
        </p:nvSpPr>
        <p:spPr>
          <a:xfrm>
            <a:off x="7989840" y="392724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Line 33"/>
          <p:cNvSpPr/>
          <p:nvPr/>
        </p:nvSpPr>
        <p:spPr>
          <a:xfrm>
            <a:off x="9595800" y="3435120"/>
            <a:ext cx="280080" cy="474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4"/>
          <p:cNvSpPr/>
          <p:nvPr/>
        </p:nvSpPr>
        <p:spPr>
          <a:xfrm>
            <a:off x="9342720" y="391032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0" name="CustomShape 35"/>
          <p:cNvSpPr/>
          <p:nvPr/>
        </p:nvSpPr>
        <p:spPr>
          <a:xfrm>
            <a:off x="531720" y="46998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36"/>
          <p:cNvSpPr/>
          <p:nvPr/>
        </p:nvSpPr>
        <p:spPr>
          <a:xfrm>
            <a:off x="1507320" y="477504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37"/>
          <p:cNvSpPr/>
          <p:nvPr/>
        </p:nvSpPr>
        <p:spPr>
          <a:xfrm>
            <a:off x="2145600" y="46983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38"/>
          <p:cNvSpPr/>
          <p:nvPr/>
        </p:nvSpPr>
        <p:spPr>
          <a:xfrm>
            <a:off x="531720" y="53751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39"/>
          <p:cNvSpPr/>
          <p:nvPr/>
        </p:nvSpPr>
        <p:spPr>
          <a:xfrm>
            <a:off x="1507320" y="5450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40"/>
          <p:cNvSpPr/>
          <p:nvPr/>
        </p:nvSpPr>
        <p:spPr>
          <a:xfrm>
            <a:off x="2145600" y="5373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FD89A0D-2C59-4904-8533-46EFA93BC6A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10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 – Iterative Solution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11" name="CustomShape 3"/>
          <p:cNvSpPr/>
          <p:nvPr/>
        </p:nvSpPr>
        <p:spPr>
          <a:xfrm>
            <a:off x="599760" y="990720"/>
            <a:ext cx="10965240" cy="58280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private static int CutRod(int n)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for (int i = 1; i &lt;= n; i++)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int currentBest = bestPrice[i];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for (int j = 1; j &lt;= i; j++)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currentBest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Math.Max(bestPrice[i], price[j] + bestPrice[i - j]);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if (currentBest &gt; bestPrice[i])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bestPrice[i] = currentBest;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bestCombo[i] = j;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return bestPrice[n];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8A15D1D-37BB-4FD3-A364-E8E1D920D8DE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13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Rod Cutting – Reconstructing Solution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14" name="CustomShape 3"/>
          <p:cNvSpPr/>
          <p:nvPr/>
        </p:nvSpPr>
        <p:spPr>
          <a:xfrm>
            <a:off x="599760" y="1447920"/>
            <a:ext cx="10965240" cy="45500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sp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private static void ReconstructSolution(int 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while (n - bestCombo[n] != 0)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Console.Write(bestCombo[n] + " 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n = n - bestCombo[n];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Console.WriteLine(bestCombo[n]);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6BDB7A8-AB27-4051-8E00-34F43325A1CD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516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DP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Solve a problem by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solving overlapping subproblems</a:t>
            </a:r>
            <a:endParaRPr b="0" lang="en-US" sz="2600" spc="-1" strike="noStrike">
              <a:latin typeface="Arial"/>
            </a:endParaRPr>
          </a:p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Memoization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Save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subproblem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solutions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for later use</a:t>
            </a:r>
            <a:endParaRPr b="0" lang="en-US" sz="2600" spc="-1" strike="noStrike">
              <a:latin typeface="Arial"/>
            </a:endParaRPr>
          </a:p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Optimal Substructure</a:t>
            </a:r>
            <a:endParaRPr b="0" lang="en-US" sz="26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Subproblems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should have 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optimal solutions</a:t>
            </a:r>
            <a:endParaRPr b="0" lang="en-US" sz="24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Combine optimal solutions for subproblems</a:t>
            </a:r>
            <a:endParaRPr b="0" lang="en-US" sz="24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Get optimal solution for original problem</a:t>
            </a:r>
            <a:endParaRPr b="0" lang="en-US" sz="2400" spc="-1" strike="noStrike">
              <a:latin typeface="Arial"/>
            </a:endParaRPr>
          </a:p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Top down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approach –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Recursive</a:t>
            </a:r>
            <a:endParaRPr b="0" lang="en-US" sz="2600" spc="-1" strike="noStrike">
              <a:latin typeface="Arial"/>
            </a:endParaRPr>
          </a:p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Bottom up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approach –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Iterative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17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18" name="Picture 2" descr=""/>
          <p:cNvPicPr/>
          <p:nvPr/>
        </p:nvPicPr>
        <p:blipFill>
          <a:blip r:embed="rId1"/>
          <a:stretch/>
        </p:blipFill>
        <p:spPr>
          <a:xfrm>
            <a:off x="8595360" y="4297680"/>
            <a:ext cx="3482280" cy="258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18272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Line 3"/>
          <p:cNvSpPr/>
          <p:nvPr/>
        </p:nvSpPr>
        <p:spPr>
          <a:xfrm flipV="1">
            <a:off x="680076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4"/>
          <p:cNvSpPr/>
          <p:nvPr/>
        </p:nvSpPr>
        <p:spPr>
          <a:xfrm>
            <a:off x="8306280" y="2498760"/>
            <a:ext cx="50652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578376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1" name="CustomShape 6"/>
          <p:cNvSpPr/>
          <p:nvPr/>
        </p:nvSpPr>
        <p:spPr>
          <a:xfrm>
            <a:off x="865188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Line 7"/>
          <p:cNvSpPr/>
          <p:nvPr/>
        </p:nvSpPr>
        <p:spPr>
          <a:xfrm flipV="1">
            <a:off x="561024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8"/>
          <p:cNvSpPr/>
          <p:nvPr/>
        </p:nvSpPr>
        <p:spPr>
          <a:xfrm>
            <a:off x="680076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651816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5" name="CustomShape 10"/>
          <p:cNvSpPr/>
          <p:nvPr/>
        </p:nvSpPr>
        <p:spPr>
          <a:xfrm>
            <a:off x="506052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6" name="Line 11"/>
          <p:cNvSpPr/>
          <p:nvPr/>
        </p:nvSpPr>
        <p:spPr>
          <a:xfrm flipV="1">
            <a:off x="485136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430848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8" name="Line 13"/>
          <p:cNvSpPr/>
          <p:nvPr/>
        </p:nvSpPr>
        <p:spPr>
          <a:xfrm>
            <a:off x="599940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579564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0" name="CustomShape 15"/>
          <p:cNvSpPr/>
          <p:nvPr/>
        </p:nvSpPr>
        <p:spPr>
          <a:xfrm>
            <a:off x="531720" y="12970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16"/>
          <p:cNvSpPr/>
          <p:nvPr/>
        </p:nvSpPr>
        <p:spPr>
          <a:xfrm>
            <a:off x="1507320" y="13719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7"/>
          <p:cNvSpPr/>
          <p:nvPr/>
        </p:nvSpPr>
        <p:spPr>
          <a:xfrm>
            <a:off x="2145600" y="1295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18"/>
          <p:cNvSpPr/>
          <p:nvPr/>
        </p:nvSpPr>
        <p:spPr>
          <a:xfrm rot="2473800">
            <a:off x="8519400" y="224460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19"/>
          <p:cNvSpPr/>
          <p:nvPr/>
        </p:nvSpPr>
        <p:spPr>
          <a:xfrm>
            <a:off x="531720" y="19789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20"/>
          <p:cNvSpPr/>
          <p:nvPr/>
        </p:nvSpPr>
        <p:spPr>
          <a:xfrm>
            <a:off x="1507320" y="20538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21"/>
          <p:cNvSpPr/>
          <p:nvPr/>
        </p:nvSpPr>
        <p:spPr>
          <a:xfrm>
            <a:off x="2145600" y="19771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22"/>
          <p:cNvSpPr/>
          <p:nvPr/>
        </p:nvSpPr>
        <p:spPr>
          <a:xfrm>
            <a:off x="531720" y="26589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23"/>
          <p:cNvSpPr/>
          <p:nvPr/>
        </p:nvSpPr>
        <p:spPr>
          <a:xfrm>
            <a:off x="1507320" y="27342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24"/>
          <p:cNvSpPr/>
          <p:nvPr/>
        </p:nvSpPr>
        <p:spPr>
          <a:xfrm>
            <a:off x="2145600" y="2657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25"/>
          <p:cNvSpPr/>
          <p:nvPr/>
        </p:nvSpPr>
        <p:spPr>
          <a:xfrm>
            <a:off x="531720" y="33476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26"/>
          <p:cNvSpPr/>
          <p:nvPr/>
        </p:nvSpPr>
        <p:spPr>
          <a:xfrm>
            <a:off x="1507320" y="34228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7"/>
          <p:cNvSpPr/>
          <p:nvPr/>
        </p:nvSpPr>
        <p:spPr>
          <a:xfrm>
            <a:off x="2145600" y="33462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CustomShape 28"/>
          <p:cNvSpPr/>
          <p:nvPr/>
        </p:nvSpPr>
        <p:spPr>
          <a:xfrm>
            <a:off x="531720" y="40248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29"/>
          <p:cNvSpPr/>
          <p:nvPr/>
        </p:nvSpPr>
        <p:spPr>
          <a:xfrm>
            <a:off x="1507320" y="40996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30"/>
          <p:cNvSpPr/>
          <p:nvPr/>
        </p:nvSpPr>
        <p:spPr>
          <a:xfrm>
            <a:off x="2145600" y="40230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Line 31"/>
          <p:cNvSpPr/>
          <p:nvPr/>
        </p:nvSpPr>
        <p:spPr>
          <a:xfrm flipV="1">
            <a:off x="8523000" y="3435120"/>
            <a:ext cx="294840" cy="4921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2"/>
          <p:cNvSpPr/>
          <p:nvPr/>
        </p:nvSpPr>
        <p:spPr>
          <a:xfrm>
            <a:off x="7989840" y="392724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8" name="Line 33"/>
          <p:cNvSpPr/>
          <p:nvPr/>
        </p:nvSpPr>
        <p:spPr>
          <a:xfrm>
            <a:off x="9595800" y="3435120"/>
            <a:ext cx="280080" cy="474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4"/>
          <p:cNvSpPr/>
          <p:nvPr/>
        </p:nvSpPr>
        <p:spPr>
          <a:xfrm>
            <a:off x="9342720" y="391032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531720" y="46998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36"/>
          <p:cNvSpPr/>
          <p:nvPr/>
        </p:nvSpPr>
        <p:spPr>
          <a:xfrm>
            <a:off x="1507320" y="477504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37"/>
          <p:cNvSpPr/>
          <p:nvPr/>
        </p:nvSpPr>
        <p:spPr>
          <a:xfrm>
            <a:off x="2145600" y="46983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38"/>
          <p:cNvSpPr/>
          <p:nvPr/>
        </p:nvSpPr>
        <p:spPr>
          <a:xfrm>
            <a:off x="531720" y="53751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39"/>
          <p:cNvSpPr/>
          <p:nvPr/>
        </p:nvSpPr>
        <p:spPr>
          <a:xfrm>
            <a:off x="1507320" y="5450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40"/>
          <p:cNvSpPr/>
          <p:nvPr/>
        </p:nvSpPr>
        <p:spPr>
          <a:xfrm>
            <a:off x="2145600" y="5373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41"/>
          <p:cNvSpPr/>
          <p:nvPr/>
        </p:nvSpPr>
        <p:spPr>
          <a:xfrm>
            <a:off x="531720" y="6050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42"/>
          <p:cNvSpPr/>
          <p:nvPr/>
        </p:nvSpPr>
        <p:spPr>
          <a:xfrm>
            <a:off x="1507320" y="6125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43"/>
          <p:cNvSpPr/>
          <p:nvPr/>
        </p:nvSpPr>
        <p:spPr>
          <a:xfrm>
            <a:off x="2145600" y="6048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718272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1" name="Line 3"/>
          <p:cNvSpPr/>
          <p:nvPr/>
        </p:nvSpPr>
        <p:spPr>
          <a:xfrm flipV="1">
            <a:off x="680076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4"/>
          <p:cNvSpPr/>
          <p:nvPr/>
        </p:nvSpPr>
        <p:spPr>
          <a:xfrm>
            <a:off x="8306280" y="2498760"/>
            <a:ext cx="50652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5"/>
          <p:cNvSpPr/>
          <p:nvPr/>
        </p:nvSpPr>
        <p:spPr>
          <a:xfrm>
            <a:off x="578376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865188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5" name="Line 7"/>
          <p:cNvSpPr/>
          <p:nvPr/>
        </p:nvSpPr>
        <p:spPr>
          <a:xfrm flipV="1">
            <a:off x="561024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8"/>
          <p:cNvSpPr/>
          <p:nvPr/>
        </p:nvSpPr>
        <p:spPr>
          <a:xfrm>
            <a:off x="680076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9"/>
          <p:cNvSpPr/>
          <p:nvPr/>
        </p:nvSpPr>
        <p:spPr>
          <a:xfrm>
            <a:off x="651816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8" name="CustomShape 10"/>
          <p:cNvSpPr/>
          <p:nvPr/>
        </p:nvSpPr>
        <p:spPr>
          <a:xfrm>
            <a:off x="506052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9" name="Line 11"/>
          <p:cNvSpPr/>
          <p:nvPr/>
        </p:nvSpPr>
        <p:spPr>
          <a:xfrm flipV="1">
            <a:off x="485136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2"/>
          <p:cNvSpPr/>
          <p:nvPr/>
        </p:nvSpPr>
        <p:spPr>
          <a:xfrm>
            <a:off x="430848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1" name="Line 13"/>
          <p:cNvSpPr/>
          <p:nvPr/>
        </p:nvSpPr>
        <p:spPr>
          <a:xfrm>
            <a:off x="599940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4"/>
          <p:cNvSpPr/>
          <p:nvPr/>
        </p:nvSpPr>
        <p:spPr>
          <a:xfrm>
            <a:off x="579564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3" name="CustomShape 15"/>
          <p:cNvSpPr/>
          <p:nvPr/>
        </p:nvSpPr>
        <p:spPr>
          <a:xfrm>
            <a:off x="531720" y="12970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16"/>
          <p:cNvSpPr/>
          <p:nvPr/>
        </p:nvSpPr>
        <p:spPr>
          <a:xfrm>
            <a:off x="1507320" y="13719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7"/>
          <p:cNvSpPr/>
          <p:nvPr/>
        </p:nvSpPr>
        <p:spPr>
          <a:xfrm>
            <a:off x="2145600" y="1295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18"/>
          <p:cNvSpPr/>
          <p:nvPr/>
        </p:nvSpPr>
        <p:spPr>
          <a:xfrm rot="5400000">
            <a:off x="7271280" y="97272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9"/>
          <p:cNvSpPr/>
          <p:nvPr/>
        </p:nvSpPr>
        <p:spPr>
          <a:xfrm>
            <a:off x="531720" y="19789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CustomShape 20"/>
          <p:cNvSpPr/>
          <p:nvPr/>
        </p:nvSpPr>
        <p:spPr>
          <a:xfrm>
            <a:off x="1507320" y="20538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21"/>
          <p:cNvSpPr/>
          <p:nvPr/>
        </p:nvSpPr>
        <p:spPr>
          <a:xfrm>
            <a:off x="2145600" y="19771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22"/>
          <p:cNvSpPr/>
          <p:nvPr/>
        </p:nvSpPr>
        <p:spPr>
          <a:xfrm>
            <a:off x="531720" y="26589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23"/>
          <p:cNvSpPr/>
          <p:nvPr/>
        </p:nvSpPr>
        <p:spPr>
          <a:xfrm>
            <a:off x="1507320" y="27342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24"/>
          <p:cNvSpPr/>
          <p:nvPr/>
        </p:nvSpPr>
        <p:spPr>
          <a:xfrm>
            <a:off x="2145600" y="2657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25"/>
          <p:cNvSpPr/>
          <p:nvPr/>
        </p:nvSpPr>
        <p:spPr>
          <a:xfrm>
            <a:off x="531720" y="33476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4" name="CustomShape 26"/>
          <p:cNvSpPr/>
          <p:nvPr/>
        </p:nvSpPr>
        <p:spPr>
          <a:xfrm>
            <a:off x="1507320" y="34228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27"/>
          <p:cNvSpPr/>
          <p:nvPr/>
        </p:nvSpPr>
        <p:spPr>
          <a:xfrm>
            <a:off x="2145600" y="33462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28"/>
          <p:cNvSpPr/>
          <p:nvPr/>
        </p:nvSpPr>
        <p:spPr>
          <a:xfrm>
            <a:off x="531720" y="40248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29"/>
          <p:cNvSpPr/>
          <p:nvPr/>
        </p:nvSpPr>
        <p:spPr>
          <a:xfrm>
            <a:off x="1507320" y="40996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30"/>
          <p:cNvSpPr/>
          <p:nvPr/>
        </p:nvSpPr>
        <p:spPr>
          <a:xfrm>
            <a:off x="2145600" y="40230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9" name="Line 31"/>
          <p:cNvSpPr/>
          <p:nvPr/>
        </p:nvSpPr>
        <p:spPr>
          <a:xfrm flipV="1">
            <a:off x="8523000" y="3435120"/>
            <a:ext cx="294840" cy="4921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2"/>
          <p:cNvSpPr/>
          <p:nvPr/>
        </p:nvSpPr>
        <p:spPr>
          <a:xfrm>
            <a:off x="7989840" y="392724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1" name="Line 33"/>
          <p:cNvSpPr/>
          <p:nvPr/>
        </p:nvSpPr>
        <p:spPr>
          <a:xfrm>
            <a:off x="9595800" y="3435120"/>
            <a:ext cx="280080" cy="474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4"/>
          <p:cNvSpPr/>
          <p:nvPr/>
        </p:nvSpPr>
        <p:spPr>
          <a:xfrm>
            <a:off x="9342720" y="3910320"/>
            <a:ext cx="10652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3" name="CustomShape 35"/>
          <p:cNvSpPr/>
          <p:nvPr/>
        </p:nvSpPr>
        <p:spPr>
          <a:xfrm>
            <a:off x="531720" y="46998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36"/>
          <p:cNvSpPr/>
          <p:nvPr/>
        </p:nvSpPr>
        <p:spPr>
          <a:xfrm>
            <a:off x="1507320" y="477504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37"/>
          <p:cNvSpPr/>
          <p:nvPr/>
        </p:nvSpPr>
        <p:spPr>
          <a:xfrm>
            <a:off x="2145600" y="46983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38"/>
          <p:cNvSpPr/>
          <p:nvPr/>
        </p:nvSpPr>
        <p:spPr>
          <a:xfrm>
            <a:off x="531720" y="53751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CustomShape 39"/>
          <p:cNvSpPr/>
          <p:nvPr/>
        </p:nvSpPr>
        <p:spPr>
          <a:xfrm>
            <a:off x="1507320" y="5450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40"/>
          <p:cNvSpPr/>
          <p:nvPr/>
        </p:nvSpPr>
        <p:spPr>
          <a:xfrm>
            <a:off x="2145600" y="5373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41"/>
          <p:cNvSpPr/>
          <p:nvPr/>
        </p:nvSpPr>
        <p:spPr>
          <a:xfrm>
            <a:off x="531720" y="60505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42"/>
          <p:cNvSpPr/>
          <p:nvPr/>
        </p:nvSpPr>
        <p:spPr>
          <a:xfrm>
            <a:off x="1507320" y="6125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43"/>
          <p:cNvSpPr/>
          <p:nvPr/>
        </p:nvSpPr>
        <p:spPr>
          <a:xfrm>
            <a:off x="2145600" y="6048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44"/>
          <p:cNvSpPr/>
          <p:nvPr/>
        </p:nvSpPr>
        <p:spPr>
          <a:xfrm>
            <a:off x="3446640" y="12927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CustomShape 45"/>
          <p:cNvSpPr/>
          <p:nvPr/>
        </p:nvSpPr>
        <p:spPr>
          <a:xfrm>
            <a:off x="4422240" y="13680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46"/>
          <p:cNvSpPr/>
          <p:nvPr/>
        </p:nvSpPr>
        <p:spPr>
          <a:xfrm>
            <a:off x="5060520" y="12913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5436779-7464-4CFE-96B0-BD20D0BCDAC8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DP </a:t>
            </a:r>
            <a:r>
              <a:rPr b="0" lang="en-US" sz="34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sub-problems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overlap</a:t>
            </a:r>
            <a:endParaRPr b="0" lang="en-US" sz="34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In order to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avoid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solving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problems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multiple times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memorize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Memoization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save/cache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sub-problem solutions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for later use</a:t>
            </a:r>
            <a:endParaRPr b="0" lang="en-US" sz="32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Typically using an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array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matrix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or a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hash table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Memoization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5A9B13D-CB29-4C64-A181-9A901C3E8D8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4" name="Section Zoom 3" descr=""/>
          <p:cNvPicPr/>
          <p:nvPr/>
        </p:nvPicPr>
        <p:blipFill>
          <a:blip r:embed="rId1"/>
          <a:stretch/>
        </p:blipFill>
        <p:spPr>
          <a:xfrm>
            <a:off x="2089080" y="1787760"/>
            <a:ext cx="3045600" cy="171324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pic>
        <p:nvPicPr>
          <p:cNvPr id="135" name="Section Zoom 5" descr=""/>
          <p:cNvPicPr/>
          <p:nvPr/>
        </p:nvPicPr>
        <p:blipFill>
          <a:blip r:embed="rId2"/>
          <a:stretch/>
        </p:blipFill>
        <p:spPr>
          <a:xfrm>
            <a:off x="6704640" y="1787760"/>
            <a:ext cx="3045600" cy="171324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pic>
        <p:nvPicPr>
          <p:cNvPr id="136" name="Section Zoom 7" descr=""/>
          <p:cNvPicPr/>
          <p:nvPr/>
        </p:nvPicPr>
        <p:blipFill>
          <a:blip r:embed="rId3"/>
          <a:stretch/>
        </p:blipFill>
        <p:spPr>
          <a:xfrm>
            <a:off x="2089080" y="4161240"/>
            <a:ext cx="3045600" cy="171324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pic>
        <p:nvPicPr>
          <p:cNvPr id="137" name="Section Zoom 9" descr=""/>
          <p:cNvPicPr/>
          <p:nvPr/>
        </p:nvPicPr>
        <p:blipFill>
          <a:blip r:embed="rId4"/>
          <a:stretch/>
        </p:blipFill>
        <p:spPr>
          <a:xfrm>
            <a:off x="6704640" y="4161240"/>
            <a:ext cx="3045600" cy="171324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912960" y="489456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 Sequence with DP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Recursive Top-Down Approach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00" name="Graphic 11" descr=""/>
          <p:cNvPicPr/>
          <p:nvPr/>
        </p:nvPicPr>
        <p:blipFill>
          <a:blip r:embed="rId1"/>
          <a:stretch/>
        </p:blipFill>
        <p:spPr>
          <a:xfrm>
            <a:off x="4113360" y="892080"/>
            <a:ext cx="3961080" cy="3961080"/>
          </a:xfrm>
          <a:prstGeom prst="rect">
            <a:avLst/>
          </a:prstGeom>
          <a:ln>
            <a:noFill/>
          </a:ln>
        </p:spPr>
      </p:pic>
      <p:pic>
        <p:nvPicPr>
          <p:cNvPr id="501" name="Graphic 12" descr=""/>
          <p:cNvPicPr/>
          <p:nvPr/>
        </p:nvPicPr>
        <p:blipFill>
          <a:blip r:embed="rId2"/>
          <a:stretch/>
        </p:blipFill>
        <p:spPr>
          <a:xfrm>
            <a:off x="4875120" y="1600200"/>
            <a:ext cx="1675080" cy="1675080"/>
          </a:xfrm>
          <a:prstGeom prst="rect">
            <a:avLst/>
          </a:prstGeom>
          <a:ln>
            <a:noFill/>
          </a:ln>
        </p:spPr>
      </p:pic>
      <p:pic>
        <p:nvPicPr>
          <p:cNvPr id="502" name="Graphic 13" descr=""/>
          <p:cNvPicPr/>
          <p:nvPr/>
        </p:nvPicPr>
        <p:blipFill>
          <a:blip r:embed="rId3"/>
          <a:stretch/>
        </p:blipFill>
        <p:spPr>
          <a:xfrm>
            <a:off x="5205960" y="1931040"/>
            <a:ext cx="658440" cy="658440"/>
          </a:xfrm>
          <a:prstGeom prst="rect">
            <a:avLst/>
          </a:prstGeom>
          <a:ln>
            <a:noFill/>
          </a:ln>
        </p:spPr>
      </p:pic>
      <p:pic>
        <p:nvPicPr>
          <p:cNvPr id="503" name="Graphic 14" descr=""/>
          <p:cNvPicPr/>
          <p:nvPr/>
        </p:nvPicPr>
        <p:blipFill>
          <a:blip r:embed="rId4"/>
          <a:stretch/>
        </p:blipFill>
        <p:spPr>
          <a:xfrm>
            <a:off x="5332320" y="205740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504" name="Graphic 15" descr=""/>
          <p:cNvPicPr/>
          <p:nvPr/>
        </p:nvPicPr>
        <p:blipFill>
          <a:blip r:embed="rId5"/>
          <a:stretch/>
        </p:blipFill>
        <p:spPr>
          <a:xfrm>
            <a:off x="5385600" y="2114640"/>
            <a:ext cx="100800" cy="100800"/>
          </a:xfrm>
          <a:prstGeom prst="rect">
            <a:avLst/>
          </a:prstGeom>
          <a:ln>
            <a:noFill/>
          </a:ln>
        </p:spPr>
      </p:pic>
      <p:pic>
        <p:nvPicPr>
          <p:cNvPr id="505" name="Graphic 16" descr=""/>
          <p:cNvPicPr/>
          <p:nvPr/>
        </p:nvPicPr>
        <p:blipFill>
          <a:blip r:embed="rId6"/>
          <a:stretch/>
        </p:blipFill>
        <p:spPr>
          <a:xfrm>
            <a:off x="5408640" y="2135520"/>
            <a:ext cx="36720" cy="3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 rot="5400000">
            <a:off x="5637240" y="91440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10" name="Table 5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3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6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7" name="CustomShape 7"/>
          <p:cNvSpPr/>
          <p:nvPr/>
        </p:nvSpPr>
        <p:spPr>
          <a:xfrm rot="8595600">
            <a:off x="4287240" y="220068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18" name="Table 8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1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5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8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9" name="CustomShape 11"/>
          <p:cNvSpPr/>
          <p:nvPr/>
        </p:nvSpPr>
        <p:spPr>
          <a:xfrm rot="7711200">
            <a:off x="3038040" y="341964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30" name="Table 12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3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6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7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0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1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3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5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CustomShape 18"/>
          <p:cNvSpPr/>
          <p:nvPr/>
        </p:nvSpPr>
        <p:spPr>
          <a:xfrm rot="7452000">
            <a:off x="2331360" y="449244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49" name="Table 19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2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5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6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9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0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2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4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7" name="CustomShape 18"/>
          <p:cNvSpPr/>
          <p:nvPr/>
        </p:nvSpPr>
        <p:spPr>
          <a:xfrm rot="3721200">
            <a:off x="4299120" y="449172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71" name="Table 22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4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7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8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1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2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4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6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CustomShape 18"/>
          <p:cNvSpPr/>
          <p:nvPr/>
        </p:nvSpPr>
        <p:spPr>
          <a:xfrm rot="7819200">
            <a:off x="3129120" y="330120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1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3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96" name="Table 25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9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2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3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6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7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9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1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CustomShape 18"/>
          <p:cNvSpPr/>
          <p:nvPr/>
        </p:nvSpPr>
        <p:spPr>
          <a:xfrm rot="3273000">
            <a:off x="5217120" y="343044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6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9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21" name="Graphic 28" descr=""/>
          <p:cNvPicPr/>
          <p:nvPr/>
        </p:nvPicPr>
        <p:blipFill>
          <a:blip r:embed="rId1"/>
          <a:stretch/>
        </p:blipFill>
        <p:spPr>
          <a:xfrm>
            <a:off x="4977720" y="3816720"/>
            <a:ext cx="912960" cy="912960"/>
          </a:xfrm>
          <a:prstGeom prst="rect">
            <a:avLst/>
          </a:prstGeom>
          <a:ln>
            <a:noFill/>
          </a:ln>
        </p:spPr>
      </p:pic>
      <p:graphicFrame>
        <p:nvGraphicFramePr>
          <p:cNvPr id="622" name="Table 25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5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8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9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2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3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5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7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8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CustomShape 18"/>
          <p:cNvSpPr/>
          <p:nvPr/>
        </p:nvSpPr>
        <p:spPr>
          <a:xfrm rot="8706600">
            <a:off x="4385880" y="222048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2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4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5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7" name="Graphic 28" descr=""/>
          <p:cNvPicPr/>
          <p:nvPr/>
        </p:nvPicPr>
        <p:blipFill>
          <a:blip r:embed="rId1"/>
          <a:stretch/>
        </p:blipFill>
        <p:spPr>
          <a:xfrm>
            <a:off x="4977720" y="381672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648" name="CustomShape 25"/>
          <p:cNvSpPr/>
          <p:nvPr/>
        </p:nvSpPr>
        <p:spPr>
          <a:xfrm>
            <a:off x="531720" y="36291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9" name="CustomShape 26"/>
          <p:cNvSpPr/>
          <p:nvPr/>
        </p:nvSpPr>
        <p:spPr>
          <a:xfrm>
            <a:off x="1507320" y="3704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27"/>
          <p:cNvSpPr/>
          <p:nvPr/>
        </p:nvSpPr>
        <p:spPr>
          <a:xfrm>
            <a:off x="2145600" y="3627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51" name="Table 28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4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7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8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1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2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4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6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7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9" name="CustomShape 18"/>
          <p:cNvSpPr/>
          <p:nvPr/>
        </p:nvSpPr>
        <p:spPr>
          <a:xfrm rot="2554800">
            <a:off x="6894360" y="222120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CustomShape 19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1" name="CustomShape 20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21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3" name="CustomShape 22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4" name="CustomShape 23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24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76" name="Graphic 28" descr=""/>
          <p:cNvPicPr/>
          <p:nvPr/>
        </p:nvPicPr>
        <p:blipFill>
          <a:blip r:embed="rId1"/>
          <a:stretch/>
        </p:blipFill>
        <p:spPr>
          <a:xfrm>
            <a:off x="4977720" y="381672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677" name="CustomShape 25"/>
          <p:cNvSpPr/>
          <p:nvPr/>
        </p:nvSpPr>
        <p:spPr>
          <a:xfrm>
            <a:off x="531720" y="36291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CustomShape 26"/>
          <p:cNvSpPr/>
          <p:nvPr/>
        </p:nvSpPr>
        <p:spPr>
          <a:xfrm>
            <a:off x="1507320" y="3704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27"/>
          <p:cNvSpPr/>
          <p:nvPr/>
        </p:nvSpPr>
        <p:spPr>
          <a:xfrm>
            <a:off x="2145600" y="3627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0" name="Graphic 33" descr=""/>
          <p:cNvPicPr/>
          <p:nvPr/>
        </p:nvPicPr>
        <p:blipFill>
          <a:blip r:embed="rId2"/>
          <a:stretch/>
        </p:blipFill>
        <p:spPr>
          <a:xfrm>
            <a:off x="7101720" y="2723760"/>
            <a:ext cx="912960" cy="912960"/>
          </a:xfrm>
          <a:prstGeom prst="rect">
            <a:avLst/>
          </a:prstGeom>
          <a:ln>
            <a:noFill/>
          </a:ln>
        </p:spPr>
      </p:pic>
      <p:graphicFrame>
        <p:nvGraphicFramePr>
          <p:cNvPr id="681" name="Table 28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61CC3FC-F959-47F8-BAEA-A8C5E2C80F4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Dynamic programming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(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DP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Solve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optimization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problems</a:t>
            </a:r>
            <a:endParaRPr b="0" lang="en-US" sz="32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Usually by breaking down into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overlapping sub-problems</a:t>
            </a:r>
            <a:endParaRPr b="0" lang="en-US" sz="32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In contrast </a:t>
            </a:r>
            <a:r>
              <a:rPr b="0" lang="en-US" sz="34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Divide and Conquer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Sub-problems don't overlap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Dynamic Programming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687816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4" name="Line 3"/>
          <p:cNvSpPr/>
          <p:nvPr/>
        </p:nvSpPr>
        <p:spPr>
          <a:xfrm flipV="1">
            <a:off x="649584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4"/>
          <p:cNvSpPr/>
          <p:nvPr/>
        </p:nvSpPr>
        <p:spPr>
          <a:xfrm>
            <a:off x="800172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5"/>
          <p:cNvSpPr/>
          <p:nvPr/>
        </p:nvSpPr>
        <p:spPr>
          <a:xfrm>
            <a:off x="547884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7" name="CustomShape 6"/>
          <p:cNvSpPr/>
          <p:nvPr/>
        </p:nvSpPr>
        <p:spPr>
          <a:xfrm>
            <a:off x="834696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8" name="Line 7"/>
          <p:cNvSpPr/>
          <p:nvPr/>
        </p:nvSpPr>
        <p:spPr>
          <a:xfrm flipV="1">
            <a:off x="5305680" y="3439080"/>
            <a:ext cx="34740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Line 8"/>
          <p:cNvSpPr/>
          <p:nvPr/>
        </p:nvSpPr>
        <p:spPr>
          <a:xfrm>
            <a:off x="649584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9"/>
          <p:cNvSpPr/>
          <p:nvPr/>
        </p:nvSpPr>
        <p:spPr>
          <a:xfrm>
            <a:off x="621360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1" name="CustomShape 10"/>
          <p:cNvSpPr/>
          <p:nvPr/>
        </p:nvSpPr>
        <p:spPr>
          <a:xfrm>
            <a:off x="475560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2" name="Line 11"/>
          <p:cNvSpPr/>
          <p:nvPr/>
        </p:nvSpPr>
        <p:spPr>
          <a:xfrm flipV="1">
            <a:off x="454644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2"/>
          <p:cNvSpPr/>
          <p:nvPr/>
        </p:nvSpPr>
        <p:spPr>
          <a:xfrm>
            <a:off x="400356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4" name="Line 13"/>
          <p:cNvSpPr/>
          <p:nvPr/>
        </p:nvSpPr>
        <p:spPr>
          <a:xfrm>
            <a:off x="569448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4"/>
          <p:cNvSpPr/>
          <p:nvPr/>
        </p:nvSpPr>
        <p:spPr>
          <a:xfrm>
            <a:off x="549108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6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7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531720" y="22708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1507320" y="234612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20"/>
          <p:cNvSpPr/>
          <p:nvPr/>
        </p:nvSpPr>
        <p:spPr>
          <a:xfrm>
            <a:off x="2145600" y="226944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2" name="CustomShape 21"/>
          <p:cNvSpPr/>
          <p:nvPr/>
        </p:nvSpPr>
        <p:spPr>
          <a:xfrm>
            <a:off x="531720" y="29512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3" name="CustomShape 22"/>
          <p:cNvSpPr/>
          <p:nvPr/>
        </p:nvSpPr>
        <p:spPr>
          <a:xfrm>
            <a:off x="1507320" y="302616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CustomShape 23"/>
          <p:cNvSpPr/>
          <p:nvPr/>
        </p:nvSpPr>
        <p:spPr>
          <a:xfrm>
            <a:off x="2145600" y="294948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5" name="Graphic 28" descr=""/>
          <p:cNvPicPr/>
          <p:nvPr/>
        </p:nvPicPr>
        <p:blipFill>
          <a:blip r:embed="rId1"/>
          <a:stretch/>
        </p:blipFill>
        <p:spPr>
          <a:xfrm>
            <a:off x="6315840" y="381672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706" name="CustomShape 24"/>
          <p:cNvSpPr/>
          <p:nvPr/>
        </p:nvSpPr>
        <p:spPr>
          <a:xfrm>
            <a:off x="531720" y="362916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7" name="CustomShape 25"/>
          <p:cNvSpPr/>
          <p:nvPr/>
        </p:nvSpPr>
        <p:spPr>
          <a:xfrm>
            <a:off x="1507320" y="370440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CustomShape 26"/>
          <p:cNvSpPr/>
          <p:nvPr/>
        </p:nvSpPr>
        <p:spPr>
          <a:xfrm>
            <a:off x="2145600" y="362772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9" name="Graphic 33" descr=""/>
          <p:cNvPicPr/>
          <p:nvPr/>
        </p:nvPicPr>
        <p:blipFill>
          <a:blip r:embed="rId2"/>
          <a:stretch/>
        </p:blipFill>
        <p:spPr>
          <a:xfrm>
            <a:off x="8439840" y="272376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710" name="CustomShape 27"/>
          <p:cNvSpPr/>
          <p:nvPr/>
        </p:nvSpPr>
        <p:spPr>
          <a:xfrm>
            <a:off x="529560" y="4307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1" name="CustomShape 28"/>
          <p:cNvSpPr/>
          <p:nvPr/>
        </p:nvSpPr>
        <p:spPr>
          <a:xfrm>
            <a:off x="1505160" y="4382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29"/>
          <p:cNvSpPr/>
          <p:nvPr/>
        </p:nvSpPr>
        <p:spPr>
          <a:xfrm>
            <a:off x="2143440" y="4305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3" name="CustomShape 30"/>
          <p:cNvSpPr/>
          <p:nvPr/>
        </p:nvSpPr>
        <p:spPr>
          <a:xfrm rot="5400000">
            <a:off x="6966360" y="99432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14" name="Table 31"/>
          <p:cNvGraphicFramePr/>
          <p:nvPr/>
        </p:nvGraphicFramePr>
        <p:xfrm>
          <a:off x="8989920" y="5257800"/>
          <a:ext cx="2203920" cy="7412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D0536DC-45D7-4A67-9ED8-DDAD83EF3683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Top down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approach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Solve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recursively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by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breaking down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the problem further and further</a:t>
            </a:r>
            <a:endParaRPr b="0" lang="en-US" sz="32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Bottom up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approach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Solve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iteratively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by solving smaller problems and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constructing the whole solution from the bottom up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Top Down vs Bottom Up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912960" y="489456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 Sequence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Iterative Bottom-Up Approach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20" name="Picture 2" descr=""/>
          <p:cNvPicPr/>
          <p:nvPr/>
        </p:nvPicPr>
        <p:blipFill>
          <a:blip r:embed="rId1"/>
          <a:stretch/>
        </p:blipFill>
        <p:spPr>
          <a:xfrm>
            <a:off x="4037040" y="1219320"/>
            <a:ext cx="3996720" cy="343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22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723" name="Table 3"/>
          <p:cNvGraphicFramePr/>
          <p:nvPr/>
        </p:nvGraphicFramePr>
        <p:xfrm>
          <a:off x="2131920" y="3200400"/>
          <a:ext cx="8125200" cy="741240"/>
        </p:xfrm>
        <a:graphic>
          <a:graphicData uri="http://schemas.openxmlformats.org/drawingml/2006/table">
            <a:tbl>
              <a:tblPr/>
              <a:tblGrid>
                <a:gridCol w="1625040"/>
                <a:gridCol w="1625040"/>
                <a:gridCol w="1625040"/>
                <a:gridCol w="1625040"/>
                <a:gridCol w="16254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724" name="CustomShape 4"/>
          <p:cNvSpPr/>
          <p:nvPr/>
        </p:nvSpPr>
        <p:spPr>
          <a:xfrm>
            <a:off x="2136600" y="365760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5" name="CustomShape 5"/>
          <p:cNvSpPr/>
          <p:nvPr/>
        </p:nvSpPr>
        <p:spPr>
          <a:xfrm>
            <a:off x="376668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728" name="Table 3"/>
          <p:cNvGraphicFramePr/>
          <p:nvPr/>
        </p:nvGraphicFramePr>
        <p:xfrm>
          <a:off x="2131920" y="3200400"/>
          <a:ext cx="8125200" cy="741240"/>
        </p:xfrm>
        <a:graphic>
          <a:graphicData uri="http://schemas.openxmlformats.org/drawingml/2006/table">
            <a:tbl>
              <a:tblPr/>
              <a:tblGrid>
                <a:gridCol w="1625040"/>
                <a:gridCol w="1625040"/>
                <a:gridCol w="1625040"/>
                <a:gridCol w="1625040"/>
                <a:gridCol w="16254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729" name="CustomShape 4"/>
          <p:cNvSpPr/>
          <p:nvPr/>
        </p:nvSpPr>
        <p:spPr>
          <a:xfrm>
            <a:off x="2136600" y="365760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0" name="CustomShape 5"/>
          <p:cNvSpPr/>
          <p:nvPr/>
        </p:nvSpPr>
        <p:spPr>
          <a:xfrm>
            <a:off x="376668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1" name="CustomShape 6"/>
          <p:cNvSpPr/>
          <p:nvPr/>
        </p:nvSpPr>
        <p:spPr>
          <a:xfrm flipH="1">
            <a:off x="4416480" y="2344680"/>
            <a:ext cx="1370160" cy="83664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CustomShape 7"/>
          <p:cNvSpPr/>
          <p:nvPr/>
        </p:nvSpPr>
        <p:spPr>
          <a:xfrm flipH="1">
            <a:off x="2664000" y="1981080"/>
            <a:ext cx="4140360" cy="1208880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8"/>
          <p:cNvSpPr/>
          <p:nvPr/>
        </p:nvSpPr>
        <p:spPr>
          <a:xfrm>
            <a:off x="5900400" y="2438280"/>
            <a:ext cx="628920" cy="628920"/>
          </a:xfrm>
          <a:prstGeom prst="mathPlus">
            <a:avLst>
              <a:gd name="adj1" fmla="val 1219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9"/>
          <p:cNvSpPr/>
          <p:nvPr/>
        </p:nvSpPr>
        <p:spPr>
          <a:xfrm>
            <a:off x="539244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737" name="Table 3"/>
          <p:cNvGraphicFramePr/>
          <p:nvPr/>
        </p:nvGraphicFramePr>
        <p:xfrm>
          <a:off x="2131920" y="3200400"/>
          <a:ext cx="8125200" cy="741240"/>
        </p:xfrm>
        <a:graphic>
          <a:graphicData uri="http://schemas.openxmlformats.org/drawingml/2006/table">
            <a:tbl>
              <a:tblPr/>
              <a:tblGrid>
                <a:gridCol w="1625040"/>
                <a:gridCol w="1625040"/>
                <a:gridCol w="1625040"/>
                <a:gridCol w="1625040"/>
                <a:gridCol w="16254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738" name="CustomShape 4"/>
          <p:cNvSpPr/>
          <p:nvPr/>
        </p:nvSpPr>
        <p:spPr>
          <a:xfrm>
            <a:off x="2136600" y="365760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9" name="CustomShape 5"/>
          <p:cNvSpPr/>
          <p:nvPr/>
        </p:nvSpPr>
        <p:spPr>
          <a:xfrm>
            <a:off x="376668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0" name="CustomShape 6"/>
          <p:cNvSpPr/>
          <p:nvPr/>
        </p:nvSpPr>
        <p:spPr>
          <a:xfrm flipH="1">
            <a:off x="6093000" y="2344680"/>
            <a:ext cx="1370160" cy="83664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7"/>
          <p:cNvSpPr/>
          <p:nvPr/>
        </p:nvSpPr>
        <p:spPr>
          <a:xfrm flipH="1">
            <a:off x="4340520" y="1981080"/>
            <a:ext cx="4140360" cy="1208880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CustomShape 8"/>
          <p:cNvSpPr/>
          <p:nvPr/>
        </p:nvSpPr>
        <p:spPr>
          <a:xfrm>
            <a:off x="7576560" y="2438280"/>
            <a:ext cx="628920" cy="628920"/>
          </a:xfrm>
          <a:prstGeom prst="mathPlus">
            <a:avLst>
              <a:gd name="adj1" fmla="val 1219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CustomShape 9"/>
          <p:cNvSpPr/>
          <p:nvPr/>
        </p:nvSpPr>
        <p:spPr>
          <a:xfrm>
            <a:off x="539244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4" name="CustomShape 10"/>
          <p:cNvSpPr/>
          <p:nvPr/>
        </p:nvSpPr>
        <p:spPr>
          <a:xfrm>
            <a:off x="700884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747" name="Table 3"/>
          <p:cNvGraphicFramePr/>
          <p:nvPr/>
        </p:nvGraphicFramePr>
        <p:xfrm>
          <a:off x="2131920" y="3200400"/>
          <a:ext cx="8125200" cy="741240"/>
        </p:xfrm>
        <a:graphic>
          <a:graphicData uri="http://schemas.openxmlformats.org/drawingml/2006/table">
            <a:tbl>
              <a:tblPr/>
              <a:tblGrid>
                <a:gridCol w="1625040"/>
                <a:gridCol w="1625040"/>
                <a:gridCol w="1625040"/>
                <a:gridCol w="1625040"/>
                <a:gridCol w="16254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</a:tbl>
          </a:graphicData>
        </a:graphic>
      </p:graphicFrame>
      <p:sp>
        <p:nvSpPr>
          <p:cNvPr id="748" name="CustomShape 4"/>
          <p:cNvSpPr/>
          <p:nvPr/>
        </p:nvSpPr>
        <p:spPr>
          <a:xfrm>
            <a:off x="2136600" y="365760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9" name="CustomShape 5"/>
          <p:cNvSpPr/>
          <p:nvPr/>
        </p:nvSpPr>
        <p:spPr>
          <a:xfrm>
            <a:off x="376668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0" name="CustomShape 6"/>
          <p:cNvSpPr/>
          <p:nvPr/>
        </p:nvSpPr>
        <p:spPr>
          <a:xfrm flipH="1">
            <a:off x="7665840" y="2344680"/>
            <a:ext cx="1370160" cy="83664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CustomShape 7"/>
          <p:cNvSpPr/>
          <p:nvPr/>
        </p:nvSpPr>
        <p:spPr>
          <a:xfrm flipH="1">
            <a:off x="5913360" y="1981080"/>
            <a:ext cx="4140360" cy="1208880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CustomShape 8"/>
          <p:cNvSpPr/>
          <p:nvPr/>
        </p:nvSpPr>
        <p:spPr>
          <a:xfrm>
            <a:off x="9149760" y="2438280"/>
            <a:ext cx="628920" cy="628920"/>
          </a:xfrm>
          <a:prstGeom prst="mathPlus">
            <a:avLst>
              <a:gd name="adj1" fmla="val 1219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9"/>
          <p:cNvSpPr/>
          <p:nvPr/>
        </p:nvSpPr>
        <p:spPr>
          <a:xfrm>
            <a:off x="539244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4" name="CustomShape 10"/>
          <p:cNvSpPr/>
          <p:nvPr/>
        </p:nvSpPr>
        <p:spPr>
          <a:xfrm>
            <a:off x="7008840" y="365328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5" name="CustomShape 11"/>
          <p:cNvSpPr/>
          <p:nvPr/>
        </p:nvSpPr>
        <p:spPr>
          <a:xfrm>
            <a:off x="8651880" y="3661920"/>
            <a:ext cx="1614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D36C78B-D49E-464C-B1CA-2940A2CFBB66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2"/>
          <p:cNvSpPr/>
          <p:nvPr/>
        </p:nvSpPr>
        <p:spPr>
          <a:xfrm>
            <a:off x="190440" y="10666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Recursive Fibonacci (divide-and-conquer, no memoization)</a:t>
            </a:r>
            <a:endParaRPr b="0" lang="en-US" sz="26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Complexity: ~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O(1.6</a:t>
            </a:r>
            <a:r>
              <a:rPr b="1" lang="en-US" sz="2600" spc="-1" strike="noStrike" baseline="30000">
                <a:solidFill>
                  <a:srgbClr val="f3cd60"/>
                </a:solidFill>
                <a:latin typeface="Calibri"/>
                <a:ea typeface="DejaVu Sans"/>
              </a:rPr>
              <a:t>n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Top-down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dynamic programming (recursive with memorization)</a:t>
            </a:r>
            <a:endParaRPr b="0" lang="en-US" sz="26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Complexity: ~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O(n)</a:t>
            </a:r>
            <a:endParaRPr b="0" lang="en-US" sz="2600" spc="-1" strike="noStrike">
              <a:latin typeface="Arial"/>
            </a:endParaRPr>
          </a:p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Bottom-up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dynamic programming (iterative)</a:t>
            </a:r>
            <a:endParaRPr b="0" lang="en-US" sz="26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Complexity: ~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O(n)</a:t>
            </a:r>
            <a:endParaRPr b="0" lang="en-US" sz="2600" spc="-1" strike="noStrike">
              <a:latin typeface="Arial"/>
            </a:endParaRPr>
          </a:p>
          <a:p>
            <a:pPr marL="304920" indent="-303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If we want to find the 36</a:t>
            </a:r>
            <a:r>
              <a:rPr b="0" lang="en-US" sz="26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th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Fibonacci number:</a:t>
            </a:r>
            <a:endParaRPr b="0" lang="en-US" sz="26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Recursive solution takes ~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48 315 633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steps</a:t>
            </a:r>
            <a:endParaRPr b="0" lang="en-US" sz="2600" spc="-1" strike="noStrike">
              <a:latin typeface="Arial"/>
            </a:endParaRPr>
          </a:p>
          <a:p>
            <a:pPr lvl="1" marL="609480" indent="-2300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Dynamic programming solution takes ~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36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steps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Compare Fibonacci Solutions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912960" y="495288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Finding and 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761" name="Table 3"/>
          <p:cNvGraphicFramePr/>
          <p:nvPr/>
        </p:nvGraphicFramePr>
        <p:xfrm>
          <a:off x="848520" y="3429000"/>
          <a:ext cx="1065528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559080"/>
                <a:gridCol w="6933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762" name="CustomShape 4"/>
          <p:cNvSpPr/>
          <p:nvPr/>
        </p:nvSpPr>
        <p:spPr>
          <a:xfrm rot="10800000">
            <a:off x="7772400" y="2887560"/>
            <a:ext cx="1065240" cy="5320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5"/>
          <p:cNvSpPr/>
          <p:nvPr/>
        </p:nvSpPr>
        <p:spPr>
          <a:xfrm rot="10800000">
            <a:off x="6858000" y="2883600"/>
            <a:ext cx="1065240" cy="5320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6"/>
          <p:cNvSpPr/>
          <p:nvPr/>
        </p:nvSpPr>
        <p:spPr>
          <a:xfrm rot="10800000">
            <a:off x="4038480" y="2879640"/>
            <a:ext cx="2970360" cy="532080"/>
          </a:xfrm>
          <a:prstGeom prst="curvedUpArrow">
            <a:avLst>
              <a:gd name="adj1" fmla="val 28154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7"/>
          <p:cNvSpPr/>
          <p:nvPr/>
        </p:nvSpPr>
        <p:spPr>
          <a:xfrm rot="10800000">
            <a:off x="2209680" y="2876040"/>
            <a:ext cx="1979640" cy="5320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8"/>
          <p:cNvSpPr/>
          <p:nvPr/>
        </p:nvSpPr>
        <p:spPr>
          <a:xfrm rot="10800000">
            <a:off x="8686800" y="2514600"/>
            <a:ext cx="1141560" cy="909000"/>
          </a:xfrm>
          <a:prstGeom prst="curvedUpArrow">
            <a:avLst>
              <a:gd name="adj1" fmla="val 13913"/>
              <a:gd name="adj2" fmla="val 36754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9"/>
          <p:cNvSpPr/>
          <p:nvPr/>
        </p:nvSpPr>
        <p:spPr>
          <a:xfrm rot="10800000">
            <a:off x="8686440" y="2891520"/>
            <a:ext cx="1903680" cy="5320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892B4F7-B4A2-4A42-B34C-2C326A0D7FFB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Goal: find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largest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subsequence of increasing numbers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within a given sequence</a:t>
            </a:r>
            <a:endParaRPr b="0" lang="en-US" sz="34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This subsequence is not necessarily contiguous, or unique</a:t>
            </a:r>
            <a:endParaRPr b="0" lang="en-US" sz="34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Example: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3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6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{3, 5, 6, 7}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 (LIS)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12960" y="489456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 Sequence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Recursive Approach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3" name="Graphic 11" descr=""/>
          <p:cNvPicPr/>
          <p:nvPr/>
        </p:nvPicPr>
        <p:blipFill>
          <a:blip r:embed="rId1"/>
          <a:stretch/>
        </p:blipFill>
        <p:spPr>
          <a:xfrm>
            <a:off x="4113360" y="892080"/>
            <a:ext cx="3961080" cy="3961080"/>
          </a:xfrm>
          <a:prstGeom prst="rect">
            <a:avLst/>
          </a:prstGeom>
          <a:ln>
            <a:noFill/>
          </a:ln>
        </p:spPr>
      </p:pic>
      <p:pic>
        <p:nvPicPr>
          <p:cNvPr id="144" name="Graphic 12" descr=""/>
          <p:cNvPicPr/>
          <p:nvPr/>
        </p:nvPicPr>
        <p:blipFill>
          <a:blip r:embed="rId2"/>
          <a:stretch/>
        </p:blipFill>
        <p:spPr>
          <a:xfrm>
            <a:off x="4875120" y="1600200"/>
            <a:ext cx="1675080" cy="1675080"/>
          </a:xfrm>
          <a:prstGeom prst="rect">
            <a:avLst/>
          </a:prstGeom>
          <a:ln>
            <a:noFill/>
          </a:ln>
        </p:spPr>
      </p:pic>
      <p:pic>
        <p:nvPicPr>
          <p:cNvPr id="145" name="Graphic 13" descr=""/>
          <p:cNvPicPr/>
          <p:nvPr/>
        </p:nvPicPr>
        <p:blipFill>
          <a:blip r:embed="rId3"/>
          <a:stretch/>
        </p:blipFill>
        <p:spPr>
          <a:xfrm>
            <a:off x="5205960" y="1931040"/>
            <a:ext cx="658440" cy="658440"/>
          </a:xfrm>
          <a:prstGeom prst="rect">
            <a:avLst/>
          </a:prstGeom>
          <a:ln>
            <a:noFill/>
          </a:ln>
        </p:spPr>
      </p:pic>
      <p:pic>
        <p:nvPicPr>
          <p:cNvPr id="146" name="Graphic 14" descr=""/>
          <p:cNvPicPr/>
          <p:nvPr/>
        </p:nvPicPr>
        <p:blipFill>
          <a:blip r:embed="rId4"/>
          <a:stretch/>
        </p:blipFill>
        <p:spPr>
          <a:xfrm>
            <a:off x="5332320" y="205740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47" name="Graphic 15" descr=""/>
          <p:cNvPicPr/>
          <p:nvPr/>
        </p:nvPicPr>
        <p:blipFill>
          <a:blip r:embed="rId5"/>
          <a:stretch/>
        </p:blipFill>
        <p:spPr>
          <a:xfrm>
            <a:off x="5385600" y="2114640"/>
            <a:ext cx="100800" cy="100800"/>
          </a:xfrm>
          <a:prstGeom prst="rect">
            <a:avLst/>
          </a:prstGeom>
          <a:ln>
            <a:noFill/>
          </a:ln>
        </p:spPr>
      </p:pic>
      <p:pic>
        <p:nvPicPr>
          <p:cNvPr id="148" name="Graphic 16" descr=""/>
          <p:cNvPicPr/>
          <p:nvPr/>
        </p:nvPicPr>
        <p:blipFill>
          <a:blip r:embed="rId6"/>
          <a:stretch/>
        </p:blipFill>
        <p:spPr>
          <a:xfrm>
            <a:off x="5408640" y="2135520"/>
            <a:ext cx="36720" cy="3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912960" y="489456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LIS Optimal Substructure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Recursive Top-Down Approach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73" name="Graphic 11" descr=""/>
          <p:cNvPicPr/>
          <p:nvPr/>
        </p:nvPicPr>
        <p:blipFill>
          <a:blip r:embed="rId1"/>
          <a:stretch/>
        </p:blipFill>
        <p:spPr>
          <a:xfrm>
            <a:off x="4113360" y="892080"/>
            <a:ext cx="3961080" cy="3961080"/>
          </a:xfrm>
          <a:prstGeom prst="rect">
            <a:avLst/>
          </a:prstGeom>
          <a:ln>
            <a:noFill/>
          </a:ln>
        </p:spPr>
      </p:pic>
      <p:pic>
        <p:nvPicPr>
          <p:cNvPr id="774" name="Graphic 12" descr=""/>
          <p:cNvPicPr/>
          <p:nvPr/>
        </p:nvPicPr>
        <p:blipFill>
          <a:blip r:embed="rId2"/>
          <a:stretch/>
        </p:blipFill>
        <p:spPr>
          <a:xfrm>
            <a:off x="4875120" y="1600200"/>
            <a:ext cx="1675080" cy="1675080"/>
          </a:xfrm>
          <a:prstGeom prst="rect">
            <a:avLst/>
          </a:prstGeom>
          <a:ln>
            <a:noFill/>
          </a:ln>
        </p:spPr>
      </p:pic>
      <p:pic>
        <p:nvPicPr>
          <p:cNvPr id="775" name="Graphic 13" descr=""/>
          <p:cNvPicPr/>
          <p:nvPr/>
        </p:nvPicPr>
        <p:blipFill>
          <a:blip r:embed="rId3"/>
          <a:stretch/>
        </p:blipFill>
        <p:spPr>
          <a:xfrm>
            <a:off x="5205960" y="1931040"/>
            <a:ext cx="658440" cy="658440"/>
          </a:xfrm>
          <a:prstGeom prst="rect">
            <a:avLst/>
          </a:prstGeom>
          <a:ln>
            <a:noFill/>
          </a:ln>
        </p:spPr>
      </p:pic>
      <p:pic>
        <p:nvPicPr>
          <p:cNvPr id="776" name="Graphic 14" descr=""/>
          <p:cNvPicPr/>
          <p:nvPr/>
        </p:nvPicPr>
        <p:blipFill>
          <a:blip r:embed="rId4"/>
          <a:stretch/>
        </p:blipFill>
        <p:spPr>
          <a:xfrm>
            <a:off x="5332320" y="205740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777" name="Graphic 15" descr=""/>
          <p:cNvPicPr/>
          <p:nvPr/>
        </p:nvPicPr>
        <p:blipFill>
          <a:blip r:embed="rId5"/>
          <a:stretch/>
        </p:blipFill>
        <p:spPr>
          <a:xfrm>
            <a:off x="5385600" y="2114640"/>
            <a:ext cx="100800" cy="100800"/>
          </a:xfrm>
          <a:prstGeom prst="rect">
            <a:avLst/>
          </a:prstGeom>
          <a:ln>
            <a:noFill/>
          </a:ln>
        </p:spPr>
      </p:pic>
      <p:pic>
        <p:nvPicPr>
          <p:cNvPr id="778" name="Graphic 16" descr=""/>
          <p:cNvPicPr/>
          <p:nvPr/>
        </p:nvPicPr>
        <p:blipFill>
          <a:blip r:embed="rId6"/>
          <a:stretch/>
        </p:blipFill>
        <p:spPr>
          <a:xfrm>
            <a:off x="5408640" y="2135520"/>
            <a:ext cx="36720" cy="3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2CD0F87-8BA0-4DE6-8A5F-FFD6A22ACB4E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Break up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the problem into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sub-problems</a:t>
            </a:r>
            <a:endParaRPr b="0" lang="en-US" sz="28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Characterize the structure of an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optimal solution</a:t>
            </a:r>
            <a:endParaRPr b="0" lang="en-US" sz="28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Compute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the optimal solutions, typically in a bottom-up fashion</a:t>
            </a:r>
            <a:endParaRPr b="0" lang="en-US" sz="28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Construct an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optimal solution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from computed information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1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Optimal Sub-Structure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82" name="CustomShape 4"/>
          <p:cNvSpPr/>
          <p:nvPr/>
        </p:nvSpPr>
        <p:spPr>
          <a:xfrm>
            <a:off x="9218520" y="4038480"/>
            <a:ext cx="2055960" cy="848520"/>
          </a:xfrm>
          <a:prstGeom prst="wedgeRoundRectCallout">
            <a:avLst>
              <a:gd name="adj1" fmla="val -62925"/>
              <a:gd name="adj2" fmla="val -44242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Optimal sub-structure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4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5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8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9" name="CustomShape 7"/>
          <p:cNvSpPr/>
          <p:nvPr/>
        </p:nvSpPr>
        <p:spPr>
          <a:xfrm rot="10206600">
            <a:off x="3844080" y="1713600"/>
            <a:ext cx="1083600" cy="173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1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4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96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7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0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1" name="CustomShape 7"/>
          <p:cNvSpPr/>
          <p:nvPr/>
        </p:nvSpPr>
        <p:spPr>
          <a:xfrm rot="9346800">
            <a:off x="1388880" y="3029400"/>
            <a:ext cx="727560" cy="13680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3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6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7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8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9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0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5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8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9" name="CustomShape 7"/>
          <p:cNvSpPr/>
          <p:nvPr/>
        </p:nvSpPr>
        <p:spPr>
          <a:xfrm rot="8533800">
            <a:off x="894960" y="421488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1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4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5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6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7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8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2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3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8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1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2" name="CustomShape 7"/>
          <p:cNvSpPr/>
          <p:nvPr/>
        </p:nvSpPr>
        <p:spPr>
          <a:xfrm rot="2452200">
            <a:off x="1820160" y="421920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4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7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8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9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0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1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5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6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2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5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6" name="CustomShape 7"/>
          <p:cNvSpPr/>
          <p:nvPr/>
        </p:nvSpPr>
        <p:spPr>
          <a:xfrm rot="5400000">
            <a:off x="2307600" y="3126240"/>
            <a:ext cx="249840" cy="13824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8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1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2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3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4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5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9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0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CustomShape 25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7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0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1" name="CustomShape 7"/>
          <p:cNvSpPr/>
          <p:nvPr/>
        </p:nvSpPr>
        <p:spPr>
          <a:xfrm rot="5400000">
            <a:off x="2556360" y="481896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3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6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7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8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9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0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4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5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CustomShape 25"/>
          <p:cNvSpPr/>
          <p:nvPr/>
        </p:nvSpPr>
        <p:spPr>
          <a:xfrm>
            <a:off x="2122920" y="5580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0" name="Line 26"/>
          <p:cNvSpPr/>
          <p:nvPr/>
        </p:nvSpPr>
        <p:spPr>
          <a:xfrm flipH="1" flipV="1">
            <a:off x="2534760" y="4114800"/>
            <a:ext cx="9360" cy="146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27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4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7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8" name="CustomShape 7"/>
          <p:cNvSpPr/>
          <p:nvPr/>
        </p:nvSpPr>
        <p:spPr>
          <a:xfrm rot="1513800">
            <a:off x="3059280" y="299268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0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3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4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5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6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7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1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2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CustomShape 25"/>
          <p:cNvSpPr/>
          <p:nvPr/>
        </p:nvSpPr>
        <p:spPr>
          <a:xfrm>
            <a:off x="2122920" y="5580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7" name="Line 26"/>
          <p:cNvSpPr/>
          <p:nvPr/>
        </p:nvSpPr>
        <p:spPr>
          <a:xfrm flipH="1" flipV="1">
            <a:off x="2534760" y="4114800"/>
            <a:ext cx="9360" cy="146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27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9" name="CustomShape 28"/>
          <p:cNvSpPr/>
          <p:nvPr/>
        </p:nvSpPr>
        <p:spPr>
          <a:xfrm>
            <a:off x="2826360" y="531864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0" name="CustomShape 29"/>
          <p:cNvSpPr/>
          <p:nvPr/>
        </p:nvSpPr>
        <p:spPr>
          <a:xfrm>
            <a:off x="2625480" y="39952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2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3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6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7" name="CustomShape 7"/>
          <p:cNvSpPr/>
          <p:nvPr/>
        </p:nvSpPr>
        <p:spPr>
          <a:xfrm rot="8560800">
            <a:off x="6041880" y="201060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9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2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3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4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5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6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0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1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CustomShape 25"/>
          <p:cNvSpPr/>
          <p:nvPr/>
        </p:nvSpPr>
        <p:spPr>
          <a:xfrm>
            <a:off x="2122920" y="5580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6" name="Line 26"/>
          <p:cNvSpPr/>
          <p:nvPr/>
        </p:nvSpPr>
        <p:spPr>
          <a:xfrm flipH="1" flipV="1">
            <a:off x="2534760" y="4114800"/>
            <a:ext cx="9360" cy="146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7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8" name="CustomShape 28"/>
          <p:cNvSpPr/>
          <p:nvPr/>
        </p:nvSpPr>
        <p:spPr>
          <a:xfrm>
            <a:off x="2826360" y="531864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9" name="CustomShape 29"/>
          <p:cNvSpPr/>
          <p:nvPr/>
        </p:nvSpPr>
        <p:spPr>
          <a:xfrm>
            <a:off x="3830760" y="31273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0" name="CustomShape 30"/>
          <p:cNvSpPr/>
          <p:nvPr/>
        </p:nvSpPr>
        <p:spPr>
          <a:xfrm>
            <a:off x="2625480" y="39952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1" name="CustomShape 31"/>
          <p:cNvSpPr/>
          <p:nvPr/>
        </p:nvSpPr>
        <p:spPr>
          <a:xfrm>
            <a:off x="1918080" y="18990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5249C34-B518-4FAE-8D37-3637B00DD3C2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The Fibonacci sequence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holds the following integers: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0, 1, 1, 2, 3, 5, 8, 13, 21, 34, 55, 89, 144, …</a:t>
            </a:r>
            <a:endParaRPr b="0" lang="en-US" sz="32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The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first two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numbers are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</a:t>
            </a:r>
            <a:endParaRPr b="0" lang="en-US" sz="32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Each subsequent number is the sum of the previous two numbers</a:t>
            </a:r>
            <a:endParaRPr b="0" lang="en-US" sz="32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Recursive mathematical formula: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F</a:t>
            </a:r>
            <a:r>
              <a:rPr b="1" lang="en-US" sz="3200" spc="-1" strike="noStrike" baseline="-10000">
                <a:solidFill>
                  <a:srgbClr val="f3cd60"/>
                </a:solidFill>
                <a:latin typeface="Consolas"/>
                <a:ea typeface="DejaVu Sans"/>
              </a:rPr>
              <a:t>0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 = 0, F</a:t>
            </a:r>
            <a:r>
              <a:rPr b="1" lang="en-US" sz="3200" spc="-1" strike="noStrike" baseline="-10000">
                <a:solidFill>
                  <a:srgbClr val="f3cd60"/>
                </a:solidFill>
                <a:latin typeface="Consolas"/>
                <a:ea typeface="DejaVu Sans"/>
              </a:rPr>
              <a:t>1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 = 1</a:t>
            </a:r>
            <a:endParaRPr b="0" lang="en-US" sz="32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F</a:t>
            </a:r>
            <a:r>
              <a:rPr b="1" lang="en-US" sz="3200" spc="-1" strike="noStrike" baseline="-10000">
                <a:solidFill>
                  <a:srgbClr val="f3cd60"/>
                </a:solidFill>
                <a:latin typeface="Consolas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 = F</a:t>
            </a:r>
            <a:r>
              <a:rPr b="1" lang="en-US" sz="3200" spc="-1" strike="noStrike" baseline="-10000">
                <a:solidFill>
                  <a:srgbClr val="f3cd60"/>
                </a:solidFill>
                <a:latin typeface="Consolas"/>
                <a:ea typeface="DejaVu Sans"/>
              </a:rPr>
              <a:t>n-1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 + F</a:t>
            </a:r>
            <a:r>
              <a:rPr b="1" lang="en-US" sz="3200" spc="-1" strike="noStrike" baseline="-10000">
                <a:solidFill>
                  <a:srgbClr val="f3cd60"/>
                </a:solidFill>
                <a:latin typeface="Consolas"/>
                <a:ea typeface="DejaVu Sans"/>
              </a:rPr>
              <a:t>n-2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Example: Fibonacci Sequence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7846920" y="4010400"/>
            <a:ext cx="3799800" cy="240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3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4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7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8" name="CustomShape 7"/>
          <p:cNvSpPr/>
          <p:nvPr/>
        </p:nvSpPr>
        <p:spPr>
          <a:xfrm rot="2328000">
            <a:off x="6762240" y="208404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0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3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4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5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6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7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1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2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CustomShape 25"/>
          <p:cNvSpPr/>
          <p:nvPr/>
        </p:nvSpPr>
        <p:spPr>
          <a:xfrm>
            <a:off x="2122920" y="5580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7" name="Line 26"/>
          <p:cNvSpPr/>
          <p:nvPr/>
        </p:nvSpPr>
        <p:spPr>
          <a:xfrm flipH="1" flipV="1">
            <a:off x="2534760" y="4114800"/>
            <a:ext cx="9360" cy="146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7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9" name="CustomShape 28"/>
          <p:cNvSpPr/>
          <p:nvPr/>
        </p:nvSpPr>
        <p:spPr>
          <a:xfrm>
            <a:off x="2826360" y="531864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0" name="CustomShape 29"/>
          <p:cNvSpPr/>
          <p:nvPr/>
        </p:nvSpPr>
        <p:spPr>
          <a:xfrm>
            <a:off x="3830760" y="31273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1" name="CustomShape 30"/>
          <p:cNvSpPr/>
          <p:nvPr/>
        </p:nvSpPr>
        <p:spPr>
          <a:xfrm>
            <a:off x="2625480" y="39952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2" name="CustomShape 31"/>
          <p:cNvSpPr/>
          <p:nvPr/>
        </p:nvSpPr>
        <p:spPr>
          <a:xfrm>
            <a:off x="1918080" y="18990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3" name="CustomShape 32"/>
          <p:cNvSpPr/>
          <p:nvPr/>
        </p:nvSpPr>
        <p:spPr>
          <a:xfrm>
            <a:off x="473076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4" name="CustomShape 33"/>
          <p:cNvSpPr/>
          <p:nvPr/>
        </p:nvSpPr>
        <p:spPr>
          <a:xfrm>
            <a:off x="567324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5" name="Line 34"/>
          <p:cNvSpPr/>
          <p:nvPr/>
        </p:nvSpPr>
        <p:spPr>
          <a:xfrm flipV="1">
            <a:off x="5151960" y="2935800"/>
            <a:ext cx="4719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Line 35"/>
          <p:cNvSpPr/>
          <p:nvPr/>
        </p:nvSpPr>
        <p:spPr>
          <a:xfrm flipH="1" flipV="1">
            <a:off x="5623920" y="2935800"/>
            <a:ext cx="4701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36"/>
          <p:cNvSpPr/>
          <p:nvPr/>
        </p:nvSpPr>
        <p:spPr>
          <a:xfrm>
            <a:off x="476064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CustomShape 37"/>
          <p:cNvSpPr/>
          <p:nvPr/>
        </p:nvSpPr>
        <p:spPr>
          <a:xfrm>
            <a:off x="568908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CustomShape 38"/>
          <p:cNvSpPr/>
          <p:nvPr/>
        </p:nvSpPr>
        <p:spPr>
          <a:xfrm>
            <a:off x="4983840" y="19249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1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2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5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6" name="CustomShape 7"/>
          <p:cNvSpPr/>
          <p:nvPr/>
        </p:nvSpPr>
        <p:spPr>
          <a:xfrm rot="5400000">
            <a:off x="7746480" y="308772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8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1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2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3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4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5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9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0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CustomShape 25"/>
          <p:cNvSpPr/>
          <p:nvPr/>
        </p:nvSpPr>
        <p:spPr>
          <a:xfrm>
            <a:off x="2122920" y="5580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5" name="Line 26"/>
          <p:cNvSpPr/>
          <p:nvPr/>
        </p:nvSpPr>
        <p:spPr>
          <a:xfrm flipH="1" flipV="1">
            <a:off x="2534760" y="4114800"/>
            <a:ext cx="9360" cy="146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27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7" name="CustomShape 28"/>
          <p:cNvSpPr/>
          <p:nvPr/>
        </p:nvSpPr>
        <p:spPr>
          <a:xfrm>
            <a:off x="2826360" y="531864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8" name="CustomShape 29"/>
          <p:cNvSpPr/>
          <p:nvPr/>
        </p:nvSpPr>
        <p:spPr>
          <a:xfrm>
            <a:off x="3830760" y="31273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9" name="CustomShape 30"/>
          <p:cNvSpPr/>
          <p:nvPr/>
        </p:nvSpPr>
        <p:spPr>
          <a:xfrm>
            <a:off x="2625480" y="39952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0" name="CustomShape 31"/>
          <p:cNvSpPr/>
          <p:nvPr/>
        </p:nvSpPr>
        <p:spPr>
          <a:xfrm>
            <a:off x="1918080" y="18990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1" name="CustomShape 32"/>
          <p:cNvSpPr/>
          <p:nvPr/>
        </p:nvSpPr>
        <p:spPr>
          <a:xfrm>
            <a:off x="473076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2" name="CustomShape 33"/>
          <p:cNvSpPr/>
          <p:nvPr/>
        </p:nvSpPr>
        <p:spPr>
          <a:xfrm>
            <a:off x="567324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3" name="Line 34"/>
          <p:cNvSpPr/>
          <p:nvPr/>
        </p:nvSpPr>
        <p:spPr>
          <a:xfrm flipV="1">
            <a:off x="5151960" y="2935800"/>
            <a:ext cx="4719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Line 35"/>
          <p:cNvSpPr/>
          <p:nvPr/>
        </p:nvSpPr>
        <p:spPr>
          <a:xfrm flipH="1" flipV="1">
            <a:off x="5623920" y="2935800"/>
            <a:ext cx="4701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36"/>
          <p:cNvSpPr/>
          <p:nvPr/>
        </p:nvSpPr>
        <p:spPr>
          <a:xfrm>
            <a:off x="476064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CustomShape 37"/>
          <p:cNvSpPr/>
          <p:nvPr/>
        </p:nvSpPr>
        <p:spPr>
          <a:xfrm>
            <a:off x="568908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CustomShape 38"/>
          <p:cNvSpPr/>
          <p:nvPr/>
        </p:nvSpPr>
        <p:spPr>
          <a:xfrm>
            <a:off x="4983840" y="19249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8" name="CustomShape 39"/>
          <p:cNvSpPr/>
          <p:nvPr/>
        </p:nvSpPr>
        <p:spPr>
          <a:xfrm>
            <a:off x="7290000" y="3366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9" name="Line 40"/>
          <p:cNvSpPr/>
          <p:nvPr/>
        </p:nvSpPr>
        <p:spPr>
          <a:xfrm flipV="1">
            <a:off x="7711200" y="2917080"/>
            <a:ext cx="0" cy="449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1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2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5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6" name="CustomShape 7"/>
          <p:cNvSpPr/>
          <p:nvPr/>
        </p:nvSpPr>
        <p:spPr>
          <a:xfrm rot="697800">
            <a:off x="8398080" y="1799640"/>
            <a:ext cx="377280" cy="15048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CustomShape 8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8" name="Line 9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Line 10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1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1" name="CustomShape 12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2" name="CustomShape 13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3" name="CustomShape 14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4" name="CustomShape 15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5" name="Line 16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Line 17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Line 18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19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9" name="CustomShape 20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0" name="Line 21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Line 22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23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CustomShape 24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CustomShape 25"/>
          <p:cNvSpPr/>
          <p:nvPr/>
        </p:nvSpPr>
        <p:spPr>
          <a:xfrm>
            <a:off x="2122920" y="5580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5" name="Line 26"/>
          <p:cNvSpPr/>
          <p:nvPr/>
        </p:nvSpPr>
        <p:spPr>
          <a:xfrm flipH="1" flipV="1">
            <a:off x="2534760" y="4114800"/>
            <a:ext cx="9360" cy="146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27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7" name="CustomShape 28"/>
          <p:cNvSpPr/>
          <p:nvPr/>
        </p:nvSpPr>
        <p:spPr>
          <a:xfrm>
            <a:off x="2826360" y="531864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8" name="CustomShape 29"/>
          <p:cNvSpPr/>
          <p:nvPr/>
        </p:nvSpPr>
        <p:spPr>
          <a:xfrm>
            <a:off x="3830760" y="31273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9" name="CustomShape 30"/>
          <p:cNvSpPr/>
          <p:nvPr/>
        </p:nvSpPr>
        <p:spPr>
          <a:xfrm>
            <a:off x="2625480" y="39952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0" name="CustomShape 31"/>
          <p:cNvSpPr/>
          <p:nvPr/>
        </p:nvSpPr>
        <p:spPr>
          <a:xfrm>
            <a:off x="1918080" y="18990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1" name="CustomShape 32"/>
          <p:cNvSpPr/>
          <p:nvPr/>
        </p:nvSpPr>
        <p:spPr>
          <a:xfrm>
            <a:off x="473076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2" name="CustomShape 33"/>
          <p:cNvSpPr/>
          <p:nvPr/>
        </p:nvSpPr>
        <p:spPr>
          <a:xfrm>
            <a:off x="567324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3" name="Line 34"/>
          <p:cNvSpPr/>
          <p:nvPr/>
        </p:nvSpPr>
        <p:spPr>
          <a:xfrm flipV="1">
            <a:off x="5151960" y="2935800"/>
            <a:ext cx="4719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Line 35"/>
          <p:cNvSpPr/>
          <p:nvPr/>
        </p:nvSpPr>
        <p:spPr>
          <a:xfrm flipH="1" flipV="1">
            <a:off x="5623920" y="2935800"/>
            <a:ext cx="4701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36"/>
          <p:cNvSpPr/>
          <p:nvPr/>
        </p:nvSpPr>
        <p:spPr>
          <a:xfrm>
            <a:off x="476064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CustomShape 37"/>
          <p:cNvSpPr/>
          <p:nvPr/>
        </p:nvSpPr>
        <p:spPr>
          <a:xfrm>
            <a:off x="568908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CustomShape 38"/>
          <p:cNvSpPr/>
          <p:nvPr/>
        </p:nvSpPr>
        <p:spPr>
          <a:xfrm>
            <a:off x="4983840" y="19249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8" name="CustomShape 39"/>
          <p:cNvSpPr/>
          <p:nvPr/>
        </p:nvSpPr>
        <p:spPr>
          <a:xfrm>
            <a:off x="7290000" y="3366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9" name="Line 40"/>
          <p:cNvSpPr/>
          <p:nvPr/>
        </p:nvSpPr>
        <p:spPr>
          <a:xfrm flipV="1">
            <a:off x="7711200" y="2917080"/>
            <a:ext cx="0" cy="449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41"/>
          <p:cNvSpPr/>
          <p:nvPr/>
        </p:nvSpPr>
        <p:spPr>
          <a:xfrm>
            <a:off x="7991640" y="31273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1" name="CustomShape 42"/>
          <p:cNvSpPr/>
          <p:nvPr/>
        </p:nvSpPr>
        <p:spPr>
          <a:xfrm>
            <a:off x="8006400" y="19648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LIS – Optimal 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3" name="CustomShape 2"/>
          <p:cNvSpPr/>
          <p:nvPr/>
        </p:nvSpPr>
        <p:spPr>
          <a:xfrm>
            <a:off x="6094440" y="888840"/>
            <a:ext cx="92952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4" name="Line 3"/>
          <p:cNvSpPr/>
          <p:nvPr/>
        </p:nvSpPr>
        <p:spPr>
          <a:xfrm flipV="1">
            <a:off x="2851200" y="1673640"/>
            <a:ext cx="3708360" cy="6426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Line 4"/>
          <p:cNvSpPr/>
          <p:nvPr/>
        </p:nvSpPr>
        <p:spPr>
          <a:xfrm>
            <a:off x="6559560" y="1673640"/>
            <a:ext cx="876600" cy="640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5"/>
          <p:cNvSpPr/>
          <p:nvPr/>
        </p:nvSpPr>
        <p:spPr>
          <a:xfrm>
            <a:off x="21319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7" name="CustomShape 6"/>
          <p:cNvSpPr/>
          <p:nvPr/>
        </p:nvSpPr>
        <p:spPr>
          <a:xfrm>
            <a:off x="7322400" y="221148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8" name="CustomShape 7"/>
          <p:cNvSpPr/>
          <p:nvPr/>
        </p:nvSpPr>
        <p:spPr>
          <a:xfrm>
            <a:off x="5202720" y="22104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9" name="Line 8"/>
          <p:cNvSpPr/>
          <p:nvPr/>
        </p:nvSpPr>
        <p:spPr>
          <a:xfrm flipV="1">
            <a:off x="5623920" y="1673640"/>
            <a:ext cx="935640" cy="5364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Line 9"/>
          <p:cNvSpPr/>
          <p:nvPr/>
        </p:nvSpPr>
        <p:spPr>
          <a:xfrm>
            <a:off x="6559560" y="1673640"/>
            <a:ext cx="3584160" cy="639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10"/>
          <p:cNvSpPr/>
          <p:nvPr/>
        </p:nvSpPr>
        <p:spPr>
          <a:xfrm>
            <a:off x="10029960" y="2210400"/>
            <a:ext cx="7765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2" name="CustomShape 11"/>
          <p:cNvSpPr/>
          <p:nvPr/>
        </p:nvSpPr>
        <p:spPr>
          <a:xfrm>
            <a:off x="9029880" y="5681520"/>
            <a:ext cx="2993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8,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3" name="CustomShape 12"/>
          <p:cNvSpPr/>
          <p:nvPr/>
        </p:nvSpPr>
        <p:spPr>
          <a:xfrm>
            <a:off x="1163880" y="34020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4" name="CustomShape 13"/>
          <p:cNvSpPr/>
          <p:nvPr/>
        </p:nvSpPr>
        <p:spPr>
          <a:xfrm>
            <a:off x="31179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5" name="CustomShape 14"/>
          <p:cNvSpPr/>
          <p:nvPr/>
        </p:nvSpPr>
        <p:spPr>
          <a:xfrm>
            <a:off x="2113560" y="3389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6" name="Line 15"/>
          <p:cNvSpPr/>
          <p:nvPr/>
        </p:nvSpPr>
        <p:spPr>
          <a:xfrm flipV="1">
            <a:off x="1585080" y="2935800"/>
            <a:ext cx="968040" cy="46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Line 16"/>
          <p:cNvSpPr/>
          <p:nvPr/>
        </p:nvSpPr>
        <p:spPr>
          <a:xfrm flipV="1">
            <a:off x="2534760" y="2935800"/>
            <a:ext cx="1836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Line 17"/>
          <p:cNvSpPr/>
          <p:nvPr/>
        </p:nvSpPr>
        <p:spPr>
          <a:xfrm flipH="1" flipV="1">
            <a:off x="2553120" y="2935800"/>
            <a:ext cx="986040" cy="452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18"/>
          <p:cNvSpPr/>
          <p:nvPr/>
        </p:nvSpPr>
        <p:spPr>
          <a:xfrm>
            <a:off x="68436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0" name="CustomShape 19"/>
          <p:cNvSpPr/>
          <p:nvPr/>
        </p:nvSpPr>
        <p:spPr>
          <a:xfrm>
            <a:off x="1626480" y="453204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1" name="Line 20"/>
          <p:cNvSpPr/>
          <p:nvPr/>
        </p:nvSpPr>
        <p:spPr>
          <a:xfrm flipV="1">
            <a:off x="1105200" y="4127400"/>
            <a:ext cx="47988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Line 21"/>
          <p:cNvSpPr/>
          <p:nvPr/>
        </p:nvSpPr>
        <p:spPr>
          <a:xfrm flipH="1" flipV="1">
            <a:off x="1585080" y="4127400"/>
            <a:ext cx="462600" cy="404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22"/>
          <p:cNvSpPr/>
          <p:nvPr/>
        </p:nvSpPr>
        <p:spPr>
          <a:xfrm>
            <a:off x="71424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23"/>
          <p:cNvSpPr/>
          <p:nvPr/>
        </p:nvSpPr>
        <p:spPr>
          <a:xfrm>
            <a:off x="1642680" y="451944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CustomShape 24"/>
          <p:cNvSpPr/>
          <p:nvPr/>
        </p:nvSpPr>
        <p:spPr>
          <a:xfrm>
            <a:off x="2122920" y="5580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6" name="Line 25"/>
          <p:cNvSpPr/>
          <p:nvPr/>
        </p:nvSpPr>
        <p:spPr>
          <a:xfrm flipH="1" flipV="1">
            <a:off x="2534760" y="4114800"/>
            <a:ext cx="9360" cy="1465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6"/>
          <p:cNvSpPr/>
          <p:nvPr/>
        </p:nvSpPr>
        <p:spPr>
          <a:xfrm>
            <a:off x="906480" y="31626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8" name="CustomShape 27"/>
          <p:cNvSpPr/>
          <p:nvPr/>
        </p:nvSpPr>
        <p:spPr>
          <a:xfrm>
            <a:off x="2826360" y="531864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9" name="CustomShape 28"/>
          <p:cNvSpPr/>
          <p:nvPr/>
        </p:nvSpPr>
        <p:spPr>
          <a:xfrm>
            <a:off x="3830760" y="31273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0" name="CustomShape 29"/>
          <p:cNvSpPr/>
          <p:nvPr/>
        </p:nvSpPr>
        <p:spPr>
          <a:xfrm>
            <a:off x="2625480" y="39952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1" name="CustomShape 30"/>
          <p:cNvSpPr/>
          <p:nvPr/>
        </p:nvSpPr>
        <p:spPr>
          <a:xfrm>
            <a:off x="1918080" y="189900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2" name="CustomShape 31"/>
          <p:cNvSpPr/>
          <p:nvPr/>
        </p:nvSpPr>
        <p:spPr>
          <a:xfrm>
            <a:off x="473076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3" name="CustomShape 32"/>
          <p:cNvSpPr/>
          <p:nvPr/>
        </p:nvSpPr>
        <p:spPr>
          <a:xfrm>
            <a:off x="5673240" y="334260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4" name="Line 33"/>
          <p:cNvSpPr/>
          <p:nvPr/>
        </p:nvSpPr>
        <p:spPr>
          <a:xfrm flipV="1">
            <a:off x="5151960" y="2935800"/>
            <a:ext cx="4719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Line 34"/>
          <p:cNvSpPr/>
          <p:nvPr/>
        </p:nvSpPr>
        <p:spPr>
          <a:xfrm flipH="1" flipV="1">
            <a:off x="5623920" y="2935800"/>
            <a:ext cx="470160" cy="4068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35"/>
          <p:cNvSpPr/>
          <p:nvPr/>
        </p:nvSpPr>
        <p:spPr>
          <a:xfrm>
            <a:off x="476064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CustomShape 36"/>
          <p:cNvSpPr/>
          <p:nvPr/>
        </p:nvSpPr>
        <p:spPr>
          <a:xfrm>
            <a:off x="5689080" y="3330360"/>
            <a:ext cx="765000" cy="760680"/>
          </a:xfrm>
          <a:prstGeom prst="mathMultiply">
            <a:avLst>
              <a:gd name="adj1" fmla="val 2779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CustomShape 37"/>
          <p:cNvSpPr/>
          <p:nvPr/>
        </p:nvSpPr>
        <p:spPr>
          <a:xfrm>
            <a:off x="4983840" y="19249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9" name="CustomShape 38"/>
          <p:cNvSpPr/>
          <p:nvPr/>
        </p:nvSpPr>
        <p:spPr>
          <a:xfrm>
            <a:off x="7290000" y="3366360"/>
            <a:ext cx="84132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0" name="Line 39"/>
          <p:cNvSpPr/>
          <p:nvPr/>
        </p:nvSpPr>
        <p:spPr>
          <a:xfrm flipV="1">
            <a:off x="7711200" y="2917080"/>
            <a:ext cx="0" cy="4492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40"/>
          <p:cNvSpPr/>
          <p:nvPr/>
        </p:nvSpPr>
        <p:spPr>
          <a:xfrm>
            <a:off x="7991640" y="312732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2" name="CustomShape 41"/>
          <p:cNvSpPr/>
          <p:nvPr/>
        </p:nvSpPr>
        <p:spPr>
          <a:xfrm>
            <a:off x="8006400" y="19648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3" name="CustomShape 42"/>
          <p:cNvSpPr/>
          <p:nvPr/>
        </p:nvSpPr>
        <p:spPr>
          <a:xfrm>
            <a:off x="10742760" y="196488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4" name="CustomShape 43"/>
          <p:cNvSpPr/>
          <p:nvPr/>
        </p:nvSpPr>
        <p:spPr>
          <a:xfrm>
            <a:off x="6825600" y="546840"/>
            <a:ext cx="258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F94E106-040F-4134-A8E8-E55D24A5F259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36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DP </a:t>
            </a:r>
            <a:r>
              <a:rPr b="0" lang="en-US" sz="34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sub-problems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overlap</a:t>
            </a:r>
            <a:endParaRPr b="0" lang="en-US" sz="34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In order to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avoid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solving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problems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multiple times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memorize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Memoization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save/cache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sub-problem solutions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for later use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Example: </a:t>
            </a:r>
            <a:endParaRPr b="0" lang="en-US" sz="3400" spc="-1" strike="noStrike">
              <a:latin typeface="Arial"/>
            </a:endParaRPr>
          </a:p>
          <a:p>
            <a:pPr lvl="1" marL="609480" indent="-2300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Save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the length of the LIS </a:t>
            </a:r>
            <a:br/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starting/ending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with each number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7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Memoization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38" name="Table 4"/>
          <p:cNvGraphicFramePr/>
          <p:nvPr/>
        </p:nvGraphicFramePr>
        <p:xfrm>
          <a:off x="9299880" y="4244760"/>
          <a:ext cx="2203920" cy="1112040"/>
        </p:xfrm>
        <a:graphic>
          <a:graphicData uri="http://schemas.openxmlformats.org/drawingml/2006/table">
            <a:tbl>
              <a:tblPr/>
              <a:tblGrid>
                <a:gridCol w="440640"/>
                <a:gridCol w="440640"/>
                <a:gridCol w="440640"/>
                <a:gridCol w="440640"/>
                <a:gridCol w="441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7c495"/>
                    </a:solidFill>
                  </a:tcPr>
                </a:tc>
              </a:tr>
              <a:tr h="370800"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  <a:tc>
                  <a:tcPr marL="91440" marR="91440">
                    <a:lnL w="6480">
                      <a:solidFill>
                        <a:srgbClr val="f0a22e"/>
                      </a:solidFill>
                    </a:lnL>
                    <a:lnR w="6480">
                      <a:solidFill>
                        <a:srgbClr val="f0a22e"/>
                      </a:solidFill>
                    </a:lnR>
                    <a:lnT w="6480">
                      <a:solidFill>
                        <a:srgbClr val="f0a22e"/>
                      </a:solidFill>
                    </a:lnT>
                    <a:lnB w="6480">
                      <a:solidFill>
                        <a:srgbClr val="f0a22e"/>
                      </a:solidFill>
                    </a:lnB>
                    <a:solidFill>
                      <a:srgbClr val="f4b66c"/>
                    </a:solidFill>
                  </a:tcPr>
                </a:tc>
              </a:tr>
            </a:tbl>
          </a:graphicData>
        </a:graphic>
      </p:graphicFrame>
      <p:sp>
        <p:nvSpPr>
          <p:cNvPr id="1139" name="CustomShape 5"/>
          <p:cNvSpPr/>
          <p:nvPr/>
        </p:nvSpPr>
        <p:spPr>
          <a:xfrm>
            <a:off x="11109240" y="5165280"/>
            <a:ext cx="391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0" name="CustomShape 6"/>
          <p:cNvSpPr/>
          <p:nvPr/>
        </p:nvSpPr>
        <p:spPr>
          <a:xfrm>
            <a:off x="10638720" y="5165280"/>
            <a:ext cx="391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1" name="CustomShape 7"/>
          <p:cNvSpPr/>
          <p:nvPr/>
        </p:nvSpPr>
        <p:spPr>
          <a:xfrm>
            <a:off x="10212840" y="5165280"/>
            <a:ext cx="391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2" name="CustomShape 8"/>
          <p:cNvSpPr/>
          <p:nvPr/>
        </p:nvSpPr>
        <p:spPr>
          <a:xfrm>
            <a:off x="9767880" y="5165280"/>
            <a:ext cx="391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3" name="CustomShape 9"/>
          <p:cNvSpPr/>
          <p:nvPr/>
        </p:nvSpPr>
        <p:spPr>
          <a:xfrm>
            <a:off x="9322920" y="5165280"/>
            <a:ext cx="391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4" name="CustomShape 10"/>
          <p:cNvSpPr/>
          <p:nvPr/>
        </p:nvSpPr>
        <p:spPr>
          <a:xfrm>
            <a:off x="7722720" y="4642200"/>
            <a:ext cx="16059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Number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5" name="CustomShape 11"/>
          <p:cNvSpPr/>
          <p:nvPr/>
        </p:nvSpPr>
        <p:spPr>
          <a:xfrm>
            <a:off x="6930720" y="5115600"/>
            <a:ext cx="2502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Length of LIS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CustomShape 1"/>
          <p:cNvSpPr/>
          <p:nvPr/>
        </p:nvSpPr>
        <p:spPr>
          <a:xfrm>
            <a:off x="912960" y="489456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47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Iterative Bottom-Up Approach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48" name="Picture 2" descr=""/>
          <p:cNvPicPr/>
          <p:nvPr/>
        </p:nvPicPr>
        <p:blipFill>
          <a:blip r:embed="rId1"/>
          <a:stretch/>
        </p:blipFill>
        <p:spPr>
          <a:xfrm>
            <a:off x="4037040" y="1219320"/>
            <a:ext cx="3996720" cy="343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50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1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152" name="Group 4"/>
          <p:cNvGrpSpPr/>
          <p:nvPr/>
        </p:nvGrpSpPr>
        <p:grpSpPr>
          <a:xfrm>
            <a:off x="836640" y="2334960"/>
            <a:ext cx="303480" cy="2045520"/>
            <a:chOff x="836640" y="2334960"/>
            <a:chExt cx="303480" cy="2045520"/>
          </a:xfrm>
        </p:grpSpPr>
        <p:sp>
          <p:nvSpPr>
            <p:cNvPr id="1153" name="CustomShape 5"/>
            <p:cNvSpPr/>
            <p:nvPr/>
          </p:nvSpPr>
          <p:spPr>
            <a:xfrm>
              <a:off x="83664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4" name="CustomShape 6"/>
            <p:cNvSpPr/>
            <p:nvPr/>
          </p:nvSpPr>
          <p:spPr>
            <a:xfrm>
              <a:off x="83664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155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57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8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9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pSp>
        <p:nvGrpSpPr>
          <p:cNvPr id="1160" name="Group 5"/>
          <p:cNvGrpSpPr/>
          <p:nvPr/>
        </p:nvGrpSpPr>
        <p:grpSpPr>
          <a:xfrm>
            <a:off x="1751040" y="2334960"/>
            <a:ext cx="303480" cy="2045520"/>
            <a:chOff x="1751040" y="2334960"/>
            <a:chExt cx="303480" cy="2045520"/>
          </a:xfrm>
        </p:grpSpPr>
        <p:sp>
          <p:nvSpPr>
            <p:cNvPr id="1161" name="CustomShape 6"/>
            <p:cNvSpPr/>
            <p:nvPr/>
          </p:nvSpPr>
          <p:spPr>
            <a:xfrm>
              <a:off x="175104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2" name="CustomShape 7"/>
            <p:cNvSpPr/>
            <p:nvPr/>
          </p:nvSpPr>
          <p:spPr>
            <a:xfrm>
              <a:off x="175104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64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5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166" name="Group 4"/>
          <p:cNvGrpSpPr/>
          <p:nvPr/>
        </p:nvGrpSpPr>
        <p:grpSpPr>
          <a:xfrm>
            <a:off x="2639880" y="2334960"/>
            <a:ext cx="303480" cy="2045520"/>
            <a:chOff x="2639880" y="2334960"/>
            <a:chExt cx="303480" cy="2045520"/>
          </a:xfrm>
        </p:grpSpPr>
        <p:sp>
          <p:nvSpPr>
            <p:cNvPr id="1167" name="CustomShape 5"/>
            <p:cNvSpPr/>
            <p:nvPr/>
          </p:nvSpPr>
          <p:spPr>
            <a:xfrm>
              <a:off x="263988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8" name="CustomShape 6"/>
            <p:cNvSpPr/>
            <p:nvPr/>
          </p:nvSpPr>
          <p:spPr>
            <a:xfrm>
              <a:off x="263988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169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71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2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173" name="Group 4"/>
          <p:cNvGrpSpPr/>
          <p:nvPr/>
        </p:nvGrpSpPr>
        <p:grpSpPr>
          <a:xfrm>
            <a:off x="3579840" y="2334960"/>
            <a:ext cx="303480" cy="2045520"/>
            <a:chOff x="3579840" y="2334960"/>
            <a:chExt cx="303480" cy="2045520"/>
          </a:xfrm>
        </p:grpSpPr>
        <p:sp>
          <p:nvSpPr>
            <p:cNvPr id="1174" name="CustomShape 5"/>
            <p:cNvSpPr/>
            <p:nvPr/>
          </p:nvSpPr>
          <p:spPr>
            <a:xfrm>
              <a:off x="357984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357984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176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 rot="5400000">
            <a:off x="5628240" y="91440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78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9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180" name="Group 4"/>
          <p:cNvGrpSpPr/>
          <p:nvPr/>
        </p:nvGrpSpPr>
        <p:grpSpPr>
          <a:xfrm>
            <a:off x="4511160" y="2334960"/>
            <a:ext cx="303480" cy="2045520"/>
            <a:chOff x="4511160" y="2334960"/>
            <a:chExt cx="303480" cy="2045520"/>
          </a:xfrm>
        </p:grpSpPr>
        <p:sp>
          <p:nvSpPr>
            <p:cNvPr id="1181" name="CustomShape 5"/>
            <p:cNvSpPr/>
            <p:nvPr/>
          </p:nvSpPr>
          <p:spPr>
            <a:xfrm>
              <a:off x="451116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2" name="CustomShape 6"/>
            <p:cNvSpPr/>
            <p:nvPr/>
          </p:nvSpPr>
          <p:spPr>
            <a:xfrm>
              <a:off x="451116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183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85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6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187" name="Group 4"/>
          <p:cNvGrpSpPr/>
          <p:nvPr/>
        </p:nvGrpSpPr>
        <p:grpSpPr>
          <a:xfrm>
            <a:off x="5484960" y="2334960"/>
            <a:ext cx="303480" cy="2045520"/>
            <a:chOff x="5484960" y="2334960"/>
            <a:chExt cx="303480" cy="2045520"/>
          </a:xfrm>
        </p:grpSpPr>
        <p:sp>
          <p:nvSpPr>
            <p:cNvPr id="1188" name="CustomShape 5"/>
            <p:cNvSpPr/>
            <p:nvPr/>
          </p:nvSpPr>
          <p:spPr>
            <a:xfrm>
              <a:off x="548496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9" name="CustomShape 6"/>
            <p:cNvSpPr/>
            <p:nvPr/>
          </p:nvSpPr>
          <p:spPr>
            <a:xfrm>
              <a:off x="548496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190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3, 5, 12, 15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92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3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194" name="Group 4"/>
          <p:cNvGrpSpPr/>
          <p:nvPr/>
        </p:nvGrpSpPr>
        <p:grpSpPr>
          <a:xfrm>
            <a:off x="6399360" y="2334960"/>
            <a:ext cx="303480" cy="2045520"/>
            <a:chOff x="6399360" y="2334960"/>
            <a:chExt cx="303480" cy="2045520"/>
          </a:xfrm>
        </p:grpSpPr>
        <p:sp>
          <p:nvSpPr>
            <p:cNvPr id="1195" name="CustomShape 5"/>
            <p:cNvSpPr/>
            <p:nvPr/>
          </p:nvSpPr>
          <p:spPr>
            <a:xfrm>
              <a:off x="639936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6" name="CustomShape 6"/>
            <p:cNvSpPr/>
            <p:nvPr/>
          </p:nvSpPr>
          <p:spPr>
            <a:xfrm>
              <a:off x="639936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197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99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0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01" name="Group 4"/>
          <p:cNvGrpSpPr/>
          <p:nvPr/>
        </p:nvGrpSpPr>
        <p:grpSpPr>
          <a:xfrm>
            <a:off x="7355520" y="2334960"/>
            <a:ext cx="303480" cy="2045520"/>
            <a:chOff x="7355520" y="2334960"/>
            <a:chExt cx="303480" cy="2045520"/>
          </a:xfrm>
        </p:grpSpPr>
        <p:sp>
          <p:nvSpPr>
            <p:cNvPr id="1202" name="CustomShape 5"/>
            <p:cNvSpPr/>
            <p:nvPr/>
          </p:nvSpPr>
          <p:spPr>
            <a:xfrm>
              <a:off x="735552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3" name="CustomShape 6"/>
            <p:cNvSpPr/>
            <p:nvPr/>
          </p:nvSpPr>
          <p:spPr>
            <a:xfrm>
              <a:off x="735552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204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06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7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08" name="Group 4"/>
          <p:cNvGrpSpPr/>
          <p:nvPr/>
        </p:nvGrpSpPr>
        <p:grpSpPr>
          <a:xfrm>
            <a:off x="8269920" y="2334960"/>
            <a:ext cx="303480" cy="2045520"/>
            <a:chOff x="8269920" y="2334960"/>
            <a:chExt cx="303480" cy="2045520"/>
          </a:xfrm>
        </p:grpSpPr>
        <p:sp>
          <p:nvSpPr>
            <p:cNvPr id="1209" name="CustomShape 5"/>
            <p:cNvSpPr/>
            <p:nvPr/>
          </p:nvSpPr>
          <p:spPr>
            <a:xfrm>
              <a:off x="826992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0" name="CustomShape 6"/>
            <p:cNvSpPr/>
            <p:nvPr/>
          </p:nvSpPr>
          <p:spPr>
            <a:xfrm>
              <a:off x="826992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211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3, 5, 7, 8, 9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13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4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15" name="Group 4"/>
          <p:cNvGrpSpPr/>
          <p:nvPr/>
        </p:nvGrpSpPr>
        <p:grpSpPr>
          <a:xfrm>
            <a:off x="9218520" y="2334960"/>
            <a:ext cx="303480" cy="2045520"/>
            <a:chOff x="9218520" y="2334960"/>
            <a:chExt cx="303480" cy="2045520"/>
          </a:xfrm>
        </p:grpSpPr>
        <p:sp>
          <p:nvSpPr>
            <p:cNvPr id="1216" name="CustomShape 5"/>
            <p:cNvSpPr/>
            <p:nvPr/>
          </p:nvSpPr>
          <p:spPr>
            <a:xfrm>
              <a:off x="921852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7" name="CustomShape 6"/>
            <p:cNvSpPr/>
            <p:nvPr/>
          </p:nvSpPr>
          <p:spPr>
            <a:xfrm>
              <a:off x="921852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218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3, 5, 7, 8, 9, 11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20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1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22" name="Group 4"/>
          <p:cNvGrpSpPr/>
          <p:nvPr/>
        </p:nvGrpSpPr>
        <p:grpSpPr>
          <a:xfrm>
            <a:off x="10183680" y="2334960"/>
            <a:ext cx="303480" cy="2045520"/>
            <a:chOff x="10183680" y="2334960"/>
            <a:chExt cx="303480" cy="2045520"/>
          </a:xfrm>
        </p:grpSpPr>
        <p:sp>
          <p:nvSpPr>
            <p:cNvPr id="1223" name="CustomShape 5"/>
            <p:cNvSpPr/>
            <p:nvPr/>
          </p:nvSpPr>
          <p:spPr>
            <a:xfrm>
              <a:off x="1018368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4" name="CustomShape 6"/>
            <p:cNvSpPr/>
            <p:nvPr/>
          </p:nvSpPr>
          <p:spPr>
            <a:xfrm>
              <a:off x="1018368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225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3, 5, 7, 8, 9, 10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27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8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29" name="Group 4"/>
          <p:cNvGrpSpPr/>
          <p:nvPr/>
        </p:nvGrpSpPr>
        <p:grpSpPr>
          <a:xfrm>
            <a:off x="11123640" y="2334960"/>
            <a:ext cx="303480" cy="2045520"/>
            <a:chOff x="11123640" y="2334960"/>
            <a:chExt cx="303480" cy="2045520"/>
          </a:xfrm>
        </p:grpSpPr>
        <p:sp>
          <p:nvSpPr>
            <p:cNvPr id="1230" name="CustomShape 5"/>
            <p:cNvSpPr/>
            <p:nvPr/>
          </p:nvSpPr>
          <p:spPr>
            <a:xfrm>
              <a:off x="11123640" y="233496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1" name="CustomShape 6"/>
            <p:cNvSpPr/>
            <p:nvPr/>
          </p:nvSpPr>
          <p:spPr>
            <a:xfrm>
              <a:off x="11123640" y="4001040"/>
              <a:ext cx="303480" cy="37944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232" name="Table 7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34" name="Table 2"/>
          <p:cNvGraphicFramePr/>
          <p:nvPr/>
        </p:nvGraphicFramePr>
        <p:xfrm>
          <a:off x="455760" y="28954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" name="Table 3"/>
          <p:cNvGraphicFramePr/>
          <p:nvPr/>
        </p:nvGraphicFramePr>
        <p:xfrm>
          <a:off x="448560" y="457344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pic>
        <p:nvPicPr>
          <p:cNvPr id="1236" name="Graphic 5" descr=""/>
          <p:cNvPicPr/>
          <p:nvPr/>
        </p:nvPicPr>
        <p:blipFill>
          <a:blip r:embed="rId1"/>
          <a:stretch/>
        </p:blipFill>
        <p:spPr>
          <a:xfrm>
            <a:off x="9526680" y="5007960"/>
            <a:ext cx="478440" cy="478440"/>
          </a:xfrm>
          <a:prstGeom prst="rect">
            <a:avLst/>
          </a:prstGeom>
          <a:ln>
            <a:noFill/>
          </a:ln>
        </p:spPr>
      </p:pic>
      <p:pic>
        <p:nvPicPr>
          <p:cNvPr id="1237" name="Graphic 11" descr=""/>
          <p:cNvPicPr/>
          <p:nvPr/>
        </p:nvPicPr>
        <p:blipFill>
          <a:blip r:embed="rId2"/>
          <a:stretch/>
        </p:blipFill>
        <p:spPr>
          <a:xfrm>
            <a:off x="10437840" y="5007960"/>
            <a:ext cx="478440" cy="4784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Longest Increasing Subsequence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239" name="Table 2"/>
          <p:cNvGraphicFramePr/>
          <p:nvPr/>
        </p:nvGraphicFramePr>
        <p:xfrm>
          <a:off x="455760" y="228600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0" name="Table 3"/>
          <p:cNvGraphicFramePr/>
          <p:nvPr/>
        </p:nvGraphicFramePr>
        <p:xfrm>
          <a:off x="455760" y="34477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1" name="Table 4"/>
          <p:cNvGraphicFramePr/>
          <p:nvPr/>
        </p:nvGraphicFramePr>
        <p:xfrm>
          <a:off x="455760" y="4609080"/>
          <a:ext cx="11284200" cy="370440"/>
        </p:xfrm>
        <a:graphic>
          <a:graphicData uri="http://schemas.openxmlformats.org/drawingml/2006/table">
            <a:tbl>
              <a:tblPr/>
              <a:tblGrid>
                <a:gridCol w="1066680"/>
                <a:gridCol w="380880"/>
                <a:gridCol w="685800"/>
                <a:gridCol w="609480"/>
                <a:gridCol w="838080"/>
                <a:gridCol w="1143000"/>
                <a:gridCol w="761760"/>
                <a:gridCol w="914400"/>
                <a:gridCol w="1066680"/>
                <a:gridCol w="1447560"/>
                <a:gridCol w="1428840"/>
                <a:gridCol w="941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sp>
        <p:nvSpPr>
          <p:cNvPr id="1242" name="CustomShape 5"/>
          <p:cNvSpPr/>
          <p:nvPr/>
        </p:nvSpPr>
        <p:spPr>
          <a:xfrm>
            <a:off x="7844400" y="4656600"/>
            <a:ext cx="16038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{3,5,7,8,9,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3" name="CustomShape 6"/>
          <p:cNvSpPr/>
          <p:nvPr/>
        </p:nvSpPr>
        <p:spPr>
          <a:xfrm>
            <a:off x="1441440" y="4658760"/>
            <a:ext cx="5565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4" name="CustomShape 7"/>
          <p:cNvSpPr/>
          <p:nvPr/>
        </p:nvSpPr>
        <p:spPr>
          <a:xfrm>
            <a:off x="1804320" y="4656600"/>
            <a:ext cx="8722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5" name="CustomShape 8"/>
          <p:cNvSpPr/>
          <p:nvPr/>
        </p:nvSpPr>
        <p:spPr>
          <a:xfrm>
            <a:off x="2529360" y="4656600"/>
            <a:ext cx="7394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6" name="CustomShape 9"/>
          <p:cNvSpPr/>
          <p:nvPr/>
        </p:nvSpPr>
        <p:spPr>
          <a:xfrm>
            <a:off x="3088800" y="4656600"/>
            <a:ext cx="10551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{3,5,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7" name="CustomShape 10"/>
          <p:cNvSpPr/>
          <p:nvPr/>
        </p:nvSpPr>
        <p:spPr>
          <a:xfrm>
            <a:off x="3929040" y="4656600"/>
            <a:ext cx="13597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{3,5,12,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8" name="CustomShape 11"/>
          <p:cNvSpPr/>
          <p:nvPr/>
        </p:nvSpPr>
        <p:spPr>
          <a:xfrm>
            <a:off x="5093280" y="4656600"/>
            <a:ext cx="9223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{3,5,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9" name="CustomShape 12"/>
          <p:cNvSpPr/>
          <p:nvPr/>
        </p:nvSpPr>
        <p:spPr>
          <a:xfrm>
            <a:off x="5857920" y="4656600"/>
            <a:ext cx="1105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{3,5,7,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0" name="CustomShape 13"/>
          <p:cNvSpPr/>
          <p:nvPr/>
        </p:nvSpPr>
        <p:spPr>
          <a:xfrm>
            <a:off x="6751080" y="4656600"/>
            <a:ext cx="12880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{3,5,7,8,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1" name="CustomShape 14"/>
          <p:cNvSpPr/>
          <p:nvPr/>
        </p:nvSpPr>
        <p:spPr>
          <a:xfrm>
            <a:off x="9272520" y="4656600"/>
            <a:ext cx="16038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{3,5,7,8,9,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2" name="CustomShape 15"/>
          <p:cNvSpPr/>
          <p:nvPr/>
        </p:nvSpPr>
        <p:spPr>
          <a:xfrm>
            <a:off x="10793880" y="4656600"/>
            <a:ext cx="945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 rot="8595600">
            <a:off x="4287240" y="220068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54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5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6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7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58" name="Group 6"/>
          <p:cNvGrpSpPr/>
          <p:nvPr/>
        </p:nvGrpSpPr>
        <p:grpSpPr>
          <a:xfrm>
            <a:off x="836640" y="2201760"/>
            <a:ext cx="303480" cy="3103560"/>
            <a:chOff x="836640" y="2201760"/>
            <a:chExt cx="303480" cy="3103560"/>
          </a:xfrm>
        </p:grpSpPr>
        <p:sp>
          <p:nvSpPr>
            <p:cNvPr id="1259" name="CustomShape 7"/>
            <p:cNvSpPr/>
            <p:nvPr/>
          </p:nvSpPr>
          <p:spPr>
            <a:xfrm>
              <a:off x="83664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0" name="CustomShape 8"/>
            <p:cNvSpPr/>
            <p:nvPr/>
          </p:nvSpPr>
          <p:spPr>
            <a:xfrm>
              <a:off x="83664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CustomShape 9"/>
            <p:cNvSpPr/>
            <p:nvPr/>
          </p:nvSpPr>
          <p:spPr>
            <a:xfrm>
              <a:off x="83664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63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4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5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6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67" name="Group 6"/>
          <p:cNvGrpSpPr/>
          <p:nvPr/>
        </p:nvGrpSpPr>
        <p:grpSpPr>
          <a:xfrm>
            <a:off x="1767960" y="2201760"/>
            <a:ext cx="303480" cy="3103560"/>
            <a:chOff x="1767960" y="2201760"/>
            <a:chExt cx="303480" cy="3103560"/>
          </a:xfrm>
        </p:grpSpPr>
        <p:sp>
          <p:nvSpPr>
            <p:cNvPr id="1268" name="CustomShape 7"/>
            <p:cNvSpPr/>
            <p:nvPr/>
          </p:nvSpPr>
          <p:spPr>
            <a:xfrm>
              <a:off x="176796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9" name="CustomShape 8"/>
            <p:cNvSpPr/>
            <p:nvPr/>
          </p:nvSpPr>
          <p:spPr>
            <a:xfrm>
              <a:off x="176796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0" name="CustomShape 9"/>
            <p:cNvSpPr/>
            <p:nvPr/>
          </p:nvSpPr>
          <p:spPr>
            <a:xfrm>
              <a:off x="176796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72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3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4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5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76" name="Group 6"/>
          <p:cNvGrpSpPr/>
          <p:nvPr/>
        </p:nvGrpSpPr>
        <p:grpSpPr>
          <a:xfrm>
            <a:off x="2639880" y="2201760"/>
            <a:ext cx="303480" cy="3103560"/>
            <a:chOff x="2639880" y="2201760"/>
            <a:chExt cx="303480" cy="3103560"/>
          </a:xfrm>
        </p:grpSpPr>
        <p:sp>
          <p:nvSpPr>
            <p:cNvPr id="1277" name="CustomShape 7"/>
            <p:cNvSpPr/>
            <p:nvPr/>
          </p:nvSpPr>
          <p:spPr>
            <a:xfrm>
              <a:off x="263988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CustomShape 8"/>
            <p:cNvSpPr/>
            <p:nvPr/>
          </p:nvSpPr>
          <p:spPr>
            <a:xfrm>
              <a:off x="263988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CustomShape 9"/>
            <p:cNvSpPr/>
            <p:nvPr/>
          </p:nvSpPr>
          <p:spPr>
            <a:xfrm>
              <a:off x="263988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81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2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3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4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85" name="Group 6"/>
          <p:cNvGrpSpPr/>
          <p:nvPr/>
        </p:nvGrpSpPr>
        <p:grpSpPr>
          <a:xfrm>
            <a:off x="3579840" y="2201760"/>
            <a:ext cx="303480" cy="3103560"/>
            <a:chOff x="3579840" y="2201760"/>
            <a:chExt cx="303480" cy="3103560"/>
          </a:xfrm>
        </p:grpSpPr>
        <p:sp>
          <p:nvSpPr>
            <p:cNvPr id="1286" name="CustomShape 7"/>
            <p:cNvSpPr/>
            <p:nvPr/>
          </p:nvSpPr>
          <p:spPr>
            <a:xfrm>
              <a:off x="357984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CustomShape 8"/>
            <p:cNvSpPr/>
            <p:nvPr/>
          </p:nvSpPr>
          <p:spPr>
            <a:xfrm>
              <a:off x="357984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CustomShape 9"/>
            <p:cNvSpPr/>
            <p:nvPr/>
          </p:nvSpPr>
          <p:spPr>
            <a:xfrm>
              <a:off x="357984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90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1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2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3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294" name="Group 6"/>
          <p:cNvGrpSpPr/>
          <p:nvPr/>
        </p:nvGrpSpPr>
        <p:grpSpPr>
          <a:xfrm>
            <a:off x="4527720" y="2201760"/>
            <a:ext cx="303480" cy="3103560"/>
            <a:chOff x="4527720" y="2201760"/>
            <a:chExt cx="303480" cy="3103560"/>
          </a:xfrm>
        </p:grpSpPr>
        <p:sp>
          <p:nvSpPr>
            <p:cNvPr id="1295" name="CustomShape 7"/>
            <p:cNvSpPr/>
            <p:nvPr/>
          </p:nvSpPr>
          <p:spPr>
            <a:xfrm>
              <a:off x="452772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CustomShape 8"/>
            <p:cNvSpPr/>
            <p:nvPr/>
          </p:nvSpPr>
          <p:spPr>
            <a:xfrm>
              <a:off x="452772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CustomShape 9"/>
            <p:cNvSpPr/>
            <p:nvPr/>
          </p:nvSpPr>
          <p:spPr>
            <a:xfrm>
              <a:off x="452772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99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0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1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3, 5, 12, 15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2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303" name="Group 6"/>
          <p:cNvGrpSpPr/>
          <p:nvPr/>
        </p:nvGrpSpPr>
        <p:grpSpPr>
          <a:xfrm>
            <a:off x="5476320" y="2201760"/>
            <a:ext cx="303480" cy="3103560"/>
            <a:chOff x="5476320" y="2201760"/>
            <a:chExt cx="303480" cy="3103560"/>
          </a:xfrm>
        </p:grpSpPr>
        <p:sp>
          <p:nvSpPr>
            <p:cNvPr id="1304" name="CustomShape 7"/>
            <p:cNvSpPr/>
            <p:nvPr/>
          </p:nvSpPr>
          <p:spPr>
            <a:xfrm>
              <a:off x="547632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CustomShape 8"/>
            <p:cNvSpPr/>
            <p:nvPr/>
          </p:nvSpPr>
          <p:spPr>
            <a:xfrm>
              <a:off x="547632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CustomShape 9"/>
            <p:cNvSpPr/>
            <p:nvPr/>
          </p:nvSpPr>
          <p:spPr>
            <a:xfrm>
              <a:off x="547632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08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9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0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1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312" name="Group 6"/>
          <p:cNvGrpSpPr/>
          <p:nvPr/>
        </p:nvGrpSpPr>
        <p:grpSpPr>
          <a:xfrm>
            <a:off x="6399360" y="2201760"/>
            <a:ext cx="303480" cy="3103560"/>
            <a:chOff x="6399360" y="2201760"/>
            <a:chExt cx="303480" cy="3103560"/>
          </a:xfrm>
        </p:grpSpPr>
        <p:sp>
          <p:nvSpPr>
            <p:cNvPr id="1313" name="CustomShape 7"/>
            <p:cNvSpPr/>
            <p:nvPr/>
          </p:nvSpPr>
          <p:spPr>
            <a:xfrm>
              <a:off x="639936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CustomShape 8"/>
            <p:cNvSpPr/>
            <p:nvPr/>
          </p:nvSpPr>
          <p:spPr>
            <a:xfrm>
              <a:off x="639936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CustomShape 9"/>
            <p:cNvSpPr/>
            <p:nvPr/>
          </p:nvSpPr>
          <p:spPr>
            <a:xfrm>
              <a:off x="639936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17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8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9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0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321" name="Group 6"/>
          <p:cNvGrpSpPr/>
          <p:nvPr/>
        </p:nvGrpSpPr>
        <p:grpSpPr>
          <a:xfrm>
            <a:off x="7355520" y="2201760"/>
            <a:ext cx="303480" cy="3103560"/>
            <a:chOff x="7355520" y="2201760"/>
            <a:chExt cx="303480" cy="3103560"/>
          </a:xfrm>
        </p:grpSpPr>
        <p:sp>
          <p:nvSpPr>
            <p:cNvPr id="1322" name="CustomShape 7"/>
            <p:cNvSpPr/>
            <p:nvPr/>
          </p:nvSpPr>
          <p:spPr>
            <a:xfrm>
              <a:off x="735552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CustomShape 8"/>
            <p:cNvSpPr/>
            <p:nvPr/>
          </p:nvSpPr>
          <p:spPr>
            <a:xfrm>
              <a:off x="735552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CustomShape 9"/>
            <p:cNvSpPr/>
            <p:nvPr/>
          </p:nvSpPr>
          <p:spPr>
            <a:xfrm>
              <a:off x="735552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26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7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8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3, 5, 7, 8, 9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9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330" name="Group 6"/>
          <p:cNvGrpSpPr/>
          <p:nvPr/>
        </p:nvGrpSpPr>
        <p:grpSpPr>
          <a:xfrm>
            <a:off x="8304120" y="2201760"/>
            <a:ext cx="303480" cy="3103560"/>
            <a:chOff x="8304120" y="2201760"/>
            <a:chExt cx="303480" cy="3103560"/>
          </a:xfrm>
        </p:grpSpPr>
        <p:sp>
          <p:nvSpPr>
            <p:cNvPr id="1331" name="CustomShape 7"/>
            <p:cNvSpPr/>
            <p:nvPr/>
          </p:nvSpPr>
          <p:spPr>
            <a:xfrm>
              <a:off x="830412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CustomShape 8"/>
            <p:cNvSpPr/>
            <p:nvPr/>
          </p:nvSpPr>
          <p:spPr>
            <a:xfrm>
              <a:off x="830412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CustomShape 9"/>
            <p:cNvSpPr/>
            <p:nvPr/>
          </p:nvSpPr>
          <p:spPr>
            <a:xfrm>
              <a:off x="830412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35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6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7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3, 5, 7, 8, 9, 11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8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339" name="Group 6"/>
          <p:cNvGrpSpPr/>
          <p:nvPr/>
        </p:nvGrpSpPr>
        <p:grpSpPr>
          <a:xfrm>
            <a:off x="9218520" y="2201760"/>
            <a:ext cx="303480" cy="3103560"/>
            <a:chOff x="9218520" y="2201760"/>
            <a:chExt cx="303480" cy="3103560"/>
          </a:xfrm>
        </p:grpSpPr>
        <p:sp>
          <p:nvSpPr>
            <p:cNvPr id="1340" name="CustomShape 7"/>
            <p:cNvSpPr/>
            <p:nvPr/>
          </p:nvSpPr>
          <p:spPr>
            <a:xfrm>
              <a:off x="921852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CustomShape 8"/>
            <p:cNvSpPr/>
            <p:nvPr/>
          </p:nvSpPr>
          <p:spPr>
            <a:xfrm>
              <a:off x="921852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CustomShape 9"/>
            <p:cNvSpPr/>
            <p:nvPr/>
          </p:nvSpPr>
          <p:spPr>
            <a:xfrm>
              <a:off x="921852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 rot="7711200">
            <a:off x="3038040" y="341964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44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5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6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3, 5, 7, 8, 9, 10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7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348" name="Group 6"/>
          <p:cNvGrpSpPr/>
          <p:nvPr/>
        </p:nvGrpSpPr>
        <p:grpSpPr>
          <a:xfrm>
            <a:off x="10167120" y="2201760"/>
            <a:ext cx="303480" cy="3103560"/>
            <a:chOff x="10167120" y="2201760"/>
            <a:chExt cx="303480" cy="3103560"/>
          </a:xfrm>
        </p:grpSpPr>
        <p:sp>
          <p:nvSpPr>
            <p:cNvPr id="1349" name="CustomShape 7"/>
            <p:cNvSpPr/>
            <p:nvPr/>
          </p:nvSpPr>
          <p:spPr>
            <a:xfrm>
              <a:off x="1016712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CustomShape 8"/>
            <p:cNvSpPr/>
            <p:nvPr/>
          </p:nvSpPr>
          <p:spPr>
            <a:xfrm>
              <a:off x="1016712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CustomShape 9"/>
            <p:cNvSpPr/>
            <p:nvPr/>
          </p:nvSpPr>
          <p:spPr>
            <a:xfrm>
              <a:off x="1016712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53" name="Table 2"/>
          <p:cNvGraphicFramePr/>
          <p:nvPr/>
        </p:nvGraphicFramePr>
        <p:xfrm>
          <a:off x="455760" y="25909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4" name="Table 3"/>
          <p:cNvGraphicFramePr/>
          <p:nvPr/>
        </p:nvGraphicFramePr>
        <p:xfrm>
          <a:off x="448560" y="3962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5" name="Table 4"/>
          <p:cNvGraphicFramePr/>
          <p:nvPr/>
        </p:nvGraphicFramePr>
        <p:xfrm>
          <a:off x="455760" y="145872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6" name="Table 5"/>
          <p:cNvGraphicFramePr/>
          <p:nvPr/>
        </p:nvGraphicFramePr>
        <p:xfrm>
          <a:off x="448560" y="53341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pSp>
        <p:nvGrpSpPr>
          <p:cNvPr id="1357" name="Group 6"/>
          <p:cNvGrpSpPr/>
          <p:nvPr/>
        </p:nvGrpSpPr>
        <p:grpSpPr>
          <a:xfrm>
            <a:off x="11123640" y="2201760"/>
            <a:ext cx="303480" cy="3103560"/>
            <a:chOff x="11123640" y="2201760"/>
            <a:chExt cx="303480" cy="3103560"/>
          </a:xfrm>
        </p:grpSpPr>
        <p:sp>
          <p:nvSpPr>
            <p:cNvPr id="1358" name="CustomShape 7"/>
            <p:cNvSpPr/>
            <p:nvPr/>
          </p:nvSpPr>
          <p:spPr>
            <a:xfrm>
              <a:off x="11123640" y="2201760"/>
              <a:ext cx="303480" cy="36036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CustomShape 8"/>
            <p:cNvSpPr/>
            <p:nvPr/>
          </p:nvSpPr>
          <p:spPr>
            <a:xfrm>
              <a:off x="11123640" y="50731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CustomShape 9"/>
            <p:cNvSpPr/>
            <p:nvPr/>
          </p:nvSpPr>
          <p:spPr>
            <a:xfrm>
              <a:off x="11123640" y="3701520"/>
              <a:ext cx="303480" cy="2322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fade/>
  </p:transition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62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3" name="Table 3"/>
          <p:cNvGraphicFramePr/>
          <p:nvPr/>
        </p:nvGraphicFramePr>
        <p:xfrm>
          <a:off x="448560" y="327672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4" name="Table 4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5" name="Table 5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pic>
        <p:nvPicPr>
          <p:cNvPr id="1366" name="Graphic 12" descr=""/>
          <p:cNvPicPr/>
          <p:nvPr/>
        </p:nvPicPr>
        <p:blipFill>
          <a:blip r:embed="rId1"/>
          <a:stretch/>
        </p:blipFill>
        <p:spPr>
          <a:xfrm>
            <a:off x="9526680" y="3737160"/>
            <a:ext cx="478440" cy="478440"/>
          </a:xfrm>
          <a:prstGeom prst="rect">
            <a:avLst/>
          </a:prstGeom>
          <a:ln>
            <a:noFill/>
          </a:ln>
        </p:spPr>
      </p:pic>
      <p:pic>
        <p:nvPicPr>
          <p:cNvPr id="1367" name="Graphic 13" descr=""/>
          <p:cNvPicPr/>
          <p:nvPr/>
        </p:nvPicPr>
        <p:blipFill>
          <a:blip r:embed="rId2"/>
          <a:stretch/>
        </p:blipFill>
        <p:spPr>
          <a:xfrm>
            <a:off x="10437840" y="3737160"/>
            <a:ext cx="478440" cy="478440"/>
          </a:xfrm>
          <a:prstGeom prst="rect">
            <a:avLst/>
          </a:prstGeom>
          <a:ln>
            <a:noFill/>
          </a:ln>
        </p:spPr>
      </p:pic>
      <p:sp>
        <p:nvSpPr>
          <p:cNvPr id="1368" name="CustomShape 6"/>
          <p:cNvSpPr/>
          <p:nvPr/>
        </p:nvSpPr>
        <p:spPr>
          <a:xfrm rot="10800000">
            <a:off x="10180440" y="2973240"/>
            <a:ext cx="303480" cy="277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340958C-5A4F-42D8-99C6-ED5B80598435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70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Calculating LIS – Source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1" name="CustomShape 3"/>
          <p:cNvSpPr/>
          <p:nvPr/>
        </p:nvSpPr>
        <p:spPr>
          <a:xfrm>
            <a:off x="760320" y="1219320"/>
            <a:ext cx="10666440" cy="37292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int[] seq = { 3, 4, 8, 1, 2, 4, 32, 6, 2, 5, 33, 4, 38, 22 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int[] len = new int[seq.Length];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for (int x = 0; x &lt; seq.Length; x++)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len[x] = 1;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for (int i = 0; i &lt;= x - 1;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if (seq[i] &lt; seq[x] &amp;&amp; len[i] + 1 &gt; len[x])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len[x] = 1 + len[i];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372" name="Table 4"/>
          <p:cNvGraphicFramePr/>
          <p:nvPr/>
        </p:nvGraphicFramePr>
        <p:xfrm>
          <a:off x="760320" y="4984200"/>
          <a:ext cx="10667160" cy="1415880"/>
        </p:xfrm>
        <a:graphic>
          <a:graphicData uri="http://schemas.openxmlformats.org/drawingml/2006/table">
            <a:tbl>
              <a:tblPr/>
              <a:tblGrid>
                <a:gridCol w="1806480"/>
                <a:gridCol w="791280"/>
                <a:gridCol w="857520"/>
                <a:gridCol w="743400"/>
                <a:gridCol w="857520"/>
                <a:gridCol w="857520"/>
                <a:gridCol w="743400"/>
                <a:gridCol w="743400"/>
                <a:gridCol w="743400"/>
                <a:gridCol w="857520"/>
                <a:gridCol w="857520"/>
                <a:gridCol w="808560"/>
              </a:tblGrid>
              <a:tr h="471960"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471960"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  <a:tr h="472320"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74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5" name="Table 3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6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377" name="CustomShape 5"/>
          <p:cNvSpPr/>
          <p:nvPr/>
        </p:nvSpPr>
        <p:spPr>
          <a:xfrm>
            <a:off x="10179000" y="2997720"/>
            <a:ext cx="303480" cy="2030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79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0" name="Table 3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1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382" name="CustomShape 5"/>
          <p:cNvSpPr/>
          <p:nvPr/>
        </p:nvSpPr>
        <p:spPr>
          <a:xfrm rot="8573400">
            <a:off x="9373320" y="2684160"/>
            <a:ext cx="303480" cy="25614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84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5" name="Table 3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6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387" name="CustomShape 5"/>
          <p:cNvSpPr/>
          <p:nvPr/>
        </p:nvSpPr>
        <p:spPr>
          <a:xfrm>
            <a:off x="8304120" y="2971800"/>
            <a:ext cx="303480" cy="2041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89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0" name="Table 3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1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392" name="CustomShape 5"/>
          <p:cNvSpPr/>
          <p:nvPr/>
        </p:nvSpPr>
        <p:spPr>
          <a:xfrm rot="9332400">
            <a:off x="7876800" y="2979360"/>
            <a:ext cx="303480" cy="2041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94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5" name="Table 3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6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397" name="CustomShape 5"/>
          <p:cNvSpPr/>
          <p:nvPr/>
        </p:nvSpPr>
        <p:spPr>
          <a:xfrm>
            <a:off x="7356240" y="2982240"/>
            <a:ext cx="303480" cy="2041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99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0" name="Table 3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10, 9, 8, 7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1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402" name="CustomShape 5"/>
          <p:cNvSpPr/>
          <p:nvPr/>
        </p:nvSpPr>
        <p:spPr>
          <a:xfrm rot="9436200">
            <a:off x="6935040" y="2980800"/>
            <a:ext cx="303480" cy="2041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Fibonacci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540040" y="1828800"/>
            <a:ext cx="1315080" cy="7837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Fib(4)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Line 3"/>
          <p:cNvSpPr/>
          <p:nvPr/>
        </p:nvSpPr>
        <p:spPr>
          <a:xfrm flipV="1">
            <a:off x="5157720" y="2498760"/>
            <a:ext cx="574920" cy="4269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4"/>
          <p:cNvSpPr/>
          <p:nvPr/>
        </p:nvSpPr>
        <p:spPr>
          <a:xfrm>
            <a:off x="6663600" y="2498760"/>
            <a:ext cx="506160" cy="43272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4140720" y="2819520"/>
            <a:ext cx="1190160" cy="7243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Fib(3)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7008840" y="28281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Line 7"/>
          <p:cNvSpPr/>
          <p:nvPr/>
        </p:nvSpPr>
        <p:spPr>
          <a:xfrm flipV="1">
            <a:off x="3967200" y="3439080"/>
            <a:ext cx="347760" cy="46188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8"/>
          <p:cNvSpPr/>
          <p:nvPr/>
        </p:nvSpPr>
        <p:spPr>
          <a:xfrm>
            <a:off x="5157720" y="3439080"/>
            <a:ext cx="276120" cy="46620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9"/>
          <p:cNvSpPr/>
          <p:nvPr/>
        </p:nvSpPr>
        <p:spPr>
          <a:xfrm>
            <a:off x="4875120" y="3905640"/>
            <a:ext cx="111636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3417480" y="3900960"/>
            <a:ext cx="109872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Line 11"/>
          <p:cNvSpPr/>
          <p:nvPr/>
        </p:nvSpPr>
        <p:spPr>
          <a:xfrm flipV="1">
            <a:off x="3208320" y="4503240"/>
            <a:ext cx="370080" cy="5612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2665440" y="5064840"/>
            <a:ext cx="108468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Line 13"/>
          <p:cNvSpPr/>
          <p:nvPr/>
        </p:nvSpPr>
        <p:spPr>
          <a:xfrm>
            <a:off x="4356360" y="4503240"/>
            <a:ext cx="309960" cy="55584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>
            <a:off x="4152600" y="5059440"/>
            <a:ext cx="1025640" cy="7045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Fib(0)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531720" y="15894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Fib(1)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6"/>
          <p:cNvSpPr/>
          <p:nvPr/>
        </p:nvSpPr>
        <p:spPr>
          <a:xfrm>
            <a:off x="1507320" y="1664280"/>
            <a:ext cx="511560" cy="39276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7"/>
          <p:cNvSpPr/>
          <p:nvPr/>
        </p:nvSpPr>
        <p:spPr>
          <a:xfrm>
            <a:off x="2145600" y="1587600"/>
            <a:ext cx="848520" cy="54288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18"/>
          <p:cNvSpPr/>
          <p:nvPr/>
        </p:nvSpPr>
        <p:spPr>
          <a:xfrm rot="7452000">
            <a:off x="2331360" y="4492440"/>
            <a:ext cx="1141560" cy="227160"/>
          </a:xfrm>
          <a:prstGeom prst="rightArrow">
            <a:avLst>
              <a:gd name="adj1" fmla="val 32385"/>
              <a:gd name="adj2" fmla="val 63211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04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5" name="Table 3"/>
          <p:cNvGraphicFramePr/>
          <p:nvPr/>
        </p:nvGraphicFramePr>
        <p:xfrm>
          <a:off x="455760" y="1295280"/>
          <a:ext cx="297108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10, 9, 8, 7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6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407" name="CustomShape 5"/>
          <p:cNvSpPr/>
          <p:nvPr/>
        </p:nvSpPr>
        <p:spPr>
          <a:xfrm>
            <a:off x="6399360" y="2978640"/>
            <a:ext cx="303480" cy="2041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09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0" name="Table 3"/>
          <p:cNvGraphicFramePr/>
          <p:nvPr/>
        </p:nvGraphicFramePr>
        <p:xfrm>
          <a:off x="455760" y="1295280"/>
          <a:ext cx="2971080" cy="44640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10, 9, 8, 7, 5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1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412" name="CustomShape 5"/>
          <p:cNvSpPr/>
          <p:nvPr/>
        </p:nvSpPr>
        <p:spPr>
          <a:xfrm rot="7668600">
            <a:off x="5198400" y="2433600"/>
            <a:ext cx="303480" cy="3085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14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5" name="Table 3"/>
          <p:cNvGraphicFramePr/>
          <p:nvPr/>
        </p:nvGraphicFramePr>
        <p:xfrm>
          <a:off x="455760" y="1295280"/>
          <a:ext cx="2971080" cy="44640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10, 9, 8, 7, 5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6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417" name="CustomShape 5"/>
          <p:cNvSpPr/>
          <p:nvPr/>
        </p:nvSpPr>
        <p:spPr>
          <a:xfrm>
            <a:off x="3579840" y="2946600"/>
            <a:ext cx="303480" cy="20811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19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0" name="Table 3"/>
          <p:cNvGraphicFramePr/>
          <p:nvPr/>
        </p:nvGraphicFramePr>
        <p:xfrm>
          <a:off x="455760" y="1295280"/>
          <a:ext cx="2971080" cy="80136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10, 9, 8, 7, 5, 3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1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422" name="CustomShape 5"/>
          <p:cNvSpPr/>
          <p:nvPr/>
        </p:nvSpPr>
        <p:spPr>
          <a:xfrm rot="8563800">
            <a:off x="2777040" y="2724120"/>
            <a:ext cx="303480" cy="2479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24" name="Table 2"/>
          <p:cNvGraphicFramePr/>
          <p:nvPr/>
        </p:nvGraphicFramePr>
        <p:xfrm>
          <a:off x="455760" y="19810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5" name="Table 3"/>
          <p:cNvGraphicFramePr/>
          <p:nvPr/>
        </p:nvGraphicFramePr>
        <p:xfrm>
          <a:off x="455760" y="1295280"/>
          <a:ext cx="2971080" cy="80136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10, 9, 8, 7, 5, 3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6" name="Table 4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sp>
        <p:nvSpPr>
          <p:cNvPr id="1427" name="CustomShape 5"/>
          <p:cNvSpPr/>
          <p:nvPr/>
        </p:nvSpPr>
        <p:spPr>
          <a:xfrm>
            <a:off x="1789200" y="2957400"/>
            <a:ext cx="303480" cy="2070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CustomShape 1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Reconstructing LIS - Right-Most Solution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29" name="Table 2"/>
          <p:cNvGraphicFramePr/>
          <p:nvPr/>
        </p:nvGraphicFramePr>
        <p:xfrm>
          <a:off x="455760" y="256500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seq[]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0" name="Table 3"/>
          <p:cNvGraphicFramePr/>
          <p:nvPr/>
        </p:nvGraphicFramePr>
        <p:xfrm>
          <a:off x="448560" y="3860280"/>
          <a:ext cx="11284200" cy="741240"/>
        </p:xfrm>
        <a:graphic>
          <a:graphicData uri="http://schemas.openxmlformats.org/drawingml/2006/table">
            <a:tbl>
              <a:tblPr/>
              <a:tblGrid>
                <a:gridCol w="1066680"/>
                <a:gridCol w="8139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len[]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1" name="Table 4"/>
          <p:cNvGraphicFramePr/>
          <p:nvPr/>
        </p:nvGraphicFramePr>
        <p:xfrm>
          <a:off x="1751040" y="1752480"/>
          <a:ext cx="2971080" cy="80136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10, 9, 8, 7, 5, 3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2" name="Table 5"/>
          <p:cNvGraphicFramePr/>
          <p:nvPr/>
        </p:nvGraphicFramePr>
        <p:xfrm>
          <a:off x="448560" y="5105520"/>
          <a:ext cx="11284200" cy="741240"/>
        </p:xfrm>
        <a:graphic>
          <a:graphicData uri="http://schemas.openxmlformats.org/drawingml/2006/table">
            <a:tbl>
              <a:tblPr/>
              <a:tblGrid>
                <a:gridCol w="1073880"/>
                <a:gridCol w="80676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0320"/>
                <a:gridCol w="941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prev[]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  <p:pic>
        <p:nvPicPr>
          <p:cNvPr id="1433" name="Graphic 13" descr=""/>
          <p:cNvPicPr/>
          <p:nvPr/>
        </p:nvPicPr>
        <p:blipFill>
          <a:blip r:embed="rId1"/>
          <a:stretch/>
        </p:blipFill>
        <p:spPr>
          <a:xfrm>
            <a:off x="10440720" y="1741320"/>
            <a:ext cx="478440" cy="478440"/>
          </a:xfrm>
          <a:prstGeom prst="rect">
            <a:avLst/>
          </a:prstGeom>
          <a:ln>
            <a:noFill/>
          </a:ln>
        </p:spPr>
      </p:pic>
      <p:sp>
        <p:nvSpPr>
          <p:cNvPr id="1434" name="CustomShape 6"/>
          <p:cNvSpPr/>
          <p:nvPr/>
        </p:nvSpPr>
        <p:spPr>
          <a:xfrm rot="16200000">
            <a:off x="5911200" y="946800"/>
            <a:ext cx="303480" cy="2070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35" name="Table 7"/>
          <p:cNvGraphicFramePr/>
          <p:nvPr/>
        </p:nvGraphicFramePr>
        <p:xfrm>
          <a:off x="7404120" y="1752480"/>
          <a:ext cx="2971080" cy="801360"/>
        </p:xfrm>
        <a:graphic>
          <a:graphicData uri="http://schemas.openxmlformats.org/drawingml/2006/table">
            <a:tbl>
              <a:tblPr/>
              <a:tblGrid>
                <a:gridCol w="761760"/>
                <a:gridCol w="2209680"/>
              </a:tblGrid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LIS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3, 5, 7, 8, 9, 10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</a:tbl>
          </a:graphicData>
        </a:graphic>
      </p:graphicFrame>
      <p:sp>
        <p:nvSpPr>
          <p:cNvPr id="1436" name="CustomShape 8"/>
          <p:cNvSpPr/>
          <p:nvPr/>
        </p:nvSpPr>
        <p:spPr>
          <a:xfrm>
            <a:off x="5027760" y="1458000"/>
            <a:ext cx="2070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Reverse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E6FDFF6-9513-4A83-902D-8164CCD1C93C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38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Calculating LIS with Previous – Source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39" name="CustomShape 3"/>
          <p:cNvSpPr/>
          <p:nvPr/>
        </p:nvSpPr>
        <p:spPr>
          <a:xfrm>
            <a:off x="760320" y="1143000"/>
            <a:ext cx="10666440" cy="52815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spAutoFit/>
          </a:bodyPr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int maxLen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int lastIndex = -1;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 (int x = 0; x &lt; seq.Length; x++)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len[x] = 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prev[x] = -1;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 (int i = 0; i &lt; x; i++)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((seq[i] &lt; seq[x]) &amp;&amp; (len[i] + 1 &gt; len[x]))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len[x] = len[i] + 1;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prev[x] = 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(len[x] &gt; maxLen)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maxLen = len[x];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lastIndex = x;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5CAA51F-448F-4AC0-A48C-B8F96BC4D936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96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41" name="CustomShape 2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Restoring LIS Elements – Source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2" name="CustomShape 3"/>
          <p:cNvSpPr/>
          <p:nvPr/>
        </p:nvSpPr>
        <p:spPr>
          <a:xfrm>
            <a:off x="760320" y="1373400"/>
            <a:ext cx="10666440" cy="45975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int[] RestoreLIS(int[] seq, int[] prev, int lastIndex)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var longestSeq = new List&lt;int&gt;();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while (lastIndex != -1)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longestSeq.Add(seq[lastIndex]);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lastIndex = prev[lastIndex];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longestSeq.Reverse();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return longestSeq.ToArray();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CustomShape 1"/>
          <p:cNvSpPr/>
          <p:nvPr/>
        </p:nvSpPr>
        <p:spPr>
          <a:xfrm>
            <a:off x="912960" y="4952880"/>
            <a:ext cx="10361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Move Down/Right Sum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44" name="CustomShape 2"/>
          <p:cNvSpPr/>
          <p:nvPr/>
        </p:nvSpPr>
        <p:spPr>
          <a:xfrm>
            <a:off x="912960" y="5754960"/>
            <a:ext cx="103618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1" strike="noStrike">
                <a:solidFill>
                  <a:srgbClr val="f0a22e"/>
                </a:solidFill>
                <a:latin typeface="Calibri"/>
                <a:ea typeface="DejaVu Sans"/>
              </a:rPr>
              <a:t>Largest Sum in Matrix of Numbers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5" name="CustomShape 3"/>
          <p:cNvSpPr/>
          <p:nvPr/>
        </p:nvSpPr>
        <p:spPr>
          <a:xfrm>
            <a:off x="11760120" y="6524640"/>
            <a:ext cx="4273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20C22A8-9714-4832-AD79-13B05FAD1AC3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97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446" name="Table 4"/>
          <p:cNvGraphicFramePr/>
          <p:nvPr/>
        </p:nvGraphicFramePr>
        <p:xfrm>
          <a:off x="4113360" y="1447920"/>
          <a:ext cx="3961800" cy="3346920"/>
        </p:xfrm>
        <a:graphic>
          <a:graphicData uri="http://schemas.openxmlformats.org/drawingml/2006/table">
            <a:tbl>
              <a:tblPr/>
              <a:tblGrid>
                <a:gridCol w="565920"/>
                <a:gridCol w="565920"/>
                <a:gridCol w="565920"/>
                <a:gridCol w="565920"/>
                <a:gridCol w="565920"/>
                <a:gridCol w="565920"/>
                <a:gridCol w="566640"/>
              </a:tblGrid>
              <a:tr h="418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18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18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18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18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18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solidFill>
                      <a:srgbClr val="f8e19f"/>
                    </a:solidFill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1832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19040"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83520" rIns="835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83520" marR="8352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CustomShape 1"/>
          <p:cNvSpPr/>
          <p:nvPr/>
        </p:nvSpPr>
        <p:spPr>
          <a:xfrm>
            <a:off x="11566440" y="6525000"/>
            <a:ext cx="42732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1F679C8-99C5-4DDC-8155-8DD410DDA758}" type="slidenum">
              <a:rPr b="0" lang="en-US" sz="700" spc="-1" strike="noStrike">
                <a:solidFill>
                  <a:srgbClr val="ffffff"/>
                </a:solidFill>
                <a:latin typeface="Calibri"/>
                <a:ea typeface="DejaVu Sans"/>
              </a:rPr>
              <a:t>97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1448" name="CustomShape 2"/>
          <p:cNvSpPr/>
          <p:nvPr/>
        </p:nvSpPr>
        <p:spPr>
          <a:xfrm>
            <a:off x="190440" y="1151280"/>
            <a:ext cx="11803320" cy="55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You are given a matrix of numbers</a:t>
            </a:r>
            <a:endParaRPr b="0" lang="en-US" sz="2600" spc="-1" strike="noStrike">
              <a:latin typeface="Arial"/>
            </a:endParaRPr>
          </a:p>
          <a:p>
            <a:pPr lvl="1" marL="609480" indent="-2300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Find the 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path with largest sum </a:t>
            </a:r>
            <a:endParaRPr b="0" lang="en-US" sz="2400" spc="-1" strike="noStrike">
              <a:latin typeface="Arial"/>
            </a:endParaRPr>
          </a:p>
          <a:p>
            <a:pPr lvl="1" marL="609480" indent="-2300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Start </a:t>
            </a:r>
            <a:r>
              <a:rPr b="0" lang="en-US" sz="24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top left</a:t>
            </a:r>
            <a:endParaRPr b="0" lang="en-US" sz="2400" spc="-1" strike="noStrike">
              <a:latin typeface="Arial"/>
            </a:endParaRPr>
          </a:p>
          <a:p>
            <a:pPr lvl="1" marL="609480" indent="-2300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End </a:t>
            </a:r>
            <a:r>
              <a:rPr b="0" lang="en-US" sz="24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bottom right</a:t>
            </a:r>
            <a:endParaRPr b="0" lang="en-US" sz="2400" spc="-1" strike="noStrike">
              <a:latin typeface="Arial"/>
            </a:endParaRPr>
          </a:p>
          <a:p>
            <a:pPr lvl="1" marL="609480" indent="-2300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Move only right/down</a:t>
            </a:r>
            <a:endParaRPr b="0" lang="en-US" sz="2400" spc="-1" strike="noStrike">
              <a:latin typeface="Arial"/>
            </a:endParaRPr>
          </a:p>
          <a:p>
            <a:pPr lvl="1" marL="609480" indent="-2300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There won't be negative numbers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9" name="CustomShape 3"/>
          <p:cNvSpPr/>
          <p:nvPr/>
        </p:nvSpPr>
        <p:spPr>
          <a:xfrm>
            <a:off x="188640" y="40320"/>
            <a:ext cx="9576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3be60"/>
                </a:solidFill>
                <a:latin typeface="Calibri"/>
                <a:ea typeface="DejaVu Sans"/>
              </a:rPr>
              <a:t>"Move Down / Right Sum" Problem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450" name="Table 4"/>
          <p:cNvGraphicFramePr/>
          <p:nvPr/>
        </p:nvGraphicFramePr>
        <p:xfrm>
          <a:off x="7494120" y="1481760"/>
          <a:ext cx="4328280" cy="3573720"/>
        </p:xfrm>
        <a:graphic>
          <a:graphicData uri="http://schemas.openxmlformats.org/drawingml/2006/table">
            <a:tbl>
              <a:tblPr/>
              <a:tblGrid>
                <a:gridCol w="618120"/>
                <a:gridCol w="618120"/>
                <a:gridCol w="618120"/>
                <a:gridCol w="618120"/>
                <a:gridCol w="618120"/>
                <a:gridCol w="618120"/>
                <a:gridCol w="619920"/>
              </a:tblGrid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8e1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solidFill>
                      <a:srgbClr val="f8e19f"/>
                    </a:solidFill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R w="38160">
                      <a:solidFill>
                        <a:srgbClr val="ffffff"/>
                      </a:solidFill>
                    </a:lnR>
                    <a:lnB w="38160">
                      <a:solidFill>
                        <a:srgbClr val="ffffff"/>
                      </a:solidFill>
                    </a:lnB>
                    <a:solidFill>
                      <a:srgbClr val="f8e19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LibreOffice/6.2.5.2$Linux_X86_64 LibreOffice_project/20$Build-2</Application>
  <Words>8796</Words>
  <Paragraphs>6181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Course Instances - https://softuni.bg/opencourses/algorithms</dc:description>
  <cp:keywords>algorithms graphs dynamic programming combinatorics recursion sorting searching greedy SoftUni Software University programming software development software engineering course</cp:keywords>
  <dc:language>en-US</dc:language>
  <cp:lastModifiedBy/>
  <dcterms:modified xsi:type="dcterms:W3CDTF">2019-08-13T18:38:21Z</dcterms:modified>
  <cp:revision>5</cp:revision>
  <dc:subject>Software Development Course</dc:subject>
  <dc:title>Greedy 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162</vt:i4>
  </property>
  <property fmtid="{D5CDD505-2E9C-101B-9397-08002B2CF9AE}" pid="12" name="_TemplateID">
    <vt:lpwstr>TC027879909991</vt:lpwstr>
  </property>
  <property fmtid="{D5CDD505-2E9C-101B-9397-08002B2CF9AE}" pid="13" name="category">
    <vt:lpwstr>Algorithms, Programming, SoftUni, Software University, Programming, Software Development, Software Engineering, Course</vt:lpwstr>
  </property>
</Properties>
</file>