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262" r:id="rId4"/>
    <p:sldId id="287" r:id="rId5"/>
    <p:sldId id="288" r:id="rId6"/>
    <p:sldId id="291" r:id="rId7"/>
    <p:sldId id="296" r:id="rId8"/>
    <p:sldId id="302" r:id="rId9"/>
    <p:sldId id="305" r:id="rId10"/>
    <p:sldId id="307" r:id="rId11"/>
    <p:sldId id="324" r:id="rId12"/>
    <p:sldId id="308" r:id="rId13"/>
    <p:sldId id="309" r:id="rId14"/>
    <p:sldId id="310" r:id="rId15"/>
    <p:sldId id="313" r:id="rId16"/>
    <p:sldId id="314" r:id="rId17"/>
    <p:sldId id="315" r:id="rId18"/>
    <p:sldId id="316" r:id="rId19"/>
    <p:sldId id="319" r:id="rId20"/>
    <p:sldId id="320" r:id="rId21"/>
    <p:sldId id="321" r:id="rId22"/>
    <p:sldId id="286" r:id="rId23"/>
    <p:sldId id="261" r:id="rId2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9.9.2019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rchive.ics.uci.edu/ml/machine-learning-databases/ir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sjynp0sc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hous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and</a:t>
            </a:r>
            <a:br>
              <a:rPr lang="en-US" dirty="0" smtClean="0"/>
            </a:br>
            <a:r>
              <a:rPr lang="en-US" dirty="0" smtClean="0"/>
              <a:t>Logistic Regression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yet powerful predictors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Model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Modelling is very simple</a:t>
            </a:r>
          </a:p>
          <a:p>
            <a:pPr lvl="1"/>
            <a:r>
              <a:rPr lang="en-US" dirty="0" smtClean="0"/>
              <a:t>Like in the 2D example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So what?</a:t>
            </a:r>
          </a:p>
          <a:p>
            <a:pPr lvl="1"/>
            <a:r>
              <a:rPr lang="en-US" dirty="0" smtClean="0"/>
              <a:t>We might want to predict some prices</a:t>
            </a:r>
          </a:p>
          <a:p>
            <a:pPr lvl="1"/>
            <a:r>
              <a:rPr lang="en-US" dirty="0" smtClean="0"/>
              <a:t>Let's just pass some random rows and see the result</a:t>
            </a:r>
          </a:p>
          <a:p>
            <a:pPr lvl="1"/>
            <a:r>
              <a:rPr lang="en-US" sz="3600" b="1" dirty="0">
                <a:solidFill>
                  <a:srgbClr val="BF1313"/>
                </a:solidFill>
              </a:rPr>
              <a:t>Note: Never test on the training dataset!</a:t>
            </a:r>
          </a:p>
          <a:p>
            <a:pPr lvl="2"/>
            <a:endParaRPr lang="en-US" sz="3200" b="1" dirty="0">
              <a:solidFill>
                <a:srgbClr val="BF131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988678" y="1725211"/>
            <a:ext cx="8878527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housing_model = </a:t>
            </a:r>
            <a:r>
              <a:rPr lang="en-US" dirty="0" err="1">
                <a:solidFill>
                  <a:srgbClr val="000000"/>
                </a:solidFill>
              </a:rPr>
              <a:t>LinearRegression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predictor_attributes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housing.drop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"price"</a:t>
            </a:r>
            <a:r>
              <a:rPr lang="en-US" dirty="0">
                <a:solidFill>
                  <a:srgbClr val="000000"/>
                </a:solidFill>
              </a:rPr>
              <a:t>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housing_model.fit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predictor_attributes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housing.price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housing_model.coef</a:t>
            </a:r>
            <a:r>
              <a:rPr lang="en-US" dirty="0">
                <a:solidFill>
                  <a:srgbClr val="000000"/>
                </a:solidFill>
              </a:rPr>
              <a:t>_)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housing_model.intercept</a:t>
            </a:r>
            <a:r>
              <a:rPr lang="en-US" dirty="0" smtClean="0">
                <a:solidFill>
                  <a:srgbClr val="000000"/>
                </a:solidFill>
              </a:rPr>
              <a:t>_)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8678" y="5129846"/>
            <a:ext cx="8878527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test_houses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housing.sample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predicted = </a:t>
            </a:r>
            <a:r>
              <a:rPr lang="en-US" dirty="0" err="1">
                <a:solidFill>
                  <a:srgbClr val="000000"/>
                </a:solidFill>
              </a:rPr>
              <a:t>housing_model.predict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test_houses.drop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"price"</a:t>
            </a:r>
            <a:r>
              <a:rPr lang="en-US" dirty="0">
                <a:solidFill>
                  <a:srgbClr val="000000"/>
                </a:solidFill>
              </a:rPr>
              <a:t>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print(predicted)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print(</a:t>
            </a:r>
            <a:r>
              <a:rPr lang="en-US" dirty="0" err="1" smtClean="0">
                <a:solidFill>
                  <a:srgbClr val="000000"/>
                </a:solidFill>
              </a:rPr>
              <a:t>test_houses.price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Delving Deeper into Matrices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Dataset: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 smtClean="0"/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2196F3"/>
                    </a:solidFill>
                  </a:rPr>
                  <a:t>Modelling function: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 smtClean="0">
                  <a:solidFill>
                    <a:srgbClr val="2196F3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6126051" y="3539837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D4D4D"/>
                </a:solidFill>
              </a:rPr>
              <a:t>second</a:t>
            </a:r>
            <a:br>
              <a:rPr lang="en-US" dirty="0" smtClean="0">
                <a:solidFill>
                  <a:srgbClr val="4D4D4D"/>
                </a:solidFill>
              </a:rPr>
            </a:br>
            <a:r>
              <a:rPr lang="en-US" dirty="0" smtClean="0">
                <a:solidFill>
                  <a:srgbClr val="4D4D4D"/>
                </a:solidFill>
              </a:rPr>
              <a:t>variable</a:t>
            </a:r>
            <a:endParaRPr lang="en-US" dirty="0">
              <a:solidFill>
                <a:srgbClr val="4D4D4D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618182" y="1489985"/>
            <a:ext cx="5836109" cy="646331"/>
            <a:chOff x="4618182" y="1489985"/>
            <a:chExt cx="5836109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8990429" y="1489985"/>
              <a:ext cx="1463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D4D4D"/>
                  </a:solidFill>
                </a:rPr>
                <a:t>t</a:t>
              </a:r>
              <a:r>
                <a:rPr lang="en-US" dirty="0" smtClean="0">
                  <a:solidFill>
                    <a:srgbClr val="4D4D4D"/>
                  </a:solidFill>
                </a:rPr>
                <a:t>hird</a:t>
              </a:r>
              <a:br>
                <a:rPr lang="en-US" dirty="0" smtClean="0">
                  <a:solidFill>
                    <a:srgbClr val="4D4D4D"/>
                  </a:solidFill>
                </a:rPr>
              </a:br>
              <a:r>
                <a:rPr lang="en-US" dirty="0" smtClean="0">
                  <a:solidFill>
                    <a:srgbClr val="4D4D4D"/>
                  </a:solidFill>
                </a:rPr>
                <a:t>observation</a:t>
              </a:r>
              <a:endParaRPr lang="en-US" dirty="0">
                <a:solidFill>
                  <a:srgbClr val="4D4D4D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18182" y="1538885"/>
              <a:ext cx="4351248" cy="548533"/>
            </a:xfrm>
            <a:prstGeom prst="rect">
              <a:avLst/>
            </a:prstGeom>
            <a:noFill/>
            <a:ln w="63500"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269932" y="783793"/>
            <a:ext cx="712759" cy="2735262"/>
          </a:xfrm>
          <a:prstGeom prst="rect">
            <a:avLst/>
          </a:prstGeom>
          <a:noFill/>
          <a:ln w="63500"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with Outliers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we saw, the data has outliers</a:t>
            </a:r>
          </a:p>
          <a:p>
            <a:pPr lvl="1"/>
            <a:r>
              <a:rPr lang="en-US" dirty="0" smtClean="0"/>
              <a:t>A few points which are far from the others</a:t>
            </a:r>
          </a:p>
          <a:p>
            <a:r>
              <a:rPr lang="en-US" dirty="0" smtClean="0"/>
              <a:t>Our goal is to exclude outliers</a:t>
            </a:r>
          </a:p>
          <a:p>
            <a:pPr lvl="1"/>
            <a:r>
              <a:rPr lang="en-US" dirty="0" smtClean="0"/>
              <a:t>There are several methods</a:t>
            </a:r>
          </a:p>
          <a:p>
            <a:pPr lvl="1"/>
            <a:r>
              <a:rPr lang="en-US" dirty="0" smtClean="0"/>
              <a:t>One very common – RANSAC (</a:t>
            </a:r>
            <a:r>
              <a:rPr lang="en-US" b="1" dirty="0" smtClean="0">
                <a:solidFill>
                  <a:srgbClr val="2196F3"/>
                </a:solidFill>
              </a:rPr>
              <a:t>RAN</a:t>
            </a:r>
            <a:r>
              <a:rPr lang="en-US" dirty="0" smtClean="0"/>
              <a:t>dom </a:t>
            </a:r>
            <a:r>
              <a:rPr lang="en-US" b="1" dirty="0" smtClean="0">
                <a:solidFill>
                  <a:srgbClr val="2196F3"/>
                </a:solidFill>
              </a:rPr>
              <a:t>SA</a:t>
            </a:r>
            <a:r>
              <a:rPr lang="en-US" dirty="0" smtClean="0"/>
              <a:t>mple </a:t>
            </a:r>
            <a:r>
              <a:rPr lang="en-US" b="1" dirty="0" smtClean="0">
                <a:solidFill>
                  <a:srgbClr val="2196F3"/>
                </a:solidFill>
              </a:rPr>
              <a:t>C</a:t>
            </a:r>
            <a:r>
              <a:rPr lang="en-US" dirty="0" smtClean="0"/>
              <a:t>onsensus)</a:t>
            </a:r>
          </a:p>
          <a:p>
            <a:r>
              <a:rPr lang="en-US" dirty="0" smtClean="0"/>
              <a:t>Algorithm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Fit a model to a random subsample ("inliers")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Test all data points and include those which are "near" the model</a:t>
            </a:r>
          </a:p>
          <a:p>
            <a:pPr lvl="2"/>
            <a:r>
              <a:rPr lang="en-US" dirty="0" smtClean="0"/>
              <a:t>Small enough error, tolerance provided by developer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Fit the model again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Estimate the error of the model (difference between first and second)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Iterate steps 1-4 until performance reaches a threshold</a:t>
            </a:r>
            <a:br>
              <a:rPr lang="en-US" dirty="0" smtClean="0"/>
            </a:br>
            <a:r>
              <a:rPr lang="en-US" dirty="0" smtClean="0"/>
              <a:t>or number of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35" y="686146"/>
            <a:ext cx="2973759" cy="16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RANSAC on the Housing Dataset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66086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Usage: similar to the linear regression model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We can also provide parameters, e.g. min number of </a:t>
            </a:r>
            <a:br>
              <a:rPr lang="en-US" sz="2800" dirty="0" smtClean="0"/>
            </a:br>
            <a:r>
              <a:rPr lang="en-US" sz="2800" dirty="0" smtClean="0"/>
              <a:t>random samples, max iterations, threshold (to include</a:t>
            </a:r>
            <a:br>
              <a:rPr lang="en-US" sz="2800" dirty="0" smtClean="0"/>
            </a:br>
            <a:r>
              <a:rPr lang="en-US" sz="2800" dirty="0" smtClean="0"/>
              <a:t>data points)</a:t>
            </a:r>
          </a:p>
          <a:p>
            <a:pPr lvl="1"/>
            <a:r>
              <a:rPr lang="en-US" sz="2400" dirty="0" smtClean="0"/>
              <a:t>We can also provide the type of model we want to perform </a:t>
            </a:r>
            <a:br>
              <a:rPr lang="en-US" sz="2400" dirty="0" smtClean="0"/>
            </a:br>
            <a:r>
              <a:rPr lang="en-US" sz="2400" dirty="0" smtClean="0"/>
              <a:t>RANSAC on</a:t>
            </a:r>
          </a:p>
          <a:p>
            <a:pPr lvl="2"/>
            <a:r>
              <a:rPr lang="en-US" sz="2000" dirty="0"/>
              <a:t>L</a:t>
            </a:r>
            <a:r>
              <a:rPr lang="en-US" sz="2000" dirty="0" smtClean="0"/>
              <a:t>inear regression by default but we may use other regression models</a:t>
            </a:r>
          </a:p>
          <a:p>
            <a:pPr lvl="3"/>
            <a:endParaRPr lang="en-US" sz="1600" dirty="0"/>
          </a:p>
          <a:p>
            <a:pPr lvl="3"/>
            <a:endParaRPr lang="en-US" sz="1600" dirty="0" smtClean="0"/>
          </a:p>
          <a:p>
            <a:r>
              <a:rPr lang="en-US" sz="2800" dirty="0" smtClean="0"/>
              <a:t>View inliers and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64727" y="1076816"/>
            <a:ext cx="8945031" cy="10772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sklearn.linear_model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RANSACRegressor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ransac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RANSACRegressor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ransac.fit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housing.drop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A31515"/>
                </a:solidFill>
              </a:rPr>
              <a:t>"price"</a:t>
            </a:r>
            <a:r>
              <a:rPr lang="en-US" sz="1600" dirty="0">
                <a:solidFill>
                  <a:srgbClr val="000000"/>
                </a:solidFill>
              </a:rPr>
              <a:t>, axis =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), </a:t>
            </a:r>
            <a:r>
              <a:rPr lang="en-US" sz="1600" dirty="0" err="1">
                <a:solidFill>
                  <a:srgbClr val="000000"/>
                </a:solidFill>
              </a:rPr>
              <a:t>housing.price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print</a:t>
            </a:r>
            <a:r>
              <a:rPr lang="en-US" sz="1600" dirty="0">
                <a:solidFill>
                  <a:srgbClr val="000000"/>
                </a:solidFill>
              </a:rPr>
              <a:t>(ransac.estimator_.</a:t>
            </a:r>
            <a:r>
              <a:rPr lang="en-US" sz="1600" dirty="0" err="1">
                <a:solidFill>
                  <a:srgbClr val="000000"/>
                </a:solidFill>
              </a:rPr>
              <a:t>coef</a:t>
            </a:r>
            <a:r>
              <a:rPr lang="en-US" sz="1600" dirty="0">
                <a:solidFill>
                  <a:srgbClr val="000000"/>
                </a:solidFill>
              </a:rPr>
              <a:t>_, </a:t>
            </a:r>
            <a:r>
              <a:rPr lang="en-US" sz="1600" dirty="0" err="1">
                <a:solidFill>
                  <a:srgbClr val="000000"/>
                </a:solidFill>
              </a:rPr>
              <a:t>ransac.estimator_.intercept</a:t>
            </a:r>
            <a:r>
              <a:rPr lang="en-US" sz="1600" dirty="0">
                <a:solidFill>
                  <a:srgbClr val="000000"/>
                </a:solidFill>
              </a:rPr>
              <a:t>_)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5879" y="4458390"/>
            <a:ext cx="8063880" cy="58477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 err="1">
                <a:solidFill>
                  <a:srgbClr val="000000"/>
                </a:solidFill>
              </a:rPr>
              <a:t>ransac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RANSACRegressor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LinearRegression</a:t>
            </a:r>
            <a:r>
              <a:rPr lang="en-US" sz="1600" dirty="0">
                <a:solidFill>
                  <a:srgbClr val="000000"/>
                </a:solidFill>
              </a:rPr>
              <a:t>(), </a:t>
            </a:r>
            <a:r>
              <a:rPr lang="en-US" sz="1600" dirty="0" err="1">
                <a:solidFill>
                  <a:srgbClr val="000000"/>
                </a:solidFill>
              </a:rPr>
              <a:t>min_samples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>
                <a:solidFill>
                  <a:srgbClr val="09885A"/>
                </a:solidFill>
              </a:rPr>
              <a:t>50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max_trials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>
                <a:solidFill>
                  <a:srgbClr val="09885A"/>
                </a:solidFill>
              </a:rPr>
              <a:t>100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residual_threshold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>
                <a:solidFill>
                  <a:srgbClr val="09885A"/>
                </a:solidFill>
              </a:rPr>
              <a:t>5.0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231" y="5582792"/>
            <a:ext cx="8878527" cy="10772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00"/>
                </a:solidFill>
              </a:rPr>
              <a:t>inliers = housing[</a:t>
            </a:r>
            <a:r>
              <a:rPr lang="en-US" sz="1600" dirty="0" err="1">
                <a:solidFill>
                  <a:srgbClr val="000000"/>
                </a:solidFill>
              </a:rPr>
              <a:t>ransac.inlier_mask</a:t>
            </a:r>
            <a:r>
              <a:rPr lang="en-US" sz="1600" dirty="0">
                <a:solidFill>
                  <a:srgbClr val="000000"/>
                </a:solidFill>
              </a:rPr>
              <a:t>_]</a:t>
            </a:r>
          </a:p>
          <a:p>
            <a:r>
              <a:rPr lang="en-US" sz="1600" dirty="0">
                <a:solidFill>
                  <a:srgbClr val="000000"/>
                </a:solidFill>
              </a:rPr>
              <a:t>outliers = housing[~</a:t>
            </a:r>
            <a:r>
              <a:rPr lang="en-US" sz="1600" dirty="0" err="1">
                <a:solidFill>
                  <a:srgbClr val="000000"/>
                </a:solidFill>
              </a:rPr>
              <a:t>ransac.inlier_mask</a:t>
            </a:r>
            <a:r>
              <a:rPr lang="en-US" sz="1600" dirty="0">
                <a:solidFill>
                  <a:srgbClr val="000000"/>
                </a:solidFill>
              </a:rPr>
              <a:t>_]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plt.scatter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inliers.rooms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inliers.price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plt.scatter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outliers.rooms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outliers.price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60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Extension of the linear regression algorithm</a:t>
                </a:r>
              </a:p>
              <a:p>
                <a:pPr lvl="1"/>
                <a:r>
                  <a:rPr lang="en-US" dirty="0" smtClean="0"/>
                  <a:t>We can use the linear regression algorithm to perform </a:t>
                </a:r>
                <a:br>
                  <a:rPr lang="en-US" dirty="0" smtClean="0"/>
                </a:br>
                <a:r>
                  <a:rPr lang="en-US" dirty="0" smtClean="0"/>
                  <a:t>polynomial regression (e.g. fitting a quadratic curve)</a:t>
                </a:r>
              </a:p>
              <a:p>
                <a:pPr lvl="2"/>
                <a:r>
                  <a:rPr lang="en-US" dirty="0" smtClean="0">
                    <a:solidFill>
                      <a:srgbClr val="2196F3"/>
                    </a:solidFill>
                  </a:rPr>
                  <a:t>Just precompute the columns</a:t>
                </a:r>
              </a:p>
              <a:p>
                <a:pPr lvl="2"/>
                <a:r>
                  <a:rPr lang="en-US" dirty="0" smtClean="0"/>
                  <a:t>Example: if we have columns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x</a:t>
                </a:r>
                <a:r>
                  <a:rPr lang="en-US" dirty="0" smtClean="0"/>
                  <a:t>,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y</a:t>
                </a:r>
                <a:r>
                  <a:rPr lang="en-US" dirty="0" smtClean="0"/>
                  <a:t> and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z</a:t>
                </a:r>
                <a:r>
                  <a:rPr lang="en-US" dirty="0" smtClean="0"/>
                  <a:t>, compute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x * z, y * z, x * z</a:t>
                </a:r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and perform linear regression on these 6 features</a:t>
                </a:r>
              </a:p>
              <a:p>
                <a:pPr lvl="2"/>
                <a:r>
                  <a:rPr lang="en-US" dirty="0" smtClean="0"/>
                  <a:t>Example 2: polynomial terms: 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by itself: </a:t>
                </a:r>
                <a:r>
                  <a:rPr lang="en-US" dirty="0" smtClean="0">
                    <a:latin typeface="Consolas" panose="020B0609020204030204" pitchFamily="49" charset="0"/>
                  </a:rPr>
                  <a:t>x * x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onsolas" panose="020B0609020204030204" pitchFamily="49" charset="0"/>
                  </a:rPr>
                  <a:t>x * x * x</a:t>
                </a:r>
                <a:r>
                  <a:rPr lang="en-US" dirty="0" smtClean="0"/>
                  <a:t>, etc.</a:t>
                </a:r>
              </a:p>
              <a:p>
                <a:r>
                  <a:rPr lang="en-US" dirty="0" smtClean="0"/>
                  <a:t>This can be achieved easily with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scikit</a:t>
                </a:r>
                <a:r>
                  <a:rPr lang="en-US" dirty="0" smtClean="0">
                    <a:latin typeface="Consolas" panose="020B0609020204030204" pitchFamily="49" charset="0"/>
                  </a:rPr>
                  <a:t>-learn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89668" y="4053250"/>
            <a:ext cx="9360667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sklearn.preprocessing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PolynomialFeatures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 = </a:t>
            </a:r>
            <a:r>
              <a:rPr lang="en-US" dirty="0" err="1">
                <a:solidFill>
                  <a:srgbClr val="000000"/>
                </a:solidFill>
              </a:rPr>
              <a:t>np.arange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9885A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).reshape(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poly = </a:t>
            </a:r>
            <a:r>
              <a:rPr lang="en-US" dirty="0" err="1">
                <a:solidFill>
                  <a:srgbClr val="000000"/>
                </a:solidFill>
              </a:rPr>
              <a:t>PolynomialFeatures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x_transformed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poly.fit_transform</a:t>
            </a:r>
            <a:r>
              <a:rPr lang="en-US" dirty="0">
                <a:solidFill>
                  <a:srgbClr val="000000"/>
                </a:solidFill>
              </a:rPr>
              <a:t>(x)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poly.get_feature_names</a:t>
            </a:r>
            <a:r>
              <a:rPr lang="en-US" dirty="0">
                <a:solidFill>
                  <a:srgbClr val="000000"/>
                </a:solidFill>
              </a:rPr>
              <a:t>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poly.n_input_features</a:t>
            </a:r>
            <a:r>
              <a:rPr lang="en-US" dirty="0">
                <a:solidFill>
                  <a:srgbClr val="000000"/>
                </a:solidFill>
              </a:rPr>
              <a:t>_)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poly.n_output_features</a:t>
            </a:r>
            <a:r>
              <a:rPr lang="en-US" dirty="0" smtClean="0">
                <a:solidFill>
                  <a:srgbClr val="000000"/>
                </a:solidFill>
              </a:rPr>
              <a:t>_)</a:t>
            </a:r>
          </a:p>
          <a:p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Now </a:t>
            </a:r>
            <a:r>
              <a:rPr lang="en-US" dirty="0">
                <a:solidFill>
                  <a:srgbClr val="008000"/>
                </a:solidFill>
              </a:rPr>
              <a:t>we can perform linear regression with </a:t>
            </a:r>
            <a:r>
              <a:rPr lang="en-US" dirty="0" err="1">
                <a:solidFill>
                  <a:srgbClr val="008000"/>
                </a:solidFill>
              </a:rPr>
              <a:t>x_transformed</a:t>
            </a:r>
            <a:r>
              <a:rPr lang="en-US" dirty="0">
                <a:solidFill>
                  <a:srgbClr val="008000"/>
                </a:solidFill>
              </a:rPr>
              <a:t> as the </a:t>
            </a:r>
            <a:r>
              <a:rPr lang="en-US" dirty="0" smtClean="0">
                <a:solidFill>
                  <a:srgbClr val="008000"/>
                </a:solidFill>
              </a:rPr>
              <a:t>input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main types of errors</a:t>
            </a:r>
            <a:br>
              <a:rPr lang="en-US" dirty="0" smtClean="0"/>
            </a:br>
            <a:r>
              <a:rPr lang="en-US" dirty="0" smtClean="0"/>
              <a:t>we can make while trying</a:t>
            </a:r>
            <a:br>
              <a:rPr lang="en-US" dirty="0" smtClean="0"/>
            </a:br>
            <a:r>
              <a:rPr lang="en-US" dirty="0" smtClean="0"/>
              <a:t>regression models</a:t>
            </a:r>
          </a:p>
          <a:p>
            <a:pPr lvl="1"/>
            <a:r>
              <a:rPr lang="en-US" dirty="0" smtClean="0"/>
              <a:t>Use a </a:t>
            </a:r>
            <a:r>
              <a:rPr lang="en-US" b="1" dirty="0" smtClean="0"/>
              <a:t>wrong model</a:t>
            </a:r>
          </a:p>
          <a:p>
            <a:pPr lvl="2"/>
            <a:r>
              <a:rPr lang="en-US" dirty="0" err="1" smtClean="0"/>
              <a:t>Anscombe's</a:t>
            </a:r>
            <a:r>
              <a:rPr lang="en-US" dirty="0" smtClean="0"/>
              <a:t> quartet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Extrapolate</a:t>
            </a:r>
            <a:r>
              <a:rPr lang="en-US" dirty="0" smtClean="0"/>
              <a:t> without knowing</a:t>
            </a:r>
            <a:br>
              <a:rPr lang="en-US" dirty="0" smtClean="0"/>
            </a:br>
            <a:r>
              <a:rPr lang="en-US" dirty="0" smtClean="0"/>
              <a:t>(especially if we have interacting</a:t>
            </a:r>
            <a:br>
              <a:rPr lang="en-US" dirty="0" smtClean="0"/>
            </a:br>
            <a:r>
              <a:rPr lang="en-US" dirty="0" smtClean="0"/>
              <a:t>features)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67" y="647037"/>
            <a:ext cx="4131418" cy="3003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33" y="3650821"/>
            <a:ext cx="4715733" cy="30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regression model to classify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99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</a:t>
            </a:r>
            <a:r>
              <a:rPr lang="en-US" b="1" dirty="0" smtClean="0"/>
              <a:t>one of several known classes</a:t>
            </a:r>
          </a:p>
          <a:p>
            <a:pPr lvl="1"/>
            <a:r>
              <a:rPr lang="en-US" dirty="0" smtClean="0"/>
              <a:t>Based on the input parameters</a:t>
            </a:r>
          </a:p>
          <a:p>
            <a:pPr lvl="1"/>
            <a:r>
              <a:rPr lang="en-US" dirty="0" smtClean="0"/>
              <a:t>Example: classify whether a picture is of a cat or a dog</a:t>
            </a:r>
          </a:p>
          <a:p>
            <a:r>
              <a:rPr lang="en-US" dirty="0" smtClean="0">
                <a:solidFill>
                  <a:srgbClr val="2196F3"/>
                </a:solidFill>
              </a:rPr>
              <a:t>Regression and classification make up most of the </a:t>
            </a:r>
            <a:br>
              <a:rPr lang="en-US" dirty="0" smtClean="0">
                <a:solidFill>
                  <a:srgbClr val="2196F3"/>
                </a:solidFill>
              </a:rPr>
            </a:br>
            <a:r>
              <a:rPr lang="en-US" dirty="0" smtClean="0">
                <a:solidFill>
                  <a:srgbClr val="2196F3"/>
                </a:solidFill>
              </a:rPr>
              <a:t>machine learning problems</a:t>
            </a:r>
          </a:p>
          <a:p>
            <a:r>
              <a:rPr lang="en-US" dirty="0" smtClean="0"/>
              <a:t>Choosing an algorithm</a:t>
            </a:r>
          </a:p>
          <a:p>
            <a:pPr lvl="1"/>
            <a:r>
              <a:rPr lang="en-US" dirty="0" smtClean="0"/>
              <a:t>"No free lunch": </a:t>
            </a:r>
            <a:r>
              <a:rPr lang="en-US" b="1" dirty="0" smtClean="0"/>
              <a:t>no single algorithm </a:t>
            </a:r>
            <a:r>
              <a:rPr lang="en-US" dirty="0" smtClean="0"/>
              <a:t>works best</a:t>
            </a:r>
          </a:p>
          <a:p>
            <a:pPr lvl="1"/>
            <a:r>
              <a:rPr lang="en-US" dirty="0" smtClean="0"/>
              <a:t>It's best to compare some algorithms to select the best for</a:t>
            </a:r>
            <a:br>
              <a:rPr lang="en-US" dirty="0" smtClean="0"/>
            </a:br>
            <a:r>
              <a:rPr lang="en-US" dirty="0" smtClean="0"/>
              <a:t>a particular model</a:t>
            </a:r>
          </a:p>
          <a:p>
            <a:pPr lvl="2"/>
            <a:r>
              <a:rPr lang="en-US" dirty="0" smtClean="0"/>
              <a:t>Also, we might want to tune them first</a:t>
            </a:r>
          </a:p>
          <a:p>
            <a:r>
              <a:rPr lang="en-US" dirty="0" smtClean="0"/>
              <a:t>Reminder: ML process</a:t>
            </a:r>
          </a:p>
          <a:p>
            <a:pPr lvl="1"/>
            <a:r>
              <a:rPr lang="en-US" dirty="0" smtClean="0"/>
              <a:t>Select features, choose a performance metric (cost function), choose</a:t>
            </a:r>
            <a:br>
              <a:rPr lang="en-US" dirty="0" smtClean="0"/>
            </a:br>
            <a:r>
              <a:rPr lang="en-US" dirty="0" smtClean="0"/>
              <a:t>a classifier, evaluate and fine-tune the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91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Classification algorithm (despite its name)</a:t>
                </a:r>
              </a:p>
              <a:p>
                <a:r>
                  <a:rPr lang="en-US" dirty="0" smtClean="0"/>
                  <a:t>Two classes: negative (0) and positive (1)</a:t>
                </a:r>
              </a:p>
              <a:p>
                <a:pPr lvl="1"/>
                <a:r>
                  <a:rPr lang="en-US" dirty="0" smtClean="0"/>
                  <a:t>Can be extended to more classes</a:t>
                </a:r>
              </a:p>
              <a:p>
                <a:r>
                  <a:rPr lang="en-US" dirty="0" smtClean="0"/>
                  <a:t>How does it work?</a:t>
                </a:r>
              </a:p>
              <a:p>
                <a:pPr lvl="1"/>
                <a:r>
                  <a:rPr lang="en-US" dirty="0" smtClean="0"/>
                  <a:t>Linear regression can give us all kinds of values</a:t>
                </a:r>
              </a:p>
              <a:p>
                <a:pPr lvl="1"/>
                <a:r>
                  <a:rPr lang="en-US" dirty="0" smtClean="0"/>
                  <a:t>We want to constrain them between 0 and 1</a:t>
                </a:r>
              </a:p>
              <a:p>
                <a:pPr lvl="1"/>
                <a:r>
                  <a:rPr lang="en-US" dirty="0" smtClean="0"/>
                  <a:t>Approach</a:t>
                </a:r>
              </a:p>
              <a:p>
                <a:pPr lvl="2"/>
                <a:r>
                  <a:rPr lang="en-US" dirty="0" smtClean="0"/>
                  <a:t>Perform linear regression: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Use the sigmoid function to constrain the output: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Quantization: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dirty="0" smtClean="0"/>
                  <a:t> return 1, and 0 otherwise</a:t>
                </a:r>
              </a:p>
              <a:p>
                <a:pPr lvl="3"/>
                <a:r>
                  <a:rPr lang="en-US" dirty="0" smtClean="0"/>
                  <a:t>Remember that we only need to return 0 or 1</a:t>
                </a:r>
              </a:p>
              <a:p>
                <a:pPr lvl="3"/>
                <a:r>
                  <a:rPr lang="en-US" dirty="0" smtClean="0"/>
                  <a:t>We can also use the raw values as probability measures</a:t>
                </a:r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26" y="4553862"/>
            <a:ext cx="3096527" cy="20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Classifying Iris Flowers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A classic dataset for classification is the Iris dataset</a:t>
            </a:r>
          </a:p>
          <a:p>
            <a:pPr lvl="1"/>
            <a:r>
              <a:rPr lang="en-US" dirty="0" smtClean="0"/>
              <a:t>Located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b="1" dirty="0" smtClean="0"/>
              <a:t>3 classes</a:t>
            </a:r>
            <a:r>
              <a:rPr lang="en-US" dirty="0" smtClean="0"/>
              <a:t> (</a:t>
            </a:r>
            <a:r>
              <a:rPr lang="en-US" dirty="0" err="1" smtClean="0"/>
              <a:t>setosa</a:t>
            </a:r>
            <a:r>
              <a:rPr lang="en-US" dirty="0" smtClean="0"/>
              <a:t>, </a:t>
            </a:r>
            <a:r>
              <a:rPr lang="en-US" dirty="0" err="1" smtClean="0"/>
              <a:t>virginica</a:t>
            </a:r>
            <a:r>
              <a:rPr lang="en-US" dirty="0" smtClean="0"/>
              <a:t>, versicolor)</a:t>
            </a:r>
          </a:p>
          <a:p>
            <a:pPr lvl="1"/>
            <a:r>
              <a:rPr lang="en-US" b="1" dirty="0" smtClean="0"/>
              <a:t>4 attributes</a:t>
            </a:r>
            <a:r>
              <a:rPr lang="en-US" dirty="0" smtClean="0"/>
              <a:t>: petal width </a:t>
            </a:r>
            <a:r>
              <a:rPr lang="en-US" dirty="0"/>
              <a:t>/ height; sepal width / </a:t>
            </a:r>
            <a:r>
              <a:rPr lang="en-US" dirty="0" smtClean="0"/>
              <a:t>height (all in cm)</a:t>
            </a:r>
            <a:endParaRPr lang="en-US" dirty="0"/>
          </a:p>
          <a:p>
            <a:pPr lvl="2"/>
            <a:r>
              <a:rPr lang="en-US" dirty="0" smtClean="0"/>
              <a:t>Some features are highly correlated to the class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xplore and inspect the data before modelling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4155"/>
            <a:ext cx="6220193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01879"/>
            <a:ext cx="2910498" cy="3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02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Iris </a:t>
            </a:r>
            <a:r>
              <a:rPr lang="en-US" dirty="0" smtClean="0"/>
              <a:t>Flowers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Perform </a:t>
            </a:r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Test (output classes or probabilities)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model, there's a "mysterious" parameter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</a:p>
          <a:p>
            <a:pPr lvl="1"/>
            <a:r>
              <a:rPr lang="en-US" dirty="0" smtClean="0"/>
              <a:t>Regularization: how powerful the data is (more – next time)</a:t>
            </a:r>
          </a:p>
          <a:p>
            <a:pPr lvl="1"/>
            <a:r>
              <a:rPr lang="en-US" dirty="0" smtClean="0"/>
              <a:t>A large number means no regularization</a:t>
            </a:r>
          </a:p>
          <a:p>
            <a:pPr lvl="2"/>
            <a:r>
              <a:rPr lang="en-US" dirty="0" smtClean="0"/>
              <a:t>We just take the data "as-is", with no other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1296198"/>
            <a:ext cx="692450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sklearn.linear_model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LogisticRegression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model = </a:t>
            </a:r>
            <a:r>
              <a:rPr lang="en-US" dirty="0" err="1">
                <a:solidFill>
                  <a:srgbClr val="000000"/>
                </a:solidFill>
              </a:rPr>
              <a:t>LogisticRegression</a:t>
            </a:r>
            <a:r>
              <a:rPr lang="en-US" dirty="0">
                <a:solidFill>
                  <a:srgbClr val="000000"/>
                </a:solidFill>
              </a:rPr>
              <a:t>(C = </a:t>
            </a:r>
            <a:r>
              <a:rPr lang="en-US" dirty="0" smtClean="0">
                <a:solidFill>
                  <a:srgbClr val="09885A"/>
                </a:solidFill>
              </a:rPr>
              <a:t>1e6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model.fit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iris_train_data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iris_train_labels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1" y="3066524"/>
            <a:ext cx="6924502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model.predict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iris_test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model.predict_proba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iris_test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Classes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Two main approaches</a:t>
            </a:r>
          </a:p>
          <a:p>
            <a:pPr lvl="1"/>
            <a:r>
              <a:rPr lang="en-US" dirty="0" smtClean="0"/>
              <a:t>One-vs-all: several predictors</a:t>
            </a:r>
          </a:p>
          <a:p>
            <a:pPr lvl="2"/>
            <a:r>
              <a:rPr lang="en-US" dirty="0" smtClean="0"/>
              <a:t>One predictor for each class vs. the others</a:t>
            </a:r>
          </a:p>
          <a:p>
            <a:pPr lvl="1"/>
            <a:r>
              <a:rPr lang="en-US" dirty="0" smtClean="0"/>
              <a:t>Overall: calculate probabilities of each class</a:t>
            </a:r>
          </a:p>
          <a:p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cikit-learn</a:t>
            </a:r>
            <a:r>
              <a:rPr lang="en-US" dirty="0" smtClean="0"/>
              <a:t> takes care of multiple classes </a:t>
            </a:r>
            <a:br>
              <a:rPr lang="en-US" dirty="0" smtClean="0"/>
            </a:br>
            <a:r>
              <a:rPr lang="en-US" dirty="0" smtClean="0"/>
              <a:t>(multinomial logistic regression) by default</a:t>
            </a:r>
          </a:p>
          <a:p>
            <a:pPr lvl="1"/>
            <a:r>
              <a:rPr lang="en-US" dirty="0" smtClean="0"/>
              <a:t>We don't even need to transform the labels</a:t>
            </a:r>
          </a:p>
          <a:p>
            <a:pPr lvl="1"/>
            <a:r>
              <a:rPr lang="en-US" dirty="0" smtClean="0"/>
              <a:t>This applies to all algorithms in the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  <a:p>
            <a:pPr lvl="1"/>
            <a:r>
              <a:rPr lang="en-US" dirty="0"/>
              <a:t>Objective function, cost function, optimization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Problem description, motivation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Usage</a:t>
            </a:r>
          </a:p>
          <a:p>
            <a:r>
              <a:rPr lang="en-US" dirty="0"/>
              <a:t>RANSAC</a:t>
            </a:r>
          </a:p>
          <a:p>
            <a:r>
              <a:rPr lang="en-US" dirty="0"/>
              <a:t>Extensions: polynomial regression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Problem description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basics</a:t>
            </a:r>
          </a:p>
          <a:p>
            <a:pPr lvl="1"/>
            <a:r>
              <a:rPr lang="en-US" dirty="0" smtClean="0"/>
              <a:t>Objective function, cost function, optimization</a:t>
            </a:r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Problem description, motivation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Usage</a:t>
            </a:r>
          </a:p>
          <a:p>
            <a:r>
              <a:rPr lang="en-US" dirty="0" smtClean="0"/>
              <a:t>RANSAC</a:t>
            </a:r>
          </a:p>
          <a:p>
            <a:r>
              <a:rPr lang="en-US" dirty="0" smtClean="0"/>
              <a:t>Extensions: polynomial regression</a:t>
            </a:r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continuous values… </a:t>
            </a:r>
            <a:br>
              <a:rPr lang="en-US" dirty="0"/>
            </a:br>
            <a:r>
              <a:rPr lang="en-US" dirty="0"/>
              <a:t>and torture first-semester students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3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Intuition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Regression – predicting a continuous variable</a:t>
                </a:r>
              </a:p>
              <a:p>
                <a:r>
                  <a:rPr lang="en-US" dirty="0" smtClean="0"/>
                  <a:t>Problem statement</a:t>
                </a:r>
              </a:p>
              <a:p>
                <a:pPr lvl="1"/>
                <a:r>
                  <a:rPr lang="en-US" dirty="0" smtClean="0"/>
                  <a:t>Given pairs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points, create a model</a:t>
                </a:r>
              </a:p>
              <a:p>
                <a:pPr lvl="2"/>
                <a:r>
                  <a:rPr lang="en-US" dirty="0" smtClean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;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goal: predict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2196F3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>
                  <a:solidFill>
                    <a:srgbClr val="2196F3"/>
                  </a:solidFill>
                </a:endParaRPr>
              </a:p>
              <a:p>
                <a:pPr lvl="3"/>
                <a:r>
                  <a:rPr lang="en-US" dirty="0"/>
                  <a:t>Under the assumption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depends linearly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(and nothing else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Modelling function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Many samples: for each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∈[1;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Many variables: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Trick: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≡1⇒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21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Loss function</a:t>
                </a:r>
              </a:p>
              <a:p>
                <a:pPr lvl="1"/>
                <a:r>
                  <a:rPr lang="en-US" dirty="0" smtClean="0"/>
                  <a:t>For each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Total cost function</a:t>
                </a:r>
              </a:p>
              <a:p>
                <a:pPr lvl="1"/>
                <a:r>
                  <a:rPr lang="en-US" dirty="0" smtClean="0"/>
                  <a:t>Also called simply "cost function"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Training process</a:t>
                </a:r>
              </a:p>
              <a:p>
                <a:pPr lvl="1"/>
                <a:r>
                  <a:rPr lang="en-US" dirty="0" smtClean="0"/>
                  <a:t>Minimize the cost function</a:t>
                </a:r>
              </a:p>
              <a:p>
                <a:pPr lvl="2"/>
                <a:r>
                  <a:rPr lang="en-US" dirty="0" smtClean="0"/>
                  <a:t>We're looking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that lead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Written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func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2" y="568796"/>
            <a:ext cx="3227879" cy="25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;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Paraboloid (3D parabola)</a:t>
                </a:r>
              </a:p>
              <a:p>
                <a:pPr lvl="1"/>
                <a:r>
                  <a:rPr lang="en-US" dirty="0" smtClean="0"/>
                  <a:t>It has exactly one min value</a:t>
                </a:r>
              </a:p>
              <a:p>
                <a:pPr lvl="2"/>
                <a:r>
                  <a:rPr lang="en-US" dirty="0" smtClean="0"/>
                  <a:t>And we can see it</a:t>
                </a:r>
              </a:p>
              <a:p>
                <a:r>
                  <a:rPr lang="en-US" dirty="0" smtClean="0"/>
                  <a:t>Intuition</a:t>
                </a:r>
                <a:endParaRPr lang="en-US" dirty="0"/>
              </a:p>
              <a:p>
                <a:pPr lvl="1"/>
                <a:r>
                  <a:rPr lang="en-US" dirty="0"/>
                  <a:t>If the plot was a real object (say, a sheet of some sort), we could</a:t>
                </a:r>
                <a:br>
                  <a:rPr lang="en-US" dirty="0"/>
                </a:br>
                <a:r>
                  <a:rPr lang="en-US" dirty="0"/>
                  <a:t>slide a ball bearing on it</a:t>
                </a:r>
              </a:p>
              <a:p>
                <a:pPr lvl="1"/>
                <a:r>
                  <a:rPr lang="en-US" dirty="0"/>
                  <a:t>After a while, the ball bearing will settle at the “bottom”</a:t>
                </a:r>
                <a:br>
                  <a:rPr lang="en-US" dirty="0"/>
                </a:br>
                <a:r>
                  <a:rPr lang="en-US" dirty="0"/>
                  <a:t>due to </a:t>
                </a:r>
                <a:r>
                  <a:rPr lang="en-US" dirty="0" smtClean="0"/>
                  <a:t>gravity</a:t>
                </a:r>
              </a:p>
              <a:p>
                <a:pPr lvl="1"/>
                <a:r>
                  <a:rPr lang="en-US" dirty="0" smtClean="0"/>
                  <a:t>We can "simulate" this: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gradient descent</a:t>
                </a:r>
              </a:p>
              <a:p>
                <a:r>
                  <a:rPr lang="en-US" dirty="0" smtClean="0"/>
                  <a:t>Reminder: gradient</a:t>
                </a:r>
              </a:p>
              <a:p>
                <a:pPr lvl="1"/>
                <a:r>
                  <a:rPr lang="en-US" dirty="0" smtClean="0"/>
                  <a:t>"Multi-dimensional derivative"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14" y="352539"/>
            <a:ext cx="3802033" cy="2764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58" y="5301769"/>
            <a:ext cx="1521199" cy="10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Iterative algorithm – perform as long as needed</a:t>
                </a:r>
              </a:p>
              <a:p>
                <a:pPr lvl="1"/>
                <a:r>
                  <a:rPr lang="en-US" dirty="0" smtClean="0"/>
                  <a:t>Start from some point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Decide how big steps to take: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Called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learning rate</a:t>
                </a:r>
                <a:r>
                  <a:rPr lang="en-US" dirty="0" smtClean="0"/>
                  <a:t> in ML terminology</a:t>
                </a:r>
              </a:p>
              <a:p>
                <a:pPr lvl="1"/>
                <a:r>
                  <a:rPr lang="en-US" dirty="0" smtClean="0"/>
                  <a:t>Use the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to compute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tells us how much to move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direction in order</a:t>
                </a:r>
                <a:br>
                  <a:rPr lang="en-US" dirty="0" smtClean="0"/>
                </a:br>
                <a:r>
                  <a:rPr lang="en-US" dirty="0" smtClean="0"/>
                  <a:t>to get to the minimum</a:t>
                </a:r>
              </a:p>
              <a:p>
                <a:pPr lvl="2"/>
                <a:r>
                  <a:rPr lang="en-US" dirty="0" smtClean="0"/>
                  <a:t>Similar for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Take a step with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 smtClean="0"/>
                  <a:t> in each direction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 are the new coordinates</a:t>
                </a:r>
              </a:p>
              <a:p>
                <a:pPr lvl="1"/>
                <a:r>
                  <a:rPr lang="en-US" dirty="0" smtClean="0"/>
                  <a:t>Repeat the two preceding steps as needed</a:t>
                </a:r>
              </a:p>
              <a:p>
                <a:pPr lvl="2"/>
                <a:r>
                  <a:rPr lang="en-US" b="0" dirty="0" smtClean="0"/>
                  <a:t>Usually, we do thi</a:t>
                </a:r>
                <a:r>
                  <a:rPr lang="en-US" dirty="0" smtClean="0"/>
                  <a:t>s for a fixed number of iterations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35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Housing Prices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linear regression</a:t>
            </a:r>
          </a:p>
          <a:p>
            <a:pPr lvl="1"/>
            <a:r>
              <a:rPr lang="en-US" dirty="0" smtClean="0"/>
              <a:t>Many predictor variables</a:t>
            </a:r>
          </a:p>
          <a:p>
            <a:r>
              <a:rPr lang="en-US" dirty="0" smtClean="0"/>
              <a:t>Let's use this model to try and predict housing prices</a:t>
            </a:r>
            <a:br>
              <a:rPr lang="en-US" dirty="0" smtClean="0"/>
            </a:br>
            <a:r>
              <a:rPr lang="en-US" dirty="0" smtClean="0"/>
              <a:t>(a classical dataset located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First, we want to explore the datasets</a:t>
            </a:r>
          </a:p>
          <a:p>
            <a:pPr lvl="1"/>
            <a:r>
              <a:rPr lang="en-US" dirty="0" smtClean="0"/>
              <a:t>A more thorough exploration is "left as an exercise to the reader"</a:t>
            </a:r>
          </a:p>
          <a:p>
            <a:pPr lvl="1"/>
            <a:r>
              <a:rPr lang="en-US" dirty="0" smtClean="0"/>
              <a:t>But we want to see what model would be appropriate</a:t>
            </a:r>
          </a:p>
          <a:p>
            <a:pPr lvl="2"/>
            <a:r>
              <a:rPr lang="en-US" dirty="0" smtClean="0"/>
              <a:t>In addition to usual data analysis techniques, let's plot all correlations</a:t>
            </a:r>
            <a:br>
              <a:rPr lang="en-US" dirty="0" smtClean="0"/>
            </a:br>
            <a:r>
              <a:rPr lang="en-US" dirty="0" smtClean="0"/>
              <a:t>between any pair of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56418" y="2774732"/>
            <a:ext cx="1010049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housing.columns</a:t>
            </a:r>
            <a:r>
              <a:rPr lang="en-US" dirty="0">
                <a:solidFill>
                  <a:srgbClr val="000000"/>
                </a:solidFill>
              </a:rPr>
              <a:t> = [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crime_rate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zoned_land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"industry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bounds_river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nox_conc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"rooms"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"distance"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"highways"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"tax"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pt_ratio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b_estimator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pop_status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"price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9,8142"/>
  <p:tag name="ORIGINALWIDTH" val="678,8447"/>
  <p:tag name="LATEXADDIN" val="\documentclass{article}&#10;\usepackage{amsmath}&#10;\pagestyle{empty}&#10;\begin{document}&#10;&#10;$$ \nabla J = \begin{pmatrix} \frac{\partial J}{\partial a} \\ \\ \frac{\partial J}{\partial b} \end{pmatrix} $$&#10;&#10;\end{document}"/>
  <p:tag name="IGUANATEXSIZE" val="22"/>
  <p:tag name="IGUANATEXCURSOR" val="14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851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Linear and Logistic Regression</vt:lpstr>
      <vt:lpstr>sli.do #MachineLearning</vt:lpstr>
      <vt:lpstr>Table of Contents</vt:lpstr>
      <vt:lpstr>Linear Regression</vt:lpstr>
      <vt:lpstr>Linear Regression Intuition</vt:lpstr>
      <vt:lpstr>Training</vt:lpstr>
      <vt:lpstr>Gradient Descent</vt:lpstr>
      <vt:lpstr>Gradient Descent (2)</vt:lpstr>
      <vt:lpstr>Example: Housing Prices</vt:lpstr>
      <vt:lpstr>Creating a Model</vt:lpstr>
      <vt:lpstr>Delving Deeper into Matrices</vt:lpstr>
      <vt:lpstr>Regression with Outliers</vt:lpstr>
      <vt:lpstr>Lab: RANSAC on the Housing Dataset</vt:lpstr>
      <vt:lpstr>Polynomial Regression</vt:lpstr>
      <vt:lpstr>Common Mistakes</vt:lpstr>
      <vt:lpstr>Logistic Regression</vt:lpstr>
      <vt:lpstr>Classification</vt:lpstr>
      <vt:lpstr>Logistic Regression</vt:lpstr>
      <vt:lpstr>Example: Classifying Iris Flowers</vt:lpstr>
      <vt:lpstr>Example: Classifying Iris Flowers (2)</vt:lpstr>
      <vt:lpstr>Many Classes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93</cp:revision>
  <dcterms:created xsi:type="dcterms:W3CDTF">2017-09-11T12:40:37Z</dcterms:created>
  <dcterms:modified xsi:type="dcterms:W3CDTF">2019-09-09T16:00:15Z</dcterms:modified>
</cp:coreProperties>
</file>