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262" r:id="rId4"/>
    <p:sldId id="33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8" r:id="rId22"/>
    <p:sldId id="329" r:id="rId23"/>
    <p:sldId id="332" r:id="rId24"/>
    <p:sldId id="333" r:id="rId25"/>
    <p:sldId id="286" r:id="rId26"/>
    <p:sldId id="261" r:id="rId2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8BC34A"/>
    <a:srgbClr val="4D4D4D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18.9.2019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machine-learning-databases/iris/iris.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ratified_sampl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cikit-learn.org/stable/modules/classes.html#module-sklearn.metr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log.minitab.com/blog/adventures-in-statistics-2/regression-analysis-how-do-i-interpret-r-squared-and-assess-the-goodness-of-f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://scikit-learn.org/stable/auto_examples/model_selection/plot_ro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sjynp0sc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cikit-learn.org/stable/modules/learning_curv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br>
              <a:rPr lang="en-US" dirty="0" smtClean="0"/>
            </a:br>
            <a:r>
              <a:rPr lang="en-US" dirty="0" smtClean="0"/>
              <a:t>and Improvement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train your model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27" y="551086"/>
            <a:ext cx="2374758" cy="22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with Regularization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latin typeface="Consolas" panose="020B0609020204030204" pitchFamily="49" charset="0"/>
                  </a:rPr>
                  <a:t>LogisticRegression</a:t>
                </a:r>
                <a:r>
                  <a:rPr lang="en-US" dirty="0" smtClean="0"/>
                  <a:t> class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r>
                  <a:rPr lang="en-US" dirty="0" smtClean="0"/>
                  <a:t> accepts</a:t>
                </a:r>
                <a:br>
                  <a:rPr lang="en-US" dirty="0" smtClean="0"/>
                </a:br>
                <a:r>
                  <a:rPr lang="en-US" dirty="0" smtClean="0"/>
                  <a:t>a regularization parameter </a:t>
                </a:r>
                <a:r>
                  <a:rPr lang="en-US" dirty="0" smtClean="0">
                    <a:latin typeface="Consolas" panose="020B0609020204030204" pitchFamily="49" charset="0"/>
                  </a:rPr>
                  <a:t>C</a:t>
                </a:r>
              </a:p>
              <a:p>
                <a:pPr lvl="1"/>
                <a:r>
                  <a:rPr lang="en-US" dirty="0" smtClean="0"/>
                  <a:t>Added to the cost function, L2-type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(by convention)</a:t>
                </a:r>
              </a:p>
              <a:p>
                <a:r>
                  <a:rPr lang="en-US" dirty="0" smtClean="0"/>
                  <a:t>Increasing 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weaker regularization</a:t>
                </a:r>
              </a:p>
              <a:p>
                <a:pPr lvl="1"/>
                <a:r>
                  <a:rPr lang="en-US" dirty="0" smtClean="0"/>
                  <a:t>The algorithm follows the data more closely</a:t>
                </a:r>
              </a:p>
              <a:p>
                <a:r>
                  <a:rPr lang="en-US" dirty="0" smtClean="0"/>
                  <a:t>Decreasing </a:t>
                </a:r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stronger </a:t>
                </a:r>
                <a:r>
                  <a:rPr lang="en-US" dirty="0"/>
                  <a:t>regularization</a:t>
                </a:r>
              </a:p>
              <a:p>
                <a:pPr lvl="1"/>
                <a:r>
                  <a:rPr lang="en-US" dirty="0"/>
                  <a:t>The algorithm </a:t>
                </a:r>
                <a:r>
                  <a:rPr lang="en-US" dirty="0" smtClean="0"/>
                  <a:t>"doesn't care too much about </a:t>
                </a:r>
                <a:r>
                  <a:rPr lang="en-US" dirty="0"/>
                  <a:t>the </a:t>
                </a:r>
                <a:r>
                  <a:rPr lang="en-US" dirty="0" smtClean="0"/>
                  <a:t>data"</a:t>
                </a:r>
              </a:p>
              <a:p>
                <a:r>
                  <a:rPr lang="en-US" dirty="0" smtClean="0"/>
                  <a:t>How to choose a value?</a:t>
                </a:r>
              </a:p>
              <a:p>
                <a:pPr lvl="1"/>
                <a:r>
                  <a:rPr lang="en-US" dirty="0" smtClean="0"/>
                  <a:t>We'll talk about this later, stay </a:t>
                </a:r>
                <a:r>
                  <a:rPr lang="en-US" b="1" dirty="0" smtClean="0"/>
                  <a:t>tuned</a:t>
                </a:r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3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Regularization Parameters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a logistic regression on the </a:t>
            </a:r>
            <a:r>
              <a:rPr lang="en-US" dirty="0" smtClean="0">
                <a:hlinkClick r:id="rId2"/>
              </a:rPr>
              <a:t>Iris</a:t>
            </a:r>
            <a:r>
              <a:rPr lang="en-US" dirty="0" smtClean="0"/>
              <a:t> dataset </a:t>
            </a:r>
            <a:br>
              <a:rPr lang="en-US" dirty="0" smtClean="0"/>
            </a:br>
            <a:r>
              <a:rPr lang="en-US" dirty="0" smtClean="0"/>
              <a:t>with several values of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</a:p>
          <a:p>
            <a:pPr lvl="1"/>
            <a:r>
              <a:rPr lang="en-US" dirty="0" smtClean="0"/>
              <a:t>Display the weights</a:t>
            </a:r>
          </a:p>
          <a:p>
            <a:pPr lvl="2"/>
            <a:r>
              <a:rPr lang="en-US" dirty="0" smtClean="0"/>
              <a:t>Observe how decreased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en-US" dirty="0" smtClean="0"/>
              <a:t> leads to weight shrinking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251064" y="2527390"/>
            <a:ext cx="7734993" cy="403187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</a:rPr>
              <a:t>iris = </a:t>
            </a:r>
            <a:r>
              <a:rPr lang="en-US" sz="1600" dirty="0" err="1">
                <a:solidFill>
                  <a:srgbClr val="000000"/>
                </a:solidFill>
              </a:rPr>
              <a:t>load_iris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attributes, labels = </a:t>
            </a:r>
            <a:r>
              <a:rPr lang="en-US" sz="1600" dirty="0" err="1">
                <a:solidFill>
                  <a:srgbClr val="000000"/>
                </a:solidFill>
              </a:rPr>
              <a:t>iris.data</a:t>
            </a:r>
            <a:r>
              <a:rPr lang="en-US" sz="1600" dirty="0">
                <a:solidFill>
                  <a:srgbClr val="000000"/>
                </a:solidFill>
              </a:rPr>
              <a:t>[:, [</a:t>
            </a:r>
            <a:r>
              <a:rPr lang="en-US" sz="1600" dirty="0">
                <a:solidFill>
                  <a:srgbClr val="09885A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3</a:t>
            </a:r>
            <a:r>
              <a:rPr lang="en-US" sz="1600" dirty="0">
                <a:solidFill>
                  <a:srgbClr val="000000"/>
                </a:solidFill>
              </a:rPr>
              <a:t>]], </a:t>
            </a:r>
            <a:r>
              <a:rPr lang="en-US" sz="1600" dirty="0" err="1">
                <a:solidFill>
                  <a:srgbClr val="000000"/>
                </a:solidFill>
              </a:rPr>
              <a:t>iris.target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weights, </a:t>
            </a:r>
            <a:r>
              <a:rPr lang="en-US" sz="1600" dirty="0" err="1">
                <a:solidFill>
                  <a:srgbClr val="000000"/>
                </a:solidFill>
              </a:rPr>
              <a:t>params</a:t>
            </a:r>
            <a:r>
              <a:rPr lang="en-US" sz="1600" dirty="0">
                <a:solidFill>
                  <a:srgbClr val="000000"/>
                </a:solidFill>
              </a:rPr>
              <a:t> = [], []</a:t>
            </a:r>
          </a:p>
          <a:p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srgbClr val="000000"/>
                </a:solidFill>
              </a:rPr>
              <a:t> c </a:t>
            </a:r>
            <a:r>
              <a:rPr lang="en-US" sz="1600" dirty="0">
                <a:solidFill>
                  <a:srgbClr val="0000FF"/>
                </a:solidFill>
              </a:rPr>
              <a:t>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np.arange</a:t>
            </a:r>
            <a:r>
              <a:rPr lang="en-US" sz="1600" dirty="0">
                <a:solidFill>
                  <a:srgbClr val="000000"/>
                </a:solidFill>
              </a:rPr>
              <a:t>(-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):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model </a:t>
            </a:r>
            <a:r>
              <a:rPr lang="en-US" sz="1600" dirty="0">
                <a:solidFill>
                  <a:srgbClr val="000000"/>
                </a:solidFill>
              </a:rPr>
              <a:t>= LogisticRegression(C = </a:t>
            </a:r>
            <a:r>
              <a:rPr lang="en-US" sz="1600" dirty="0">
                <a:solidFill>
                  <a:srgbClr val="09885A"/>
                </a:solidFill>
              </a:rPr>
              <a:t>10.0</a:t>
            </a:r>
            <a:r>
              <a:rPr lang="en-US" sz="1600" dirty="0">
                <a:solidFill>
                  <a:srgbClr val="000000"/>
                </a:solidFill>
              </a:rPr>
              <a:t> ** c)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model.fit</a:t>
            </a:r>
            <a:r>
              <a:rPr lang="en-US" sz="1600" dirty="0" smtClean="0">
                <a:solidFill>
                  <a:srgbClr val="000000"/>
                </a:solidFill>
              </a:rPr>
              <a:t>(attributes</a:t>
            </a:r>
            <a:r>
              <a:rPr lang="en-US" sz="1600" dirty="0">
                <a:solidFill>
                  <a:srgbClr val="000000"/>
                </a:solidFill>
              </a:rPr>
              <a:t>, labels)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weights.append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</a:rPr>
              <a:t>model.coef</a:t>
            </a:r>
            <a:r>
              <a:rPr lang="en-US" sz="1600" dirty="0">
                <a:solidFill>
                  <a:srgbClr val="000000"/>
                </a:solidFill>
              </a:rPr>
              <a:t>_[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]) </a:t>
            </a:r>
            <a:r>
              <a:rPr lang="en-US" sz="1600" dirty="0">
                <a:solidFill>
                  <a:srgbClr val="008000"/>
                </a:solidFill>
              </a:rPr>
              <a:t># Display only the second class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</a:rPr>
              <a:t>params.append</a:t>
            </a:r>
            <a:r>
              <a:rPr lang="en-US" sz="1600" dirty="0" smtClean="0">
                <a:solidFill>
                  <a:srgbClr val="000000"/>
                </a:solidFill>
              </a:rPr>
              <a:t>(</a:t>
            </a:r>
            <a:r>
              <a:rPr lang="en-US" sz="1600" dirty="0" smtClean="0">
                <a:solidFill>
                  <a:srgbClr val="09885A"/>
                </a:solidFill>
              </a:rPr>
              <a:t>10.0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** c)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weights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 err="1">
                <a:solidFill>
                  <a:srgbClr val="000000"/>
                </a:solidFill>
              </a:rPr>
              <a:t>np.array</a:t>
            </a:r>
            <a:r>
              <a:rPr lang="en-US" sz="1600" dirty="0">
                <a:solidFill>
                  <a:srgbClr val="000000"/>
                </a:solidFill>
              </a:rPr>
              <a:t>(weights)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plt.plot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params</a:t>
            </a:r>
            <a:r>
              <a:rPr lang="en-US" sz="1600" dirty="0">
                <a:solidFill>
                  <a:srgbClr val="000000"/>
                </a:solidFill>
              </a:rPr>
              <a:t>, weights[:, </a:t>
            </a:r>
            <a:r>
              <a:rPr lang="en-US" sz="1600" dirty="0">
                <a:solidFill>
                  <a:srgbClr val="09885A"/>
                </a:solidFill>
              </a:rPr>
              <a:t>0</a:t>
            </a:r>
            <a:r>
              <a:rPr lang="en-US" sz="1600" dirty="0">
                <a:solidFill>
                  <a:srgbClr val="000000"/>
                </a:solidFill>
              </a:rPr>
              <a:t>], label = </a:t>
            </a:r>
            <a:r>
              <a:rPr lang="en-US" sz="1600" dirty="0">
                <a:solidFill>
                  <a:srgbClr val="A31515"/>
                </a:solidFill>
              </a:rPr>
              <a:t>"Petal length"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plt.plot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params</a:t>
            </a:r>
            <a:r>
              <a:rPr lang="en-US" sz="1600" dirty="0">
                <a:solidFill>
                  <a:srgbClr val="000000"/>
                </a:solidFill>
              </a:rPr>
              <a:t>, weights[:,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], label = </a:t>
            </a:r>
            <a:r>
              <a:rPr lang="en-US" sz="1600" dirty="0">
                <a:solidFill>
                  <a:srgbClr val="A31515"/>
                </a:solidFill>
              </a:rPr>
              <a:t>"Petal width"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plt.xlabel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A31515"/>
                </a:solidFill>
              </a:rPr>
              <a:t>"C"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plt.ylabel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A31515"/>
                </a:solidFill>
              </a:rPr>
              <a:t>"Weight coefficient"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plt.xscale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A31515"/>
                </a:solidFill>
              </a:rPr>
              <a:t>"log"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plt.legend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plt.show</a:t>
            </a:r>
            <a:r>
              <a:rPr lang="en-US" sz="1600" dirty="0">
                <a:solidFill>
                  <a:srgbClr val="000000"/>
                </a:solidFill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9" y="4353097"/>
            <a:ext cx="3403446" cy="23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Seeing how well your model performs</a:t>
            </a:r>
            <a:br>
              <a:rPr lang="en-US" dirty="0" smtClean="0"/>
            </a:br>
            <a:r>
              <a:rPr lang="en-US" dirty="0" smtClean="0"/>
              <a:t>on new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Sets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most important rules in machine learning is</a:t>
            </a:r>
          </a:p>
          <a:p>
            <a:pPr lvl="1"/>
            <a:r>
              <a:rPr lang="en-US" sz="3600" b="1" dirty="0">
                <a:solidFill>
                  <a:srgbClr val="C00000"/>
                </a:solidFill>
              </a:rPr>
              <a:t>NEVER test the model with the data you trained it on!</a:t>
            </a:r>
          </a:p>
          <a:p>
            <a:pPr lvl="1"/>
            <a:r>
              <a:rPr lang="en-US" dirty="0" smtClean="0"/>
              <a:t>The model may "cheat" and learn the answers instead of finding</a:t>
            </a:r>
            <a:br>
              <a:rPr lang="en-US" dirty="0" smtClean="0"/>
            </a:br>
            <a:r>
              <a:rPr lang="en-US" dirty="0" smtClean="0"/>
              <a:t>structure in the data</a:t>
            </a:r>
          </a:p>
          <a:p>
            <a:r>
              <a:rPr lang="en-US" dirty="0" smtClean="0"/>
              <a:t>Since we usually have one dataset, it's useful to "hold out" some of the data for testing</a:t>
            </a:r>
          </a:p>
          <a:p>
            <a:pPr lvl="1"/>
            <a:r>
              <a:rPr lang="en-US" dirty="0" smtClean="0"/>
              <a:t>Usually </a:t>
            </a:r>
            <a:r>
              <a:rPr lang="en-US" b="1" dirty="0" smtClean="0"/>
              <a:t>70%</a:t>
            </a:r>
            <a:r>
              <a:rPr lang="en-US" dirty="0" smtClean="0"/>
              <a:t> of the data is for training and </a:t>
            </a:r>
            <a:r>
              <a:rPr lang="en-US" b="1" dirty="0" smtClean="0"/>
              <a:t>30%</a:t>
            </a:r>
            <a:r>
              <a:rPr lang="en-US" dirty="0" smtClean="0"/>
              <a:t> – for testing</a:t>
            </a:r>
          </a:p>
          <a:p>
            <a:pPr lvl="1"/>
            <a:r>
              <a:rPr lang="en-US" dirty="0" smtClean="0"/>
              <a:t>We need to take </a:t>
            </a:r>
            <a:r>
              <a:rPr lang="en-US" dirty="0" smtClean="0">
                <a:solidFill>
                  <a:srgbClr val="2196F3"/>
                </a:solidFill>
              </a:rPr>
              <a:t>randomized samples</a:t>
            </a:r>
          </a:p>
          <a:p>
            <a:pPr lvl="1"/>
            <a:r>
              <a:rPr lang="en-US" dirty="0" smtClean="0"/>
              <a:t>In cases of classification, we need </a:t>
            </a:r>
            <a:r>
              <a:rPr lang="en-US" dirty="0" smtClean="0">
                <a:hlinkClick r:id="rId2"/>
              </a:rPr>
              <a:t>stratified</a:t>
            </a:r>
            <a:r>
              <a:rPr lang="en-US" dirty="0" smtClean="0"/>
              <a:t> samples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</a:t>
            </a:r>
            <a:r>
              <a:rPr lang="en-US" dirty="0" smtClean="0"/>
              <a:t> has a convenient method for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494605" y="5911260"/>
            <a:ext cx="10769140" cy="5847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sklearn.model_selection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train_test_split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attr_train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attr_test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l_train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l_test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</a:rPr>
              <a:t>train_test_split</a:t>
            </a:r>
            <a:r>
              <a:rPr lang="en-US" sz="1600" dirty="0" smtClean="0">
                <a:solidFill>
                  <a:srgbClr val="000000"/>
                </a:solidFill>
              </a:rPr>
              <a:t>(attributes</a:t>
            </a:r>
            <a:r>
              <a:rPr lang="en-US" sz="1600" dirty="0">
                <a:solidFill>
                  <a:srgbClr val="000000"/>
                </a:solidFill>
              </a:rPr>
              <a:t>, labels, </a:t>
            </a:r>
            <a:r>
              <a:rPr lang="en-US" sz="1600" dirty="0" err="1">
                <a:solidFill>
                  <a:srgbClr val="000000"/>
                </a:solidFill>
              </a:rPr>
              <a:t>train_size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>
                <a:solidFill>
                  <a:srgbClr val="09885A"/>
                </a:solidFill>
              </a:rPr>
              <a:t>0.7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78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Performance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Once we train the model, we use the test data to score it</a:t>
                </a:r>
              </a:p>
              <a:p>
                <a:pPr lvl="1"/>
                <a:r>
                  <a:rPr lang="en-US" dirty="0" smtClean="0"/>
                  <a:t>Using one of the scoring metrics</a:t>
                </a:r>
              </a:p>
              <a:p>
                <a:r>
                  <a:rPr lang="en-US" dirty="0" smtClean="0"/>
                  <a:t>Scoring metrics</a:t>
                </a:r>
              </a:p>
              <a:p>
                <a:pPr lvl="1"/>
                <a:r>
                  <a:rPr lang="en-US" b="1" dirty="0" smtClean="0"/>
                  <a:t>Regression:</a:t>
                </a:r>
                <a:r>
                  <a:rPr lang="en-US" dirty="0" smtClean="0"/>
                  <a:t> usually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coefficient of determination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– proportion</a:t>
                </a:r>
                <a:br>
                  <a:rPr lang="en-US" dirty="0" smtClean="0"/>
                </a:br>
                <a:r>
                  <a:rPr lang="en-US" dirty="0" smtClean="0"/>
                  <a:t>of variance predictable from the independent variables</a:t>
                </a:r>
              </a:p>
              <a:p>
                <a:pPr lvl="2"/>
                <a:r>
                  <a:rPr lang="en-US" dirty="0" smtClean="0"/>
                  <a:t>Other: mean squared error, mean absolute error, explained variance</a:t>
                </a:r>
              </a:p>
              <a:p>
                <a:pPr lvl="1"/>
                <a:r>
                  <a:rPr lang="en-US" b="1" dirty="0" smtClean="0"/>
                  <a:t>Classification: </a:t>
                </a:r>
                <a:r>
                  <a:rPr lang="en-US" dirty="0" smtClean="0"/>
                  <a:t>usually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accuracy</a:t>
                </a:r>
                <a:r>
                  <a:rPr lang="en-US" dirty="0" smtClean="0"/>
                  <a:t> (how many items have been </a:t>
                </a:r>
                <a:br>
                  <a:rPr lang="en-US" dirty="0" smtClean="0"/>
                </a:br>
                <a:r>
                  <a:rPr lang="en-US" dirty="0" smtClean="0"/>
                  <a:t>properly classified)</a:t>
                </a:r>
              </a:p>
              <a:p>
                <a:pPr lvl="2"/>
                <a:r>
                  <a:rPr lang="en-US" dirty="0" smtClean="0"/>
                  <a:t>Other: precision, recall, F1</a:t>
                </a:r>
              </a:p>
              <a:p>
                <a:r>
                  <a:rPr lang="en-US" dirty="0" smtClean="0"/>
                  <a:t>For more metrics, look at the </a:t>
                </a:r>
                <a:r>
                  <a:rPr lang="en-US" dirty="0" smtClean="0">
                    <a:hlinkClick r:id="rId2"/>
                  </a:rPr>
                  <a:t>docs</a:t>
                </a:r>
                <a:endParaRPr lang="en-US" dirty="0" smtClean="0"/>
              </a:p>
              <a:p>
                <a:r>
                  <a:rPr lang="en-US" dirty="0" smtClean="0"/>
                  <a:t>The output from scoring tells us how good the model is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38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Regression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No fixed rules, use your intuition and knowledge</a:t>
                </a:r>
                <a:br>
                  <a:rPr lang="en-US" sz="2800" dirty="0" smtClean="0"/>
                </a:br>
                <a:r>
                  <a:rPr lang="en-US" sz="2800" dirty="0" smtClean="0"/>
                  <a:t>about the data</a:t>
                </a:r>
              </a:p>
              <a:p>
                <a:r>
                  <a:rPr lang="en-US" sz="2800" dirty="0" smtClean="0"/>
                  <a:t>Several guidelines</a:t>
                </a:r>
              </a:p>
              <a:p>
                <a:pPr lvl="1"/>
                <a:r>
                  <a:rPr lang="en-US" sz="2400" dirty="0" smtClean="0"/>
                  <a:t>One metric is </a:t>
                </a:r>
                <a:r>
                  <a:rPr lang="en-US" sz="2400" dirty="0" smtClean="0">
                    <a:hlinkClick r:id="rId2"/>
                  </a:rPr>
                  <a:t>usually not enough</a:t>
                </a:r>
                <a:endParaRPr lang="en-US" sz="2400" dirty="0" smtClean="0"/>
              </a:p>
              <a:p>
                <a:pPr lvl="2"/>
                <a:r>
                  <a:rPr lang="en-US" sz="2000" dirty="0" smtClean="0"/>
                  <a:t>For example, mean squared error and coefficient of determination</a:t>
                </a:r>
              </a:p>
              <a:p>
                <a:pPr lvl="2"/>
                <a:r>
                  <a:rPr lang="en-US" sz="2000" dirty="0" smtClean="0"/>
                  <a:t>Also useful: mean absolute error and mean squared error</a:t>
                </a:r>
              </a:p>
              <a:p>
                <a:pPr lvl="1"/>
                <a:r>
                  <a:rPr lang="en-US" sz="2400" dirty="0" smtClean="0"/>
                  <a:t>Create a residual plot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: observed minus estimated)</a:t>
                </a:r>
              </a:p>
              <a:p>
                <a:pPr lvl="2"/>
                <a:r>
                  <a:rPr lang="en-US" sz="2000" dirty="0" smtClean="0"/>
                  <a:t>There should be no visible structure</a:t>
                </a:r>
              </a:p>
              <a:p>
                <a:pPr lvl="2"/>
                <a:r>
                  <a:rPr lang="en-US" sz="2000" dirty="0" smtClean="0"/>
                  <a:t>If there is some structure </a:t>
                </a:r>
                <a:br>
                  <a:rPr lang="en-US" sz="2000" dirty="0" smtClean="0"/>
                </a:br>
                <a:r>
                  <a:rPr lang="en-US" sz="2000" dirty="0" smtClean="0"/>
                  <a:t>in the residuals, the model fails </a:t>
                </a:r>
                <a:br>
                  <a:rPr lang="en-US" sz="2000" dirty="0" smtClean="0"/>
                </a:br>
                <a:r>
                  <a:rPr lang="en-US" sz="2000" dirty="0" smtClean="0"/>
                  <a:t>to explain something</a:t>
                </a:r>
                <a:endParaRPr lang="en-US" sz="1600" dirty="0" smtClean="0"/>
              </a:p>
              <a:p>
                <a:pPr lvl="1"/>
                <a:r>
                  <a:rPr lang="en-US" sz="2400" dirty="0" smtClean="0"/>
                  <a:t>Create a histogram of the residuals</a:t>
                </a:r>
              </a:p>
              <a:p>
                <a:pPr lvl="2"/>
                <a:r>
                  <a:rPr lang="en-US" sz="2000" dirty="0" smtClean="0"/>
                  <a:t>Most residuals should be </a:t>
                </a:r>
                <a:br>
                  <a:rPr lang="en-US" sz="2000" dirty="0" smtClean="0"/>
                </a:br>
                <a:r>
                  <a:rPr lang="en-US" sz="2000" dirty="0" smtClean="0"/>
                  <a:t>"sufficiently close" to zero</a:t>
                </a:r>
              </a:p>
              <a:p>
                <a:pPr lvl="2"/>
                <a:r>
                  <a:rPr lang="en-US" sz="2000" dirty="0" smtClean="0"/>
                  <a:t>There should be no observable structure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>
            <a:off x="6325985" y="3915297"/>
            <a:ext cx="4987418" cy="2670377"/>
            <a:chOff x="6312273" y="3589315"/>
            <a:chExt cx="5108188" cy="25079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3589315"/>
              <a:ext cx="2582849" cy="25079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273" y="3589315"/>
              <a:ext cx="2507984" cy="2507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6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Classification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2196F3"/>
                    </a:solidFill>
                  </a:rPr>
                  <a:t>Confusion matrix</a:t>
                </a:r>
                <a:r>
                  <a:rPr lang="en-US" dirty="0" smtClean="0">
                    <a:solidFill>
                      <a:srgbClr val="3B4CA8"/>
                    </a:solidFill>
                  </a:rPr>
                  <a:t> </a:t>
                </a:r>
                <a:r>
                  <a:rPr lang="en-US" dirty="0" smtClean="0"/>
                  <a:t>(error matrix)</a:t>
                </a:r>
              </a:p>
              <a:p>
                <a:pPr lvl="1"/>
                <a:r>
                  <a:rPr lang="en-US" dirty="0" smtClean="0"/>
                  <a:t>Shows predicted vs. actual classes</a:t>
                </a:r>
              </a:p>
              <a:p>
                <a:pPr lvl="1"/>
                <a:r>
                  <a:rPr lang="en-US" dirty="0" smtClean="0"/>
                  <a:t>Simplest case: 2-class classifier</a:t>
                </a:r>
              </a:p>
              <a:p>
                <a:pPr lvl="2"/>
                <a:r>
                  <a:rPr lang="en-US" dirty="0" smtClean="0"/>
                  <a:t>Can be extended</a:t>
                </a:r>
              </a:p>
              <a:p>
                <a:pPr lvl="1"/>
                <a:r>
                  <a:rPr lang="en-US" dirty="0" smtClean="0"/>
                  <a:t>FP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Type I error, FN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Type II error</a:t>
                </a:r>
                <a:endParaRPr lang="en-US" dirty="0"/>
              </a:p>
              <a:p>
                <a:r>
                  <a:rPr lang="en-US" dirty="0" smtClean="0"/>
                  <a:t>Metrics: numbers derived from the confusion matrix</a:t>
                </a:r>
              </a:p>
              <a:p>
                <a:pPr lvl="1"/>
                <a:r>
                  <a:rPr lang="en-US" dirty="0" smtClean="0"/>
                  <a:t>Accuracy (number of correctly classified samples):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If detecting anomalies, accuracy can be misleading</a:t>
                </a:r>
              </a:p>
              <a:p>
                <a:pPr lvl="1"/>
                <a:r>
                  <a:rPr lang="en-US" dirty="0" smtClean="0"/>
                  <a:t>Precision (how many selected samples are relevant):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(how many relevant samples are selected):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F1-score: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Many more metrics exist (useful for specific cases)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 b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06" y="710742"/>
            <a:ext cx="3529968" cy="21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Operating Characteristic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to 2-class classification</a:t>
            </a:r>
          </a:p>
          <a:p>
            <a:pPr lvl="1"/>
            <a:r>
              <a:rPr lang="en-US" dirty="0" smtClean="0"/>
              <a:t>We can use "1 vs. all" for more classes</a:t>
            </a:r>
          </a:p>
          <a:p>
            <a:r>
              <a:rPr lang="en-US" dirty="0" smtClean="0"/>
              <a:t>A plot of true positive rate vs.</a:t>
            </a:r>
            <a:br>
              <a:rPr lang="en-US" dirty="0" smtClean="0"/>
            </a:br>
            <a:r>
              <a:rPr lang="en-US" dirty="0" smtClean="0"/>
              <a:t> false positive rate</a:t>
            </a:r>
          </a:p>
          <a:p>
            <a:pPr lvl="1"/>
            <a:r>
              <a:rPr lang="en-US" dirty="0" smtClean="0"/>
              <a:t>A "bisector line" represents truly </a:t>
            </a:r>
            <a:br>
              <a:rPr lang="en-US" dirty="0" smtClean="0"/>
            </a:br>
            <a:r>
              <a:rPr lang="en-US" dirty="0" smtClean="0"/>
              <a:t>random guessing</a:t>
            </a:r>
          </a:p>
          <a:p>
            <a:pPr lvl="1"/>
            <a:r>
              <a:rPr lang="en-US" dirty="0" smtClean="0"/>
              <a:t>Any curve above the line is better</a:t>
            </a:r>
            <a:br>
              <a:rPr lang="en-US" dirty="0" smtClean="0"/>
            </a:br>
            <a:r>
              <a:rPr lang="en-US" dirty="0" smtClean="0"/>
              <a:t> than random</a:t>
            </a:r>
          </a:p>
          <a:p>
            <a:pPr lvl="2"/>
            <a:r>
              <a:rPr lang="en-US" dirty="0" smtClean="0"/>
              <a:t>Closer to the upper left corner = better</a:t>
            </a:r>
          </a:p>
          <a:p>
            <a:pPr lvl="2"/>
            <a:r>
              <a:rPr lang="en-US" dirty="0" smtClean="0"/>
              <a:t>Below the line: still better than random, </a:t>
            </a:r>
            <a:br>
              <a:rPr lang="en-US" dirty="0" smtClean="0"/>
            </a:br>
            <a:r>
              <a:rPr lang="en-US" dirty="0" smtClean="0"/>
              <a:t>we have to reverse the classifier output</a:t>
            </a:r>
          </a:p>
          <a:p>
            <a:r>
              <a:rPr lang="en-US" dirty="0" smtClean="0"/>
              <a:t>Area under the curve (AUC): closer to 1 = better</a:t>
            </a:r>
          </a:p>
          <a:p>
            <a:r>
              <a:rPr lang="en-US" dirty="0" smtClean="0">
                <a:hlinkClick r:id="rId2"/>
              </a:rPr>
              <a:t>Example</a:t>
            </a:r>
            <a:r>
              <a:rPr lang="en-US" dirty="0" smtClean="0"/>
              <a:t> in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83" y="1858743"/>
            <a:ext cx="4077392" cy="32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Most algorithms improve their parameters</a:t>
                </a:r>
                <a:br>
                  <a:rPr lang="en-US" dirty="0" smtClean="0"/>
                </a:br>
                <a:r>
                  <a:rPr lang="en-US" dirty="0" smtClean="0"/>
                  <a:t>based </a:t>
                </a:r>
                <a:r>
                  <a:rPr lang="en-US" dirty="0"/>
                  <a:t>on the test scores</a:t>
                </a:r>
              </a:p>
              <a:p>
                <a:pPr lvl="1"/>
                <a:r>
                  <a:rPr lang="en-US" dirty="0"/>
                  <a:t>This means knowledge of test data may "leak" into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the algorithm and </a:t>
                </a:r>
                <a:r>
                  <a:rPr lang="en-US" dirty="0"/>
                  <a:t>overfit the data</a:t>
                </a:r>
              </a:p>
              <a:p>
                <a:r>
                  <a:rPr lang="en-US" dirty="0" smtClean="0"/>
                  <a:t>Solution: </a:t>
                </a:r>
                <a:r>
                  <a:rPr lang="en-US" dirty="0"/>
                  <a:t>cross-validation</a:t>
                </a:r>
              </a:p>
              <a:p>
                <a:pPr lvl="1"/>
                <a:r>
                  <a:rPr lang="en-US" dirty="0"/>
                  <a:t>Split all data </a:t>
                </a:r>
                <a:r>
                  <a:rPr lang="en-US" dirty="0" smtClean="0"/>
                  <a:t>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groups </a:t>
                </a:r>
                <a:r>
                  <a:rPr lang="en-US" dirty="0"/>
                  <a:t>(folds</a:t>
                </a:r>
                <a:r>
                  <a:rPr lang="en-US" dirty="0" smtClean="0"/>
                  <a:t>) – usually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b="1" dirty="0" smtClean="0"/>
                  <a:t>More</a:t>
                </a:r>
                <a:r>
                  <a:rPr lang="en-US" dirty="0" smtClean="0"/>
                  <a:t> samples = </a:t>
                </a:r>
                <a:r>
                  <a:rPr lang="en-US" b="1" dirty="0" smtClean="0"/>
                  <a:t>fewer</a:t>
                </a:r>
                <a:r>
                  <a:rPr lang="en-US" dirty="0" smtClean="0"/>
                  <a:t> folds</a:t>
                </a:r>
                <a:endParaRPr lang="en-US" dirty="0"/>
              </a:p>
              <a:p>
                <a:pPr lvl="2"/>
                <a:r>
                  <a:rPr lang="en-US" dirty="0"/>
                  <a:t>Using a </a:t>
                </a:r>
                <a:r>
                  <a:rPr lang="en-US" dirty="0" err="1">
                    <a:latin typeface="Consolas" panose="020B0609020204030204" pitchFamily="49" charset="0"/>
                  </a:rPr>
                  <a:t>KFold</a:t>
                </a:r>
                <a:r>
                  <a:rPr lang="en-US" dirty="0"/>
                  <a:t> splitter</a:t>
                </a:r>
              </a:p>
              <a:p>
                <a:pPr lvl="1"/>
                <a:r>
                  <a:rPr lang="en-US" dirty="0"/>
                  <a:t>Each </a:t>
                </a:r>
                <a:r>
                  <a:rPr lang="en-US"/>
                  <a:t>time </a:t>
                </a:r>
                <a:r>
                  <a:rPr lang="en-US" smtClean="0"/>
                  <a:t>train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folds </a:t>
                </a:r>
                <a:r>
                  <a:rPr lang="en-US" dirty="0"/>
                  <a:t>and test with the other </a:t>
                </a:r>
                <a:r>
                  <a:rPr lang="en-US" dirty="0" smtClean="0"/>
                  <a:t>fold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1018307" y="4636183"/>
            <a:ext cx="8009315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sklearn.model_selection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StratifiedKFold</a:t>
            </a:r>
            <a:r>
              <a:rPr lang="en-US" sz="1600" dirty="0" smtClean="0">
                <a:solidFill>
                  <a:srgbClr val="000000"/>
                </a:solidFill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</a:rPr>
              <a:t>cross_val_score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err="1" smtClean="0">
                <a:solidFill>
                  <a:srgbClr val="000000"/>
                </a:solidFill>
              </a:rPr>
              <a:t>k_fold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 </a:t>
            </a:r>
            <a:r>
              <a:rPr lang="en-US" sz="1600" dirty="0" err="1">
                <a:solidFill>
                  <a:srgbClr val="000000"/>
                </a:solidFill>
              </a:rPr>
              <a:t>StratifiedKFold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n_splits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>
                <a:solidFill>
                  <a:srgbClr val="09885A"/>
                </a:solidFill>
              </a:rPr>
              <a:t>5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8306" y="5620657"/>
            <a:ext cx="8009315" cy="33855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fr-FR" sz="1600" dirty="0">
                <a:solidFill>
                  <a:srgbClr val="000000"/>
                </a:solidFill>
              </a:rPr>
              <a:t>scores = </a:t>
            </a:r>
            <a:r>
              <a:rPr lang="fr-FR" sz="1600" dirty="0" err="1">
                <a:solidFill>
                  <a:srgbClr val="000000"/>
                </a:solidFill>
              </a:rPr>
              <a:t>cross_val_score</a:t>
            </a:r>
            <a:r>
              <a:rPr lang="fr-FR" sz="1600" dirty="0">
                <a:solidFill>
                  <a:srgbClr val="000000"/>
                </a:solidFill>
              </a:rPr>
              <a:t>(model, </a:t>
            </a:r>
            <a:r>
              <a:rPr lang="fr-FR" sz="1600" dirty="0" err="1">
                <a:solidFill>
                  <a:srgbClr val="000000"/>
                </a:solidFill>
              </a:rPr>
              <a:t>attributes</a:t>
            </a:r>
            <a:r>
              <a:rPr lang="fr-FR" sz="1600" dirty="0">
                <a:solidFill>
                  <a:srgbClr val="000000"/>
                </a:solidFill>
              </a:rPr>
              <a:t>, labels, cv = </a:t>
            </a:r>
            <a:r>
              <a:rPr lang="fr-FR" sz="1600" dirty="0" err="1" smtClean="0">
                <a:solidFill>
                  <a:srgbClr val="000000"/>
                </a:solidFill>
              </a:rPr>
              <a:t>k_fold</a:t>
            </a:r>
            <a:r>
              <a:rPr lang="fr-FR" sz="1600" dirty="0" smtClean="0">
                <a:solidFill>
                  <a:srgbClr val="000000"/>
                </a:solidFill>
              </a:rPr>
              <a:t>)</a:t>
            </a:r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Technique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Test / train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faster</a:t>
                </a:r>
              </a:p>
              <a:p>
                <a:r>
                  <a:rPr lang="en-US" dirty="0" smtClean="0"/>
                  <a:t>Cross-validation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more accurate</a:t>
                </a:r>
              </a:p>
              <a:p>
                <a:r>
                  <a:rPr lang="en-US" dirty="0" smtClean="0"/>
                  <a:t>Best performance (but even slower): combine the methods</a:t>
                </a:r>
              </a:p>
              <a:p>
                <a:pPr lvl="1"/>
                <a:r>
                  <a:rPr lang="en-US" dirty="0" smtClean="0"/>
                  <a:t>Leave out some of the data for testing at the beginning (e.g. 30%)</a:t>
                </a:r>
              </a:p>
              <a:p>
                <a:pPr lvl="1"/>
                <a:r>
                  <a:rPr lang="en-US" dirty="0" smtClean="0"/>
                  <a:t>Perform cross-validation on the other 70%</a:t>
                </a:r>
              </a:p>
              <a:p>
                <a:pPr lvl="1"/>
                <a:r>
                  <a:rPr lang="en-US" dirty="0" smtClean="0"/>
                  <a:t>Fine-tune the model and / or select one of many models</a:t>
                </a:r>
                <a:br>
                  <a:rPr lang="en-US" dirty="0" smtClean="0"/>
                </a:br>
                <a:r>
                  <a:rPr lang="en-US" dirty="0" smtClean="0"/>
                  <a:t>based on the best cross-validation score</a:t>
                </a:r>
              </a:p>
              <a:p>
                <a:pPr lvl="1"/>
                <a:r>
                  <a:rPr lang="en-US" dirty="0" smtClean="0"/>
                  <a:t>Run the best model on the other 30%</a:t>
                </a:r>
              </a:p>
              <a:p>
                <a:pPr lvl="2"/>
                <a:r>
                  <a:rPr lang="en-US" dirty="0" smtClean="0"/>
                  <a:t>We selected the best model based on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we have some bias</a:t>
                </a:r>
              </a:p>
              <a:p>
                <a:pPr lvl="3"/>
                <a:r>
                  <a:rPr lang="en-US" dirty="0" smtClean="0"/>
                  <a:t>One model will always have the highest score, even if it’s by chance</a:t>
                </a:r>
              </a:p>
              <a:p>
                <a:pPr lvl="2"/>
                <a:r>
                  <a:rPr lang="en-US" dirty="0" smtClean="0"/>
                  <a:t>This truly out-of-sample method removes (some of) the bias</a:t>
                </a:r>
              </a:p>
              <a:p>
                <a:pPr lvl="1"/>
                <a:r>
                  <a:rPr lang="en-US" b="1" dirty="0" smtClean="0">
                    <a:solidFill>
                      <a:srgbClr val="2196F3"/>
                    </a:solidFill>
                  </a:rPr>
                  <a:t>Model selection:</a:t>
                </a:r>
                <a:r>
                  <a:rPr lang="en-US" b="1" dirty="0" smtClean="0">
                    <a:solidFill>
                      <a:srgbClr val="3B4CA8"/>
                    </a:solidFill>
                  </a:rPr>
                  <a:t> </a:t>
                </a:r>
                <a:r>
                  <a:rPr lang="en-US" dirty="0" smtClean="0"/>
                  <a:t>choose the best performing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80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42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and Validation Curves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Plots which allow us to diagnose bias and variance problems</a:t>
            </a:r>
          </a:p>
          <a:p>
            <a:pPr lvl="1"/>
            <a:r>
              <a:rPr lang="en-US" sz="2400" dirty="0" smtClean="0"/>
              <a:t>Some metric (e.g. accuracy) vs. a model parameter (e.g. sample size)</a:t>
            </a:r>
          </a:p>
          <a:p>
            <a:pPr lvl="1"/>
            <a:r>
              <a:rPr lang="en-US" sz="2400" dirty="0" smtClean="0"/>
              <a:t>Plot two curves – for the training and validation data</a:t>
            </a:r>
          </a:p>
          <a:p>
            <a:r>
              <a:rPr lang="en-US" sz="2800" dirty="0" smtClean="0"/>
              <a:t>High bias – accuracy for training and validation is too low</a:t>
            </a:r>
          </a:p>
          <a:p>
            <a:pPr lvl="1"/>
            <a:r>
              <a:rPr lang="en-US" sz="2400" dirty="0" smtClean="0"/>
              <a:t>Solution: add more model features, decrease regularization</a:t>
            </a:r>
          </a:p>
          <a:p>
            <a:r>
              <a:rPr lang="en-US" sz="2800" dirty="0" smtClean="0"/>
              <a:t>High variance – large gap between the two curves</a:t>
            </a:r>
          </a:p>
          <a:p>
            <a:pPr lvl="1"/>
            <a:r>
              <a:rPr lang="en-US" sz="2400" dirty="0" smtClean="0"/>
              <a:t>Solution: remove model</a:t>
            </a:r>
            <a:br>
              <a:rPr lang="en-US" sz="2400" dirty="0" smtClean="0"/>
            </a:br>
            <a:r>
              <a:rPr lang="en-US" sz="2400" dirty="0" smtClean="0"/>
              <a:t>features (preprocessing / </a:t>
            </a:r>
            <a:br>
              <a:rPr lang="en-US" sz="2400" dirty="0" smtClean="0"/>
            </a:br>
            <a:r>
              <a:rPr lang="en-US" sz="2400" dirty="0" smtClean="0"/>
              <a:t>feature selection / </a:t>
            </a:r>
            <a:br>
              <a:rPr lang="en-US" sz="2400" dirty="0" smtClean="0"/>
            </a:br>
            <a:r>
              <a:rPr lang="en-US" sz="2400" dirty="0" smtClean="0"/>
              <a:t>feature engineering, etc.), </a:t>
            </a:r>
            <a:br>
              <a:rPr lang="en-US" sz="2400" dirty="0" smtClean="0"/>
            </a:br>
            <a:r>
              <a:rPr lang="en-US" sz="2400" dirty="0" smtClean="0"/>
              <a:t>increase regularization</a:t>
            </a:r>
          </a:p>
          <a:p>
            <a:r>
              <a:rPr lang="en-US" sz="2800" dirty="0" smtClean="0">
                <a:hlinkClick r:id="rId2"/>
              </a:rPr>
              <a:t>Tutorial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anose="020B0609020204030204" pitchFamily="49" charset="0"/>
              </a:rPr>
              <a:t>scikit-learn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43" y="3696677"/>
            <a:ext cx="5943609" cy="29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 Tuning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choosing the best model hyperparameters</a:t>
            </a:r>
          </a:p>
          <a:p>
            <a:pPr lvl="1"/>
            <a:r>
              <a:rPr lang="en-US" dirty="0" smtClean="0"/>
              <a:t>Such as regularization</a:t>
            </a:r>
          </a:p>
          <a:p>
            <a:r>
              <a:rPr lang="en-US" dirty="0" smtClean="0"/>
              <a:t>Most widely used: grid search</a:t>
            </a:r>
          </a:p>
          <a:p>
            <a:pPr lvl="1"/>
            <a:r>
              <a:rPr lang="en-US" dirty="0" smtClean="0"/>
              <a:t>"Brute-force": specify parameters; run models with all possible</a:t>
            </a:r>
            <a:br>
              <a:rPr lang="en-US" dirty="0" smtClean="0"/>
            </a:br>
            <a:r>
              <a:rPr lang="en-US" dirty="0" smtClean="0"/>
              <a:t>parameter combinations; choose the best model</a:t>
            </a:r>
          </a:p>
          <a:p>
            <a:r>
              <a:rPr lang="en-US" dirty="0" smtClean="0"/>
              <a:t>Randomized search – each setting is sampled randomly </a:t>
            </a:r>
            <a:br>
              <a:rPr lang="en-US" dirty="0" smtClean="0"/>
            </a:br>
            <a:r>
              <a:rPr lang="en-US" dirty="0" smtClean="0"/>
              <a:t>from a parameter range</a:t>
            </a:r>
          </a:p>
          <a:p>
            <a:pPr lvl="1"/>
            <a:r>
              <a:rPr lang="en-US" dirty="0" smtClean="0"/>
              <a:t>Faster but not guaranteed to produce the best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93369" y="4528118"/>
            <a:ext cx="8009315" cy="181588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from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sklearn.model_selection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import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GridSearchCV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 err="1">
                <a:solidFill>
                  <a:srgbClr val="000000"/>
                </a:solidFill>
              </a:rPr>
              <a:t>tuned_params</a:t>
            </a:r>
            <a:r>
              <a:rPr lang="en-US" sz="1600" dirty="0">
                <a:solidFill>
                  <a:srgbClr val="000000"/>
                </a:solidFill>
              </a:rPr>
              <a:t> = [{</a:t>
            </a:r>
            <a:r>
              <a:rPr lang="en-US" sz="1600" dirty="0">
                <a:solidFill>
                  <a:srgbClr val="A31515"/>
                </a:solidFill>
              </a:rPr>
              <a:t>"C"</a:t>
            </a:r>
            <a:r>
              <a:rPr lang="en-US" sz="1600" dirty="0">
                <a:solidFill>
                  <a:srgbClr val="000000"/>
                </a:solidFill>
              </a:rPr>
              <a:t>: [</a:t>
            </a:r>
            <a:r>
              <a:rPr lang="en-US" sz="1600" dirty="0">
                <a:solidFill>
                  <a:srgbClr val="09885A"/>
                </a:solidFill>
              </a:rPr>
              <a:t>0.001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0.01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0.1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100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09885A"/>
                </a:solidFill>
              </a:rPr>
              <a:t>1000</a:t>
            </a:r>
            <a:r>
              <a:rPr lang="en-US" sz="1600" dirty="0" smtClean="0">
                <a:solidFill>
                  <a:srgbClr val="000000"/>
                </a:solidFill>
              </a:rPr>
              <a:t>],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A31515"/>
                </a:solidFill>
              </a:rPr>
              <a:t>"penalty"</a:t>
            </a:r>
            <a:r>
              <a:rPr lang="en-US" sz="1600" dirty="0">
                <a:solidFill>
                  <a:srgbClr val="000000"/>
                </a:solidFill>
              </a:rPr>
              <a:t>: [</a:t>
            </a:r>
            <a:r>
              <a:rPr lang="en-US" sz="1600" dirty="0">
                <a:solidFill>
                  <a:srgbClr val="A31515"/>
                </a:solidFill>
              </a:rPr>
              <a:t>"l1"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A31515"/>
                </a:solidFill>
              </a:rPr>
              <a:t>"l2"</a:t>
            </a:r>
            <a:r>
              <a:rPr lang="en-US" sz="1600" dirty="0">
                <a:solidFill>
                  <a:srgbClr val="000000"/>
                </a:solidFill>
              </a:rPr>
              <a:t>]}]</a:t>
            </a:r>
          </a:p>
          <a:p>
            <a:r>
              <a:rPr lang="en-US" sz="1600" dirty="0">
                <a:solidFill>
                  <a:srgbClr val="000000"/>
                </a:solidFill>
              </a:rPr>
              <a:t>grid = </a:t>
            </a:r>
            <a:r>
              <a:rPr lang="en-US" sz="1600" dirty="0" err="1">
                <a:solidFill>
                  <a:srgbClr val="000000"/>
                </a:solidFill>
              </a:rPr>
              <a:t>GridSearchCV</a:t>
            </a:r>
            <a:r>
              <a:rPr lang="en-US" sz="1600" dirty="0">
                <a:solidFill>
                  <a:srgbClr val="000000"/>
                </a:solidFill>
              </a:rPr>
              <a:t>(LogisticRegression(), </a:t>
            </a:r>
            <a:r>
              <a:rPr lang="en-US" sz="1600" dirty="0" err="1">
                <a:solidFill>
                  <a:srgbClr val="000000"/>
                </a:solidFill>
              </a:rPr>
              <a:t>tuned_params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grid.fit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attr_train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l_train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print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grid.best_params</a:t>
            </a:r>
            <a:r>
              <a:rPr lang="en-US" sz="1600" dirty="0">
                <a:solidFill>
                  <a:srgbClr val="000000"/>
                </a:solidFill>
              </a:rPr>
              <a:t>_) </a:t>
            </a:r>
            <a:r>
              <a:rPr lang="en-US" sz="1600" dirty="0">
                <a:solidFill>
                  <a:srgbClr val="008000"/>
                </a:solidFill>
              </a:rPr>
              <a:t># Estimator: </a:t>
            </a:r>
            <a:r>
              <a:rPr lang="en-US" sz="1600" dirty="0" err="1">
                <a:solidFill>
                  <a:srgbClr val="008000"/>
                </a:solidFill>
              </a:rPr>
              <a:t>grid.best_estimator</a:t>
            </a:r>
            <a:r>
              <a:rPr lang="en-US" sz="1600" dirty="0" smtClean="0">
                <a:solidFill>
                  <a:srgbClr val="008000"/>
                </a:solidFill>
              </a:rPr>
              <a:t>_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Best of Our Models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we don't know right away which algorithm </a:t>
            </a:r>
            <a:br>
              <a:rPr lang="en-US" dirty="0" smtClean="0"/>
            </a:br>
            <a:r>
              <a:rPr lang="en-US" dirty="0" smtClean="0"/>
              <a:t>will perform the best</a:t>
            </a:r>
          </a:p>
          <a:p>
            <a:r>
              <a:rPr lang="en-US" dirty="0" smtClean="0"/>
              <a:t>We </a:t>
            </a:r>
            <a:r>
              <a:rPr lang="en-US" dirty="0" smtClean="0">
                <a:solidFill>
                  <a:srgbClr val="2196F3"/>
                </a:solidFill>
              </a:rPr>
              <a:t>select several algorithms</a:t>
            </a:r>
            <a:r>
              <a:rPr lang="en-US" dirty="0" smtClean="0"/>
              <a:t> (e.g. for classification)</a:t>
            </a:r>
          </a:p>
          <a:p>
            <a:pPr lvl="1"/>
            <a:r>
              <a:rPr lang="en-US" dirty="0" smtClean="0"/>
              <a:t>Fine-tune their parameters using grid search (or some other technique)</a:t>
            </a:r>
          </a:p>
          <a:p>
            <a:pPr lvl="1"/>
            <a:r>
              <a:rPr lang="en-US" dirty="0" smtClean="0"/>
              <a:t>Select the best combination of parameters</a:t>
            </a:r>
            <a:endParaRPr lang="en-US" dirty="0"/>
          </a:p>
          <a:p>
            <a:r>
              <a:rPr lang="en-US" dirty="0" smtClean="0"/>
              <a:t>After that, we </a:t>
            </a:r>
            <a:r>
              <a:rPr lang="en-US" dirty="0" smtClean="0">
                <a:solidFill>
                  <a:srgbClr val="2196F3"/>
                </a:solidFill>
              </a:rPr>
              <a:t>compare the best algorithms</a:t>
            </a:r>
            <a:r>
              <a:rPr lang="en-US" dirty="0" smtClean="0"/>
              <a:t> from each type</a:t>
            </a:r>
            <a:endParaRPr lang="en-US" dirty="0"/>
          </a:p>
          <a:p>
            <a:pPr lvl="1"/>
            <a:r>
              <a:rPr lang="en-US" dirty="0" smtClean="0"/>
              <a:t>Using the model selection procedure</a:t>
            </a:r>
          </a:p>
          <a:p>
            <a:pPr lvl="2"/>
            <a:r>
              <a:rPr lang="en-US" dirty="0" smtClean="0"/>
              <a:t>Hold-out set + cross-validation set</a:t>
            </a:r>
          </a:p>
          <a:p>
            <a:pPr lvl="1"/>
            <a:r>
              <a:rPr lang="en-US" dirty="0" smtClean="0"/>
              <a:t>Select the best performing model type on the cross-validation set</a:t>
            </a:r>
          </a:p>
          <a:p>
            <a:pPr lvl="2"/>
            <a:r>
              <a:rPr lang="en-US" dirty="0" smtClean="0"/>
              <a:t>Test it on the "hold-out" set</a:t>
            </a:r>
          </a:p>
          <a:p>
            <a:r>
              <a:rPr lang="en-US" dirty="0" smtClean="0"/>
              <a:t>Improvements: perform test / train split on the </a:t>
            </a:r>
            <a:br>
              <a:rPr lang="en-US" dirty="0" smtClean="0"/>
            </a:br>
            <a:r>
              <a:rPr lang="en-US" dirty="0" err="1" smtClean="0"/>
              <a:t>hyperparameter</a:t>
            </a:r>
            <a:r>
              <a:rPr lang="en-US" dirty="0" smtClean="0"/>
              <a:t> tuning step; use different performance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4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Features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things simpler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32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Manipulating Features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 smtClean="0"/>
                  <a:t>Main ideas</a:t>
                </a:r>
              </a:p>
              <a:p>
                <a:pPr lvl="1"/>
                <a:r>
                  <a:rPr lang="en-US" sz="2400" b="1" dirty="0" smtClean="0"/>
                  <a:t>Reduce</a:t>
                </a:r>
                <a:r>
                  <a:rPr lang="en-US" sz="2400" dirty="0" smtClean="0"/>
                  <a:t> the number of features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 smtClean="0"/>
                  <a:t> simpler model)</a:t>
                </a:r>
              </a:p>
              <a:p>
                <a:pPr lvl="1"/>
                <a:r>
                  <a:rPr lang="en-US" sz="2400" dirty="0" smtClean="0"/>
                  <a:t>Keep </a:t>
                </a:r>
                <a:r>
                  <a:rPr lang="en-US" sz="2400" b="1" dirty="0" smtClean="0"/>
                  <a:t>relevant</a:t>
                </a:r>
                <a:r>
                  <a:rPr lang="en-US" sz="2400" dirty="0" smtClean="0"/>
                  <a:t> information only</a:t>
                </a:r>
              </a:p>
              <a:p>
                <a:r>
                  <a:rPr lang="en-US" sz="2800" dirty="0" smtClean="0"/>
                  <a:t>Feature selection</a:t>
                </a:r>
              </a:p>
              <a:p>
                <a:pPr lvl="1"/>
                <a:r>
                  <a:rPr lang="en-US" sz="2400" dirty="0" smtClean="0"/>
                  <a:t>Removing irrelevant features</a:t>
                </a:r>
              </a:p>
              <a:p>
                <a:pPr lvl="1"/>
                <a:r>
                  <a:rPr lang="en-US" sz="2400" dirty="0" smtClean="0"/>
                  <a:t>Regularization does a good job at this</a:t>
                </a:r>
              </a:p>
              <a:p>
                <a:pPr lvl="1"/>
                <a:r>
                  <a:rPr lang="en-US" sz="2400" dirty="0" smtClean="0"/>
                  <a:t>Other methods: dimensionality reduction</a:t>
                </a:r>
              </a:p>
              <a:p>
                <a:pPr lvl="2"/>
                <a:r>
                  <a:rPr lang="en-US" sz="2000" dirty="0" smtClean="0"/>
                  <a:t>We’ll talk about this later in the course</a:t>
                </a:r>
              </a:p>
              <a:p>
                <a:r>
                  <a:rPr lang="en-US" sz="2800" dirty="0" smtClean="0"/>
                  <a:t>Feature engineering</a:t>
                </a:r>
              </a:p>
              <a:p>
                <a:pPr lvl="1"/>
                <a:r>
                  <a:rPr lang="en-US" sz="2400" dirty="0" smtClean="0"/>
                  <a:t>"Manually" coming up with new, meaningful features</a:t>
                </a:r>
              </a:p>
              <a:p>
                <a:pPr lvl="2"/>
                <a:r>
                  <a:rPr lang="en-US" sz="2000" dirty="0" smtClean="0"/>
                  <a:t>Requires a lot of work and domain knowledge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57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– variance tradeoff</a:t>
            </a:r>
          </a:p>
          <a:p>
            <a:pPr lvl="1"/>
            <a:r>
              <a:rPr lang="en-US" dirty="0"/>
              <a:t>Applying regularization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Model tuning and selection</a:t>
            </a:r>
          </a:p>
          <a:p>
            <a:r>
              <a:rPr lang="en-US" dirty="0"/>
              <a:t>Feature selection, feature </a:t>
            </a:r>
            <a:r>
              <a:rPr lang="en-US" dirty="0" smtClean="0"/>
              <a:t>engineering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 </a:t>
            </a:r>
            <a:r>
              <a:rPr lang="en-US" dirty="0"/>
              <a:t>– variance tradeoff</a:t>
            </a:r>
          </a:p>
          <a:p>
            <a:pPr lvl="1"/>
            <a:r>
              <a:rPr lang="en-US" dirty="0"/>
              <a:t>Applying regularization</a:t>
            </a:r>
          </a:p>
          <a:p>
            <a:r>
              <a:rPr lang="en-US" dirty="0"/>
              <a:t>Training and testing</a:t>
            </a:r>
          </a:p>
          <a:p>
            <a:r>
              <a:rPr lang="en-US" dirty="0"/>
              <a:t>Cross-validation</a:t>
            </a:r>
          </a:p>
          <a:p>
            <a:r>
              <a:rPr lang="en-US" dirty="0"/>
              <a:t>Model tuning and selection</a:t>
            </a:r>
          </a:p>
          <a:p>
            <a:r>
              <a:rPr lang="en-US" dirty="0" smtClean="0"/>
              <a:t>Feature selection, feature engineering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7" y="1598936"/>
            <a:ext cx="6555314" cy="42698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21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Taming your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57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fit models, we have two main sources of errors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Bias</a:t>
            </a:r>
            <a:r>
              <a:rPr lang="en-US" dirty="0" smtClean="0"/>
              <a:t> – how far are the predicted from the actual values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Variance</a:t>
            </a:r>
            <a:r>
              <a:rPr lang="en-US" dirty="0" smtClean="0"/>
              <a:t> – variability of prediction for a certain data point</a:t>
            </a:r>
          </a:p>
          <a:p>
            <a:r>
              <a:rPr lang="en-US" dirty="0" smtClean="0"/>
              <a:t>Illustration – shooter aimed </a:t>
            </a:r>
            <a:br>
              <a:rPr lang="en-US" dirty="0" smtClean="0"/>
            </a:br>
            <a:r>
              <a:rPr lang="en-US" dirty="0" smtClean="0"/>
              <a:t>at a bullseye target</a:t>
            </a:r>
          </a:p>
          <a:p>
            <a:pPr lvl="1"/>
            <a:r>
              <a:rPr lang="en-US" dirty="0" smtClean="0"/>
              <a:t>High bias – the aim is shifted</a:t>
            </a:r>
            <a:br>
              <a:rPr lang="en-US" dirty="0" smtClean="0"/>
            </a:br>
            <a:r>
              <a:rPr lang="en-US" dirty="0" smtClean="0"/>
              <a:t>away from the center</a:t>
            </a:r>
          </a:p>
          <a:p>
            <a:pPr lvl="1"/>
            <a:r>
              <a:rPr lang="en-US" dirty="0" smtClean="0"/>
              <a:t>High variance – the points are</a:t>
            </a:r>
            <a:br>
              <a:rPr lang="en-US" dirty="0" smtClean="0"/>
            </a:br>
            <a:r>
              <a:rPr lang="en-US" dirty="0" smtClean="0"/>
              <a:t>more "spread out"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14" y="2483416"/>
            <a:ext cx="4292137" cy="41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we fit several models, they perform differently</a:t>
            </a:r>
          </a:p>
          <a:p>
            <a:pPr lvl="1"/>
            <a:r>
              <a:rPr lang="en-US" sz="2400" dirty="0" smtClean="0"/>
              <a:t>Some are not complex enough (don't describe data </a:t>
            </a:r>
            <a:br>
              <a:rPr lang="en-US" sz="2400" dirty="0" smtClean="0"/>
            </a:br>
            <a:r>
              <a:rPr lang="en-US" sz="2400" dirty="0" smtClean="0"/>
              <a:t>well enough)</a:t>
            </a:r>
          </a:p>
          <a:p>
            <a:pPr lvl="2"/>
            <a:r>
              <a:rPr lang="en-US" sz="2000" dirty="0" smtClean="0">
                <a:solidFill>
                  <a:srgbClr val="2196F3"/>
                </a:solidFill>
              </a:rPr>
              <a:t>Underfitting</a:t>
            </a:r>
            <a:r>
              <a:rPr lang="en-US" sz="2000" dirty="0" smtClean="0"/>
              <a:t> (high bias)</a:t>
            </a:r>
          </a:p>
          <a:p>
            <a:pPr lvl="1"/>
            <a:r>
              <a:rPr lang="en-US" sz="2400" dirty="0" smtClean="0"/>
              <a:t>Some may describe the data "too well" and </a:t>
            </a:r>
            <a:r>
              <a:rPr lang="en-US" sz="2400" b="1" dirty="0" smtClean="0"/>
              <a:t>fail to generalize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when </a:t>
            </a:r>
            <a:r>
              <a:rPr lang="en-US" sz="2400" b="1" dirty="0" smtClean="0"/>
              <a:t>new</a:t>
            </a:r>
            <a:r>
              <a:rPr lang="en-US" sz="2400" dirty="0" smtClean="0"/>
              <a:t> data points are introduced</a:t>
            </a:r>
          </a:p>
          <a:p>
            <a:pPr lvl="2"/>
            <a:r>
              <a:rPr lang="en-US" sz="2000" dirty="0" smtClean="0">
                <a:solidFill>
                  <a:srgbClr val="2196F3"/>
                </a:solidFill>
              </a:rPr>
              <a:t>Overfitting</a:t>
            </a:r>
            <a:r>
              <a:rPr lang="en-US" sz="2000" dirty="0" smtClean="0"/>
              <a:t> (high variance)</a:t>
            </a:r>
          </a:p>
          <a:p>
            <a:r>
              <a:rPr lang="en-US" sz="2800" dirty="0" smtClean="0"/>
              <a:t>Optimal model: tradeoff between underfitting and overfitting</a:t>
            </a:r>
          </a:p>
          <a:p>
            <a:pPr lvl="1"/>
            <a:r>
              <a:rPr lang="en-US" sz="2400" dirty="0" smtClean="0"/>
              <a:t>Usually underfitting is easy to spot</a:t>
            </a:r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oor performance</a:t>
            </a:r>
            <a:br>
              <a:rPr lang="en-US" sz="2000" dirty="0" smtClean="0"/>
            </a:br>
            <a:r>
              <a:rPr lang="en-US" sz="2000" dirty="0" smtClean="0"/>
              <a:t>w.r.t. some metric</a:t>
            </a:r>
          </a:p>
          <a:p>
            <a:pPr lvl="1"/>
            <a:r>
              <a:rPr lang="en-US" sz="2400" dirty="0" smtClean="0"/>
              <a:t>Overfitting is</a:t>
            </a:r>
            <a:br>
              <a:rPr lang="en-US" sz="2400" dirty="0" smtClean="0"/>
            </a:br>
            <a:r>
              <a:rPr lang="en-US" sz="2400" dirty="0" smtClean="0"/>
              <a:t>more complicated</a:t>
            </a:r>
          </a:p>
          <a:p>
            <a:pPr lvl="2"/>
            <a:r>
              <a:rPr lang="en-US" sz="2000" dirty="0" smtClean="0"/>
              <a:t>Many methods exist </a:t>
            </a:r>
            <a:br>
              <a:rPr lang="en-US" sz="2000" dirty="0" smtClean="0"/>
            </a:br>
            <a:r>
              <a:rPr lang="en-US" sz="2000" dirty="0" smtClean="0"/>
              <a:t>to prevent overfitting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56" y="4312720"/>
            <a:ext cx="6545008" cy="25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Method for finding a good bias-variance tradeoff</a:t>
                </a:r>
              </a:p>
              <a:p>
                <a:pPr lvl="1"/>
                <a:r>
                  <a:rPr lang="en-US" dirty="0" smtClean="0"/>
                  <a:t>Filter out noise from data</a:t>
                </a:r>
              </a:p>
              <a:p>
                <a:pPr lvl="1"/>
                <a:r>
                  <a:rPr lang="en-US" dirty="0" smtClean="0"/>
                  <a:t>Handle highly correlated features</a:t>
                </a:r>
              </a:p>
              <a:p>
                <a:r>
                  <a:rPr lang="en-US" b="1" dirty="0" smtClean="0"/>
                  <a:t>L2</a:t>
                </a:r>
                <a:r>
                  <a:rPr lang="en-US" dirty="0" smtClean="0"/>
                  <a:t> regularization – "second norm" (Euclidean):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regularization parameter</a:t>
                </a:r>
              </a:p>
              <a:p>
                <a:pPr lvl="1"/>
                <a:r>
                  <a:rPr lang="en-US" dirty="0" smtClean="0"/>
                  <a:t>Shrinks all model weights by the same value</a:t>
                </a:r>
              </a:p>
              <a:p>
                <a:pPr lvl="1"/>
                <a:endParaRPr lang="en-US" dirty="0" smtClean="0"/>
              </a:p>
              <a:p>
                <a:r>
                  <a:rPr lang="en-US" b="1" dirty="0" smtClean="0"/>
                  <a:t>L1</a:t>
                </a:r>
                <a:r>
                  <a:rPr lang="en-US" dirty="0" smtClean="0"/>
                  <a:t> regularization – "first norm":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 smtClean="0"/>
                  <a:t>Sets some coefficients to 0: feature selection</a:t>
                </a:r>
              </a:p>
              <a:p>
                <a:r>
                  <a:rPr lang="en-US" dirty="0" smtClean="0"/>
                  <a:t>In the ideal case, we can use both L1 and L2</a:t>
                </a:r>
              </a:p>
              <a:p>
                <a:r>
                  <a:rPr lang="en-US" dirty="0" smtClean="0"/>
                  <a:t>Usage: add the regularization term to the 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stronger regularization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2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938" y="2024070"/>
            <a:ext cx="1932191" cy="731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13" y="3646515"/>
            <a:ext cx="2054095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with Regularization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2196F3"/>
                </a:solidFill>
              </a:rPr>
              <a:t>Ridge</a:t>
            </a:r>
            <a:r>
              <a:rPr lang="en-US" sz="2800" dirty="0" smtClean="0"/>
              <a:t> regression</a:t>
            </a:r>
            <a:r>
              <a:rPr lang="en-US" sz="2800" dirty="0"/>
              <a:t> </a:t>
            </a:r>
            <a:r>
              <a:rPr lang="en-US" sz="2800" dirty="0" smtClean="0"/>
              <a:t>– L2</a:t>
            </a:r>
          </a:p>
          <a:p>
            <a:pPr lvl="1"/>
            <a:r>
              <a:rPr lang="en-US" sz="2400" dirty="0" smtClean="0"/>
              <a:t>Cost function:</a:t>
            </a:r>
            <a:endParaRPr lang="en-US" sz="2400" dirty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>
                <a:solidFill>
                  <a:srgbClr val="2196F3"/>
                </a:solidFill>
              </a:rPr>
              <a:t>LASSO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2196F3"/>
                </a:solidFill>
              </a:rPr>
              <a:t>L</a:t>
            </a:r>
            <a:r>
              <a:rPr lang="en-US" sz="2800" dirty="0" smtClean="0"/>
              <a:t>east </a:t>
            </a:r>
            <a:r>
              <a:rPr lang="en-US" sz="2800" b="1" dirty="0" smtClean="0">
                <a:solidFill>
                  <a:srgbClr val="2196F3"/>
                </a:solidFill>
              </a:rPr>
              <a:t>A</a:t>
            </a:r>
            <a:r>
              <a:rPr lang="en-US" sz="2800" dirty="0" smtClean="0"/>
              <a:t>bsolute </a:t>
            </a:r>
            <a:r>
              <a:rPr lang="en-US" sz="2800" b="1" dirty="0" smtClean="0">
                <a:solidFill>
                  <a:srgbClr val="2196F3"/>
                </a:solidFill>
              </a:rPr>
              <a:t>S</a:t>
            </a:r>
            <a:r>
              <a:rPr lang="en-US" sz="2800" dirty="0" smtClean="0"/>
              <a:t>hrinkage and </a:t>
            </a:r>
            <a:r>
              <a:rPr lang="en-US" sz="2800" b="1" dirty="0" smtClean="0">
                <a:solidFill>
                  <a:srgbClr val="2196F3"/>
                </a:solidFill>
              </a:rPr>
              <a:t>S</a:t>
            </a:r>
            <a:r>
              <a:rPr lang="en-US" sz="2800" dirty="0" smtClean="0"/>
              <a:t>election </a:t>
            </a:r>
            <a:r>
              <a:rPr lang="en-US" sz="2800" b="1" dirty="0" smtClean="0">
                <a:solidFill>
                  <a:srgbClr val="2196F3"/>
                </a:solidFill>
              </a:rPr>
              <a:t>O</a:t>
            </a:r>
            <a:r>
              <a:rPr lang="en-US" sz="2800" dirty="0" smtClean="0"/>
              <a:t>perator) – L1</a:t>
            </a:r>
          </a:p>
          <a:p>
            <a:pPr lvl="1"/>
            <a:r>
              <a:rPr lang="en-US" sz="2400" dirty="0" smtClean="0"/>
              <a:t>Cost function: </a:t>
            </a:r>
          </a:p>
          <a:p>
            <a:pPr lvl="1"/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Elastic Net</a:t>
            </a:r>
          </a:p>
          <a:p>
            <a:pPr lvl="1"/>
            <a:r>
              <a:rPr lang="en-US" sz="2400" dirty="0" smtClean="0"/>
              <a:t>Has both regularization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63" y="1236641"/>
            <a:ext cx="3361790" cy="632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49" y="3201892"/>
            <a:ext cx="3342419" cy="628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1" y="1976910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srgbClr val="000000"/>
                </a:solidFill>
              </a:rPr>
              <a:t> sklearn.linear_model </a:t>
            </a:r>
            <a:r>
              <a:rPr lang="en-US">
                <a:solidFill>
                  <a:srgbClr val="0000FF"/>
                </a:solidFill>
              </a:rPr>
              <a:t>import</a:t>
            </a:r>
            <a:r>
              <a:rPr lang="en-US">
                <a:solidFill>
                  <a:srgbClr val="000000"/>
                </a:solidFill>
              </a:rPr>
              <a:t> Ridge</a:t>
            </a:r>
          </a:p>
          <a:p>
            <a:r>
              <a:rPr lang="en-US">
                <a:solidFill>
                  <a:srgbClr val="000000"/>
                </a:solidFill>
              </a:rPr>
              <a:t>model = Ridge(alpha = </a:t>
            </a:r>
            <a:r>
              <a:rPr lang="en-US">
                <a:solidFill>
                  <a:srgbClr val="09885A"/>
                </a:solidFill>
              </a:rPr>
              <a:t>0.01</a:t>
            </a:r>
            <a:r>
              <a:rPr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1" y="3890365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>
                <a:solidFill>
                  <a:srgbClr val="0000FF"/>
                </a:solidFill>
              </a:rPr>
              <a:t>from</a:t>
            </a:r>
            <a:r>
              <a:rPr lang="en-US">
                <a:solidFill>
                  <a:srgbClr val="000000"/>
                </a:solidFill>
              </a:rPr>
              <a:t> sklearn.linear_model </a:t>
            </a:r>
            <a:r>
              <a:rPr lang="en-US">
                <a:solidFill>
                  <a:srgbClr val="0000FF"/>
                </a:solidFill>
              </a:rPr>
              <a:t>import</a:t>
            </a:r>
            <a:r>
              <a:rPr lang="en-US">
                <a:solidFill>
                  <a:srgbClr val="000000"/>
                </a:solidFill>
              </a:rPr>
              <a:t> Lasso</a:t>
            </a:r>
          </a:p>
          <a:p>
            <a:r>
              <a:rPr lang="en-US">
                <a:solidFill>
                  <a:srgbClr val="000000"/>
                </a:solidFill>
              </a:rPr>
              <a:t>model = Lasso(alpha = </a:t>
            </a:r>
            <a:r>
              <a:rPr lang="en-US">
                <a:solidFill>
                  <a:srgbClr val="09885A"/>
                </a:solidFill>
              </a:rPr>
              <a:t>0.01</a:t>
            </a:r>
            <a:r>
              <a:rPr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1" y="5569536"/>
            <a:ext cx="7045036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sklearn.linear_model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ElasticNet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model = </a:t>
            </a:r>
            <a:r>
              <a:rPr lang="en-US" dirty="0" err="1">
                <a:solidFill>
                  <a:srgbClr val="000000"/>
                </a:solidFill>
              </a:rPr>
              <a:t>ElasticNet</a:t>
            </a:r>
            <a:r>
              <a:rPr lang="en-US" dirty="0">
                <a:solidFill>
                  <a:srgbClr val="000000"/>
                </a:solidFill>
              </a:rPr>
              <a:t>(alpha = </a:t>
            </a:r>
            <a:r>
              <a:rPr lang="en-US" dirty="0">
                <a:solidFill>
                  <a:srgbClr val="09885A"/>
                </a:solidFill>
              </a:rPr>
              <a:t>1.0</a:t>
            </a:r>
            <a:r>
              <a:rPr lang="en-US" dirty="0">
                <a:solidFill>
                  <a:srgbClr val="000000"/>
                </a:solidFill>
              </a:rPr>
              <a:t>, l1_ratio = </a:t>
            </a:r>
            <a:r>
              <a:rPr lang="en-US" dirty="0">
                <a:solidFill>
                  <a:srgbClr val="09885A"/>
                </a:solidFill>
              </a:rPr>
              <a:t>0.5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37,7203"/>
  <p:tag name="LATEXADDIN" val="\documentclass{article}&#10;\usepackage{amsmath}&#10;\pagestyle{empty}&#10;\begin{document}&#10;&#10;$$&#10;\lambda ||w||_2^2 \equiv \lambda\sum_{j=1}^{m}w_j^2&#10;$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252,7184"/>
  <p:tag name="LATEXADDIN" val="\documentclass{article}&#10;\usepackage{amsmath}&#10;\pagestyle{empty}&#10;\begin{document}&#10;&#10;$$&#10;\lambda||w||_1 \equiv \lambda\sum_{j=1}^{m}|w_j|&#10;$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57,4428"/>
  <p:tag name="LATEXADDIN" val="\documentclass{article}&#10;\usepackage{amsmath}&#10;\pagestyle{empty}&#10;\begin{document}&#10;&#10;$$&#10;J(w) = \frac{1}{2n}\sum_{i=1}^{n}\left(y_i-\tilde{y}_i\right)^2 + \lambda ||w||_2^2&#10;$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5,48929"/>
  <p:tag name="ORIGINALWIDTH" val="456,6929"/>
  <p:tag name="LATEXADDIN" val="\documentclass{article}&#10;\usepackage{amsmath}&#10;\pagestyle{empty}&#10;\begin{document}&#10;&#10;$$&#10;J(w) = \frac{1}{2n}\sum_{i=1}^{n}\left(y_i-\tilde{y}_i\right)^2 + \lambda ||w||_1&#10;$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849</Words>
  <Application>Microsoft Office PowerPoint</Application>
  <PresentationFormat>Widescreen</PresentationFormat>
  <Paragraphs>252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Model Training and Improvement</vt:lpstr>
      <vt:lpstr>sli.do #MachineLearning</vt:lpstr>
      <vt:lpstr>Table of Contents</vt:lpstr>
      <vt:lpstr>Before We Start…</vt:lpstr>
      <vt:lpstr>Regularization</vt:lpstr>
      <vt:lpstr>Bias-Variance Tradeoff</vt:lpstr>
      <vt:lpstr>Bias-Variance Tradeoff (2)</vt:lpstr>
      <vt:lpstr>Regularization</vt:lpstr>
      <vt:lpstr>Linear Regression with Regularization</vt:lpstr>
      <vt:lpstr>Logistic Regression with Regularization</vt:lpstr>
      <vt:lpstr>Visualizing Regularization Parameters</vt:lpstr>
      <vt:lpstr>Model Testing</vt:lpstr>
      <vt:lpstr>Training and Testing Sets</vt:lpstr>
      <vt:lpstr>Evaluating Model Performance</vt:lpstr>
      <vt:lpstr>Evaluating Regression</vt:lpstr>
      <vt:lpstr>Evaluating Classification</vt:lpstr>
      <vt:lpstr>Receiver Operating Characteristic</vt:lpstr>
      <vt:lpstr>Cross-Validation</vt:lpstr>
      <vt:lpstr>Improved Technique</vt:lpstr>
      <vt:lpstr>Learning and Validation Curves</vt:lpstr>
      <vt:lpstr>Hyperparameter Tuning</vt:lpstr>
      <vt:lpstr>Making the Best of Our Models</vt:lpstr>
      <vt:lpstr>Manipulating Features</vt:lpstr>
      <vt:lpstr>Guidelines for Manipulating Features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99</cp:revision>
  <dcterms:created xsi:type="dcterms:W3CDTF">2017-09-11T12:40:37Z</dcterms:created>
  <dcterms:modified xsi:type="dcterms:W3CDTF">2019-09-18T08:37:54Z</dcterms:modified>
</cp:coreProperties>
</file>