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62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53" r:id="rId16"/>
    <p:sldId id="354" r:id="rId17"/>
    <p:sldId id="355" r:id="rId18"/>
    <p:sldId id="286" r:id="rId19"/>
    <p:sldId id="261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2196F3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11.10.2019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cikit-learn.org/stable/auto_examples/cluster/plot_kmeans_silhouette_analysi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auto_examples/cluster/plot_cluster_comparison.html#sphx-glr-auto-examples-cluster-plot-cluster-comparison-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8.0859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sjynp0s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</a:t>
            </a:r>
            <a:r>
              <a:rPr lang="en-US" dirty="0" smtClean="0"/>
              <a:t>clumps</a:t>
            </a:r>
            <a:r>
              <a:rPr lang="en-US" dirty="0" smtClean="0"/>
              <a:t> </a:t>
            </a:r>
            <a:r>
              <a:rPr lang="en-US" dirty="0" smtClean="0"/>
              <a:t>in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4595" r="87" b="-444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k-Means++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the performance of k-means++ versus k-means</a:t>
            </a:r>
            <a:br>
              <a:rPr lang="en-US" dirty="0" smtClean="0"/>
            </a:br>
            <a:r>
              <a:rPr lang="en-US" dirty="0" smtClean="0"/>
              <a:t>on blobs that are "close" to each other</a:t>
            </a:r>
          </a:p>
          <a:p>
            <a:pPr lvl="1"/>
            <a:r>
              <a:rPr lang="en-US" dirty="0" smtClean="0"/>
              <a:t>Generate blobs with a higher standard deviation</a:t>
            </a:r>
          </a:p>
          <a:p>
            <a:pPr lvl="1"/>
            <a:r>
              <a:rPr lang="en-US" dirty="0" smtClean="0"/>
              <a:t>Plot the centroids</a:t>
            </a:r>
          </a:p>
          <a:p>
            <a:pPr lvl="1"/>
            <a:r>
              <a:rPr lang="en-US" dirty="0" smtClean="0"/>
              <a:t>* Count the misclassified points for the two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36132" y="2349202"/>
            <a:ext cx="8175607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k_means</a:t>
            </a:r>
            <a:r>
              <a:rPr lang="en-US" dirty="0">
                <a:solidFill>
                  <a:srgbClr val="000000"/>
                </a:solidFill>
              </a:rPr>
              <a:t> = KMeans(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"k-means++"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assigned = </a:t>
            </a:r>
            <a:r>
              <a:rPr lang="en-US" dirty="0" err="1">
                <a:solidFill>
                  <a:srgbClr val="000000"/>
                </a:solidFill>
              </a:rPr>
              <a:t>k_means.fit_predict</a:t>
            </a:r>
            <a:r>
              <a:rPr lang="en-US" dirty="0">
                <a:solidFill>
                  <a:srgbClr val="000000"/>
                </a:solidFill>
              </a:rPr>
              <a:t>(attributes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Optimal Number of Clusters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Elbow method</a:t>
                </a:r>
                <a:r>
                  <a:rPr lang="en-US" dirty="0" smtClean="0"/>
                  <a:t> – graphical</a:t>
                </a:r>
              </a:p>
              <a:p>
                <a:r>
                  <a:rPr lang="en-US" dirty="0" smtClean="0"/>
                  <a:t>Inertia is a measure of clustering quality</a:t>
                </a:r>
              </a:p>
              <a:p>
                <a:pPr lvl="1"/>
                <a:r>
                  <a:rPr lang="en-US" dirty="0" smtClean="0"/>
                  <a:t>Like grid search, initialize </a:t>
                </a:r>
                <a:r>
                  <a:rPr lang="en-US" dirty="0" smtClean="0">
                    <a:latin typeface="Consolas" panose="020B0609020204030204" pitchFamily="49" charset="0"/>
                  </a:rPr>
                  <a:t>KMeans</a:t>
                </a:r>
                <a:r>
                  <a:rPr lang="en-US" dirty="0" smtClean="0"/>
                  <a:t> with a range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values</a:t>
                </a:r>
              </a:p>
              <a:p>
                <a:pPr lvl="1"/>
                <a:r>
                  <a:rPr lang="en-US" dirty="0" smtClean="0"/>
                  <a:t>Fit and calculate the inertia (given by default in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Plot inertia vs. number of clusters</a:t>
                </a:r>
              </a:p>
              <a:p>
                <a:pPr lvl="1"/>
                <a:r>
                  <a:rPr lang="en-US" dirty="0" smtClean="0"/>
                  <a:t>Find the "elbow point" of the plot – optimal </a:t>
                </a:r>
              </a:p>
              <a:p>
                <a:pPr lvl="2"/>
                <a:r>
                  <a:rPr lang="en-US" dirty="0" smtClean="0"/>
                  <a:t>Inertia always decreases but some models overfit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69" y="4072725"/>
            <a:ext cx="3771900" cy="2505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2046" y="3955350"/>
            <a:ext cx="5889606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inertias = [] 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km </a:t>
            </a:r>
            <a:r>
              <a:rPr lang="en-US" dirty="0">
                <a:solidFill>
                  <a:srgbClr val="000000"/>
                </a:solidFill>
              </a:rPr>
              <a:t>= KMeans(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km.fit</a:t>
            </a:r>
            <a:r>
              <a:rPr lang="en-US" dirty="0" smtClean="0">
                <a:solidFill>
                  <a:srgbClr val="000000"/>
                </a:solidFill>
              </a:rPr>
              <a:t>(attributes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inertias.append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km.inertia</a:t>
            </a:r>
            <a:r>
              <a:rPr lang="en-US" dirty="0">
                <a:solidFill>
                  <a:srgbClr val="000000"/>
                </a:solidFill>
              </a:rPr>
              <a:t>_)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(range(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), inertias, marker = </a:t>
            </a:r>
            <a:r>
              <a:rPr lang="en-US" dirty="0">
                <a:solidFill>
                  <a:srgbClr val="A31515"/>
                </a:solidFill>
              </a:rPr>
              <a:t>"o"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"Number of clusters"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"Inertia"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Clustering Quality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Silhouette analysis</a:t>
                </a:r>
                <a:r>
                  <a:rPr lang="en-US" dirty="0" smtClean="0"/>
                  <a:t> – graphical</a:t>
                </a:r>
              </a:p>
              <a:p>
                <a:pPr lvl="1"/>
                <a:r>
                  <a:rPr lang="en-US" dirty="0" smtClean="0"/>
                  <a:t>Use cluster cohesion (within-cluster distance)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and cluster separation (between-cluster distance) </a:t>
                </a:r>
                <a:br>
                  <a:rPr lang="en-US" dirty="0" smtClean="0"/>
                </a:br>
                <a:r>
                  <a:rPr lang="en-US" dirty="0" smtClean="0"/>
                  <a:t>to calculate the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silhouette coefficient</a:t>
                </a:r>
                <a:r>
                  <a:rPr lang="en-US" dirty="0" smtClean="0"/>
                  <a:t> for each observation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[−1; 1]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if the two distances are equal,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– ideal,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– wors</a:t>
                </a:r>
                <a:r>
                  <a:rPr lang="en-US" dirty="0"/>
                  <a:t>t</a:t>
                </a:r>
                <a:endParaRPr lang="en-US" dirty="0" smtClean="0"/>
              </a:p>
              <a:p>
                <a:r>
                  <a:rPr lang="en-US" dirty="0" smtClean="0"/>
                  <a:t>Usage – import from </a:t>
                </a:r>
                <a:r>
                  <a:rPr lang="en-US" dirty="0" smtClean="0">
                    <a:latin typeface="Consolas" panose="020B0609020204030204" pitchFamily="49" charset="0"/>
                  </a:rPr>
                  <a:t>scikit-learn</a:t>
                </a:r>
                <a:r>
                  <a:rPr lang="en-US" dirty="0" smtClean="0"/>
                  <a:t> and plot (</a:t>
                </a:r>
                <a:r>
                  <a:rPr lang="en-US" dirty="0" smtClean="0">
                    <a:hlinkClick r:id="rId2"/>
                  </a:rPr>
                  <a:t>example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Interpretation</a:t>
                </a:r>
              </a:p>
              <a:p>
                <a:pPr lvl="1"/>
                <a:r>
                  <a:rPr lang="en-US" dirty="0" smtClean="0"/>
                  <a:t>Each color is a separate cluster</a:t>
                </a:r>
              </a:p>
              <a:p>
                <a:pPr lvl="1"/>
                <a:r>
                  <a:rPr lang="en-US" dirty="0" smtClean="0"/>
                  <a:t>All silhouettes should be close to 1</a:t>
                </a:r>
                <a:br>
                  <a:rPr lang="en-US" dirty="0" smtClean="0"/>
                </a:br>
                <a:r>
                  <a:rPr lang="en-US" dirty="0" smtClean="0"/>
                  <a:t>(these are similar to bar charts)</a:t>
                </a:r>
              </a:p>
              <a:p>
                <a:pPr lvl="1"/>
                <a:r>
                  <a:rPr lang="en-US" dirty="0" smtClean="0"/>
                  <a:t>All silhouettes have a similar "depth"</a:t>
                </a:r>
                <a:br>
                  <a:rPr lang="en-US" dirty="0" smtClean="0"/>
                </a:br>
                <a:r>
                  <a:rPr lang="en-US" dirty="0" smtClean="0"/>
                  <a:t>and "width" (if they don't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suboptimal clustering)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587399" y="3425746"/>
            <a:ext cx="614175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sklearn.metrics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silhouette_samples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3407" y="3425746"/>
            <a:ext cx="3747992" cy="26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prototype-based clustering</a:t>
            </a:r>
          </a:p>
          <a:p>
            <a:r>
              <a:rPr lang="en-US" dirty="0" smtClean="0"/>
              <a:t>Advantage – allows us to plot </a:t>
            </a:r>
            <a:r>
              <a:rPr lang="en-US" dirty="0" smtClean="0">
                <a:solidFill>
                  <a:srgbClr val="2196F3"/>
                </a:solidFill>
              </a:rPr>
              <a:t>dendrograms</a:t>
            </a:r>
          </a:p>
          <a:p>
            <a:pPr lvl="1"/>
            <a:r>
              <a:rPr lang="en-US" dirty="0" smtClean="0"/>
              <a:t>Visualizations of binary hierarchical clustering</a:t>
            </a:r>
          </a:p>
          <a:p>
            <a:pPr lvl="1"/>
            <a:r>
              <a:rPr lang="en-US" dirty="0" smtClean="0"/>
              <a:t>Allow us to interpret the results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Compute the distance matrix (distances between any two points)</a:t>
            </a:r>
          </a:p>
          <a:p>
            <a:pPr lvl="1"/>
            <a:r>
              <a:rPr lang="en-US" dirty="0"/>
              <a:t>Start with each point at its own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Repeat until only one cluster is left:</a:t>
            </a:r>
          </a:p>
          <a:p>
            <a:pPr lvl="2"/>
            <a:r>
              <a:rPr lang="en-US" dirty="0" smtClean="0"/>
              <a:t>Merge the two closest clusters and update the distances</a:t>
            </a:r>
          </a:p>
          <a:p>
            <a:pPr lvl="2"/>
            <a:r>
              <a:rPr lang="en-US" dirty="0" smtClean="0"/>
              <a:t>Update the distance matrix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>
                <a:latin typeface="Consolas" panose="020B0609020204030204" pitchFamily="49" charset="0"/>
              </a:rPr>
              <a:t>scikit</a:t>
            </a:r>
            <a:r>
              <a:rPr lang="en-US" dirty="0" smtClean="0">
                <a:latin typeface="Consolas" panose="020B0609020204030204" pitchFamily="49" charset="0"/>
              </a:rPr>
              <a:t>-learn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linkage</a:t>
            </a:r>
            <a:r>
              <a:rPr lang="en-US" dirty="0" smtClean="0"/>
              <a:t> describes the process of linking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993332" y="5712419"/>
            <a:ext cx="89031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AgglomerativeClustering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aggl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AgglomerativeClustering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n_clusters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linkage = </a:t>
            </a:r>
            <a:r>
              <a:rPr lang="en-US" dirty="0">
                <a:solidFill>
                  <a:srgbClr val="A31515"/>
                </a:solidFill>
              </a:rPr>
              <a:t>"complete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Hierarchical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hierarchical (agglomerative) clustering </a:t>
            </a:r>
            <a:br>
              <a:rPr lang="en-US" dirty="0" smtClean="0"/>
            </a:br>
            <a:r>
              <a:rPr lang="en-US" dirty="0" smtClean="0"/>
              <a:t>on several datasets and visualize the results</a:t>
            </a:r>
          </a:p>
          <a:p>
            <a:pPr lvl="1"/>
            <a:r>
              <a:rPr lang="en-US" dirty="0" smtClean="0"/>
              <a:t>Blobs, moons, nested circles</a:t>
            </a:r>
          </a:p>
          <a:p>
            <a:pPr lvl="1"/>
            <a:r>
              <a:rPr lang="en-US" dirty="0" smtClean="0"/>
              <a:t>Try different linkage strategies</a:t>
            </a:r>
          </a:p>
          <a:p>
            <a:r>
              <a:rPr lang="en-US" dirty="0" smtClean="0"/>
              <a:t>Plot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linkage() </a:t>
            </a:r>
            <a:r>
              <a:rPr lang="en-US" dirty="0" smtClean="0"/>
              <a:t>calculates a distance matrix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dendrogram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creates the plot</a:t>
            </a:r>
            <a:br>
              <a:rPr lang="en-US" dirty="0" smtClean="0"/>
            </a:br>
            <a:r>
              <a:rPr lang="en-US" dirty="0" smtClean="0"/>
              <a:t>(x-axis: ID, y-axis: distance)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859982" y="4362598"/>
            <a:ext cx="10217593" cy="203132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scipy.cluster.hierarchy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linkage, </a:t>
            </a:r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linkage(attributes, method = </a:t>
            </a:r>
            <a:r>
              <a:rPr lang="en-US" dirty="0">
                <a:solidFill>
                  <a:srgbClr val="A31515"/>
                </a:solidFill>
              </a:rPr>
              <a:t>"complete"</a:t>
            </a:r>
            <a:r>
              <a:rPr lang="en-US" dirty="0">
                <a:solidFill>
                  <a:srgbClr val="000000"/>
                </a:solidFill>
              </a:rPr>
              <a:t>, metric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euclidean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>
                <a:solidFill>
                  <a:srgbClr val="000000"/>
                </a:solidFill>
              </a:rPr>
              <a:t>, labels = clusters)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Show only the last 10 merged </a:t>
            </a:r>
            <a:r>
              <a:rPr lang="en-US" dirty="0" smtClean="0">
                <a:solidFill>
                  <a:srgbClr val="008000"/>
                </a:solidFill>
              </a:rPr>
              <a:t>clusters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dendrogram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row_clusters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labels </a:t>
            </a:r>
            <a:r>
              <a:rPr lang="en-US" dirty="0">
                <a:solidFill>
                  <a:srgbClr val="000000"/>
                </a:solidFill>
              </a:rPr>
              <a:t>= clusters, p =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truncate_mode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lastp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D</a:t>
                </a:r>
                <a:r>
                  <a:rPr lang="en-US" dirty="0"/>
                  <a:t>ensity-</a:t>
                </a:r>
                <a:r>
                  <a:rPr lang="en-US" b="1" dirty="0">
                    <a:solidFill>
                      <a:srgbClr val="2196F3"/>
                    </a:solidFill>
                  </a:rPr>
                  <a:t>b</a:t>
                </a:r>
                <a:r>
                  <a:rPr lang="en-US" dirty="0"/>
                  <a:t>ased </a:t>
                </a:r>
                <a:r>
                  <a:rPr lang="en-US" b="1" dirty="0">
                    <a:solidFill>
                      <a:srgbClr val="2196F3"/>
                    </a:solidFill>
                  </a:rPr>
                  <a:t>S</a:t>
                </a:r>
                <a:r>
                  <a:rPr lang="en-US" dirty="0"/>
                  <a:t>patial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C</a:t>
                </a:r>
                <a:r>
                  <a:rPr lang="en-US" dirty="0" smtClean="0"/>
                  <a:t>lustering</a:t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:r>
                  <a:rPr lang="en-US" b="1" dirty="0">
                    <a:solidFill>
                      <a:srgbClr val="2196F3"/>
                    </a:solidFill>
                  </a:rPr>
                  <a:t>A</a:t>
                </a:r>
                <a:r>
                  <a:rPr lang="en-US" dirty="0"/>
                  <a:t>pplications with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N</a:t>
                </a:r>
                <a:r>
                  <a:rPr lang="en-US" dirty="0" smtClean="0"/>
                  <a:t>oise</a:t>
                </a:r>
              </a:p>
              <a:p>
                <a:r>
                  <a:rPr lang="en-US" dirty="0" smtClean="0"/>
                  <a:t>Label all points as "core points" or "noise points"</a:t>
                </a:r>
              </a:p>
              <a:p>
                <a:pPr lvl="1"/>
                <a:r>
                  <a:rPr lang="en-US" dirty="0" smtClean="0"/>
                  <a:t>Core point: has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points within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core points to create clusters</a:t>
                </a:r>
              </a:p>
              <a:p>
                <a:r>
                  <a:rPr lang="en-US" dirty="0" smtClean="0"/>
                  <a:t>DBSCAN vs. k-means</a:t>
                </a:r>
              </a:p>
              <a:p>
                <a:pPr lvl="1"/>
                <a:r>
                  <a:rPr lang="en-US" dirty="0" smtClean="0"/>
                  <a:t>Noise points are not assigned to any cluster</a:t>
                </a:r>
              </a:p>
              <a:p>
                <a:pPr lvl="1"/>
                <a:r>
                  <a:rPr lang="en-US" dirty="0" smtClean="0"/>
                  <a:t>Does not assume spherical shape</a:t>
                </a:r>
              </a:p>
              <a:p>
                <a:r>
                  <a:rPr lang="en-US" dirty="0" smtClean="0"/>
                  <a:t>Disadvantages: "curse of dimensionality", </a:t>
                </a:r>
                <a:br>
                  <a:rPr lang="en-US" dirty="0" smtClean="0"/>
                </a:br>
                <a:r>
                  <a:rPr lang="en-US" dirty="0" smtClean="0"/>
                  <a:t>the hyperparameters need to be optimized</a:t>
                </a:r>
              </a:p>
              <a:p>
                <a:r>
                  <a:rPr lang="en-US" dirty="0" smtClean="0"/>
                  <a:t>Usage – </a:t>
                </a:r>
                <a:r>
                  <a:rPr lang="en-US" dirty="0" smtClean="0"/>
                  <a:t>like every </a:t>
                </a:r>
                <a:r>
                  <a:rPr lang="en-US" dirty="0" smtClean="0"/>
                  <a:t>other clustering </a:t>
                </a:r>
                <a:r>
                  <a:rPr lang="en-US" dirty="0" smtClean="0"/>
                  <a:t>algorithm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45657" y="6095926"/>
            <a:ext cx="7950643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DBSCAN</a:t>
            </a:r>
          </a:p>
          <a:p>
            <a:r>
              <a:rPr lang="en-US" dirty="0" err="1">
                <a:solidFill>
                  <a:srgbClr val="000000"/>
                </a:solidFill>
              </a:rPr>
              <a:t>db</a:t>
            </a:r>
            <a:r>
              <a:rPr lang="en-US" dirty="0">
                <a:solidFill>
                  <a:srgbClr val="000000"/>
                </a:solidFill>
              </a:rPr>
              <a:t> = DBSCAN(eps = </a:t>
            </a:r>
            <a:r>
              <a:rPr lang="en-US" dirty="0">
                <a:solidFill>
                  <a:srgbClr val="09885A"/>
                </a:solidFill>
              </a:rPr>
              <a:t>0.2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min_samples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 metric =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euclidean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DBSCAN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 the performance of DBSCAN to the</a:t>
            </a:r>
            <a:br>
              <a:rPr lang="en-US" dirty="0" smtClean="0"/>
            </a:br>
            <a:r>
              <a:rPr lang="en-US" dirty="0" smtClean="0"/>
              <a:t>other clustering algorithms </a:t>
            </a:r>
          </a:p>
          <a:p>
            <a:pPr lvl="1"/>
            <a:r>
              <a:rPr lang="en-US" dirty="0" smtClean="0"/>
              <a:t>Use the previous datasets and results</a:t>
            </a:r>
          </a:p>
          <a:p>
            <a:r>
              <a:rPr lang="en-US" dirty="0" smtClean="0"/>
              <a:t>Which algorithm performs best on which dataset?</a:t>
            </a:r>
          </a:p>
          <a:p>
            <a:r>
              <a:rPr lang="en-US" dirty="0" smtClean="0">
                <a:hlinkClick r:id="rId2"/>
              </a:rPr>
              <a:t>Clustering comparison in scikit-learn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It's not always obvious which algorithm performs best on a dataset</a:t>
            </a:r>
          </a:p>
          <a:p>
            <a:pPr lvl="2"/>
            <a:r>
              <a:rPr lang="en-US" dirty="0" smtClean="0"/>
              <a:t>Especially if data comes in many dimensions</a:t>
            </a:r>
          </a:p>
          <a:p>
            <a:pPr lvl="1"/>
            <a:r>
              <a:rPr lang="en-US" dirty="0" smtClean="0"/>
              <a:t>A successful clustering depends on the algorithm and its hyperparameters</a:t>
            </a:r>
          </a:p>
          <a:p>
            <a:pPr lvl="1"/>
            <a:r>
              <a:rPr lang="en-US" dirty="0" smtClean="0"/>
              <a:t>We need to choose an appropriate distance metric</a:t>
            </a:r>
          </a:p>
          <a:p>
            <a:pPr lvl="1"/>
            <a:r>
              <a:rPr lang="en-US" dirty="0" smtClean="0"/>
              <a:t>We need some domain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62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and Classification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Sometimes, classification tasks can be reduced to</a:t>
            </a:r>
            <a:br>
              <a:rPr lang="en-US" dirty="0" smtClean="0"/>
            </a:br>
            <a:r>
              <a:rPr lang="en-US" dirty="0" smtClean="0"/>
              <a:t>clustering tasks</a:t>
            </a:r>
          </a:p>
          <a:p>
            <a:pPr lvl="1"/>
            <a:r>
              <a:rPr lang="en-US" dirty="0" smtClean="0"/>
              <a:t>Most trivially: just ignore the labels</a:t>
            </a:r>
          </a:p>
          <a:p>
            <a:pPr lvl="2"/>
            <a:r>
              <a:rPr lang="en-US" dirty="0" smtClean="0"/>
              <a:t>Assumption: The data is easily (e.g. linearly) separable</a:t>
            </a:r>
          </a:p>
          <a:p>
            <a:pPr lvl="1"/>
            <a:r>
              <a:rPr lang="en-US" dirty="0" smtClean="0"/>
              <a:t>The opposite is also true: we may be able to find a function</a:t>
            </a:r>
            <a:br>
              <a:rPr lang="en-US" dirty="0" smtClean="0"/>
            </a:br>
            <a:r>
              <a:rPr lang="en-US" dirty="0" smtClean="0"/>
              <a:t>that assigns a label to each data point</a:t>
            </a:r>
          </a:p>
          <a:p>
            <a:pPr lvl="2"/>
            <a:r>
              <a:rPr lang="en-US" dirty="0" smtClean="0"/>
              <a:t>This is exactly what clustering does</a:t>
            </a:r>
          </a:p>
          <a:p>
            <a:r>
              <a:rPr lang="en-US" dirty="0" smtClean="0"/>
              <a:t>We can apply and compare both classification</a:t>
            </a:r>
            <a:br>
              <a:rPr lang="en-US" dirty="0" smtClean="0"/>
            </a:br>
            <a:r>
              <a:rPr lang="en-US" dirty="0" smtClean="0"/>
              <a:t>and clustering algorithms, metrics and tools</a:t>
            </a:r>
            <a:br>
              <a:rPr lang="en-US" dirty="0" smtClean="0"/>
            </a:br>
            <a:r>
              <a:rPr lang="en-US" dirty="0" smtClean="0"/>
              <a:t>to the same task</a:t>
            </a:r>
          </a:p>
          <a:p>
            <a:pPr lvl="1"/>
            <a:r>
              <a:rPr lang="en-US" dirty="0" smtClean="0"/>
              <a:t>Even in ensembles</a:t>
            </a:r>
          </a:p>
          <a:p>
            <a:pPr lvl="2"/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16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– problem description</a:t>
            </a:r>
          </a:p>
          <a:p>
            <a:r>
              <a:rPr lang="en-US" dirty="0"/>
              <a:t>Clustering – problem description, approaches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kMeans++</a:t>
            </a:r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DBSCAN</a:t>
            </a:r>
            <a:endParaRPr lang="en-US" dirty="0"/>
          </a:p>
          <a:p>
            <a:pPr lvl="1"/>
            <a:r>
              <a:rPr lang="en-US" dirty="0"/>
              <a:t>Clustering and classification</a:t>
            </a:r>
          </a:p>
          <a:p>
            <a:pPr lvl="2"/>
            <a:r>
              <a:rPr lang="en-US" dirty="0"/>
              <a:t>Evaluating </a:t>
            </a:r>
            <a:r>
              <a:rPr lang="en-US" dirty="0" smtClean="0"/>
              <a:t>clustering / classification </a:t>
            </a:r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19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</a:t>
            </a:r>
            <a:r>
              <a:rPr lang="en-US" dirty="0"/>
              <a:t>learning – problem description</a:t>
            </a:r>
          </a:p>
          <a:p>
            <a:r>
              <a:rPr lang="en-US" dirty="0"/>
              <a:t>Clustering – problem description, approaches</a:t>
            </a:r>
          </a:p>
          <a:p>
            <a:pPr lvl="1"/>
            <a:r>
              <a:rPr lang="en-US" dirty="0"/>
              <a:t>k-means clustering</a:t>
            </a:r>
          </a:p>
          <a:p>
            <a:pPr lvl="1"/>
            <a:r>
              <a:rPr lang="en-US" dirty="0"/>
              <a:t>kMeans++</a:t>
            </a:r>
          </a:p>
          <a:p>
            <a:pPr lvl="1"/>
            <a:r>
              <a:rPr lang="en-US" dirty="0"/>
              <a:t>Hierarchical </a:t>
            </a:r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DBSCAN</a:t>
            </a:r>
            <a:endParaRPr lang="en-US" dirty="0"/>
          </a:p>
          <a:p>
            <a:pPr lvl="1"/>
            <a:r>
              <a:rPr lang="en-US" dirty="0"/>
              <a:t>Clustering and classification</a:t>
            </a:r>
          </a:p>
          <a:p>
            <a:pPr lvl="2"/>
            <a:r>
              <a:rPr lang="en-US" dirty="0"/>
              <a:t>Evaluating clustering / classification </a:t>
            </a:r>
            <a:r>
              <a:rPr lang="en-US" dirty="0" smtClean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clumps in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6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Discover hidden structures in data where we don't know </a:t>
            </a:r>
            <a:br>
              <a:rPr lang="en-US" dirty="0" smtClean="0"/>
            </a:br>
            <a:r>
              <a:rPr lang="en-US" dirty="0" smtClean="0"/>
              <a:t>the right answer upfront</a:t>
            </a:r>
          </a:p>
          <a:p>
            <a:r>
              <a:rPr lang="en-US" b="1" dirty="0" smtClean="0">
                <a:solidFill>
                  <a:srgbClr val="2196F3"/>
                </a:solidFill>
              </a:rPr>
              <a:t>Clustering</a:t>
            </a:r>
          </a:p>
          <a:p>
            <a:pPr lvl="1"/>
            <a:r>
              <a:rPr lang="en-US" dirty="0" smtClean="0"/>
              <a:t>Find a natural grouping in data such that items in the same cluster</a:t>
            </a:r>
            <a:br>
              <a:rPr lang="en-US" dirty="0" smtClean="0"/>
            </a:br>
            <a:r>
              <a:rPr lang="en-US" dirty="0" smtClean="0"/>
              <a:t>are more similar to each other than those from different clusters</a:t>
            </a:r>
          </a:p>
          <a:p>
            <a:r>
              <a:rPr lang="en-US" dirty="0" smtClean="0"/>
              <a:t>Some applications</a:t>
            </a:r>
          </a:p>
          <a:p>
            <a:pPr lvl="1"/>
            <a:r>
              <a:rPr lang="en-US" dirty="0" smtClean="0"/>
              <a:t>Medicine: classify different types of tissues</a:t>
            </a:r>
          </a:p>
          <a:p>
            <a:pPr lvl="1"/>
            <a:r>
              <a:rPr lang="en-US" dirty="0" smtClean="0"/>
              <a:t>Marketing: group similar products</a:t>
            </a:r>
          </a:p>
          <a:p>
            <a:pPr lvl="1"/>
            <a:r>
              <a:rPr lang="en-US" dirty="0" smtClean="0"/>
              <a:t>Image segmentation, object recognition</a:t>
            </a:r>
          </a:p>
          <a:p>
            <a:pPr lvl="1"/>
            <a:r>
              <a:rPr lang="en-US" dirty="0"/>
              <a:t>Social network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Crime analysis: "hot" spatial areas; similar crimes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61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Prototype-based algorithm</a:t>
                </a:r>
              </a:p>
              <a:p>
                <a:pPr lvl="1"/>
                <a:r>
                  <a:rPr lang="en-US" dirty="0" smtClean="0"/>
                  <a:t>Each cluster is represented by a "prototype" data point</a:t>
                </a:r>
              </a:p>
              <a:p>
                <a:pPr lvl="1"/>
                <a:r>
                  <a:rPr lang="en-US" dirty="0" smtClean="0"/>
                  <a:t>As opposed to density-based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Select number of clusters</a:t>
                </a:r>
              </a:p>
              <a:p>
                <a:pPr lvl="1"/>
                <a:r>
                  <a:rPr lang="en-US" dirty="0" smtClean="0"/>
                  <a:t>Randomly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samples as "initial centroids"</a:t>
                </a:r>
              </a:p>
              <a:p>
                <a:pPr lvl="1"/>
                <a:r>
                  <a:rPr lang="en-US" dirty="0" smtClean="0"/>
                  <a:t>Repeat until convergence (change in centers &lt; tolerance):</a:t>
                </a:r>
              </a:p>
              <a:p>
                <a:pPr lvl="2"/>
                <a:r>
                  <a:rPr lang="en-US" dirty="0" smtClean="0"/>
                  <a:t>Assign each sample to the nearest (using a distance metric) centroid</a:t>
                </a:r>
              </a:p>
              <a:p>
                <a:pPr lvl="2"/>
                <a:r>
                  <a:rPr lang="en-US" dirty="0" smtClean="0"/>
                  <a:t>Move the centroids to the center of the newly created clusters</a:t>
                </a:r>
              </a:p>
              <a:p>
                <a:r>
                  <a:rPr lang="en-US" dirty="0" smtClean="0"/>
                  <a:t>Advantages: fast, simple, good for "spherical" clusters</a:t>
                </a:r>
              </a:p>
              <a:p>
                <a:r>
                  <a:rPr lang="en-US" dirty="0" smtClean="0"/>
                  <a:t>Disadvantages: we need to specify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doesn't work too well</a:t>
                </a:r>
                <a:br>
                  <a:rPr lang="en-US" dirty="0" smtClean="0"/>
                </a:br>
                <a:r>
                  <a:rPr lang="en-US" dirty="0" smtClean="0"/>
                  <a:t>with overlapping or hierarchical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65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Minimize the </a:t>
            </a:r>
            <a:r>
              <a:rPr lang="en-US" b="1" dirty="0" smtClean="0">
                <a:solidFill>
                  <a:srgbClr val="2196F3"/>
                </a:solidFill>
              </a:rPr>
              <a:t>cluster </a:t>
            </a:r>
            <a:r>
              <a:rPr lang="en-US" b="1" dirty="0" smtClean="0">
                <a:solidFill>
                  <a:srgbClr val="2196F3"/>
                </a:solidFill>
              </a:rPr>
              <a:t>inertia</a:t>
            </a:r>
            <a:endParaRPr lang="en-US" b="1" dirty="0">
              <a:solidFill>
                <a:srgbClr val="2196F3"/>
              </a:solidFill>
            </a:endParaRPr>
          </a:p>
          <a:p>
            <a:pPr lvl="1"/>
            <a:endParaRPr lang="en-US" b="1" dirty="0" smtClean="0"/>
          </a:p>
          <a:p>
            <a:pPr lvl="2"/>
            <a:r>
              <a:rPr lang="en-US" dirty="0" smtClean="0"/>
              <a:t>Within-cluster sum of squared errors (Euclidean distances)</a:t>
            </a:r>
          </a:p>
          <a:p>
            <a:r>
              <a:rPr lang="en-US" dirty="0" smtClean="0"/>
              <a:t>Generating clusters</a:t>
            </a:r>
          </a:p>
          <a:p>
            <a:pPr lvl="1"/>
            <a:r>
              <a:rPr lang="en-US" dirty="0" smtClean="0"/>
              <a:t>We can use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r>
              <a:rPr lang="en-US" dirty="0" smtClean="0"/>
              <a:t> to generate "blobs" (clusters)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Other options – "circles", "moons",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39" y="1229726"/>
            <a:ext cx="2614898" cy="6981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3332" y="3471422"/>
            <a:ext cx="8175607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sklearn.datasets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cluster_std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clusters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790" y="4987108"/>
            <a:ext cx="8175607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sklearn.datasets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make_circles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make_regression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make_s_curve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make_swiss_roll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The last two are 3D – you can either plot them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or see their projections using the </a:t>
            </a:r>
            <a:r>
              <a:rPr lang="en-US" dirty="0" smtClean="0">
                <a:solidFill>
                  <a:srgbClr val="008000"/>
                </a:solidFill>
              </a:rPr>
              <a:t>x, y </a:t>
            </a:r>
            <a:r>
              <a:rPr lang="en-US" dirty="0">
                <a:solidFill>
                  <a:srgbClr val="008000"/>
                </a:solidFill>
              </a:rPr>
              <a:t>and z </a:t>
            </a:r>
            <a:r>
              <a:rPr lang="en-US" dirty="0" smtClean="0">
                <a:solidFill>
                  <a:srgbClr val="008000"/>
                </a:solidFill>
              </a:rPr>
              <a:t>axes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k-Means Clustering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 several datasets</a:t>
            </a:r>
          </a:p>
          <a:p>
            <a:pPr lvl="1"/>
            <a:r>
              <a:rPr lang="en-US" dirty="0" smtClean="0"/>
              <a:t>Blobs, circles, moons</a:t>
            </a:r>
          </a:p>
          <a:p>
            <a:r>
              <a:rPr lang="en-US" dirty="0" smtClean="0"/>
              <a:t>Apply k-means clustering to each dataset</a:t>
            </a:r>
          </a:p>
          <a:p>
            <a:r>
              <a:rPr lang="en-US" dirty="0" smtClean="0"/>
              <a:t>Display the original clusters and the clustering results</a:t>
            </a:r>
          </a:p>
          <a:p>
            <a:pPr lvl="1"/>
            <a:r>
              <a:rPr lang="en-US" dirty="0" smtClean="0"/>
              <a:t>How do they differ? Can you explain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993332" y="3388293"/>
            <a:ext cx="8175607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sklearn.cluster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KMeans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attributes, clusters = </a:t>
            </a:r>
            <a:r>
              <a:rPr lang="en-US" dirty="0" err="1">
                <a:solidFill>
                  <a:srgbClr val="000000"/>
                </a:solidFill>
              </a:rPr>
              <a:t>make_blobs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k_means</a:t>
            </a:r>
            <a:r>
              <a:rPr lang="en-US" dirty="0">
                <a:solidFill>
                  <a:srgbClr val="000000"/>
                </a:solidFill>
              </a:rPr>
              <a:t> = KMeans(</a:t>
            </a:r>
            <a:r>
              <a:rPr lang="en-US" dirty="0">
                <a:solidFill>
                  <a:srgbClr val="09885A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init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"random"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assigned = </a:t>
            </a:r>
            <a:r>
              <a:rPr lang="en-US" dirty="0" err="1">
                <a:solidFill>
                  <a:srgbClr val="000000"/>
                </a:solidFill>
              </a:rPr>
              <a:t>k_means.fit_predict</a:t>
            </a:r>
            <a:r>
              <a:rPr lang="en-US" dirty="0">
                <a:solidFill>
                  <a:srgbClr val="000000"/>
                </a:solidFill>
              </a:rPr>
              <a:t>(attributes)</a:t>
            </a:r>
          </a:p>
          <a:p>
            <a:r>
              <a:rPr lang="en-US" dirty="0">
                <a:solidFill>
                  <a:srgbClr val="008000"/>
                </a:solidFill>
              </a:rPr>
              <a:t># Original, generated clusters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clusters)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>
                <a:solidFill>
                  <a:srgbClr val="008000"/>
                </a:solidFill>
              </a:rPr>
              <a:t># Assigned clusters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(attributes[:,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attributes[:,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assigned)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19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k-Means++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Random initial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may lead to poor performance</a:t>
                </a:r>
              </a:p>
              <a:p>
                <a:pPr lvl="1"/>
                <a:r>
                  <a:rPr lang="en-US" dirty="0" smtClean="0"/>
                  <a:t>If the initial points aren't placed well enough or if the clusters</a:t>
                </a:r>
                <a:br>
                  <a:rPr lang="en-US" dirty="0" smtClean="0"/>
                </a:br>
                <a:r>
                  <a:rPr lang="en-US" dirty="0" smtClean="0"/>
                  <a:t>are too "mixed"</a:t>
                </a:r>
              </a:p>
              <a:p>
                <a:r>
                  <a:rPr lang="en-US" dirty="0" smtClean="0"/>
                  <a:t>k-Means++ uses centers which are far away </a:t>
                </a:r>
                <a:br>
                  <a:rPr lang="en-US" dirty="0" smtClean="0"/>
                </a:br>
                <a:r>
                  <a:rPr lang="en-US" dirty="0" smtClean="0"/>
                  <a:t>from each other</a:t>
                </a:r>
              </a:p>
              <a:p>
                <a:pPr lvl="1"/>
                <a:r>
                  <a:rPr lang="en-US" dirty="0" smtClean="0"/>
                  <a:t>Instead of random initialization</a:t>
                </a:r>
              </a:p>
              <a:p>
                <a:r>
                  <a:rPr lang="en-US" dirty="0" smtClean="0"/>
                  <a:t>Algorithm</a:t>
                </a:r>
              </a:p>
              <a:p>
                <a:pPr lvl="1"/>
                <a:r>
                  <a:rPr lang="en-US" dirty="0" smtClean="0"/>
                  <a:t>Choose the first centroid uniformly at random</a:t>
                </a:r>
              </a:p>
              <a:p>
                <a:pPr lvl="1"/>
                <a:r>
                  <a:rPr lang="en-US" dirty="0" smtClean="0"/>
                  <a:t>To choose the next centroids, use a weighted probability distribution</a:t>
                </a:r>
              </a:p>
              <a:p>
                <a:pPr lvl="2"/>
                <a:r>
                  <a:rPr lang="en-US" dirty="0" smtClean="0"/>
                  <a:t>Based on all currently selected centroids</a:t>
                </a:r>
              </a:p>
              <a:p>
                <a:pPr lvl="2"/>
                <a:r>
                  <a:rPr lang="en-US" dirty="0" smtClean="0"/>
                  <a:t>Further away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greater probability</a:t>
                </a:r>
              </a:p>
              <a:p>
                <a:pPr lvl="1"/>
                <a:r>
                  <a:rPr lang="en-US" dirty="0" smtClean="0"/>
                  <a:t>After all centroids have been initialized, proceed as usual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8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,7979"/>
  <p:tag name="ORIGINALWIDTH" val="1286,43"/>
  <p:tag name="LATEXADDIN" val="\documentclass{article}&#10;\usepackage{amsmath}&#10;\pagestyle{empty}&#10;\begin{document}&#10;&#10;$$&#10;J = \sum_{i = 0}^{n} \min_{\mu_j \in C} ||x_i-\mu_j||^2&#10;$$&#10;&#10;\end{document}"/>
  <p:tag name="IGUANATEXSIZE" val="20"/>
  <p:tag name="IGUANATEXCURSOR" val="13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715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Clustering</vt:lpstr>
      <vt:lpstr>sli.do #MachineLearning</vt:lpstr>
      <vt:lpstr>Table of Contents</vt:lpstr>
      <vt:lpstr>Clustering Analysis</vt:lpstr>
      <vt:lpstr>Clustering Analysis</vt:lpstr>
      <vt:lpstr>k-Means Clustering</vt:lpstr>
      <vt:lpstr>k-Means Clustering (2)</vt:lpstr>
      <vt:lpstr>Example: k-Means Clustering</vt:lpstr>
      <vt:lpstr>k-Means++</vt:lpstr>
      <vt:lpstr>Example: k-Means++</vt:lpstr>
      <vt:lpstr>Finding an Optimal Number of Clusters</vt:lpstr>
      <vt:lpstr>Evaluating Clustering Quality</vt:lpstr>
      <vt:lpstr>Hierarchical Clustering</vt:lpstr>
      <vt:lpstr>Example: Hierarchical Clustering</vt:lpstr>
      <vt:lpstr>DBSCAN</vt:lpstr>
      <vt:lpstr>Example: DBSCAN</vt:lpstr>
      <vt:lpstr>Clustering and Classification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131</cp:revision>
  <dcterms:created xsi:type="dcterms:W3CDTF">2017-09-11T12:40:37Z</dcterms:created>
  <dcterms:modified xsi:type="dcterms:W3CDTF">2019-10-11T13:17:17Z</dcterms:modified>
</cp:coreProperties>
</file>