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680" y="-7560"/>
            <a:ext cx="12190320" cy="6879960"/>
            <a:chOff x="4680" y="-7560"/>
            <a:chExt cx="12190320" cy="6879960"/>
          </a:xfrm>
        </p:grpSpPr>
        <p:sp>
          <p:nvSpPr>
            <p:cNvPr id="1" name="CustomShape 2"/>
            <p:cNvSpPr/>
            <p:nvPr/>
          </p:nvSpPr>
          <p:spPr>
            <a:xfrm>
              <a:off x="1803240" y="-7560"/>
              <a:ext cx="10391760" cy="6879240"/>
            </a:xfrm>
            <a:custGeom>
              <a:avLst/>
              <a:gdLst/>
              <a:ahLst/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943280" y="-7560"/>
              <a:ext cx="9841680" cy="6879240"/>
            </a:xfrm>
            <a:custGeom>
              <a:avLst/>
              <a:gdLst/>
              <a:ahLst/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>
              <a:off x="4680" y="-6840"/>
              <a:ext cx="1938600" cy="6879240"/>
            </a:xfrm>
            <a:custGeom>
              <a:avLst/>
              <a:gdLst/>
              <a:ahLst/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420120" y="-6840"/>
              <a:ext cx="1523160" cy="6879240"/>
            </a:xfrm>
            <a:custGeom>
              <a:avLst/>
              <a:gdLst/>
              <a:ahLst/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573480" y="720"/>
            <a:ext cx="11618640" cy="6857280"/>
            <a:chOff x="573480" y="720"/>
            <a:chExt cx="11618640" cy="6857280"/>
          </a:xfrm>
        </p:grpSpPr>
        <p:sp>
          <p:nvSpPr>
            <p:cNvPr id="44" name="CustomShape 2"/>
            <p:cNvSpPr/>
            <p:nvPr/>
          </p:nvSpPr>
          <p:spPr>
            <a:xfrm rot="10800000">
              <a:off x="573480" y="720"/>
              <a:ext cx="11618640" cy="6857280"/>
            </a:xfrm>
            <a:custGeom>
              <a:avLst/>
              <a:gdLst/>
              <a:ahLst/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3"/>
            <p:cNvSpPr/>
            <p:nvPr/>
          </p:nvSpPr>
          <p:spPr>
            <a:xfrm rot="10800000">
              <a:off x="988920" y="720"/>
              <a:ext cx="11203200" cy="6857280"/>
            </a:xfrm>
            <a:custGeom>
              <a:avLst/>
              <a:gdLst/>
              <a:ahLst/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-6480" y="0"/>
            <a:ext cx="12191400" cy="6857280"/>
            <a:chOff x="-6480" y="0"/>
            <a:chExt cx="12191400" cy="6857280"/>
          </a:xfrm>
        </p:grpSpPr>
        <p:sp>
          <p:nvSpPr>
            <p:cNvPr id="85" name="CustomShape 2"/>
            <p:cNvSpPr/>
            <p:nvPr/>
          </p:nvSpPr>
          <p:spPr>
            <a:xfrm>
              <a:off x="-6480" y="0"/>
              <a:ext cx="12191400" cy="6857280"/>
            </a:xfrm>
            <a:custGeom>
              <a:avLst/>
              <a:gdLst/>
              <a:ah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3"/>
            <p:cNvSpPr/>
            <p:nvPr/>
          </p:nvSpPr>
          <p:spPr>
            <a:xfrm>
              <a:off x="0" y="0"/>
              <a:ext cx="11968920" cy="6857280"/>
            </a:xfrm>
            <a:custGeom>
              <a:avLst/>
              <a:gdLst/>
              <a:ahLst/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"/>
          <p:cNvGrpSpPr/>
          <p:nvPr/>
        </p:nvGrpSpPr>
        <p:grpSpPr>
          <a:xfrm>
            <a:off x="0" y="5040"/>
            <a:ext cx="12195360" cy="6852240"/>
            <a:chOff x="0" y="5040"/>
            <a:chExt cx="12195360" cy="6852240"/>
          </a:xfrm>
        </p:grpSpPr>
        <p:sp>
          <p:nvSpPr>
            <p:cNvPr id="126" name="CustomShape 2"/>
            <p:cNvSpPr/>
            <p:nvPr/>
          </p:nvSpPr>
          <p:spPr>
            <a:xfrm rot="16200000">
              <a:off x="3385440" y="-3376080"/>
              <a:ext cx="5428440" cy="12191400"/>
            </a:xfrm>
            <a:custGeom>
              <a:avLst/>
              <a:gdLst/>
              <a:ahLst/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3"/>
            <p:cNvSpPr/>
            <p:nvPr/>
          </p:nvSpPr>
          <p:spPr>
            <a:xfrm rot="5400000">
              <a:off x="3382200" y="-1952640"/>
              <a:ext cx="5428440" cy="12191400"/>
            </a:xfrm>
            <a:custGeom>
              <a:avLst/>
              <a:gdLst/>
              <a:ahLst/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"/>
            <p:cNvSpPr/>
            <p:nvPr/>
          </p:nvSpPr>
          <p:spPr>
            <a:xfrm rot="5400000">
              <a:off x="3328560" y="-2237040"/>
              <a:ext cx="5535720" cy="12191400"/>
            </a:xfrm>
            <a:custGeom>
              <a:avLst/>
              <a:gdLst/>
              <a:ahLst/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5"/>
            <p:cNvSpPr/>
            <p:nvPr/>
          </p:nvSpPr>
          <p:spPr>
            <a:xfrm rot="16200000">
              <a:off x="5667480" y="-5432400"/>
              <a:ext cx="856440" cy="12191400"/>
            </a:xfrm>
            <a:custGeom>
              <a:avLst/>
              <a:gdLst/>
              <a:ahLst/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0" name="CustomShape 6"/>
          <p:cNvSpPr/>
          <p:nvPr/>
        </p:nvSpPr>
        <p:spPr>
          <a:xfrm rot="21411600">
            <a:off x="-360" y="2663640"/>
            <a:ext cx="1219140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2196f3"/>
                </a:solidFill>
                <a:latin typeface="Montserrat Medium"/>
                <a:ea typeface="DejaVu Sans"/>
              </a:rPr>
              <a:t>Questions?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p2.sli.do/event/pnw7eock" TargetMode="External"/><Relationship Id="rId2" Type="http://schemas.openxmlformats.org/officeDocument/2006/relationships/hyperlink" Target="https://app2.sli.do/event/pnw7eock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137160"/>
            <a:ext cx="9687600" cy="19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200" spc="-1" strike="noStrike">
                <a:solidFill>
                  <a:srgbClr val="2196f3"/>
                </a:solidFill>
                <a:latin typeface="Montserrat Medium"/>
              </a:rPr>
              <a:t>Regression Models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097280" y="2153520"/>
            <a:ext cx="9413280" cy="13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2196f3"/>
                </a:solidFill>
                <a:latin typeface="Montserrat Medium"/>
                <a:ea typeface="Lato"/>
              </a:rPr>
              <a:t>Taking our first steps to modelling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803240" y="5339520"/>
            <a:ext cx="428076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4d4d4d"/>
                </a:solidFill>
                <a:latin typeface="Open Sans"/>
                <a:ea typeface="Open Sans"/>
              </a:rPr>
              <a:t>Yordan Darakchiev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803240" y="5829480"/>
            <a:ext cx="42807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a6a6a6"/>
                </a:solidFill>
                <a:latin typeface="Open Sans"/>
                <a:ea typeface="Lato"/>
              </a:rPr>
              <a:t>Technical Trainer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3240" y="6221160"/>
            <a:ext cx="4280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2196f3"/>
                </a:solidFill>
                <a:latin typeface="Open Sans"/>
                <a:ea typeface="Lato"/>
              </a:rPr>
              <a:t>iordan93@gmail.com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4" name="Picture Placeholder 5" descr=""/>
          <p:cNvPicPr/>
          <p:nvPr/>
        </p:nvPicPr>
        <p:blipFill>
          <a:blip r:embed="rId1"/>
          <a:srcRect l="4813" t="-14643" r="5818" b="-4417"/>
          <a:stretch/>
        </p:blipFill>
        <p:spPr>
          <a:xfrm>
            <a:off x="8055720" y="4202280"/>
            <a:ext cx="2466360" cy="246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Generating Data Points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Generating a few "ideal" data points is easy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Adding noise – draw from a random distribution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If we want, we can even configure the "size" of our noise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More noise = worse data = less accurate predictions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55B39B-2764-4FCB-A081-A7CC1A8192D9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10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614880" y="1330560"/>
            <a:ext cx="5510880" cy="173592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x = np.linspace(-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y =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* x +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plt.scatter(x, 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plt.xlabel(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"x"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plt.ylabel(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"y"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plt.show()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614880" y="3563280"/>
            <a:ext cx="5510880" cy="200988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y_noise = np.random.normal(size = len(y))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y_with_noise = y + y_noise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plt.scatter(x, y_with_noise)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plt.xlabel(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"x"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plt.ylabel(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"y"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plt.show()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First Attempt at Modelling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We know the process was linear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Why don't we simply guess a few functions?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Remember: what we need to know are the parameters  and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We can see that some functions perform much better</a:t>
            </a:r>
            <a:br/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than others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Idea: the best function lies "closest" to all points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Meaning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Try to measure the distances from all points to the line</a:t>
            </a:r>
            <a:endParaRPr b="0" lang="en-US" sz="22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See when these distances are smallest</a:t>
            </a:r>
            <a:endParaRPr b="0" lang="en-US" sz="22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d4d4d"/>
                </a:solidFill>
                <a:latin typeface="Open Sans"/>
              </a:rPr>
              <a:t>This will be the best 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468E02-2B6A-4D19-9D20-CE05162695D5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441440" y="2189160"/>
            <a:ext cx="6034680" cy="146124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y_guess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[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* x +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* x +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* x]: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plt.scatter(x, y_with_noise)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plt.plot(x, y_guess)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plt.show()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Distances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By definition, the distance from </a:t>
            </a:r>
            <a:br/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a point  to the line </a:t>
            </a:r>
            <a:br/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is measured on the</a:t>
            </a:r>
            <a:br/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perpendicular from  to 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Red dashed lines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This is correct but very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computationally expensive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Another approach: consider</a:t>
            </a:r>
            <a:br/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vertical distances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Gray solid lines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Equivalent measures (for our purposes)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You can prove it to yourself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210BB15-7F57-45B2-8C09-DD86AC12612F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12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0" name="Picture 4" descr=""/>
          <p:cNvPicPr/>
          <p:nvPr/>
        </p:nvPicPr>
        <p:blipFill>
          <a:blip r:embed="rId1"/>
          <a:stretch/>
        </p:blipFill>
        <p:spPr>
          <a:xfrm>
            <a:off x="6248160" y="581760"/>
            <a:ext cx="4533480" cy="352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Distances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A8B0301-E2A1-467F-A5E9-81DD4AD36ABD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12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5" name="Picture 4" descr=""/>
          <p:cNvPicPr/>
          <p:nvPr/>
        </p:nvPicPr>
        <p:blipFill>
          <a:blip r:embed="rId2"/>
          <a:stretch/>
        </p:blipFill>
        <p:spPr>
          <a:xfrm>
            <a:off x="6391440" y="956880"/>
            <a:ext cx="4418640" cy="3438000"/>
          </a:xfrm>
          <a:prstGeom prst="rect">
            <a:avLst/>
          </a:prstGeom>
          <a:ln>
            <a:noFill/>
          </a:ln>
        </p:spPr>
      </p:pic>
      <p:sp>
        <p:nvSpPr>
          <p:cNvPr id="216" name="CustomShape 5"/>
          <p:cNvSpPr/>
          <p:nvPr/>
        </p:nvSpPr>
        <p:spPr>
          <a:xfrm rot="4130400">
            <a:off x="7386480" y="2148120"/>
            <a:ext cx="704160" cy="34848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2196f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Distances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BD2F14-F319-4D4D-99F8-0DE04A5A974C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Cost Function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7B6057-4C6E-4F5E-9A0C-A58F082445C7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Calculating the Loss Function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7A0A8C-50CB-4AD1-8527-86B452141DD3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1031760" y="3598920"/>
            <a:ext cx="7549560" cy="118728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calculate_loss(x, y, a, b):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y_predicted = a * x +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distances = (y - y_predicted) **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np.sum(distances) / len(x)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Inspecting the Loss Function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9ACD62-89A6-49D8-A1D9-A2F1A9CED7E9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4" name="Picture 5" descr=""/>
          <p:cNvPicPr/>
          <p:nvPr/>
        </p:nvPicPr>
        <p:blipFill>
          <a:blip r:embed="rId2"/>
          <a:stretch/>
        </p:blipFill>
        <p:spPr>
          <a:xfrm>
            <a:off x="6602760" y="3094200"/>
            <a:ext cx="4580280" cy="333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Minimizing the Loss Function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Intuition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If the plot was a real object (say, a sheet of some sort), we could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slide a ball bearing on it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After a while, the ball bearing will settle at the "bottom"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due to gravity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We could measure the position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of the ball and that's it :)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More "nerd speak"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This is the same task – we have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a gravity potential energy that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the ball tries to minimize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When it's minimal, the ball remains</a:t>
            </a:r>
            <a:br/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in stable equilibrium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4CCEFF9-0677-407F-8E39-BB0A27F3A2C1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18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8" name="Picture 5" descr=""/>
          <p:cNvPicPr/>
          <p:nvPr/>
        </p:nvPicPr>
        <p:blipFill>
          <a:blip r:embed="rId1"/>
          <a:stretch/>
        </p:blipFill>
        <p:spPr>
          <a:xfrm>
            <a:off x="6602760" y="3094200"/>
            <a:ext cx="4580280" cy="333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Minimizing the Loss Function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Turns out, we can also do this using calculus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In many dimensions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We can find the optimal parameters right away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Because the function is really simple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But we'll stick to another approach because this is what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is useful for all other ML tasks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We'll try to replicate the example with the ball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Basically, we'll try to slide (descend) over the function surface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until we reach the minimum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This method is called </a:t>
            </a:r>
            <a:r>
              <a:rPr b="1" lang="en-US" sz="2600" spc="-1" strike="noStrike">
                <a:solidFill>
                  <a:srgbClr val="2196f3"/>
                </a:solidFill>
                <a:latin typeface="Open Sans"/>
              </a:rPr>
              <a:t>gradient descent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9F23CAD-D12B-4423-B92D-16282C770A12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19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324160" y="1709640"/>
            <a:ext cx="951156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2196f3"/>
                </a:solidFill>
                <a:latin typeface="Montserrat Medium"/>
              </a:rPr>
              <a:t>sli.do</a:t>
            </a:r>
            <a:br/>
            <a:r>
              <a:rPr b="0" lang="en-US" sz="6000" spc="-1" strike="noStrike" u="sng">
                <a:solidFill>
                  <a:srgbClr val="002d89"/>
                </a:solidFill>
                <a:uFillTx/>
                <a:latin typeface="Montserrat Medium"/>
                <a:hlinkClick r:id="rId1"/>
              </a:rPr>
              <a:t>#</a:t>
            </a:r>
            <a:r>
              <a:rPr b="0" lang="en-US" sz="6000" spc="-1" strike="noStrike" u="sng">
                <a:solidFill>
                  <a:srgbClr val="002d89"/>
                </a:solidFill>
                <a:uFillTx/>
                <a:latin typeface="Montserrat Medium"/>
                <a:hlinkClick r:id="rId2"/>
              </a:rPr>
              <a:t>DataScience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Gradient Descent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1EB2C12-B48F-40D3-A34F-609A4F525437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19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6" name="Picture 4" descr=""/>
          <p:cNvPicPr/>
          <p:nvPr/>
        </p:nvPicPr>
        <p:blipFill>
          <a:blip r:embed="rId2"/>
          <a:stretch/>
        </p:blipFill>
        <p:spPr>
          <a:xfrm>
            <a:off x="6078600" y="2820600"/>
            <a:ext cx="5093280" cy="381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Gradient Descent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151EBB8-5A7D-4637-B91F-6A24E265727C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Gradient Descent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67BB143-A0EA-4280-978F-6C1F81A5FC7A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612720" y="3111840"/>
            <a:ext cx="7549560" cy="91260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a_gradient = 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/ len(x) * np.sum(x * (y - (a * x + b)))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b_gradient = 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/ len(y) * np.sum(y - (a * x + b))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Gradient Descent (4)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99AF282-9BBF-4E61-9C0B-98A250588B92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Gradient Descent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Gradient descent step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Entire process: 1000 iterations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FDDA52E-AA52-4320-BD35-DF982D8F31E5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24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574560" y="1340280"/>
            <a:ext cx="8863920" cy="173592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perform_gradient_descent(x, y, a, b, learning_rate):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a_gradient = 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/ len(x) * np.sum(x * (y - (a * x + b)))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b_gradient = 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/ len(y) * np.sum(y - (a * x + b))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new_a = a - a_gradient * learning_rate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new_b = b - b_gradient * learning_rate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(new_a, new_b)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574560" y="3664440"/>
            <a:ext cx="8863920" cy="310716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model_a, model_b = 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10, 20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# Start points; can be anywhere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alpha =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0.01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# Learning rate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step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range(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1001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model_a, model_b = perform_gradient_descent(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data_x, data_y, model_a, model_b, alpha)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step %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100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==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error = calculate_loss(data_x, data_y, model_a, model_b)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"Step {}: a = {}, b = {}, J = {}"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.format(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step, model_a, model_b, error))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"Final line: {} * x + {}"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.format(model_a, model_b))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Results and Interpretation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E84A58F-6FB6-488D-A817-F8A60D60A177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24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888840" y="5092920"/>
            <a:ext cx="7549560" cy="146160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sklearn.linear_model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import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LinearRegression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model = LinearRegression()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model.fit(data_x.reshape(-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), data_y)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(model.coef_, model.intercept_)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930320" y="170964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2196f3"/>
                </a:solidFill>
                <a:latin typeface="Montserrat Medium"/>
              </a:rPr>
              <a:t>Logistic Regression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324160" y="4589640"/>
            <a:ext cx="95115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Use a regression model to classify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1580840" y="6485760"/>
            <a:ext cx="60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5AB84DC-6EE1-4634-8F72-23500333FD92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24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Logistic Regression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latin typeface="Open Sans"/>
              </a:rPr>
              <a:t> 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F49C531-D321-4471-A9C8-EAA4A7DEE8E6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24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74" name="Picture 5" descr=""/>
          <p:cNvPicPr/>
          <p:nvPr/>
        </p:nvPicPr>
        <p:blipFill>
          <a:blip r:embed="rId2"/>
          <a:stretch/>
        </p:blipFill>
        <p:spPr>
          <a:xfrm>
            <a:off x="7977960" y="2616840"/>
            <a:ext cx="3074400" cy="2038320"/>
          </a:xfrm>
          <a:prstGeom prst="rect">
            <a:avLst/>
          </a:prstGeom>
          <a:ln>
            <a:noFill/>
          </a:ln>
        </p:spPr>
      </p:pic>
      <p:sp>
        <p:nvSpPr>
          <p:cNvPr id="275" name="CustomShape 5"/>
          <p:cNvSpPr/>
          <p:nvPr/>
        </p:nvSpPr>
        <p:spPr>
          <a:xfrm>
            <a:off x="577440" y="6201720"/>
            <a:ext cx="7549560" cy="36432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sklearn.linear_model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import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LogisticRegression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Overview of the Process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We dealt mainly with the modelling part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It's only a piece of the puzzle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Many algorithms to choose from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Each with its own features and drawbacks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Many ways to test that we’re on a correct path</a:t>
            </a:r>
            <a:endParaRPr b="0" lang="en-US" sz="3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The end result depends mainly on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The person working on the dataset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The data quality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Less prominent but also worth mentioning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Data size (bigger is usually better)</a:t>
            </a:r>
            <a:endParaRPr b="0" lang="en-US" sz="22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Data acquisition and sampling processes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1FFDD3-650A-4FEC-B563-D6EA6977E7E2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28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Problem overview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Regression, classification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Machine learning: putting it all together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Linear regression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Motivation, derivation, usage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More involved example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Logistic regression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Motivation, usage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Problem overview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Regression, classification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Machine learning: putting it all together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Linear regression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Motivation, derivation, usage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More involved example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Logistic regression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Motivation, usage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930320" y="170964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2196f3"/>
                </a:solidFill>
                <a:latin typeface="Montserrat Medium"/>
              </a:rPr>
              <a:t>Problem Overview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324160" y="4589640"/>
            <a:ext cx="95115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Types of modelling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1580840" y="6485760"/>
            <a:ext cx="60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0A25DA-FE3A-4B3E-A952-2F5728337F5D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Data Modelling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As part of the data science process, we want to get</a:t>
            </a:r>
            <a:br/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a clear idea of what processes generate our data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Scientific method: Form a hypothesis and test it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Extension: Find a way to understand what’s in the data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We already did this a lot of times: "mental models" captured our ideas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A stricter way of modelling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Treat the data generating process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as a function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"Black box"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Make some assumptions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Create a simplified version of reality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under your assumptions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Check your model against reality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 </a:t>
            </a: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Create better and more complex models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C11C075-66EA-4CD3-8639-A3F6F408256C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4" name="Picture 7" descr=""/>
          <p:cNvPicPr/>
          <p:nvPr/>
        </p:nvPicPr>
        <p:blipFill>
          <a:blip r:embed="rId1"/>
          <a:stretch/>
        </p:blipFill>
        <p:spPr>
          <a:xfrm>
            <a:off x="6967440" y="3786840"/>
            <a:ext cx="4623480" cy="195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A Quick Peek at Machine Learning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Machine learning is "making computers learn </a:t>
            </a:r>
            <a:br/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with experience, without being explicitly programmed"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Similar to how humans learn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It's all about models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ML follows the same processes as we’re going to do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ML algorithms are basically "function approximations"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Each algorithm does its own thing, i.e. has different assumptions,</a:t>
            </a:r>
            <a:br/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scope and performance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It's also about selecting the best model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There are many "helper algorithms" to do so – either 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fully automated or semi-automated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Visualization algorithms, </a:t>
            </a:r>
            <a:endParaRPr b="0" lang="en-US" sz="22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Fine-tuning algorithms</a:t>
            </a:r>
            <a:endParaRPr b="0" lang="en-US" sz="22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Model selection algorithms, etc.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7959920-9E03-4910-87CA-6259BBA6651C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6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A Quick Peek at Machine Learning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There are a lot of classes of problems</a:t>
            </a:r>
            <a:endParaRPr b="0" lang="en-US" sz="3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The most commonly used two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2196f3"/>
                </a:solidFill>
                <a:latin typeface="Open Sans"/>
              </a:rPr>
              <a:t>Regression</a:t>
            </a: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 – model a function which returns 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a number (i.e. returns a continuous variable)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Example: predict the temperature tomorrow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2196f3"/>
                </a:solidFill>
                <a:latin typeface="Open Sans"/>
              </a:rPr>
              <a:t>Classification</a:t>
            </a: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 – model a function which tries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to differentiate between two (or more)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predefined types of things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4d4d4d"/>
                </a:solidFill>
                <a:latin typeface="Open Sans"/>
              </a:rPr>
              <a:t>Example: predict if an image is of a cat or not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The essence: once we assume a model, </a:t>
            </a:r>
            <a:r>
              <a:rPr b="1" lang="en-US" sz="3000" spc="-1" strike="noStrike">
                <a:solidFill>
                  <a:srgbClr val="4d4d4d"/>
                </a:solidFill>
                <a:latin typeface="Open Sans"/>
              </a:rPr>
              <a:t>we can make predictions</a:t>
            </a:r>
            <a:r>
              <a:rPr b="0" lang="en-US" sz="3000" spc="-1" strike="noStrike">
                <a:solidFill>
                  <a:srgbClr val="4d4d4d"/>
                </a:solidFill>
                <a:latin typeface="Open Sans"/>
              </a:rPr>
              <a:t> about function outputs</a:t>
            </a:r>
            <a:endParaRPr b="0" lang="en-US" sz="3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Thus, we can capture patterns in an otherwise </a:t>
            </a:r>
            <a:br/>
            <a:r>
              <a:rPr b="0" lang="en-US" sz="2600" spc="-1" strike="noStrike">
                <a:solidFill>
                  <a:srgbClr val="4d4d4d"/>
                </a:solidFill>
                <a:latin typeface="Open Sans"/>
              </a:rPr>
              <a:t>unpredictable world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84EB9D-7D7E-445B-BE12-CB5DB2C38709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7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930320" y="170964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2196f3"/>
                </a:solidFill>
                <a:latin typeface="Montserrat Medium"/>
              </a:rPr>
              <a:t>Linear Regression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324160" y="4589640"/>
            <a:ext cx="95115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Predict continuous values… </a:t>
            </a:r>
            <a:br/>
            <a:r>
              <a:rPr b="0" lang="en-US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and torture first-semester students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1580840" y="6485760"/>
            <a:ext cx="60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EBB44FF-0227-42B4-BDC3-227B38B44305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7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18160" y="0"/>
            <a:ext cx="11720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196f3"/>
                </a:solidFill>
                <a:latin typeface="Montserrat Medium"/>
              </a:rPr>
              <a:t>Linear Regression Intuition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218160" y="852120"/>
            <a:ext cx="11720160" cy="5868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11443680" y="6424560"/>
            <a:ext cx="42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59EAE89-DD41-4346-87F2-1766ACDFC297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7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Application>LibreOffice/6.1.6.3$Linux_X86_64 LibreOffice_project/10$Build-3</Application>
  <Words>1533</Words>
  <Paragraphs>339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2017-09-11T12:40:37Z</dcterms:created>
  <dc:creator>Yordan Darakchiev</dc:creator>
  <dc:description/>
  <dc:language>en-US</dc:language>
  <cp:lastModifiedBy/>
  <dcterms:modified xsi:type="dcterms:W3CDTF">2019-07-11T12:01:35Z</dcterms:modified>
  <cp:revision>276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