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262" r:id="rId4"/>
    <p:sldId id="318" r:id="rId5"/>
    <p:sldId id="319" r:id="rId6"/>
    <p:sldId id="334" r:id="rId7"/>
    <p:sldId id="321" r:id="rId8"/>
    <p:sldId id="322" r:id="rId9"/>
    <p:sldId id="323" r:id="rId10"/>
    <p:sldId id="325" r:id="rId11"/>
    <p:sldId id="326" r:id="rId12"/>
    <p:sldId id="327" r:id="rId13"/>
    <p:sldId id="328" r:id="rId14"/>
    <p:sldId id="330" r:id="rId15"/>
    <p:sldId id="331" r:id="rId16"/>
    <p:sldId id="332" r:id="rId17"/>
    <p:sldId id="333" r:id="rId18"/>
    <p:sldId id="335" r:id="rId19"/>
    <p:sldId id="286" r:id="rId20"/>
    <p:sldId id="261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8BC34A"/>
    <a:srgbClr val="4D4D4D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25.9.2019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gradient-boosting-and-xgboost-90862daa6c77" TargetMode="External"/><Relationship Id="rId2" Type="http://schemas.openxmlformats.org/officeDocument/2006/relationships/hyperlink" Target="https://cambridgecoding.wordpress.com/2016/01/03/getting-started-with-regression-and-decision-tre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sjynp0sc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hyperlink" Target="http://www.saedsayad.com/decision_tree.htm" TargetMode="Externa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and Ensemble Methods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decisions… better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" r="2532"/>
          <a:stretch>
            <a:fillRect/>
          </a:stretch>
        </p:blipFill>
        <p:spPr>
          <a:xfrm rot="10800000">
            <a:off x="8055882" y="4202112"/>
            <a:ext cx="2466975" cy="246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Decision Tree Boundaries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simplicity, let's use the Iris dataset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r>
              <a:rPr lang="en-US" dirty="0"/>
              <a:t>This method can be applied to all classifiers, not only </a:t>
            </a:r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Select 2 features (for a 2D plot)</a:t>
            </a:r>
            <a:endParaRPr lang="en-US" dirty="0"/>
          </a:p>
          <a:p>
            <a:pPr lvl="1"/>
            <a:r>
              <a:rPr lang="en-US" dirty="0" smtClean="0"/>
              <a:t>Predict class values for a "mesh" of evenly-spaced samples</a:t>
            </a:r>
          </a:p>
          <a:p>
            <a:pPr lvl="1"/>
            <a:r>
              <a:rPr lang="en-US" dirty="0" smtClean="0"/>
              <a:t>Plot the test data and predicted values in different colors (classes)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607380" y="1380234"/>
            <a:ext cx="5818357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sklearn.datasets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load_iris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iris = load_iris()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1453" y="3786765"/>
            <a:ext cx="7680409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X = iris.data[:, :</a:t>
            </a:r>
            <a:r>
              <a:rPr lang="en-US" dirty="0" smtClean="0">
                <a:solidFill>
                  <a:srgbClr val="09885A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] </a:t>
            </a:r>
            <a:r>
              <a:rPr lang="en-US" dirty="0" smtClean="0">
                <a:solidFill>
                  <a:srgbClr val="008000"/>
                </a:solidFill>
              </a:rPr>
              <a:t># Sepal length, sepal width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y = iris.target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 = </a:t>
            </a:r>
            <a:r>
              <a:rPr lang="en-US" dirty="0" smtClean="0">
                <a:solidFill>
                  <a:srgbClr val="09885A"/>
                </a:solidFill>
              </a:rPr>
              <a:t>0.02 </a:t>
            </a:r>
            <a:r>
              <a:rPr lang="en-US" dirty="0" smtClean="0">
                <a:solidFill>
                  <a:srgbClr val="008000"/>
                </a:solidFill>
              </a:rPr>
              <a:t># Step size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color_dict = {</a:t>
            </a:r>
            <a:r>
              <a:rPr lang="en-US" dirty="0" smtClean="0">
                <a:solidFill>
                  <a:srgbClr val="09885A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A31515"/>
                </a:solidFill>
              </a:rPr>
              <a:t>"blue"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9885A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A31515"/>
                </a:solidFill>
              </a:rPr>
              <a:t>"lightgreen"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9885A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A31515"/>
                </a:solidFill>
              </a:rPr>
              <a:t>"red"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colors = [color_dict[i]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i </a:t>
            </a:r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dirty="0" smtClean="0">
                <a:solidFill>
                  <a:srgbClr val="000000"/>
                </a:solidFill>
              </a:rPr>
              <a:t> y]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depth_2 = DecisionTreeClassifier(max_depth = </a:t>
            </a:r>
            <a:r>
              <a:rPr lang="en-US" dirty="0" smtClean="0">
                <a:solidFill>
                  <a:srgbClr val="09885A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).fit(X, y)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depth_4 = DecisionTreeClassifier(max_depth = </a:t>
            </a:r>
            <a:r>
              <a:rPr lang="en-US" dirty="0" smtClean="0">
                <a:solidFill>
                  <a:srgbClr val="09885A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).fit(X, y)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titles = [</a:t>
            </a:r>
            <a:r>
              <a:rPr lang="en-US" dirty="0" smtClean="0">
                <a:solidFill>
                  <a:srgbClr val="A31515"/>
                </a:solidFill>
              </a:rPr>
              <a:t>"Max depth = 2"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A31515"/>
                </a:solidFill>
              </a:rPr>
              <a:t>"Max depth = 4"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Decision Tree Boundaries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mesh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and evaluate predictions for all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614307" y="1285002"/>
            <a:ext cx="9825093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x_min, x_max = X[:,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].min() -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X[:,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].max() + </a:t>
            </a:r>
            <a:r>
              <a:rPr lang="en-US" dirty="0">
                <a:solidFill>
                  <a:srgbClr val="09885A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y_min, y_max = X[:,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].min() -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X[:,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].max() + </a:t>
            </a:r>
            <a:r>
              <a:rPr lang="en-US" dirty="0">
                <a:solidFill>
                  <a:srgbClr val="09885A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xx, yy = np.meshgrid(np.arange(x_min, x_max, h), np.arange(y_min, y_max, h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4306" y="2751157"/>
            <a:ext cx="9825093" cy="397031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i, classifier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enumerate((depth_2, depth_4)):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plt.figure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Z </a:t>
            </a:r>
            <a:r>
              <a:rPr lang="en-US" dirty="0">
                <a:solidFill>
                  <a:srgbClr val="000000"/>
                </a:solidFill>
              </a:rPr>
              <a:t>= classifier.predict(np.c_[xx.ravel(), yy.ravel()])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Z </a:t>
            </a:r>
            <a:r>
              <a:rPr lang="en-US" dirty="0">
                <a:solidFill>
                  <a:srgbClr val="000000"/>
                </a:solidFill>
              </a:rPr>
              <a:t>= Z.reshape(xx.shape)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plt.contourf(xx</a:t>
            </a:r>
            <a:r>
              <a:rPr lang="en-US" dirty="0">
                <a:solidFill>
                  <a:srgbClr val="000000"/>
                </a:solidFill>
              </a:rPr>
              <a:t>, yy, Z, cmap = plt.cm.coolwarm, alpha = </a:t>
            </a:r>
            <a:r>
              <a:rPr lang="en-US" dirty="0">
                <a:solidFill>
                  <a:srgbClr val="09885A"/>
                </a:solidFill>
              </a:rPr>
              <a:t>0.8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plt.scatter(X</a:t>
            </a:r>
            <a:r>
              <a:rPr lang="en-US" dirty="0">
                <a:solidFill>
                  <a:srgbClr val="000000"/>
                </a:solidFill>
              </a:rPr>
              <a:t>[:,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], X[:,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 c = </a:t>
            </a:r>
            <a:r>
              <a:rPr lang="en-US" dirty="0" smtClean="0">
                <a:solidFill>
                  <a:srgbClr val="000000"/>
                </a:solidFill>
              </a:rPr>
              <a:t>colors)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plt.xlabel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"Sepal length"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"Sepal width"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plt.xlim(xx.min</a:t>
            </a:r>
            <a:r>
              <a:rPr lang="en-US" dirty="0">
                <a:solidFill>
                  <a:srgbClr val="000000"/>
                </a:solidFill>
              </a:rPr>
              <a:t>(), xx.max())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plt.ylim(yy.min</a:t>
            </a:r>
            <a:r>
              <a:rPr lang="en-US" dirty="0">
                <a:solidFill>
                  <a:srgbClr val="000000"/>
                </a:solidFill>
              </a:rPr>
              <a:t>(), yy.max())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plt.xticks</a:t>
            </a:r>
            <a:r>
              <a:rPr lang="en-US" dirty="0">
                <a:solidFill>
                  <a:srgbClr val="000000"/>
                </a:solidFill>
              </a:rPr>
              <a:t>(())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plt.yticks</a:t>
            </a:r>
            <a:r>
              <a:rPr lang="en-US" dirty="0">
                <a:solidFill>
                  <a:srgbClr val="000000"/>
                </a:solidFill>
              </a:rPr>
              <a:t>(())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plt.title(titles[i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plt.show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04262" y="4558810"/>
            <a:ext cx="6473364" cy="2180423"/>
            <a:chOff x="4799012" y="4490212"/>
            <a:chExt cx="6677025" cy="22490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9012" y="4490212"/>
              <a:ext cx="3338512" cy="224902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7524" y="4490212"/>
              <a:ext cx="3338513" cy="2249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33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Forests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It's even harder to decide…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95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5"/>
                <a:ext cx="11720941" cy="58694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Combinations (ensembles) of decision trees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r>
                  <a:rPr lang="en-US" dirty="0" smtClean="0"/>
                  <a:t>Idea: combine many weak learners (models that perform</a:t>
                </a:r>
                <a:br>
                  <a:rPr lang="en-US" dirty="0" smtClean="0"/>
                </a:br>
                <a:r>
                  <a:rPr lang="en-US" dirty="0" smtClean="0"/>
                  <a:t>slightly better than random)</a:t>
                </a:r>
              </a:p>
              <a:p>
                <a:pPr lvl="1"/>
                <a:r>
                  <a:rPr lang="en-US" dirty="0" smtClean="0"/>
                  <a:t>Draw a bootstrap sample (random with replacement)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Grow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decision trees on the bootstrap sample</a:t>
                </a:r>
              </a:p>
              <a:p>
                <a:pPr lvl="2"/>
                <a:r>
                  <a:rPr lang="en-US" dirty="0" smtClean="0"/>
                  <a:t>At each node,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randomly select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rgbClr val="2196F3"/>
                    </a:solidFill>
                  </a:rPr>
                  <a:t> features </a:t>
                </a:r>
                <a:r>
                  <a:rPr lang="en-US" dirty="0" smtClean="0"/>
                  <a:t>and split based on max IG</a:t>
                </a:r>
              </a:p>
              <a:p>
                <a:pPr lvl="1"/>
                <a:r>
                  <a:rPr lang="en-US" dirty="0" smtClean="0"/>
                  <a:t>Aggregate the prediction by majority vote</a:t>
                </a:r>
              </a:p>
              <a:p>
                <a:r>
                  <a:rPr lang="en-US" dirty="0" smtClean="0"/>
                  <a:t>Differences with decision trees</a:t>
                </a:r>
              </a:p>
              <a:p>
                <a:pPr lvl="1"/>
                <a:r>
                  <a:rPr lang="en-US" dirty="0" smtClean="0"/>
                  <a:t>Forests use a random subset of features (trees use all features)</a:t>
                </a:r>
              </a:p>
              <a:p>
                <a:pPr lvl="1"/>
                <a:r>
                  <a:rPr lang="en-US" dirty="0" smtClean="0"/>
                  <a:t>A little harder to interpret than decision trees :(</a:t>
                </a:r>
              </a:p>
              <a:p>
                <a:r>
                  <a:rPr lang="en-US" dirty="0" smtClean="0"/>
                  <a:t>Advantages :)))</a:t>
                </a:r>
              </a:p>
              <a:p>
                <a:pPr lvl="1"/>
                <a:r>
                  <a:rPr lang="en-US" dirty="0" smtClean="0"/>
                  <a:t>Better (lower) generalization error</a:t>
                </a:r>
              </a:p>
              <a:p>
                <a:pPr lvl="1"/>
                <a:r>
                  <a:rPr lang="en-US" dirty="0" smtClean="0"/>
                  <a:t>Less susceptible to overfitting</a:t>
                </a:r>
              </a:p>
              <a:p>
                <a:pPr lvl="1"/>
                <a:r>
                  <a:rPr lang="en-US" dirty="0" smtClean="0"/>
                  <a:t>Less hyperparameter tuning (in practice, we usually care about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only)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5"/>
                <a:ext cx="11720941" cy="5869420"/>
              </a:xfrm>
              <a:blipFill>
                <a:blip r:embed="rId2"/>
                <a:stretch>
                  <a:fillRect l="-1092" t="-2804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69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for "</a:t>
            </a:r>
            <a:r>
              <a:rPr lang="en-US" b="1" dirty="0" smtClean="0">
                <a:solidFill>
                  <a:srgbClr val="2196F3"/>
                </a:solidFill>
              </a:rPr>
              <a:t>Ada</a:t>
            </a:r>
            <a:r>
              <a:rPr lang="en-US" dirty="0" smtClean="0"/>
              <a:t>ptive </a:t>
            </a:r>
            <a:r>
              <a:rPr lang="en-US" b="1" dirty="0" smtClean="0">
                <a:solidFill>
                  <a:srgbClr val="2196F3"/>
                </a:solidFill>
              </a:rPr>
              <a:t>Boost</a:t>
            </a:r>
            <a:r>
              <a:rPr lang="en-US" dirty="0" smtClean="0"/>
              <a:t>ing"</a:t>
            </a:r>
          </a:p>
          <a:p>
            <a:pPr lvl="1"/>
            <a:r>
              <a:rPr lang="en-US" dirty="0" smtClean="0"/>
              <a:t>Another method to combine weak learners into a strong one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Train a weak learner on a random subset (without replacement) </a:t>
            </a:r>
            <a:br>
              <a:rPr lang="en-US" dirty="0" smtClean="0"/>
            </a:br>
            <a:r>
              <a:rPr lang="en-US" dirty="0" smtClean="0"/>
              <a:t>of the test data</a:t>
            </a:r>
          </a:p>
          <a:p>
            <a:pPr lvl="1"/>
            <a:r>
              <a:rPr lang="en-US" dirty="0" smtClean="0"/>
              <a:t>Draw another random subset and add 50% of the previously</a:t>
            </a:r>
            <a:br>
              <a:rPr lang="en-US" dirty="0" smtClean="0"/>
            </a:br>
            <a:r>
              <a:rPr lang="en-US" dirty="0" smtClean="0"/>
              <a:t>misclassified samples; train another weak learner on that</a:t>
            </a:r>
          </a:p>
          <a:p>
            <a:pPr lvl="1"/>
            <a:r>
              <a:rPr lang="en-US" dirty="0" smtClean="0"/>
              <a:t>Find the training samples on which both learners disagree to train</a:t>
            </a:r>
            <a:br>
              <a:rPr lang="en-US" dirty="0" smtClean="0"/>
            </a:br>
            <a:r>
              <a:rPr lang="en-US" dirty="0" smtClean="0"/>
              <a:t>a third weak learner</a:t>
            </a:r>
          </a:p>
          <a:p>
            <a:pPr lvl="1"/>
            <a:r>
              <a:rPr lang="en-US" dirty="0" smtClean="0"/>
              <a:t>Combine the three weak learners via majority voting</a:t>
            </a:r>
          </a:p>
          <a:p>
            <a:r>
              <a:rPr lang="en-US" dirty="0" smtClean="0"/>
              <a:t>Those algorithms tend to overfit the data</a:t>
            </a:r>
          </a:p>
          <a:p>
            <a:pPr lvl="1"/>
            <a:r>
              <a:rPr lang="en-US" dirty="0" smtClean="0"/>
              <a:t>We have to check variance carefully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24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samples have equal weight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 classifier: dashed line minimizes an error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larger weights to misclassified samples,</a:t>
            </a:r>
            <a:br>
              <a:rPr lang="en-US" dirty="0" smtClean="0"/>
            </a:br>
            <a:r>
              <a:rPr lang="en-US" dirty="0" smtClean="0"/>
              <a:t>lower weights to correctly classified samples</a:t>
            </a:r>
          </a:p>
          <a:p>
            <a:pPr lvl="1"/>
            <a:r>
              <a:rPr lang="en-US" dirty="0" smtClean="0"/>
              <a:t>Second classifier: "focuses" on misclassified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same as step 2 (we can</a:t>
            </a:r>
            <a:br>
              <a:rPr lang="en-US" dirty="0" smtClean="0"/>
            </a:br>
            <a:r>
              <a:rPr lang="en-US" dirty="0" smtClean="0"/>
              <a:t>perform many rounds</a:t>
            </a:r>
            <a:br>
              <a:rPr lang="en-US" dirty="0" smtClean="0"/>
            </a:br>
            <a:r>
              <a:rPr lang="en-US" dirty="0" smtClean="0"/>
              <a:t>of boosting)</a:t>
            </a:r>
          </a:p>
          <a:p>
            <a:pPr lvl="1"/>
            <a:r>
              <a:rPr lang="en-US" dirty="0" smtClean="0"/>
              <a:t>Third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 result: combination of all</a:t>
            </a:r>
            <a:br>
              <a:rPr lang="en-US" dirty="0" smtClean="0"/>
            </a:br>
            <a:r>
              <a:rPr lang="en-US" dirty="0" smtClean="0"/>
              <a:t>weak learners</a:t>
            </a:r>
            <a:endParaRPr lang="en-US" dirty="0"/>
          </a:p>
          <a:p>
            <a:pPr lvl="1"/>
            <a:r>
              <a:rPr lang="en-US" dirty="0" smtClean="0"/>
              <a:t>Resulting classifier: combined results</a:t>
            </a:r>
          </a:p>
          <a:p>
            <a:pPr lvl="2"/>
            <a:r>
              <a:rPr lang="en-US" dirty="0" smtClean="0"/>
              <a:t>Majority vote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2691" y="3171484"/>
            <a:ext cx="4225469" cy="36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AdaBoost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an AdaBoost classifier to combine 100</a:t>
            </a:r>
            <a:br>
              <a:rPr lang="en-US" dirty="0" smtClean="0"/>
            </a:br>
            <a:r>
              <a:rPr lang="en-US" dirty="0" smtClean="0"/>
              <a:t>"decision stumps" (i.e. decision trees with depth 1)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hlinkClick r:id="rId2"/>
              </a:rPr>
              <a:t>adult income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Compare the results to only one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564431" y="2731416"/>
            <a:ext cx="9825093" cy="341632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sklearn.metrics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accuracy_score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# </a:t>
            </a:r>
            <a:r>
              <a:rPr lang="en-US" dirty="0" smtClean="0">
                <a:solidFill>
                  <a:srgbClr val="008000"/>
                </a:solidFill>
              </a:rPr>
              <a:t>Preprocessing, train / test split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# Single </a:t>
            </a:r>
            <a:r>
              <a:rPr lang="en-US" dirty="0" smtClean="0">
                <a:solidFill>
                  <a:srgbClr val="008000"/>
                </a:solidFill>
              </a:rPr>
              <a:t>tree</a:t>
            </a:r>
          </a:p>
          <a:p>
            <a:r>
              <a:rPr lang="en-US" dirty="0">
                <a:solidFill>
                  <a:srgbClr val="000000"/>
                </a:solidFill>
              </a:rPr>
              <a:t>tree = DecisionTreeClassifier(max_depth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tree.fit(features_train, labels_train) </a:t>
            </a:r>
          </a:p>
          <a:p>
            <a:r>
              <a:rPr lang="en-US" dirty="0">
                <a:solidFill>
                  <a:srgbClr val="000000"/>
                </a:solidFill>
              </a:rPr>
              <a:t>train_pred = accuracy_score(labels_train, tree.predict(features_train))</a:t>
            </a:r>
          </a:p>
          <a:p>
            <a:r>
              <a:rPr lang="en-US" dirty="0">
                <a:solidFill>
                  <a:srgbClr val="000000"/>
                </a:solidFill>
              </a:rPr>
              <a:t>test_pred = accuracy_score(labels_test, tree.predict(features_test))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Decision tree train / test accuracies: %.3f / %.3f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(</a:t>
            </a:r>
            <a:r>
              <a:rPr lang="en-US" dirty="0">
                <a:solidFill>
                  <a:srgbClr val="000000"/>
                </a:solidFill>
              </a:rPr>
              <a:t>train_pred, test_pred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AdaBoost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AdaBoost is better in most cases</a:t>
            </a:r>
          </a:p>
          <a:p>
            <a:pPr lvl="2"/>
            <a:r>
              <a:rPr lang="en-US" dirty="0" smtClean="0"/>
              <a:t>Predicts the test and train data better</a:t>
            </a:r>
          </a:p>
          <a:p>
            <a:pPr lvl="1"/>
            <a:r>
              <a:rPr lang="en-US" dirty="0" smtClean="0"/>
              <a:t>AdaBoost has higher variance and reduced bias</a:t>
            </a:r>
          </a:p>
          <a:p>
            <a:pPr lvl="2"/>
            <a:r>
              <a:rPr lang="en-US" dirty="0" smtClean="0"/>
              <a:t>Better comparison: cross validation; model selection process </a:t>
            </a:r>
          </a:p>
          <a:p>
            <a:pPr lvl="3"/>
            <a:r>
              <a:rPr lang="en-US" dirty="0" smtClean="0"/>
              <a:t>CV + "hold-out"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308" y="777242"/>
            <a:ext cx="9825093" cy="313932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sklearn.ensemble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AdaBoostClassifier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# Boosted tree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tree = DecisionTreeClassifier(max_depth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ada = AdaBoostClassifier(base_estimator = </a:t>
            </a:r>
            <a:r>
              <a:rPr lang="en-US" dirty="0" smtClean="0">
                <a:solidFill>
                  <a:srgbClr val="000000"/>
                </a:solidFill>
              </a:rPr>
              <a:t>tree,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n_estimators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09885A"/>
                </a:solidFill>
              </a:rPr>
              <a:t>100</a:t>
            </a:r>
            <a:r>
              <a:rPr lang="en-US" dirty="0">
                <a:solidFill>
                  <a:srgbClr val="000000"/>
                </a:solidFill>
              </a:rPr>
              <a:t>, learning_rate = </a:t>
            </a:r>
            <a:r>
              <a:rPr lang="en-US" dirty="0">
                <a:solidFill>
                  <a:srgbClr val="09885A"/>
                </a:solidFill>
              </a:rPr>
              <a:t>0.1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ada.fit(features_train, labels_train) </a:t>
            </a:r>
          </a:p>
          <a:p>
            <a:r>
              <a:rPr lang="en-US" dirty="0">
                <a:solidFill>
                  <a:srgbClr val="000000"/>
                </a:solidFill>
              </a:rPr>
              <a:t>train_pred = accuracy_score(labels_train, ada.predict(features_train))</a:t>
            </a:r>
          </a:p>
          <a:p>
            <a:r>
              <a:rPr lang="en-US" dirty="0">
                <a:solidFill>
                  <a:srgbClr val="000000"/>
                </a:solidFill>
              </a:rPr>
              <a:t>test_pred = accuracy_score(labels_test, ada.predict(features_test))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AdaBoost tree </a:t>
            </a:r>
            <a:r>
              <a:rPr lang="en-US" dirty="0" smtClean="0">
                <a:solidFill>
                  <a:srgbClr val="A31515"/>
                </a:solidFill>
              </a:rPr>
              <a:t>train / test </a:t>
            </a:r>
            <a:r>
              <a:rPr lang="en-US" dirty="0">
                <a:solidFill>
                  <a:srgbClr val="A31515"/>
                </a:solidFill>
              </a:rPr>
              <a:t>accuracies: %.</a:t>
            </a:r>
            <a:r>
              <a:rPr lang="en-US" dirty="0" smtClean="0">
                <a:solidFill>
                  <a:srgbClr val="A31515"/>
                </a:solidFill>
              </a:rPr>
              <a:t>3f / %.</a:t>
            </a:r>
            <a:r>
              <a:rPr lang="en-US" dirty="0">
                <a:solidFill>
                  <a:srgbClr val="A31515"/>
                </a:solidFill>
              </a:rPr>
              <a:t>3f"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(</a:t>
            </a:r>
            <a:r>
              <a:rPr lang="en-US" dirty="0">
                <a:solidFill>
                  <a:srgbClr val="000000"/>
                </a:solidFill>
              </a:rPr>
              <a:t>train_pred, test_pred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Regression with trees and forests</a:t>
            </a:r>
          </a:p>
          <a:p>
            <a:pPr lvl="1"/>
            <a:r>
              <a:rPr lang="en-US" dirty="0" smtClean="0"/>
              <a:t>Not commonly used because</a:t>
            </a:r>
            <a:br>
              <a:rPr lang="en-US" dirty="0" smtClean="0"/>
            </a:br>
            <a:r>
              <a:rPr lang="en-US" dirty="0" smtClean="0"/>
              <a:t>of the model function</a:t>
            </a:r>
          </a:p>
          <a:p>
            <a:pPr lvl="2"/>
            <a:r>
              <a:rPr lang="en-US" dirty="0" smtClean="0"/>
              <a:t>Stepwise, not smooth (i.e. no gradients),</a:t>
            </a:r>
            <a:br>
              <a:rPr lang="en-US" dirty="0" smtClean="0"/>
            </a:br>
            <a:r>
              <a:rPr lang="en-US" dirty="0" smtClean="0"/>
              <a:t> tends to overfit, etc.</a:t>
            </a:r>
          </a:p>
          <a:p>
            <a:pPr lvl="1"/>
            <a:r>
              <a:rPr lang="en-US" dirty="0" smtClean="0">
                <a:hlinkClick r:id="rId2"/>
              </a:rPr>
              <a:t>Example</a:t>
            </a:r>
            <a:endParaRPr lang="en-US" dirty="0"/>
          </a:p>
          <a:p>
            <a:r>
              <a:rPr lang="en-US" dirty="0" smtClean="0"/>
              <a:t>Gradient boosting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Boosting algorithm (similar to AdaBoost)</a:t>
            </a:r>
          </a:p>
          <a:p>
            <a:pPr lvl="1"/>
            <a:r>
              <a:rPr lang="en-US" dirty="0" smtClean="0"/>
              <a:t>Trains on the remaining errors</a:t>
            </a:r>
          </a:p>
          <a:p>
            <a:pPr lvl="2"/>
            <a:r>
              <a:rPr lang="en-US" dirty="0" smtClean="0"/>
              <a:t>Doesn't modify the sampling distribution</a:t>
            </a:r>
          </a:p>
          <a:p>
            <a:pPr lvl="1"/>
            <a:r>
              <a:rPr lang="en-US" dirty="0" smtClean="0">
                <a:hlinkClick r:id="rId3"/>
              </a:rPr>
              <a:t>Example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XGBoost</a:t>
            </a:r>
            <a:r>
              <a:rPr lang="en-US" dirty="0" smtClean="0"/>
              <a:t> – e</a:t>
            </a:r>
            <a:r>
              <a:rPr lang="en-US" b="1" dirty="0" smtClean="0">
                <a:solidFill>
                  <a:srgbClr val="2196F3"/>
                </a:solidFill>
              </a:rPr>
              <a:t>X</a:t>
            </a:r>
            <a:r>
              <a:rPr lang="en-US" dirty="0" smtClean="0"/>
              <a:t>treme </a:t>
            </a:r>
            <a:r>
              <a:rPr lang="en-US" b="1" dirty="0" smtClean="0">
                <a:solidFill>
                  <a:srgbClr val="2196F3"/>
                </a:solidFill>
              </a:rPr>
              <a:t>G</a:t>
            </a:r>
            <a:r>
              <a:rPr lang="en-US" dirty="0" smtClean="0"/>
              <a:t>radient </a:t>
            </a:r>
            <a:r>
              <a:rPr lang="en-US" b="1" dirty="0" smtClean="0">
                <a:solidFill>
                  <a:srgbClr val="2196F3"/>
                </a:solidFill>
              </a:rPr>
              <a:t>Boost</a:t>
            </a:r>
            <a:r>
              <a:rPr lang="en-US" dirty="0" smtClean="0"/>
              <a:t>ing</a:t>
            </a:r>
          </a:p>
          <a:p>
            <a:pPr lvl="2"/>
            <a:r>
              <a:rPr lang="en-US" dirty="0" smtClean="0"/>
              <a:t>Usually faster, performs better on large datasets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24" y="641686"/>
            <a:ext cx="3393546" cy="25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Ensemble algorithms</a:t>
            </a:r>
          </a:p>
          <a:p>
            <a:pPr lvl="1"/>
            <a:r>
              <a:rPr lang="en-US" dirty="0"/>
              <a:t>Random decision forests</a:t>
            </a:r>
          </a:p>
          <a:p>
            <a:pPr lvl="1"/>
            <a:r>
              <a:rPr lang="en-US" dirty="0" smtClean="0"/>
              <a:t>AdaBoost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64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</a:t>
            </a:r>
            <a:r>
              <a:rPr lang="en-US" dirty="0"/>
              <a:t>trees</a:t>
            </a:r>
          </a:p>
          <a:p>
            <a:r>
              <a:rPr lang="en-US" dirty="0"/>
              <a:t>Ensemble algorithms</a:t>
            </a:r>
          </a:p>
          <a:p>
            <a:pPr lvl="1"/>
            <a:r>
              <a:rPr lang="en-US" dirty="0"/>
              <a:t>Random decision forests</a:t>
            </a:r>
          </a:p>
          <a:p>
            <a:pPr lvl="1"/>
            <a:r>
              <a:rPr lang="en-US" dirty="0" smtClean="0"/>
              <a:t>AdaBoost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"To be or not to be…"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61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used for classification or regression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Root</a:t>
            </a:r>
            <a:r>
              <a:rPr lang="en-US" dirty="0" smtClean="0"/>
              <a:t>: top node (always a single root)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Leaves</a:t>
            </a:r>
            <a:r>
              <a:rPr lang="en-US" dirty="0" smtClean="0"/>
              <a:t>: bottom nodes</a:t>
            </a:r>
          </a:p>
          <a:p>
            <a:pPr lvl="1"/>
            <a:r>
              <a:rPr lang="en-US" dirty="0" smtClean="0"/>
              <a:t>Getting an answer: path from root to a leaf</a:t>
            </a:r>
          </a:p>
          <a:p>
            <a:r>
              <a:rPr lang="en-US" dirty="0" smtClean="0"/>
              <a:t>Biggest advantage: easy to interpret</a:t>
            </a:r>
          </a:p>
          <a:p>
            <a:r>
              <a:rPr lang="en-US" dirty="0" smtClean="0"/>
              <a:t>Answer a series of yes / no </a:t>
            </a:r>
            <a:br>
              <a:rPr lang="en-US" dirty="0" smtClean="0"/>
            </a:br>
            <a:r>
              <a:rPr lang="en-US" dirty="0" smtClean="0"/>
              <a:t>questions to get the data model</a:t>
            </a:r>
          </a:p>
          <a:p>
            <a:pPr lvl="1"/>
            <a:r>
              <a:rPr lang="en-US" dirty="0" smtClean="0"/>
              <a:t>Similar to the way we decide</a:t>
            </a:r>
            <a:br>
              <a:rPr lang="en-US" dirty="0" smtClean="0"/>
            </a:br>
            <a:r>
              <a:rPr lang="en-US" dirty="0" smtClean="0"/>
              <a:t>what to do</a:t>
            </a:r>
          </a:p>
          <a:p>
            <a:r>
              <a:rPr lang="en-US" dirty="0" smtClean="0"/>
              <a:t>We can construct our own</a:t>
            </a:r>
            <a:br>
              <a:rPr lang="en-US" dirty="0" smtClean="0"/>
            </a:br>
            <a:r>
              <a:rPr lang="en-US" dirty="0" smtClean="0"/>
              <a:t>decision trees using if-statements</a:t>
            </a:r>
          </a:p>
          <a:p>
            <a:pPr lvl="1"/>
            <a:r>
              <a:rPr lang="en-US" dirty="0" smtClean="0"/>
              <a:t>Machine learning problem: construct </a:t>
            </a:r>
            <a:br>
              <a:rPr lang="en-US" dirty="0" smtClean="0"/>
            </a:br>
            <a:r>
              <a:rPr lang="en-US" dirty="0" smtClean="0"/>
              <a:t>the tree without involving "brain power"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504" y="2191937"/>
            <a:ext cx="4054313" cy="42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Start at the root</a:t>
                </a:r>
              </a:p>
              <a:p>
                <a:r>
                  <a:rPr lang="en-US" dirty="0" smtClean="0"/>
                  <a:t>At each step decide how to split the data</a:t>
                </a:r>
              </a:p>
              <a:p>
                <a:pPr lvl="1"/>
                <a:r>
                  <a:rPr lang="en-US" dirty="0" smtClean="0"/>
                  <a:t>Choose the feature (column) that results in the largest </a:t>
                </a:r>
                <a:br>
                  <a:rPr lang="en-US" dirty="0" smtClean="0"/>
                </a:br>
                <a:r>
                  <a:rPr lang="en-US" b="1" dirty="0" smtClean="0">
                    <a:solidFill>
                      <a:srgbClr val="2196F3"/>
                    </a:solidFill>
                  </a:rPr>
                  <a:t>information gain</a:t>
                </a:r>
                <a:r>
                  <a:rPr lang="en-US" dirty="0" smtClean="0"/>
                  <a:t> (IG) (</a:t>
                </a:r>
                <a:r>
                  <a:rPr lang="en-US" dirty="0" smtClean="0">
                    <a:hlinkClick r:id="rId7"/>
                  </a:rPr>
                  <a:t>example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Iterate until every leaf node contains only one class</a:t>
                </a:r>
              </a:p>
              <a:p>
                <a:pPr lvl="1"/>
                <a:r>
                  <a:rPr lang="en-US" dirty="0" smtClean="0"/>
                  <a:t>To avoid overfitting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pruning</a:t>
                </a:r>
                <a:r>
                  <a:rPr lang="en-US" dirty="0" smtClean="0"/>
                  <a:t> (limiting the max depth)</a:t>
                </a:r>
              </a:p>
              <a:p>
                <a:r>
                  <a:rPr lang="en-US" dirty="0" smtClean="0"/>
                  <a:t>Objective function: maximize IG:</a:t>
                </a:r>
              </a:p>
              <a:p>
                <a:pPr lvl="1"/>
                <a:r>
                  <a:rPr lang="en-US" dirty="0" smtClean="0"/>
                  <a:t>   – feature to perform the split on</a:t>
                </a:r>
              </a:p>
              <a:p>
                <a:pPr lvl="1"/>
                <a:r>
                  <a:rPr lang="en-US" dirty="0" smtClean="0"/>
                  <a:t>           – datasets of the parent and child nodes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         – number of samples (at parent / child nodes)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 –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impurity measure</a:t>
                </a:r>
              </a:p>
              <a:p>
                <a:pPr lvl="1"/>
                <a:r>
                  <a:rPr lang="en-US" dirty="0" smtClean="0"/>
                  <a:t>More simply, difference between parent and child impurities</a:t>
                </a:r>
              </a:p>
              <a:p>
                <a:pPr lvl="2"/>
                <a:r>
                  <a:rPr lang="en-US" dirty="0" smtClean="0"/>
                  <a:t>Greater difference = more IG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1092" t="-2181" b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00" y="3606709"/>
            <a:ext cx="3779048" cy="7314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0" y="4262998"/>
            <a:ext cx="153600" cy="2633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0" y="4650971"/>
            <a:ext cx="863086" cy="2998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2" y="5099486"/>
            <a:ext cx="848457" cy="2998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84" y="5501475"/>
            <a:ext cx="146286" cy="2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Impurity Measures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5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Most libraries implement binary decision trees</a:t>
                </a:r>
              </a:p>
              <a:p>
                <a:pPr lvl="1"/>
                <a:r>
                  <a:rPr lang="en-US" dirty="0" smtClean="0"/>
                  <a:t>Each node can have 0, 1 or 2 children</a:t>
                </a:r>
              </a:p>
              <a:p>
                <a:pPr lvl="1"/>
                <a:r>
                  <a:rPr lang="en-US" dirty="0" smtClean="0"/>
                  <a:t>Reasons: simplicity, reducing the search space</a:t>
                </a:r>
              </a:p>
              <a:p>
                <a:r>
                  <a:rPr lang="en-US" dirty="0" smtClean="0"/>
                  <a:t>Three common impurity measures</a:t>
                </a:r>
              </a:p>
              <a:p>
                <a:pPr lvl="1"/>
                <a:r>
                  <a:rPr lang="en-US" dirty="0" smtClean="0"/>
                  <a:t>Entropy – measure of classification uncertainty</a:t>
                </a:r>
              </a:p>
              <a:p>
                <a:pPr lvl="2"/>
                <a:r>
                  <a:rPr lang="en-US" dirty="0" smtClean="0"/>
                  <a:t>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= no uncertainty</a:t>
                </a:r>
              </a:p>
              <a:p>
                <a:pPr lvl="2"/>
                <a:r>
                  <a:rPr lang="en-US" dirty="0" smtClean="0"/>
                  <a:t>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 = max uncertainty</a:t>
                </a:r>
              </a:p>
              <a:p>
                <a:pPr lvl="1"/>
                <a:r>
                  <a:rPr lang="en-US" dirty="0" smtClean="0"/>
                  <a:t>Gini index – similar to entropy</a:t>
                </a:r>
              </a:p>
              <a:p>
                <a:pPr lvl="2"/>
                <a:r>
                  <a:rPr lang="en-US" dirty="0" smtClean="0"/>
                  <a:t>Criterion to minimize the probability of misclassification</a:t>
                </a:r>
              </a:p>
              <a:p>
                <a:pPr lvl="2"/>
                <a:r>
                  <a:rPr lang="en-US" dirty="0" smtClean="0"/>
                  <a:t>We usually use one of the measures, as they provide similar results</a:t>
                </a:r>
              </a:p>
              <a:p>
                <a:pPr lvl="1"/>
                <a:r>
                  <a:rPr lang="en-US" dirty="0" smtClean="0"/>
                  <a:t>Misclassification error</a:t>
                </a:r>
              </a:p>
              <a:p>
                <a:pPr lvl="2"/>
                <a:r>
                  <a:rPr lang="en-US" dirty="0" smtClean="0"/>
                  <a:t>Linear measure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{0;1}</m:t>
                    </m:r>
                  </m:oMath>
                </a14:m>
                <a:r>
                  <a:rPr lang="en-US" dirty="0" smtClean="0"/>
                  <a:t>, max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0,5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r>
                  <a:rPr lang="en-US" b="1" dirty="0" smtClean="0"/>
                  <a:t>Good for pruning </a:t>
                </a:r>
                <a:r>
                  <a:rPr lang="en-US" dirty="0" smtClean="0"/>
                  <a:t>a tree but worst measure for growing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5"/>
                <a:ext cx="11720941" cy="5869420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43" y="1835758"/>
            <a:ext cx="2794290" cy="269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Impurity Measures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a two-class classifier, visualize the measures</a:t>
                </a:r>
              </a:p>
              <a:p>
                <a:pPr lvl="1"/>
                <a:r>
                  <a:rPr lang="en-US" dirty="0" smtClean="0"/>
                  <a:t>Parameter </a:t>
                </a:r>
                <a:r>
                  <a:rPr lang="en-US" dirty="0" smtClean="0">
                    <a:latin typeface="Consolas" panose="020B0609020204030204" pitchFamily="49" charset="0"/>
                  </a:rPr>
                  <a:t>p</a:t>
                </a:r>
                <a:r>
                  <a:rPr lang="en-US" dirty="0" smtClean="0"/>
                  <a:t> – probability of class 1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 smtClean="0"/>
                  <a:t>Scaled entropy:</a:t>
                </a:r>
                <a:br>
                  <a:rPr lang="en-US" dirty="0" smtClean="0"/>
                </a:br>
                <a:r>
                  <a:rPr lang="en-US" dirty="0" smtClean="0"/>
                  <a:t>entropy / number of classes</a:t>
                </a:r>
              </a:p>
              <a:p>
                <a:r>
                  <a:rPr lang="en-US" dirty="0" smtClean="0"/>
                  <a:t>Observations</a:t>
                </a:r>
              </a:p>
              <a:p>
                <a:pPr lvl="1"/>
                <a:r>
                  <a:rPr lang="en-US" dirty="0" smtClean="0"/>
                  <a:t>Min: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{0, 1}</m:t>
                    </m:r>
                  </m:oMath>
                </a14:m>
                <a:r>
                  <a:rPr lang="en-US" dirty="0" smtClean="0"/>
                  <a:t>, max: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0,5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Entropy and Gini are very similar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7" y="3424831"/>
            <a:ext cx="4767424" cy="3131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6515" y="1762619"/>
            <a:ext cx="6591442" cy="156966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00"/>
                </a:solidFill>
              </a:rPr>
              <a:t> entropy(p):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</a:rPr>
              <a:t> -p </a:t>
            </a:r>
            <a:r>
              <a:rPr lang="en-US" sz="1600" dirty="0">
                <a:solidFill>
                  <a:srgbClr val="000000"/>
                </a:solidFill>
              </a:rPr>
              <a:t>* np.log2(p) - 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p) * np.log2((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</a:t>
            </a:r>
            <a:r>
              <a:rPr lang="en-US" sz="1600" dirty="0" smtClean="0">
                <a:solidFill>
                  <a:srgbClr val="000000"/>
                </a:solidFill>
              </a:rPr>
              <a:t>))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def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gini_index(p):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</a:rPr>
              <a:t> p </a:t>
            </a:r>
            <a:r>
              <a:rPr lang="en-US" sz="1600" dirty="0">
                <a:solidFill>
                  <a:srgbClr val="000000"/>
                </a:solidFill>
              </a:rPr>
              <a:t>* 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p) + 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p) * 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p))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00"/>
                </a:solidFill>
              </a:rPr>
              <a:t> misclassification_error(p):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np.max([p, 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</a:t>
            </a:r>
            <a:r>
              <a:rPr lang="en-US" sz="1600" dirty="0" smtClean="0">
                <a:solidFill>
                  <a:srgbClr val="000000"/>
                </a:solidFill>
              </a:rPr>
              <a:t>])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in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and fitting a classifier – as usual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Model hyperparameters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criterion</a:t>
            </a:r>
            <a:r>
              <a:rPr lang="en-US" dirty="0" smtClean="0"/>
              <a:t>: </a:t>
            </a:r>
            <a:r>
              <a:rPr lang="en-US" dirty="0" smtClean="0">
                <a:latin typeface="Consolas" panose="020B0609020204030204" pitchFamily="49" charset="0"/>
              </a:rPr>
              <a:t>"gini"</a:t>
            </a:r>
            <a:r>
              <a:rPr lang="en-US" dirty="0" smtClean="0"/>
              <a:t> (default), </a:t>
            </a:r>
            <a:r>
              <a:rPr lang="en-US" dirty="0" smtClean="0">
                <a:latin typeface="Consolas" panose="020B0609020204030204" pitchFamily="49" charset="0"/>
              </a:rPr>
              <a:t>"entropy"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max_depth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max_features</a:t>
            </a:r>
            <a:r>
              <a:rPr lang="en-US" sz="3200" dirty="0"/>
              <a:t> (usually we don't change this)</a:t>
            </a:r>
          </a:p>
          <a:p>
            <a:r>
              <a:rPr lang="en-US" sz="3600" dirty="0"/>
              <a:t>Outputs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feature_importances_</a:t>
            </a:r>
            <a:r>
              <a:rPr lang="en-US" sz="3200" dirty="0"/>
              <a:t> – Gini scores for all features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n_classes_, n_features_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607381" y="1380234"/>
            <a:ext cx="6591442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sklearn.tree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DecisionTreeClassifier</a:t>
            </a:r>
          </a:p>
          <a:p>
            <a:r>
              <a:rPr lang="en-US" dirty="0">
                <a:solidFill>
                  <a:srgbClr val="000000"/>
                </a:solidFill>
              </a:rPr>
              <a:t>decision_tree = DecisionTreeClassifier()</a:t>
            </a:r>
          </a:p>
          <a:p>
            <a:r>
              <a:rPr lang="en-US" dirty="0">
                <a:solidFill>
                  <a:srgbClr val="000000"/>
                </a:solidFill>
              </a:rPr>
              <a:t>decision_tree.fit(attributes, labels)</a:t>
            </a:r>
          </a:p>
        </p:txBody>
      </p:sp>
    </p:spTree>
    <p:extLst>
      <p:ext uri="{BB962C8B-B14F-4D97-AF65-F5344CB8AC3E}">
        <p14:creationId xmlns:p14="http://schemas.microsoft.com/office/powerpoint/2010/main" val="16879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464,9419"/>
  <p:tag name="LATEXADDIN" val="\documentclass{article}&#10;\usepackage{amsmath}&#10;\pagestyle{empty}&#10;\begin{document}&#10;&#10;$$&#10;\text{IG}(D_p, f) = I(D_p) - \sum_{j=1}^{m}\frac{N_j}{N_p}I(D_j)&#10;$$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,99661"/>
  <p:tag name="ORIGINALWIDTH" val="15,74803"/>
  <p:tag name="LATEXADDIN" val="\documentclass{article}&#10;\usepackage{amsmath}&#10;\pagestyle{empty}&#10;\begin{document}&#10;&#10;$$&#10;f&#10;$$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,74614"/>
  <p:tag name="ORIGINALWIDTH" val="88,48898"/>
  <p:tag name="LATEXADDIN" val="\documentclass{article}&#10;\usepackage{amsmath}&#10;\pagestyle{empty}&#10;\begin{document}&#10;&#10;$$&#10;D_p, D_j&#10;$$&#10;&#10;\end{document}"/>
  <p:tag name="IGUANATEXSIZE" val="24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,74614"/>
  <p:tag name="ORIGINALWIDTH" val="86,98914"/>
  <p:tag name="LATEXADDIN" val="\documentclass{article}&#10;\usepackage{amsmath}&#10;\pagestyle{empty}&#10;\begin{document}&#10;&#10;$$&#10;N_p, N_j&#10;$$&#10;&#10;\end{document}"/>
  <p:tag name="IGUANATEXSIZE" val="24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0,9974"/>
  <p:tag name="ORIGINALWIDTH" val="14,99811"/>
  <p:tag name="LATEXADDIN" val="\documentclass{article}&#10;\usepackage{amsmath}&#10;\pagestyle{empty}&#10;\begin{document}&#10;&#10;$$&#10;I&#10;$$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854</Words>
  <Application>Microsoft Office PowerPoint</Application>
  <PresentationFormat>Widescreen</PresentationFormat>
  <Paragraphs>225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Tree and Ensemble Methods</vt:lpstr>
      <vt:lpstr>sli.do #MachineLearning</vt:lpstr>
      <vt:lpstr>Table of Contents</vt:lpstr>
      <vt:lpstr>Decision Trees</vt:lpstr>
      <vt:lpstr>Decision Trees</vt:lpstr>
      <vt:lpstr>Decision Trees (2)</vt:lpstr>
      <vt:lpstr>Impurity Measures</vt:lpstr>
      <vt:lpstr>Visualizing Impurity Measures</vt:lpstr>
      <vt:lpstr>Decision Trees in scikit-learn</vt:lpstr>
      <vt:lpstr>Visualizing Decision Tree Boundaries</vt:lpstr>
      <vt:lpstr>Visualizing Decision Tree Boundaries (2)</vt:lpstr>
      <vt:lpstr>Decision Forests</vt:lpstr>
      <vt:lpstr>Random Forests</vt:lpstr>
      <vt:lpstr>AdaBoost</vt:lpstr>
      <vt:lpstr>AdaBoost (2)</vt:lpstr>
      <vt:lpstr>Testing AdaBoost</vt:lpstr>
      <vt:lpstr>Testing AdaBoost (2)</vt:lpstr>
      <vt:lpstr>Other Algorithms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109</cp:revision>
  <dcterms:created xsi:type="dcterms:W3CDTF">2017-09-11T12:40:37Z</dcterms:created>
  <dcterms:modified xsi:type="dcterms:W3CDTF">2019-09-25T12:01:21Z</dcterms:modified>
</cp:coreProperties>
</file>