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5.xml.rels" ContentType="application/vnd.openxmlformats-package.relationships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media/image62.png" ContentType="image/png"/>
  <Override PartName="/ppt/media/image58.gif" ContentType="image/gif"/>
  <Override PartName="/ppt/media/image57.jpeg" ContentType="image/jpeg"/>
  <Override PartName="/ppt/media/image54.jpeg" ContentType="image/jpe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4.jpeg" ContentType="image/jpeg"/>
  <Override PartName="/ppt/media/image41.png" ContentType="image/png"/>
  <Override PartName="/ppt/media/image38.png" ContentType="image/png"/>
  <Override PartName="/ppt/media/image37.png" ContentType="image/png"/>
  <Override PartName="/ppt/media/image15.png" ContentType="image/png"/>
  <Override PartName="/ppt/media/image39.png" ContentType="image/png"/>
  <Override PartName="/ppt/media/image14.png" ContentType="image/png"/>
  <Override PartName="/ppt/media/image17.png" ContentType="image/png"/>
  <Override PartName="/ppt/media/image45.png" ContentType="image/png"/>
  <Override PartName="/ppt/media/image20.png" ContentType="image/png"/>
  <Override PartName="/ppt/media/image47.png" ContentType="image/png"/>
  <Override PartName="/ppt/media/image22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55.png" ContentType="image/png"/>
  <Override PartName="/ppt/media/image30.png" ContentType="image/png"/>
  <Override PartName="/ppt/media/image56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59.png" ContentType="image/png"/>
  <Override PartName="/ppt/media/image34.png" ContentType="image/png"/>
  <Override PartName="/ppt/media/image35.png" ContentType="image/png"/>
  <Override PartName="/ppt/media/image11.png" ContentType="image/png"/>
  <Override PartName="/ppt/media/image36.png" ContentType="image/png"/>
  <Override PartName="/ppt/media/image46.png" ContentType="image/png"/>
  <Override PartName="/ppt/media/image21.png" ContentType="image/png"/>
  <Override PartName="/ppt/media/image16.wmf" ContentType="image/x-wmf"/>
  <Override PartName="/ppt/media/image42.png" ContentType="image/png"/>
  <Override PartName="/ppt/media/image12.wmf" ContentType="image/x-wmf"/>
  <Override PartName="/ppt/media/image43.png" ContentType="image/png"/>
  <Override PartName="/ppt/media/image13.wmf" ContentType="image/x-wmf"/>
  <Override PartName="/ppt/media/image40.png" ContentType="image/png"/>
  <Override PartName="/ppt/media/image10.wmf" ContentType="image/x-wmf"/>
  <Override PartName="/ppt/media/image48.png" ContentType="image/png"/>
  <Override PartName="/ppt/media/image23.png" ContentType="image/png"/>
  <Override PartName="/ppt/media/image18.wmf" ContentType="image/x-wmf"/>
  <Override PartName="/ppt/media/image49.png" ContentType="image/png"/>
  <Override PartName="/ppt/media/image24.png" ContentType="image/png"/>
  <Override PartName="/ppt/media/image19.wmf" ContentType="image/x-wmf"/>
  <Override PartName="/ppt/media/image9.png" ContentType="image/png"/>
  <Override PartName="/ppt/media/image63.png" ContentType="image/png"/>
  <Override PartName="/ppt/media/image8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0.png" ContentType="image/png"/>
  <Override PartName="/ppt/media/image5.png" ContentType="image/png"/>
  <Override PartName="/ppt/media/image61.png" ContentType="image/png"/>
  <Override PartName="/ppt/media/image6.png" ContentType="image/png"/>
  <Override PartName="/ppt/media/image1.wmf" ContentType="image/x-wmf"/>
  <Override PartName="/ppt/media/image7.wmf" ContentType="image/x-wmf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5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6EA3A7B-B91C-40E9-BE74-BCCB866ABFC3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1.xml"/><Relationship Id="rId4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2.xml"/><Relationship Id="rId4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3.xml"/><Relationship Id="rId4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0.xml"/><Relationship Id="rId4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1.xml"/><Relationship Id="rId4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4.xml"/><Relationship Id="rId4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hyperlink" Target="http://softuni.org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slide" Target="../slides/slide45.xml"/><Relationship Id="rId4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7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598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96A35B4-7020-4FA6-88AE-F5E682979E1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0C008A2-C1F4-4E56-A98A-CD8585AFEFC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1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02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D41CD2D-0792-4FCE-B07D-3D759451F97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8F5BD33-05BE-4B02-B509-7A5C3E390B0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5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06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35A91DB-2732-4B0D-849E-1AC47CA87CB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8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19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F650BCB-47C7-4EBB-B11A-7598346C18D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2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23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D070A8C-CFFC-4E9D-92F4-739DA963624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6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27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30E1075-1A48-4FDC-9E7C-54ABD8D403B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0" name="TextShape 3"/>
          <p:cNvSpPr txBox="1"/>
          <p:nvPr/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© Software University Foundation –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1"/>
              </a:rPr>
              <a:t>http://softuni.org</a:t>
            </a:r>
            <a:endParaRPr b="0" lang="en-US" sz="1000" spc="-1" strike="noStrike">
              <a:latin typeface="Times New Roman"/>
            </a:endParaRPr>
          </a:p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This work is licensed under the </a:t>
            </a:r>
            <a:r>
              <a:rPr b="0" lang="en-US" sz="1000" spc="-1" strike="noStrike" u="sng">
                <a:solidFill>
                  <a:srgbClr val="000000"/>
                </a:solidFill>
                <a:uFillTx/>
                <a:latin typeface="+mn-lt"/>
                <a:ea typeface="+mn-ea"/>
                <a:hlinkClick r:id="rId2"/>
              </a:rPr>
              <a:t>Creative Commons Attribution-NonCommercial-ShareAlike</a:t>
            </a:r>
            <a:r>
              <a:rPr b="0" lang="en-US" sz="1000" spc="-1" strike="noStrike">
                <a:solidFill>
                  <a:srgbClr val="000000"/>
                </a:solidFill>
                <a:latin typeface="+mn-lt"/>
                <a:ea typeface="+mn-ea"/>
              </a:rPr>
              <a:t> license.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631" name="TextShape 4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C1D8CA26-13C3-4BAA-948A-AC59961BB0B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2B7A8C8-7DC9-4975-8B75-F9326A62898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68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190440" y="100800"/>
            <a:ext cx="9505800" cy="4091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5200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6246000" y="391284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418644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8182080" y="119628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 type="body"/>
          </p:nvPr>
        </p:nvSpPr>
        <p:spPr>
          <a:xfrm>
            <a:off x="190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4" name="PlaceHolder 6"/>
          <p:cNvSpPr>
            <a:spLocks noGrp="1"/>
          </p:cNvSpPr>
          <p:nvPr>
            <p:ph type="body"/>
          </p:nvPr>
        </p:nvSpPr>
        <p:spPr>
          <a:xfrm>
            <a:off x="418644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5" name="PlaceHolder 7"/>
          <p:cNvSpPr>
            <a:spLocks noGrp="1"/>
          </p:cNvSpPr>
          <p:nvPr>
            <p:ph type="body"/>
          </p:nvPr>
        </p:nvSpPr>
        <p:spPr>
          <a:xfrm>
            <a:off x="8182080" y="3912840"/>
            <a:ext cx="380520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46000" y="1196280"/>
            <a:ext cx="576684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190440" y="3912840"/>
            <a:ext cx="11817720" cy="2480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wmf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wmf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wmf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wmf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8.wmf"/><Relationship Id="rId3" Type="http://schemas.openxmlformats.org/officeDocument/2006/relationships/image" Target="../media/image19.wmf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1.xml"/><Relationship Id="rId29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6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656640" y="2351520"/>
            <a:ext cx="5438880" cy="232560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a000"/>
                </a:solidFill>
                <a:latin typeface="Calibri"/>
              </a:rPr>
              <a:t>Click icon to add picture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2" name="Picture 34" descr=""/>
          <p:cNvPicPr/>
          <p:nvPr/>
        </p:nvPicPr>
        <p:blipFill>
          <a:blip r:embed="rId3"/>
          <a:stretch/>
        </p:blipFill>
        <p:spPr>
          <a:xfrm flipH="1">
            <a:off x="8351280" y="2374200"/>
            <a:ext cx="3170520" cy="3431520"/>
          </a:xfrm>
          <a:prstGeom prst="rect">
            <a:avLst/>
          </a:prstGeom>
          <a:ln>
            <a:noFill/>
          </a:ln>
        </p:spPr>
      </p:pic>
      <p:pic>
        <p:nvPicPr>
          <p:cNvPr id="3" name="Picture 18" descr=""/>
          <p:cNvPicPr/>
          <p:nvPr/>
        </p:nvPicPr>
        <p:blipFill>
          <a:blip r:embed="rId4"/>
          <a:stretch/>
        </p:blipFill>
        <p:spPr>
          <a:xfrm>
            <a:off x="2792880" y="6057720"/>
            <a:ext cx="2105640" cy="524880"/>
          </a:xfrm>
          <a:prstGeom prst="rect">
            <a:avLst/>
          </a:prstGeom>
          <a:ln>
            <a:noFill/>
          </a:ln>
        </p:spPr>
      </p:pic>
      <p:pic>
        <p:nvPicPr>
          <p:cNvPr id="4" name="Picture 9" descr=""/>
          <p:cNvPicPr/>
          <p:nvPr/>
        </p:nvPicPr>
        <p:blipFill>
          <a:blip r:embed="rId5"/>
          <a:stretch/>
        </p:blipFill>
        <p:spPr>
          <a:xfrm>
            <a:off x="656640" y="6035760"/>
            <a:ext cx="629280" cy="526320"/>
          </a:xfrm>
          <a:prstGeom prst="rect">
            <a:avLst/>
          </a:prstGeom>
          <a:ln>
            <a:noFill/>
          </a:ln>
        </p:spPr>
      </p:pic>
      <p:pic>
        <p:nvPicPr>
          <p:cNvPr id="5" name="Picture 14" descr=""/>
          <p:cNvPicPr/>
          <p:nvPr/>
        </p:nvPicPr>
        <p:blipFill>
          <a:blip r:embed="rId6"/>
          <a:stretch/>
        </p:blipFill>
        <p:spPr>
          <a:xfrm>
            <a:off x="1353240" y="6035760"/>
            <a:ext cx="1186560" cy="526320"/>
          </a:xfrm>
          <a:prstGeom prst="rect">
            <a:avLst/>
          </a:prstGeom>
          <a:ln>
            <a:noFill/>
          </a:ln>
        </p:spPr>
      </p:pic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66720" y="254880"/>
            <a:ext cx="1096488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Presentation Title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7" name="Picture 4" descr=""/>
          <p:cNvPicPr/>
          <p:nvPr/>
        </p:nvPicPr>
        <p:blipFill>
          <a:blip r:embed="rId7">
            <a:alphaModFix amt="50000"/>
          </a:blip>
          <a:stretch/>
        </p:blipFill>
        <p:spPr>
          <a:xfrm>
            <a:off x="5151240" y="6080040"/>
            <a:ext cx="1436760" cy="502560"/>
          </a:xfrm>
          <a:prstGeom prst="rect">
            <a:avLst/>
          </a:prstGeom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8643960" y="4082760"/>
            <a:ext cx="295128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Company Name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8643960" y="4491360"/>
            <a:ext cx="295128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 algn="r">
              <a:lnSpc>
                <a:spcPct val="105000"/>
              </a:lnSpc>
            </a:pPr>
            <a:r>
              <a:rPr b="1" lang="en-US" sz="1800" spc="-1" strike="noStrike">
                <a:solidFill>
                  <a:srgbClr val="1a334c"/>
                </a:solidFill>
                <a:latin typeface="Calibri"/>
              </a:rPr>
              <a:t>Company Web Site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71040" y="3105360"/>
            <a:ext cx="295128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Author Name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671040" y="3566160"/>
            <a:ext cx="2951280" cy="4049640"/>
          </a:xfrm>
          <a:prstGeom prst="rect">
            <a:avLst/>
          </a:prstGeom>
        </p:spPr>
        <p:txBody>
          <a:bodyPr lIns="36000" rIns="36000" tIns="36000" bIns="36000" anchor="ctr">
            <a:sp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Position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CustomShape 7"/>
          <p:cNvSpPr/>
          <p:nvPr/>
        </p:nvSpPr>
        <p:spPr>
          <a:xfrm>
            <a:off x="-1440" y="6702840"/>
            <a:ext cx="12194640" cy="21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8"/>
          <p:cNvSpPr/>
          <p:nvPr/>
        </p:nvSpPr>
        <p:spPr>
          <a:xfrm>
            <a:off x="-1440" y="6702840"/>
            <a:ext cx="12191760" cy="216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10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51" name="CustomShape 1"/>
          <p:cNvSpPr/>
          <p:nvPr/>
        </p:nvSpPr>
        <p:spPr>
          <a:xfrm>
            <a:off x="-3240" y="0"/>
            <a:ext cx="1219464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Picture 8" descr=""/>
          <p:cNvPicPr/>
          <p:nvPr/>
        </p:nvPicPr>
        <p:blipFill>
          <a:blip r:embed="rId3"/>
          <a:stretch/>
        </p:blipFill>
        <p:spPr>
          <a:xfrm flipH="1">
            <a:off x="7910640" y="1409760"/>
            <a:ext cx="3571920" cy="4384800"/>
          </a:xfrm>
          <a:prstGeom prst="rect">
            <a:avLst/>
          </a:prstGeom>
          <a:ln>
            <a:noFill/>
          </a:ln>
        </p:spPr>
      </p:pic>
      <p:sp>
        <p:nvSpPr>
          <p:cNvPr id="53" name="PlaceHolder 2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96920" y="1371600"/>
            <a:ext cx="8182080" cy="47955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080" indent="-5137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5" name="Picture 9" descr=""/>
          <p:cNvPicPr/>
          <p:nvPr/>
        </p:nvPicPr>
        <p:blipFill>
          <a:blip r:embed="rId4"/>
          <a:stretch/>
        </p:blipFill>
        <p:spPr>
          <a:xfrm>
            <a:off x="9870840" y="232920"/>
            <a:ext cx="2125800" cy="529920"/>
          </a:xfrm>
          <a:prstGeom prst="rect">
            <a:avLst/>
          </a:prstGeom>
          <a:ln>
            <a:noFill/>
          </a:ln>
        </p:spPr>
      </p:pic>
      <p:sp>
        <p:nvSpPr>
          <p:cNvPr id="56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fld id="{3B6F17F0-4FB7-414A-BC1D-38E8D26CC452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02/11/2019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/>
          </p:nvPr>
        </p:nvSpPr>
        <p:spPr>
          <a:xfrm>
            <a:off x="997560" y="6397200"/>
            <a:ext cx="1056708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A88DE29B-2ACE-4236-AAEA-77E58139733A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0" y="0"/>
            <a:ext cx="1219176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Щракнете, за да редактирате стиловете на текста в образеца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Второ ниво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Трето ниво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22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Четвърто ниво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140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Пето ниво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fld id="{CFD821EF-3C26-4AA4-8200-11A4ED2C884D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02/11/2019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997560" y="6397200"/>
            <a:ext cx="1056708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FD3E6FF-5887-45CF-9B0E-3E6B620A8CD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2" name="Picture 10" descr=""/>
          <p:cNvPicPr/>
          <p:nvPr/>
        </p:nvPicPr>
        <p:blipFill>
          <a:blip r:embed="rId3"/>
          <a:stretch/>
        </p:blipFill>
        <p:spPr>
          <a:xfrm>
            <a:off x="9870840" y="232920"/>
            <a:ext cx="2125800" cy="529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5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615240" y="4704840"/>
            <a:ext cx="10961280" cy="76788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Click to Edit Section Title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15240" y="5490360"/>
            <a:ext cx="10961280" cy="49932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Click to Edit Section Subtitle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4319640" y="867600"/>
            <a:ext cx="3552120" cy="35521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6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-3600" y="0"/>
            <a:ext cx="1153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Picture 2" descr=""/>
          <p:cNvPicPr/>
          <p:nvPr/>
        </p:nvPicPr>
        <p:blipFill>
          <a:blip r:embed="rId3"/>
          <a:stretch/>
        </p:blipFill>
        <p:spPr>
          <a:xfrm>
            <a:off x="520200" y="3314880"/>
            <a:ext cx="1260360" cy="2797560"/>
          </a:xfrm>
          <a:prstGeom prst="rect">
            <a:avLst/>
          </a:prstGeom>
          <a:ln>
            <a:noFill/>
          </a:ln>
        </p:spPr>
      </p:pic>
      <p:sp>
        <p:nvSpPr>
          <p:cNvPr id="183" name="PlaceHolder 2"/>
          <p:cNvSpPr>
            <a:spLocks noGrp="1"/>
          </p:cNvSpPr>
          <p:nvPr>
            <p:ph type="title"/>
          </p:nvPr>
        </p:nvSpPr>
        <p:spPr>
          <a:xfrm>
            <a:off x="1297080" y="100800"/>
            <a:ext cx="839916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1959120" y="1121040"/>
            <a:ext cx="10035720" cy="527580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22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140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fld id="{DD0007D7-DEFA-4BF3-8C99-7E6E9D5C1C51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02/11/2019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ftr"/>
          </p:nvPr>
        </p:nvSpPr>
        <p:spPr>
          <a:xfrm>
            <a:off x="997560" y="6397200"/>
            <a:ext cx="1056708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479D153-E615-4689-A857-C98C29C61AF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88" name="Picture 10" descr=""/>
          <p:cNvPicPr/>
          <p:nvPr/>
        </p:nvPicPr>
        <p:blipFill>
          <a:blip r:embed="rId4"/>
          <a:stretch/>
        </p:blipFill>
        <p:spPr>
          <a:xfrm>
            <a:off x="9835560" y="274680"/>
            <a:ext cx="2144520" cy="5346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Picture 9" descr=""/>
          <p:cNvPicPr/>
          <p:nvPr/>
        </p:nvPicPr>
        <p:blipFill>
          <a:blip r:embed="rId2"/>
          <a:stretch/>
        </p:blipFill>
        <p:spPr>
          <a:xfrm>
            <a:off x="-3240" y="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226" name="CustomShape 1"/>
          <p:cNvSpPr/>
          <p:nvPr/>
        </p:nvSpPr>
        <p:spPr>
          <a:xfrm>
            <a:off x="0" y="0"/>
            <a:ext cx="12191760" cy="10951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190440" y="1196280"/>
            <a:ext cx="11817720" cy="5200560"/>
          </a:xfrm>
          <a:prstGeom prst="rect">
            <a:avLst/>
          </a:prstGeom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Edit Master text styles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Third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3" marL="213228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Fourth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4" marL="274140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Fifth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title"/>
          </p:nvPr>
        </p:nvSpPr>
        <p:spPr>
          <a:xfrm>
            <a:off x="190440" y="100800"/>
            <a:ext cx="9505800" cy="882360"/>
          </a:xfrm>
          <a:prstGeom prst="rect">
            <a:avLst/>
          </a:prstGeom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Slide Title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fld id="{29DB125B-940F-48DA-8484-152AE2906F29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02/11/2019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ftr"/>
          </p:nvPr>
        </p:nvSpPr>
        <p:spPr>
          <a:xfrm>
            <a:off x="997560" y="6397200"/>
            <a:ext cx="1056708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652324C-62A1-4C70-9FBA-0C79BBB2BC9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32" name="Picture 10" descr=""/>
          <p:cNvPicPr/>
          <p:nvPr/>
        </p:nvPicPr>
        <p:blipFill>
          <a:blip r:embed="rId3"/>
          <a:stretch/>
        </p:blipFill>
        <p:spPr>
          <a:xfrm>
            <a:off x="9870840" y="232920"/>
            <a:ext cx="2125800" cy="529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icture 35" descr=""/>
          <p:cNvPicPr/>
          <p:nvPr/>
        </p:nvPicPr>
        <p:blipFill>
          <a:blip r:embed="rId2"/>
          <a:stretch/>
        </p:blipFill>
        <p:spPr>
          <a:xfrm>
            <a:off x="-3240" y="5760"/>
            <a:ext cx="12194640" cy="6851880"/>
          </a:xfrm>
          <a:prstGeom prst="rect">
            <a:avLst/>
          </a:prstGeom>
          <a:ln>
            <a:noFill/>
          </a:ln>
        </p:spPr>
      </p:pic>
      <p:pic>
        <p:nvPicPr>
          <p:cNvPr id="270" name="Picture 55" descr=""/>
          <p:cNvPicPr/>
          <p:nvPr/>
        </p:nvPicPr>
        <p:blipFill>
          <a:blip r:embed="rId3"/>
          <a:stretch/>
        </p:blipFill>
        <p:spPr>
          <a:xfrm>
            <a:off x="-3240" y="5760"/>
            <a:ext cx="12194640" cy="6851880"/>
          </a:xfrm>
          <a:prstGeom prst="rect">
            <a:avLst/>
          </a:prstGeom>
          <a:ln>
            <a:noFill/>
          </a:ln>
        </p:spPr>
      </p:pic>
      <p:sp>
        <p:nvSpPr>
          <p:cNvPr id="271" name="CustomShape 1"/>
          <p:cNvSpPr/>
          <p:nvPr/>
        </p:nvSpPr>
        <p:spPr>
          <a:xfrm>
            <a:off x="-1051200" y="703080"/>
            <a:ext cx="8405640" cy="103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8800" spc="-1" strike="noStrike">
                <a:solidFill>
                  <a:srgbClr val="234465"/>
                </a:solidFill>
                <a:latin typeface="Calibri"/>
              </a:rPr>
              <a:t>Questions?</a:t>
            </a:r>
            <a:endParaRPr b="0" lang="en-US" sz="8800" spc="-1" strike="noStrike">
              <a:latin typeface="Arial"/>
            </a:endParaRPr>
          </a:p>
        </p:txBody>
      </p:sp>
      <p:pic>
        <p:nvPicPr>
          <p:cNvPr id="272" name="Picture 25" descr=""/>
          <p:cNvPicPr/>
          <p:nvPr/>
        </p:nvPicPr>
        <p:blipFill>
          <a:blip r:embed="rId4"/>
          <a:stretch/>
        </p:blipFill>
        <p:spPr>
          <a:xfrm>
            <a:off x="165240" y="2223000"/>
            <a:ext cx="3575520" cy="4148280"/>
          </a:xfrm>
          <a:prstGeom prst="rect">
            <a:avLst/>
          </a:prstGeom>
          <a:ln>
            <a:noFill/>
          </a:ln>
        </p:spPr>
      </p:pic>
      <p:pic>
        <p:nvPicPr>
          <p:cNvPr id="273" name="Picture 41" descr=""/>
          <p:cNvPicPr/>
          <p:nvPr/>
        </p:nvPicPr>
        <p:blipFill>
          <a:blip r:embed="rId5"/>
          <a:stretch/>
        </p:blipFill>
        <p:spPr>
          <a:xfrm>
            <a:off x="9696600" y="314280"/>
            <a:ext cx="2125800" cy="529920"/>
          </a:xfrm>
          <a:prstGeom prst="rect">
            <a:avLst/>
          </a:prstGeom>
          <a:ln>
            <a:noFill/>
          </a:ln>
        </p:spPr>
      </p:pic>
      <p:sp>
        <p:nvSpPr>
          <p:cNvPr id="274" name="PlaceHolder 2"/>
          <p:cNvSpPr>
            <a:spLocks noGrp="1"/>
          </p:cNvSpPr>
          <p:nvPr>
            <p:ph type="dt"/>
          </p:nvPr>
        </p:nvSpPr>
        <p:spPr>
          <a:xfrm>
            <a:off x="188640" y="6397200"/>
            <a:ext cx="8082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ctr">
              <a:lnSpc>
                <a:spcPct val="100000"/>
              </a:lnSpc>
            </a:pPr>
            <a:fld id="{70D7CEE9-2DFC-4EC1-B415-88A955450B0E}" type="datetime1">
              <a:rPr b="0" lang="en-US" sz="1000" spc="-1" strike="noStrike">
                <a:solidFill>
                  <a:srgbClr val="234465"/>
                </a:solidFill>
                <a:latin typeface="Calibri"/>
              </a:rPr>
              <a:t>02/11/2019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ftr"/>
          </p:nvPr>
        </p:nvSpPr>
        <p:spPr>
          <a:xfrm>
            <a:off x="997560" y="6397200"/>
            <a:ext cx="1056708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sldNum"/>
          </p:nvPr>
        </p:nvSpPr>
        <p:spPr>
          <a:xfrm>
            <a:off x="11566440" y="6397200"/>
            <a:ext cx="428400" cy="308520"/>
          </a:xfrm>
          <a:prstGeom prst="rect">
            <a:avLst/>
          </a:prstGeom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3C8AA4C-E057-4F9A-8D70-2F51B71457C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277" name="Picture 17" descr=""/>
          <p:cNvPicPr/>
          <p:nvPr/>
        </p:nvPicPr>
        <p:blipFill>
          <a:blip r:embed="rId6"/>
          <a:stretch/>
        </p:blipFill>
        <p:spPr>
          <a:xfrm>
            <a:off x="6950880" y="1702440"/>
            <a:ext cx="1198440" cy="1198440"/>
          </a:xfrm>
          <a:prstGeom prst="rect">
            <a:avLst/>
          </a:prstGeom>
          <a:ln>
            <a:noFill/>
          </a:ln>
        </p:spPr>
      </p:pic>
      <p:pic>
        <p:nvPicPr>
          <p:cNvPr id="278" name="Picture 19" descr=""/>
          <p:cNvPicPr/>
          <p:nvPr/>
        </p:nvPicPr>
        <p:blipFill>
          <a:blip r:embed="rId7"/>
          <a:stretch/>
        </p:blipFill>
        <p:spPr>
          <a:xfrm>
            <a:off x="4789080" y="3776400"/>
            <a:ext cx="1166040" cy="1401840"/>
          </a:xfrm>
          <a:prstGeom prst="rect">
            <a:avLst/>
          </a:prstGeom>
          <a:ln>
            <a:noFill/>
          </a:ln>
        </p:spPr>
      </p:pic>
      <p:pic>
        <p:nvPicPr>
          <p:cNvPr id="279" name="Picture 20" descr=""/>
          <p:cNvPicPr/>
          <p:nvPr/>
        </p:nvPicPr>
        <p:blipFill>
          <a:blip r:embed="rId8"/>
          <a:stretch/>
        </p:blipFill>
        <p:spPr>
          <a:xfrm>
            <a:off x="6228000" y="3776400"/>
            <a:ext cx="1166040" cy="1388880"/>
          </a:xfrm>
          <a:prstGeom prst="rect">
            <a:avLst/>
          </a:prstGeom>
          <a:ln>
            <a:noFill/>
          </a:ln>
        </p:spPr>
      </p:pic>
      <p:pic>
        <p:nvPicPr>
          <p:cNvPr id="280" name="Picture 21" descr=""/>
          <p:cNvPicPr/>
          <p:nvPr/>
        </p:nvPicPr>
        <p:blipFill>
          <a:blip r:embed="rId9"/>
          <a:stretch/>
        </p:blipFill>
        <p:spPr>
          <a:xfrm>
            <a:off x="7668000" y="3775680"/>
            <a:ext cx="1166040" cy="1566720"/>
          </a:xfrm>
          <a:prstGeom prst="rect">
            <a:avLst/>
          </a:prstGeom>
          <a:ln>
            <a:noFill/>
          </a:ln>
        </p:spPr>
      </p:pic>
      <p:pic>
        <p:nvPicPr>
          <p:cNvPr id="281" name="Picture 22" descr=""/>
          <p:cNvPicPr/>
          <p:nvPr/>
        </p:nvPicPr>
        <p:blipFill>
          <a:blip r:embed="rId10"/>
          <a:stretch/>
        </p:blipFill>
        <p:spPr>
          <a:xfrm>
            <a:off x="9108000" y="3769920"/>
            <a:ext cx="1166040" cy="1350360"/>
          </a:xfrm>
          <a:prstGeom prst="rect">
            <a:avLst/>
          </a:prstGeom>
          <a:ln>
            <a:noFill/>
          </a:ln>
        </p:spPr>
      </p:pic>
      <p:pic>
        <p:nvPicPr>
          <p:cNvPr id="282" name="Picture 23" descr=""/>
          <p:cNvPicPr/>
          <p:nvPr/>
        </p:nvPicPr>
        <p:blipFill>
          <a:blip r:embed="rId11"/>
          <a:stretch/>
        </p:blipFill>
        <p:spPr>
          <a:xfrm>
            <a:off x="10548000" y="3776400"/>
            <a:ext cx="1166040" cy="1433520"/>
          </a:xfrm>
          <a:prstGeom prst="rect">
            <a:avLst/>
          </a:prstGeom>
          <a:ln>
            <a:noFill/>
          </a:ln>
        </p:spPr>
      </p:pic>
      <p:pic>
        <p:nvPicPr>
          <p:cNvPr id="283" name="Picture 24" descr=""/>
          <p:cNvPicPr/>
          <p:nvPr/>
        </p:nvPicPr>
        <p:blipFill>
          <a:blip r:embed="rId12"/>
          <a:stretch/>
        </p:blipFill>
        <p:spPr>
          <a:xfrm>
            <a:off x="3386160" y="3776400"/>
            <a:ext cx="1164240" cy="1439640"/>
          </a:xfrm>
          <a:prstGeom prst="rect">
            <a:avLst/>
          </a:prstGeom>
          <a:ln>
            <a:noFill/>
          </a:ln>
        </p:spPr>
      </p:pic>
      <p:sp>
        <p:nvSpPr>
          <p:cNvPr id="284" name="Line 5"/>
          <p:cNvSpPr/>
          <p:nvPr/>
        </p:nvSpPr>
        <p:spPr>
          <a:xfrm>
            <a:off x="3969360" y="3335400"/>
            <a:ext cx="716184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Line 6"/>
          <p:cNvSpPr/>
          <p:nvPr/>
        </p:nvSpPr>
        <p:spPr>
          <a:xfrm>
            <a:off x="39693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Line 7"/>
          <p:cNvSpPr/>
          <p:nvPr/>
        </p:nvSpPr>
        <p:spPr>
          <a:xfrm>
            <a:off x="53640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Line 8"/>
          <p:cNvSpPr/>
          <p:nvPr/>
        </p:nvSpPr>
        <p:spPr>
          <a:xfrm>
            <a:off x="681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Line 9"/>
          <p:cNvSpPr/>
          <p:nvPr/>
        </p:nvSpPr>
        <p:spPr>
          <a:xfrm>
            <a:off x="825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Line 10"/>
          <p:cNvSpPr/>
          <p:nvPr/>
        </p:nvSpPr>
        <p:spPr>
          <a:xfrm>
            <a:off x="969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Line 11"/>
          <p:cNvSpPr/>
          <p:nvPr/>
        </p:nvSpPr>
        <p:spPr>
          <a:xfrm>
            <a:off x="111312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Line 12"/>
          <p:cNvSpPr/>
          <p:nvPr/>
        </p:nvSpPr>
        <p:spPr>
          <a:xfrm>
            <a:off x="755028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3"/>
          <p:cNvSpPr/>
          <p:nvPr/>
        </p:nvSpPr>
        <p:spPr>
          <a:xfrm>
            <a:off x="-1440" y="6371280"/>
            <a:ext cx="12194640" cy="504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3" name="Picture 36" descr=""/>
          <p:cNvPicPr/>
          <p:nvPr/>
        </p:nvPicPr>
        <p:blipFill>
          <a:blip r:embed="rId13"/>
          <a:stretch/>
        </p:blipFill>
        <p:spPr>
          <a:xfrm>
            <a:off x="6950880" y="1702440"/>
            <a:ext cx="1198440" cy="1198440"/>
          </a:xfrm>
          <a:prstGeom prst="rect">
            <a:avLst/>
          </a:prstGeom>
          <a:ln>
            <a:noFill/>
          </a:ln>
        </p:spPr>
      </p:pic>
      <p:pic>
        <p:nvPicPr>
          <p:cNvPr id="294" name="Picture 37" descr=""/>
          <p:cNvPicPr/>
          <p:nvPr/>
        </p:nvPicPr>
        <p:blipFill>
          <a:blip r:embed="rId14"/>
          <a:stretch/>
        </p:blipFill>
        <p:spPr>
          <a:xfrm>
            <a:off x="4789080" y="3776400"/>
            <a:ext cx="1166040" cy="1401840"/>
          </a:xfrm>
          <a:prstGeom prst="rect">
            <a:avLst/>
          </a:prstGeom>
          <a:ln>
            <a:noFill/>
          </a:ln>
        </p:spPr>
      </p:pic>
      <p:pic>
        <p:nvPicPr>
          <p:cNvPr id="295" name="Picture 38" descr=""/>
          <p:cNvPicPr/>
          <p:nvPr/>
        </p:nvPicPr>
        <p:blipFill>
          <a:blip r:embed="rId15"/>
          <a:stretch/>
        </p:blipFill>
        <p:spPr>
          <a:xfrm>
            <a:off x="6228000" y="3776400"/>
            <a:ext cx="1166040" cy="1388880"/>
          </a:xfrm>
          <a:prstGeom prst="rect">
            <a:avLst/>
          </a:prstGeom>
          <a:ln>
            <a:noFill/>
          </a:ln>
        </p:spPr>
      </p:pic>
      <p:pic>
        <p:nvPicPr>
          <p:cNvPr id="296" name="Picture 39" descr=""/>
          <p:cNvPicPr/>
          <p:nvPr/>
        </p:nvPicPr>
        <p:blipFill>
          <a:blip r:embed="rId16"/>
          <a:stretch/>
        </p:blipFill>
        <p:spPr>
          <a:xfrm>
            <a:off x="7668000" y="3775680"/>
            <a:ext cx="1166040" cy="1566720"/>
          </a:xfrm>
          <a:prstGeom prst="rect">
            <a:avLst/>
          </a:prstGeom>
          <a:ln>
            <a:noFill/>
          </a:ln>
        </p:spPr>
      </p:pic>
      <p:pic>
        <p:nvPicPr>
          <p:cNvPr id="297" name="Picture 40" descr=""/>
          <p:cNvPicPr/>
          <p:nvPr/>
        </p:nvPicPr>
        <p:blipFill>
          <a:blip r:embed="rId17"/>
          <a:stretch/>
        </p:blipFill>
        <p:spPr>
          <a:xfrm>
            <a:off x="9108000" y="3769920"/>
            <a:ext cx="1166040" cy="1350360"/>
          </a:xfrm>
          <a:prstGeom prst="rect">
            <a:avLst/>
          </a:prstGeom>
          <a:ln>
            <a:noFill/>
          </a:ln>
        </p:spPr>
      </p:pic>
      <p:pic>
        <p:nvPicPr>
          <p:cNvPr id="298" name="Picture 42" descr=""/>
          <p:cNvPicPr/>
          <p:nvPr/>
        </p:nvPicPr>
        <p:blipFill>
          <a:blip r:embed="rId18"/>
          <a:stretch/>
        </p:blipFill>
        <p:spPr>
          <a:xfrm>
            <a:off x="10548000" y="3776400"/>
            <a:ext cx="1166040" cy="1433520"/>
          </a:xfrm>
          <a:prstGeom prst="rect">
            <a:avLst/>
          </a:prstGeom>
          <a:ln>
            <a:noFill/>
          </a:ln>
        </p:spPr>
      </p:pic>
      <p:pic>
        <p:nvPicPr>
          <p:cNvPr id="299" name="Picture 43" descr=""/>
          <p:cNvPicPr/>
          <p:nvPr/>
        </p:nvPicPr>
        <p:blipFill>
          <a:blip r:embed="rId19"/>
          <a:stretch/>
        </p:blipFill>
        <p:spPr>
          <a:xfrm>
            <a:off x="3386160" y="3776400"/>
            <a:ext cx="1164240" cy="1439640"/>
          </a:xfrm>
          <a:prstGeom prst="rect">
            <a:avLst/>
          </a:prstGeom>
          <a:ln>
            <a:noFill/>
          </a:ln>
        </p:spPr>
      </p:pic>
      <p:sp>
        <p:nvSpPr>
          <p:cNvPr id="300" name="Line 14"/>
          <p:cNvSpPr/>
          <p:nvPr/>
        </p:nvSpPr>
        <p:spPr>
          <a:xfrm>
            <a:off x="3969360" y="3335400"/>
            <a:ext cx="7161840" cy="3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Line 15"/>
          <p:cNvSpPr/>
          <p:nvPr/>
        </p:nvSpPr>
        <p:spPr>
          <a:xfrm>
            <a:off x="396936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Line 16"/>
          <p:cNvSpPr/>
          <p:nvPr/>
        </p:nvSpPr>
        <p:spPr>
          <a:xfrm>
            <a:off x="53640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Line 17"/>
          <p:cNvSpPr/>
          <p:nvPr/>
        </p:nvSpPr>
        <p:spPr>
          <a:xfrm>
            <a:off x="681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Line 18"/>
          <p:cNvSpPr/>
          <p:nvPr/>
        </p:nvSpPr>
        <p:spPr>
          <a:xfrm>
            <a:off x="825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Line 19"/>
          <p:cNvSpPr/>
          <p:nvPr/>
        </p:nvSpPr>
        <p:spPr>
          <a:xfrm>
            <a:off x="9691200" y="332892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Line 20"/>
          <p:cNvSpPr/>
          <p:nvPr/>
        </p:nvSpPr>
        <p:spPr>
          <a:xfrm>
            <a:off x="11131200" y="333540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Line 21"/>
          <p:cNvSpPr/>
          <p:nvPr/>
        </p:nvSpPr>
        <p:spPr>
          <a:xfrm>
            <a:off x="7550280" y="3092760"/>
            <a:ext cx="360" cy="236160"/>
          </a:xfrm>
          <a:prstGeom prst="line">
            <a:avLst/>
          </a:prstGeom>
          <a:ln w="25560">
            <a:solidFill>
              <a:srgbClr val="f4c4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PlaceHolder 2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09" name="PlaceHolder 2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Click to edit the outline text format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Fourth Outline Level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34465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0"/>
    <p:sldLayoutId id="2147483728" r:id="rId21"/>
    <p:sldLayoutId id="2147483729" r:id="rId22"/>
    <p:sldLayoutId id="2147483730" r:id="rId23"/>
    <p:sldLayoutId id="2147483731" r:id="rId24"/>
    <p:sldLayoutId id="2147483732" r:id="rId25"/>
    <p:sldLayoutId id="2147483733" r:id="rId26"/>
    <p:sldLayoutId id="2147483734" r:id="rId27"/>
    <p:sldLayoutId id="2147483735" r:id="rId28"/>
    <p:sldLayoutId id="2147483736" r:id="rId29"/>
    <p:sldLayoutId id="2147483737" r:id="rId30"/>
    <p:sldLayoutId id="2147483738" r:id="rId3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30" TargetMode="External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30" TargetMode="External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30" TargetMode="External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judge.softuni.bg/Contests/330" TargetMode="External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softuni.bg/trainings/2081/js-advanced-october-2018" TargetMode="External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jpe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slideLayout" Target="../slideLayouts/slideLayout6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jpeg"/><Relationship Id="rId5" Type="http://schemas.openxmlformats.org/officeDocument/2006/relationships/image" Target="../media/image58.gif"/><Relationship Id="rId6" Type="http://schemas.openxmlformats.org/officeDocument/2006/relationships/slideLayout" Target="../slideLayouts/slideLayout6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://softuni.bg/" TargetMode="External"/><Relationship Id="rId2" Type="http://schemas.openxmlformats.org/officeDocument/2006/relationships/hyperlink" Target="http://softuni.foundation/" TargetMode="External"/><Relationship Id="rId3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://forum.softuni.bg/" TargetMode="External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slideLayout" Target="../slideLayouts/slideLayout61.xml"/><Relationship Id="rId10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creativecommons.org/licenses/by-nc-sa/4.0/" TargetMode="External"/><Relationship Id="rId3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63.png"/><Relationship Id="rId5" Type="http://schemas.openxmlformats.org/officeDocument/2006/relationships/slideLayout" Target="../slideLayouts/slideLayout61.xml"/><Relationship Id="rId6" Type="http://schemas.openxmlformats.org/officeDocument/2006/relationships/notesSlide" Target="../notesSlides/notesSlide4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666720" y="1303200"/>
            <a:ext cx="1096488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33000"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3600" spc="-1" strike="noStrike">
                <a:solidFill>
                  <a:srgbClr val="234465"/>
                </a:solidFill>
                <a:latin typeface="Calibri"/>
              </a:rPr>
              <a:t>First-Class Functions, Function Expressions,</a:t>
            </a:r>
            <a:br/>
            <a:r>
              <a:rPr b="1" lang="en-US" sz="3600" spc="-1" strike="noStrike">
                <a:solidFill>
                  <a:srgbClr val="234465"/>
                </a:solidFill>
                <a:latin typeface="Calibri"/>
              </a:rPr>
              <a:t> IIFE, this, call, apply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94320" y="254880"/>
            <a:ext cx="1209744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800" spc="-1" strike="noStrike">
                <a:solidFill>
                  <a:srgbClr val="234465"/>
                </a:solidFill>
                <a:latin typeface="Calibri"/>
              </a:rPr>
              <a:t>Advanced Functions</a:t>
            </a:r>
            <a:endParaRPr b="0" lang="en-US" sz="4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8643960" y="5916240"/>
            <a:ext cx="2951280" cy="3823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2000" spc="-1" strike="noStrike">
                <a:solidFill>
                  <a:srgbClr val="1a334c"/>
                </a:solidFill>
                <a:latin typeface="Calibri"/>
              </a:rPr>
              <a:t>Software University</a:t>
            </a:r>
            <a:endParaRPr b="0" lang="en-US" sz="2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5" name="TextShape 4"/>
          <p:cNvSpPr txBox="1"/>
          <p:nvPr/>
        </p:nvSpPr>
        <p:spPr>
          <a:xfrm>
            <a:off x="8643960" y="6340320"/>
            <a:ext cx="2951280" cy="3513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5000"/>
              </a:lnSpc>
            </a:pPr>
            <a:r>
              <a:rPr b="1" lang="en-US" sz="1800" spc="-1" strike="noStrike" u="sng">
                <a:solidFill>
                  <a:srgbClr val="d9880f"/>
                </a:solidFill>
                <a:uFillTx/>
                <a:latin typeface="Calibri"/>
                <a:hlinkClick r:id="rId1"/>
              </a:rPr>
              <a:t>http://softuni.bg</a:t>
            </a:r>
            <a:endParaRPr b="0" lang="en-US" sz="1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6" name="TextShape 5"/>
          <p:cNvSpPr txBox="1"/>
          <p:nvPr/>
        </p:nvSpPr>
        <p:spPr>
          <a:xfrm>
            <a:off x="671040" y="4876920"/>
            <a:ext cx="2951280" cy="506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SoftUni Team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57" name="TextShape 6"/>
          <p:cNvSpPr txBox="1"/>
          <p:nvPr/>
        </p:nvSpPr>
        <p:spPr>
          <a:xfrm>
            <a:off x="671040" y="5368680"/>
            <a:ext cx="2951280" cy="44460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alibri"/>
              </a:rPr>
              <a:t>Technical Trainers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358" name="Picture 2" descr=""/>
          <p:cNvPicPr/>
          <p:nvPr/>
        </p:nvPicPr>
        <p:blipFill>
          <a:blip r:embed="rId2"/>
          <a:stretch/>
        </p:blipFill>
        <p:spPr>
          <a:xfrm>
            <a:off x="4488120" y="2555280"/>
            <a:ext cx="3323880" cy="3323880"/>
          </a:xfrm>
          <a:prstGeom prst="rect">
            <a:avLst/>
          </a:prstGeom>
          <a:ln>
            <a:noFill/>
          </a:ln>
        </p:spPr>
      </p:pic>
      <p:sp>
        <p:nvSpPr>
          <p:cNvPr id="359" name="CustomShape 7"/>
          <p:cNvSpPr/>
          <p:nvPr/>
        </p:nvSpPr>
        <p:spPr>
          <a:xfrm>
            <a:off x="275040" y="2095560"/>
            <a:ext cx="3999600" cy="23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1" lang="en-US" sz="15000" spc="49" strike="noStrike">
                <a:solidFill>
                  <a:srgbClr val="036dc1"/>
                </a:solidFill>
                <a:latin typeface="Harlow Solid Italic"/>
              </a:rPr>
              <a:t>f(x)</a:t>
            </a:r>
            <a:endParaRPr b="0" lang="en-US" sz="15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Aggregates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9D29FED-B662-4B9D-919F-E633F7E3748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1" name="CustomShape 3"/>
          <p:cNvSpPr/>
          <p:nvPr/>
        </p:nvSpPr>
        <p:spPr>
          <a:xfrm>
            <a:off x="504000" y="1283040"/>
            <a:ext cx="10935000" cy="51526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calcAggregates(arr)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console.log("Sum = " + arr.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reduce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((a,b) =&gt; a + b));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console.log("Min = " + arr.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reduce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((a,b) =&gt;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Math.min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(a,b)));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console.log("Max = " + arr.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reduce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((a,b) =&gt;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Math.max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(a,b)));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console.log("Product = " + arr.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reduce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((a,b) =&gt; a * b));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console.log("Join = " + arr.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reduce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((a,b) =&gt;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'' +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a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+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b));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2" name="CustomShape 4"/>
          <p:cNvSpPr/>
          <p:nvPr/>
        </p:nvSpPr>
        <p:spPr>
          <a:xfrm>
            <a:off x="816120" y="6114960"/>
            <a:ext cx="10556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en-US" sz="2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https://judge.softuni.bg/Contests/330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3" name="CustomShape 5"/>
          <p:cNvSpPr/>
          <p:nvPr/>
        </p:nvSpPr>
        <p:spPr>
          <a:xfrm>
            <a:off x="6123960" y="5268600"/>
            <a:ext cx="5315040" cy="1019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 algn="ctr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calcAggregates([2, 3, 10, 5])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Aggregates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05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B89107F-4797-471B-8854-3DD8DFD69D4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504000" y="1283040"/>
            <a:ext cx="10935000" cy="51526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calcAggregates(arr)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console.log("Sum = " + arr.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reduce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((a,b) =&gt; a + b));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console.log("Min = " + arr.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reduce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((a,b) =&gt;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Math.min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(a,b)));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console.log("Max = " + arr.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reduce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((a,b) =&gt;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Math.max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(a,b)));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console.log("Product = " + arr.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reduce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((a,b) =&gt; a * b));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console.log("Join = " + arr.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reduce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((a,b) =&gt;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'' +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a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+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b));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816120" y="6114960"/>
            <a:ext cx="105562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1" lang="en-US" sz="2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https://judge.softuni.bg/Contests/330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6123960" y="5268600"/>
            <a:ext cx="5315040" cy="1019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 algn="ctr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calcAggregates([2, 3, 10, 5])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43" dur="indefinite" restart="never" nodeType="tmRoot">
          <p:childTnLst>
            <p:seq>
              <p:cTn id="144" dur="indefinite" nodeType="mainSeq">
                <p:childTnLst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TextShape 1"/>
          <p:cNvSpPr txBox="1"/>
          <p:nvPr/>
        </p:nvSpPr>
        <p:spPr>
          <a:xfrm>
            <a:off x="280080" y="1222560"/>
            <a:ext cx="11382840" cy="55137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77000"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Set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some of the parameters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of a function to a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fixed value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Pass the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remaining parameters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when a final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result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is needed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The partially applied function can be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used multiple times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Example: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150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This helps write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reusable code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with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fewer bugs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0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Partial Application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0609F158-972E-4F6B-93CD-424CF1FEBA1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12" name="CustomShape 4"/>
          <p:cNvSpPr/>
          <p:nvPr/>
        </p:nvSpPr>
        <p:spPr>
          <a:xfrm>
            <a:off x="783720" y="4204800"/>
            <a:ext cx="4319640" cy="6184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 algn="ctr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234465"/>
                </a:solidFill>
                <a:latin typeface="Consolas"/>
              </a:rPr>
              <a:t>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(x, y) = x + 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3" name="CustomShape 5"/>
          <p:cNvSpPr/>
          <p:nvPr/>
        </p:nvSpPr>
        <p:spPr>
          <a:xfrm>
            <a:off x="5495760" y="4276440"/>
            <a:ext cx="1651320" cy="480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414" name="CustomShape 6"/>
          <p:cNvSpPr/>
          <p:nvPr/>
        </p:nvSpPr>
        <p:spPr>
          <a:xfrm>
            <a:off x="7327800" y="4204800"/>
            <a:ext cx="4319640" cy="617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 algn="ctr"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234465"/>
                </a:solidFill>
                <a:latin typeface="Consolas"/>
              </a:rPr>
              <a:t>g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(x) = </a:t>
            </a:r>
            <a:r>
              <a:rPr b="1" i="1" lang="en-US" sz="2400" spc="-1" strike="noStrike">
                <a:solidFill>
                  <a:srgbClr val="234465"/>
                </a:solidFill>
                <a:latin typeface="Consolas"/>
              </a:rPr>
              <a:t>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(1, x)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5" name="CustomShape 7"/>
          <p:cNvSpPr/>
          <p:nvPr/>
        </p:nvSpPr>
        <p:spPr>
          <a:xfrm>
            <a:off x="4338720" y="3508920"/>
            <a:ext cx="38127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Set first parameter to 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6" name="CustomShape 8"/>
          <p:cNvSpPr/>
          <p:nvPr/>
        </p:nvSpPr>
        <p:spPr>
          <a:xfrm>
            <a:off x="8836200" y="3256560"/>
            <a:ext cx="2811240" cy="775440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7ffe7"/>
                </a:solidFill>
                <a:latin typeface="Calibri"/>
              </a:rPr>
              <a:t>Same as increment operator (++)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 txBox="1"/>
          <p:nvPr/>
        </p:nvSpPr>
        <p:spPr>
          <a:xfrm>
            <a:off x="280080" y="1119960"/>
            <a:ext cx="11382840" cy="55137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You are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given 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a function that formats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currency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values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</a:pP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22799"/>
              </a:spcBef>
              <a:buClr>
                <a:srgbClr val="234465"/>
              </a:buClr>
              <a:buFont typeface="Wingdings" charset="2"/>
              <a:buChar char=""/>
            </a:pP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Return a function 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that formats dollar values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8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Problem: Currency Format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19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C8DFCC0-9317-4D5B-A5B2-E3D6D88B21CC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13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420" name="CustomShape 4"/>
          <p:cNvSpPr/>
          <p:nvPr/>
        </p:nvSpPr>
        <p:spPr>
          <a:xfrm>
            <a:off x="475920" y="1643760"/>
            <a:ext cx="11298960" cy="29883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function formatCurrency(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separator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symbol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symbolFirst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,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value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let result = Math.trunc(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value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) +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separator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result +=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value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.toFixed(2).substr(-2,2);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if (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symbolFirst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) return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symbol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+ ' ' + result;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else return result + ' ' +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symbol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1" name="CustomShape 5"/>
          <p:cNvSpPr/>
          <p:nvPr/>
        </p:nvSpPr>
        <p:spPr>
          <a:xfrm>
            <a:off x="475920" y="5617080"/>
            <a:ext cx="11298960" cy="103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let formatter =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getDollarFormatter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(formatCurrency);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formatter(5345);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// $ 5345,00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99" dur="indefinite" restart="never" nodeType="tmRoot">
          <p:childTnLst>
            <p:seq>
              <p:cTn id="200" dur="indefinite" nodeType="mainSeq">
                <p:childTnLst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280080" y="1119960"/>
            <a:ext cx="11382840" cy="55137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We take the initial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function as parameter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We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return a function 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that takes only one parameter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5000"/>
              </a:lnSpc>
              <a:spcBef>
                <a:spcPts val="26399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This is called "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function currying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" (after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Haskell Curry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3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Solution: Currency Format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4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1D0260C-FCF6-4625-AFA2-DEFA7B02F869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13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475920" y="2327760"/>
            <a:ext cx="11298960" cy="29883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function getDollarFormatter(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formatter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function dollarFormatter(value)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return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formatter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(',', '$', true, value);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};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return dollarFormatter;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6" name="CustomShape 5"/>
          <p:cNvSpPr/>
          <p:nvPr/>
        </p:nvSpPr>
        <p:spPr>
          <a:xfrm>
            <a:off x="7751160" y="3008160"/>
            <a:ext cx="3187080" cy="546480"/>
          </a:xfrm>
          <a:prstGeom prst="wedgeRoundRectCallout">
            <a:avLst>
              <a:gd name="adj1" fmla="val -61559"/>
              <a:gd name="adj2" fmla="val 41810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7ffe7"/>
                </a:solidFill>
                <a:latin typeface="Calibri"/>
              </a:rPr>
              <a:t>Fix parameters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7" name="CustomShape 6"/>
          <p:cNvSpPr/>
          <p:nvPr/>
        </p:nvSpPr>
        <p:spPr>
          <a:xfrm>
            <a:off x="5066280" y="4084920"/>
            <a:ext cx="3187080" cy="871200"/>
          </a:xfrm>
          <a:prstGeom prst="wedgeRoundRectCallout">
            <a:avLst>
              <a:gd name="adj1" fmla="val -69066"/>
              <a:gd name="adj2" fmla="val -50295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f7ffe7"/>
                </a:solidFill>
                <a:latin typeface="Calibri"/>
              </a:rPr>
              <a:t>Return result of </a:t>
            </a:r>
            <a:r>
              <a:rPr b="1" lang="en-US" sz="2000" spc="-1" strike="noStrike">
                <a:solidFill>
                  <a:srgbClr val="ffa000"/>
                </a:solidFill>
                <a:latin typeface="Calibri"/>
              </a:rPr>
              <a:t>original</a:t>
            </a:r>
            <a:r>
              <a:rPr b="1" lang="en-US" sz="2000" spc="-1" strike="noStrike">
                <a:solidFill>
                  <a:srgbClr val="f7ffe7"/>
                </a:solidFill>
                <a:latin typeface="Calibri"/>
              </a:rPr>
              <a:t> function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11" dur="indefinite" restart="never" nodeType="tmRoot">
          <p:childTnLst>
            <p:seq>
              <p:cTn id="212" dur="indefinite" nodeType="mainSeq">
                <p:childTnLst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Function Properties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7BD0CC7-2D8A-4A50-8485-3BDA1E4E0A1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475920" y="1307160"/>
            <a:ext cx="11298960" cy="2137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max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(arr) { return arr;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console.log(max.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length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1 (number of arguments)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console.log(max.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name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max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console.log((function(){}).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name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(empty string)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406080" y="3989160"/>
            <a:ext cx="11298960" cy="2655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inner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() {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console.log("Caller: " + inner.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caller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outer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() {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inner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() };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outer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Caller: function outer()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29" dur="indefinite" restart="never" nodeType="tmRoot">
          <p:childTnLst>
            <p:seq>
              <p:cTn id="230" dur="indefinite" nodeType="mainSeq">
                <p:childTnLst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 txBox="1"/>
          <p:nvPr/>
        </p:nvSpPr>
        <p:spPr>
          <a:xfrm>
            <a:off x="615240" y="4392720"/>
            <a:ext cx="10961280" cy="1478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400" spc="-1" strike="noStrike">
                <a:solidFill>
                  <a:srgbClr val="234465"/>
                </a:solidFill>
                <a:latin typeface="Calibri"/>
              </a:rPr>
              <a:t>Immediately-Invoked </a:t>
            </a:r>
            <a:br/>
            <a:r>
              <a:rPr b="1" lang="en-US" sz="4400" spc="-1" strike="noStrike">
                <a:solidFill>
                  <a:srgbClr val="234465"/>
                </a:solidFill>
                <a:latin typeface="Calibri"/>
              </a:rPr>
              <a:t>Function Expressions (IIFE)</a:t>
            </a:r>
            <a:endParaRPr b="0" lang="en-US" sz="4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3" name="TextShape 2"/>
          <p:cNvSpPr txBox="1"/>
          <p:nvPr/>
        </p:nvSpPr>
        <p:spPr>
          <a:xfrm>
            <a:off x="623520" y="5951880"/>
            <a:ext cx="1096128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Using IIFE to Hide State inside a Function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4" name="TextShape 3"/>
          <p:cNvSpPr txBox="1"/>
          <p:nvPr/>
        </p:nvSpPr>
        <p:spPr>
          <a:xfrm>
            <a:off x="11761920" y="6397560"/>
            <a:ext cx="428400" cy="3074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A30000C-5761-4283-99A1-F8BB0C4918AE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13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435" name="CustomShape 4"/>
          <p:cNvSpPr/>
          <p:nvPr/>
        </p:nvSpPr>
        <p:spPr>
          <a:xfrm>
            <a:off x="4631400" y="1661760"/>
            <a:ext cx="2806560" cy="157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1" lang="en-US" sz="9720" spc="49" strike="noStrike">
                <a:solidFill>
                  <a:srgbClr val="fbfbfb"/>
                </a:solidFill>
                <a:latin typeface="Candara"/>
              </a:rPr>
              <a:t>IIFE</a:t>
            </a:r>
            <a:endParaRPr b="0" lang="en-US" sz="972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35" dur="indefinite" restart="never" nodeType="tmRoot">
          <p:childTnLst>
            <p:seq>
              <p:cTn id="2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1744560" y="914400"/>
            <a:ext cx="10035720" cy="527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1a334c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1a334c"/>
                </a:solidFill>
                <a:latin typeface="Calibri"/>
              </a:rPr>
              <a:t>Immediately-Invoked Function Expressions </a:t>
            </a:r>
            <a:r>
              <a:rPr b="0" lang="en-US" sz="2800" spc="-1" strike="noStrike">
                <a:solidFill>
                  <a:srgbClr val="234465"/>
                </a:solidFill>
                <a:latin typeface="Calibri"/>
              </a:rPr>
              <a:t>(IIFE)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Define 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anonymous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function expression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Invoke it 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immediately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after declaration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7" name="TextShape 2"/>
          <p:cNvSpPr txBox="1"/>
          <p:nvPr/>
        </p:nvSpPr>
        <p:spPr>
          <a:xfrm>
            <a:off x="1297080" y="100800"/>
            <a:ext cx="839916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234465"/>
                </a:solidFill>
                <a:latin typeface="Calibri"/>
              </a:rPr>
              <a:t>What is IIFE?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38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6E1C14AE-A7B2-4CB0-A5BC-159C7775BB7A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13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439" name="CustomShape 4"/>
          <p:cNvSpPr/>
          <p:nvPr/>
        </p:nvSpPr>
        <p:spPr>
          <a:xfrm>
            <a:off x="2249280" y="3220920"/>
            <a:ext cx="9210240" cy="520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(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function() { console.log("invoked!"); }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())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0" name="CustomShape 5"/>
          <p:cNvSpPr/>
          <p:nvPr/>
        </p:nvSpPr>
        <p:spPr>
          <a:xfrm>
            <a:off x="2249280" y="5313240"/>
            <a:ext cx="9210240" cy="520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let iife = function() { console.log("invoked!"); }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()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1" name="CustomShape 6"/>
          <p:cNvSpPr/>
          <p:nvPr/>
        </p:nvSpPr>
        <p:spPr>
          <a:xfrm>
            <a:off x="2249280" y="4276440"/>
            <a:ext cx="9210240" cy="520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(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function() { console.log("invoked!"); }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)()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37" dur="indefinite" restart="never" nodeType="tmRoot">
          <p:childTnLst>
            <p:seq>
              <p:cTn id="238" dur="indefinite" nodeType="mainSeq">
                <p:childTnLst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IIFE: The Problem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3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765F3C6-D770-496E-84FD-B5069936FD3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406080" y="1493640"/>
            <a:ext cx="11298960" cy="5821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arr = [10, 20, 30];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406080" y="2468160"/>
            <a:ext cx="11298960" cy="31741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sum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= 0;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for (let x of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arr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sum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+= x;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sum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"sum" and "arr" remain visible in the current scope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57" dur="indefinite" restart="never" nodeType="tmRoot">
          <p:childTnLst>
            <p:seq>
              <p:cTn id="258" dur="indefinite" nodeType="mainSeq">
                <p:childTnLst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IIFE: The Problem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47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358F4CD-DBE4-444E-8339-BA55437D272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48" name="CustomShape 3"/>
          <p:cNvSpPr/>
          <p:nvPr/>
        </p:nvSpPr>
        <p:spPr>
          <a:xfrm>
            <a:off x="406080" y="1278720"/>
            <a:ext cx="11298960" cy="48812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sumArray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(arr)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sum = 0;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for (let x of arr)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sum += x;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console.log(sum);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sumArray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([10, 20, 30]);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The function "sumArray" remains in the current scope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The "sum" variable is "hidden" in the function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63" dur="indefinite" restart="never" nodeType="tmRoot">
          <p:childTnLst>
            <p:seq>
              <p:cTn id="2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Table of Content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1" name="TextShape 2"/>
          <p:cNvSpPr txBox="1"/>
          <p:nvPr/>
        </p:nvSpPr>
        <p:spPr>
          <a:xfrm>
            <a:off x="196920" y="1371600"/>
            <a:ext cx="8182080" cy="4795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86000"/>
          </a:bodyPr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First Class Functions in JS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Higher-Order Functions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Partial Application and Currying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Immediately-Invoked Function Expressions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(IIFE)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marL="446040" indent="-445680">
              <a:lnSpc>
                <a:spcPct val="12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Function Context: Using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this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call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apply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and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bind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2" name="TextShape 3"/>
          <p:cNvSpPr txBox="1"/>
          <p:nvPr/>
        </p:nvSpPr>
        <p:spPr>
          <a:xfrm>
            <a:off x="11763360" y="6524640"/>
            <a:ext cx="428400" cy="19656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120F3B6B-A189-4C7A-A9A1-C4910851F5F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IIFE: The Solution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0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F95A32F-EF74-4A0B-ACD8-D7135459480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13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406080" y="1278720"/>
            <a:ext cx="11298960" cy="48052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function(arr)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sum = 0;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for (let x of arr)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sum += x;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console.log(sum);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)(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[10, 20, 30]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Nothing remains in the current scope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"sum" and "arr" are "hidden" in annonymous function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52" name="CustomShape 4"/>
          <p:cNvSpPr/>
          <p:nvPr/>
        </p:nvSpPr>
        <p:spPr>
          <a:xfrm>
            <a:off x="6940800" y="1905120"/>
            <a:ext cx="3880080" cy="21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3800" spc="-1" strike="noStrike">
                <a:solidFill>
                  <a:srgbClr val="5d5d5d"/>
                </a:solidFill>
                <a:latin typeface="Calibri"/>
              </a:rPr>
              <a:t>IIFE</a:t>
            </a:r>
            <a:endParaRPr b="0" lang="en-US" sz="13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65" dur="indefinite" restart="never" nodeType="tmRoot">
          <p:childTnLst>
            <p:seq>
              <p:cTn id="2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extShape 1"/>
          <p:cNvSpPr txBox="1"/>
          <p:nvPr/>
        </p:nvSpPr>
        <p:spPr>
          <a:xfrm>
            <a:off x="270360" y="1244880"/>
            <a:ext cx="11415960" cy="527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In JS a function can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return another function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A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state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is preserved in the outer function, a.k.a.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closure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4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Functions Returning Functions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5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E7C7C54-8E1B-4AFA-AFF9-239AD12E98AF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21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583200" y="2798280"/>
            <a:ext cx="5425200" cy="37263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let f =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(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function()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let counter = 0;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return function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()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console.log(++counter);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}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)()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6008760" y="2798280"/>
            <a:ext cx="5378400" cy="32641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f();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// 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f();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// 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f();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// 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f();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// 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f();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// 5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f();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// 6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f();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</a:rPr>
              <a:t>// 7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67" dur="indefinite" restart="never" nodeType="tmRoot">
          <p:childTnLst>
            <p:seq>
              <p:cTn id="268" dur="indefinite" nodeType="mainSeq">
                <p:childTnLst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extShape 1"/>
          <p:cNvSpPr txBox="1"/>
          <p:nvPr/>
        </p:nvSpPr>
        <p:spPr>
          <a:xfrm>
            <a:off x="270360" y="1244880"/>
            <a:ext cx="11415960" cy="527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Using a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closure 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(IIFE holding a state inside it) implement a </a:t>
            </a:r>
            <a:br/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command execution engine to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process string commands 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like </a:t>
            </a:r>
            <a:br/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shown below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59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Problem: String Command Processor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0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D95B6C6-6BF4-4618-9E82-C0C648D29145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22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2029680" y="2857320"/>
            <a:ext cx="3624480" cy="2818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append hello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append again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removeStart 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removeEnd 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print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2" name="CustomShape 5"/>
          <p:cNvSpPr/>
          <p:nvPr/>
        </p:nvSpPr>
        <p:spPr>
          <a:xfrm>
            <a:off x="7117920" y="2857320"/>
            <a:ext cx="3624480" cy="566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hello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3" name="CustomShape 6"/>
          <p:cNvSpPr/>
          <p:nvPr/>
        </p:nvSpPr>
        <p:spPr>
          <a:xfrm>
            <a:off x="7117920" y="4290840"/>
            <a:ext cx="3624480" cy="566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loagain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4" name="CustomShape 7"/>
          <p:cNvSpPr/>
          <p:nvPr/>
        </p:nvSpPr>
        <p:spPr>
          <a:xfrm>
            <a:off x="7117920" y="3563640"/>
            <a:ext cx="3624480" cy="566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helloagain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5" name="CustomShape 8"/>
          <p:cNvSpPr/>
          <p:nvPr/>
        </p:nvSpPr>
        <p:spPr>
          <a:xfrm>
            <a:off x="7117920" y="5109120"/>
            <a:ext cx="3624480" cy="566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loa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6" name="CustomShape 9"/>
          <p:cNvSpPr/>
          <p:nvPr/>
        </p:nvSpPr>
        <p:spPr>
          <a:xfrm>
            <a:off x="7117920" y="5878800"/>
            <a:ext cx="3624480" cy="566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loa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7" name="CustomShape 10"/>
          <p:cNvSpPr/>
          <p:nvPr/>
        </p:nvSpPr>
        <p:spPr>
          <a:xfrm>
            <a:off x="2029680" y="5878800"/>
            <a:ext cx="3624480" cy="566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loa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77" dur="indefinite" restart="never" nodeType="tmRoot">
          <p:childTnLst>
            <p:seq>
              <p:cTn id="278" dur="indefinite" nodeType="mainSeq">
                <p:childTnLst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String Command Processor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69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3C1B104D-ED6C-412F-9CF2-16022AC903B8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22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111960" y="1143720"/>
            <a:ext cx="11793600" cy="50702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commandProcessor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(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text = '';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return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append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: 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newText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 =&gt; text += newText,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removeStart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: 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count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 =&gt; text = text.slice(count),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removeEnd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: 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count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 =&gt; text = text.slice(0, text.length - count),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print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: () =&gt; console.log(text)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)()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1" name="CustomShape 4"/>
          <p:cNvSpPr/>
          <p:nvPr/>
        </p:nvSpPr>
        <p:spPr>
          <a:xfrm>
            <a:off x="3284280" y="2080800"/>
            <a:ext cx="6073920" cy="699480"/>
          </a:xfrm>
          <a:prstGeom prst="wedgeRoundRectCallout">
            <a:avLst>
              <a:gd name="adj1" fmla="val -60779"/>
              <a:gd name="adj2" fmla="val 23833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7ffe7"/>
                </a:solidFill>
                <a:latin typeface="Calibri"/>
              </a:rPr>
              <a:t>Return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object</a:t>
            </a:r>
            <a:r>
              <a:rPr b="1" lang="en-US" sz="2400" spc="-1" strike="noStrike">
                <a:solidFill>
                  <a:srgbClr val="f7ffe7"/>
                </a:solidFill>
                <a:latin typeface="Calibri"/>
              </a:rPr>
              <a:t> with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functions</a:t>
            </a:r>
            <a:r>
              <a:rPr b="1" lang="en-US" sz="2400" spc="-1" strike="noStrike">
                <a:solidFill>
                  <a:srgbClr val="f7ffe7"/>
                </a:solidFill>
                <a:latin typeface="Calibri"/>
              </a:rPr>
              <a:t> as properties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72" name="CustomShape 5"/>
          <p:cNvSpPr/>
          <p:nvPr/>
        </p:nvSpPr>
        <p:spPr>
          <a:xfrm>
            <a:off x="839160" y="6293520"/>
            <a:ext cx="105562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8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https://judge.softuni.bg/Contests/330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05" dur="indefinite" restart="never" nodeType="tmRoot">
          <p:childTnLst>
            <p:seq>
              <p:cTn id="306" dur="indefinite" nodeType="mainSeq">
                <p:childTnLst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 txBox="1"/>
          <p:nvPr/>
        </p:nvSpPr>
        <p:spPr>
          <a:xfrm>
            <a:off x="589320" y="4795920"/>
            <a:ext cx="10961280" cy="9532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Function "this" Context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623520" y="5951880"/>
            <a:ext cx="1096128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this, call, apply, bind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75" name="TextShape 3"/>
          <p:cNvSpPr txBox="1"/>
          <p:nvPr/>
        </p:nvSpPr>
        <p:spPr>
          <a:xfrm>
            <a:off x="11761920" y="6397560"/>
            <a:ext cx="428400" cy="3074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320FD79-A64E-41E4-B90C-502104AF92B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22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476" name="Group 4"/>
          <p:cNvGrpSpPr/>
          <p:nvPr/>
        </p:nvGrpSpPr>
        <p:grpSpPr>
          <a:xfrm>
            <a:off x="4498200" y="1801440"/>
            <a:ext cx="3150000" cy="1902600"/>
            <a:chOff x="4498200" y="1801440"/>
            <a:chExt cx="3150000" cy="1902600"/>
          </a:xfrm>
        </p:grpSpPr>
        <p:sp>
          <p:nvSpPr>
            <p:cNvPr id="477" name="CustomShape 5"/>
            <p:cNvSpPr/>
            <p:nvPr/>
          </p:nvSpPr>
          <p:spPr>
            <a:xfrm rot="383400">
              <a:off x="6935760" y="1946520"/>
              <a:ext cx="658440" cy="390600"/>
            </a:xfrm>
            <a:custGeom>
              <a:avLst/>
              <a:gdLst/>
              <a:ahLst/>
              <a:rect l="0" t="0" r="r" b="b"/>
              <a:pathLst>
                <a:path w="1869" h="1087">
                  <a:moveTo>
                    <a:pt x="19" y="362"/>
                  </a:moveTo>
                  <a:lnTo>
                    <a:pt x="1868" y="0"/>
                  </a:lnTo>
                  <a:moveTo>
                    <a:pt x="0" y="725"/>
                  </a:moveTo>
                  <a:lnTo>
                    <a:pt x="1810" y="1086"/>
                  </a:lnTo>
                </a:path>
              </a:pathLst>
            </a:custGeom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prstTxWarp prst="textFadeLeft"/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0700" spc="-1" strike="noStrike">
                  <a:solidFill>
                    <a:srgbClr val="ffffff"/>
                  </a:solidFill>
                  <a:latin typeface="Calibri"/>
                </a:rPr>
                <a:t>this</a:t>
              </a:r>
              <a:endParaRPr b="0" lang="en-US" sz="10700" spc="-1" strike="noStrike">
                <a:latin typeface="Arial"/>
              </a:endParaRPr>
            </a:p>
          </p:txBody>
        </p:sp>
        <p:sp>
          <p:nvSpPr>
            <p:cNvPr id="478" name="CustomShape 6"/>
            <p:cNvSpPr/>
            <p:nvPr/>
          </p:nvSpPr>
          <p:spPr>
            <a:xfrm rot="20987400">
              <a:off x="4582800" y="2587320"/>
              <a:ext cx="968760" cy="569520"/>
            </a:xfrm>
            <a:custGeom>
              <a:avLst/>
              <a:gdLst/>
              <a:ahLst/>
              <a:rect l="0" t="0" r="r" b="b"/>
              <a:pathLst>
                <a:path w="2736" h="1585">
                  <a:moveTo>
                    <a:pt x="0" y="220"/>
                  </a:moveTo>
                  <a:lnTo>
                    <a:pt x="2673" y="0"/>
                  </a:lnTo>
                  <a:moveTo>
                    <a:pt x="119" y="1584"/>
                  </a:moveTo>
                  <a:lnTo>
                    <a:pt x="2735" y="703"/>
                  </a:lnTo>
                </a:path>
              </a:pathLst>
            </a:custGeom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prstTxWarp prst="textCascadeUp"/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0700" spc="-1" strike="noStrike">
                  <a:solidFill>
                    <a:srgbClr val="ffffff"/>
                  </a:solidFill>
                  <a:latin typeface="Calibri"/>
                </a:rPr>
                <a:t>this</a:t>
              </a:r>
              <a:endParaRPr b="0" lang="en-US" sz="10700" spc="-1" strike="noStrike">
                <a:latin typeface="Arial"/>
              </a:endParaRPr>
            </a:p>
          </p:txBody>
        </p:sp>
        <p:sp>
          <p:nvSpPr>
            <p:cNvPr id="479" name="CustomShape 7"/>
            <p:cNvSpPr/>
            <p:nvPr/>
          </p:nvSpPr>
          <p:spPr>
            <a:xfrm rot="21271800">
              <a:off x="6954480" y="3051000"/>
              <a:ext cx="658080" cy="390960"/>
            </a:xfrm>
            <a:custGeom>
              <a:avLst/>
              <a:gdLst/>
              <a:ahLst/>
              <a:rect l="0" t="0" r="r" b="b"/>
              <a:pathLst>
                <a:path w="1866" h="1087">
                  <a:moveTo>
                    <a:pt x="0" y="364"/>
                  </a:moveTo>
                  <a:lnTo>
                    <a:pt x="1813" y="0"/>
                  </a:lnTo>
                  <a:moveTo>
                    <a:pt x="19" y="725"/>
                  </a:moveTo>
                  <a:lnTo>
                    <a:pt x="1865" y="1086"/>
                  </a:lnTo>
                </a:path>
              </a:pathLst>
            </a:custGeom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prstTxWarp prst="textFadeLeft"/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0700" spc="-1" strike="noStrike">
                  <a:solidFill>
                    <a:srgbClr val="ffffff"/>
                  </a:solidFill>
                  <a:latin typeface="Calibri"/>
                </a:rPr>
                <a:t>this</a:t>
              </a:r>
              <a:endParaRPr b="0" lang="en-US" sz="10700" spc="-1" strike="noStrike">
                <a:latin typeface="Arial"/>
              </a:endParaRPr>
            </a:p>
          </p:txBody>
        </p:sp>
        <p:sp>
          <p:nvSpPr>
            <p:cNvPr id="480" name="CustomShape 8"/>
            <p:cNvSpPr/>
            <p:nvPr/>
          </p:nvSpPr>
          <p:spPr>
            <a:xfrm rot="21384600">
              <a:off x="5041440" y="3288600"/>
              <a:ext cx="795240" cy="391320"/>
            </a:xfrm>
            <a:custGeom>
              <a:avLst/>
              <a:gdLst/>
              <a:ahLst/>
              <a:rect l="0" t="0" r="r" b="b"/>
              <a:pathLst>
                <a:path w="2221" h="1092">
                  <a:moveTo>
                    <a:pt x="0" y="154"/>
                  </a:moveTo>
                  <a:lnTo>
                    <a:pt x="2204" y="0"/>
                  </a:lnTo>
                  <a:moveTo>
                    <a:pt x="30" y="1091"/>
                  </a:moveTo>
                  <a:lnTo>
                    <a:pt x="2220" y="483"/>
                  </a:lnTo>
                </a:path>
              </a:pathLst>
            </a:custGeom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prstTxWarp prst="textCascadeUp"/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0700" spc="-1" strike="noStrike">
                  <a:solidFill>
                    <a:srgbClr val="ffffff"/>
                  </a:solidFill>
                  <a:latin typeface="Calibri"/>
                </a:rPr>
                <a:t>this</a:t>
              </a:r>
              <a:endParaRPr b="0" lang="en-US" sz="10700" spc="-1" strike="noStrike">
                <a:latin typeface="Arial"/>
              </a:endParaRPr>
            </a:p>
          </p:txBody>
        </p:sp>
        <p:sp>
          <p:nvSpPr>
            <p:cNvPr id="481" name="CustomShape 9"/>
            <p:cNvSpPr/>
            <p:nvPr/>
          </p:nvSpPr>
          <p:spPr>
            <a:xfrm rot="383400">
              <a:off x="4538520" y="1836720"/>
              <a:ext cx="658440" cy="390600"/>
            </a:xfrm>
            <a:custGeom>
              <a:avLst/>
              <a:gdLst/>
              <a:ahLst/>
              <a:rect l="0" t="0" r="r" b="b"/>
              <a:pathLst>
                <a:path w="1870" h="1087">
                  <a:moveTo>
                    <a:pt x="20" y="363"/>
                  </a:moveTo>
                  <a:lnTo>
                    <a:pt x="1869" y="0"/>
                  </a:lnTo>
                  <a:moveTo>
                    <a:pt x="0" y="725"/>
                  </a:moveTo>
                  <a:lnTo>
                    <a:pt x="1811" y="1086"/>
                  </a:lnTo>
                </a:path>
              </a:pathLst>
            </a:custGeom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prstTxWarp prst="textFadeLeft"/>
              <a:noAutofit/>
            </a:bodyPr>
            <a:p>
              <a:pPr>
                <a:lnSpc>
                  <a:spcPct val="100000"/>
                </a:lnSpc>
              </a:pPr>
              <a:r>
                <a:rPr b="1" lang="en-US" sz="10700" spc="-1" strike="noStrike">
                  <a:solidFill>
                    <a:srgbClr val="ffffff"/>
                  </a:solidFill>
                  <a:latin typeface="Calibri"/>
                </a:rPr>
                <a:t>this</a:t>
              </a:r>
              <a:endParaRPr b="0" lang="en-US" sz="10700" spc="-1" strike="noStrike">
                <a:latin typeface="Arial"/>
              </a:endParaRPr>
            </a:p>
          </p:txBody>
        </p:sp>
      </p:grpSp>
      <p:sp>
        <p:nvSpPr>
          <p:cNvPr id="482" name="CustomShape 10"/>
          <p:cNvSpPr/>
          <p:nvPr/>
        </p:nvSpPr>
        <p:spPr>
          <a:xfrm rot="660000">
            <a:off x="5589360" y="1856160"/>
            <a:ext cx="961200" cy="573840"/>
          </a:xfrm>
          <a:custGeom>
            <a:avLst/>
            <a:gdLst/>
            <a:ahLst/>
            <a:rect l="0" t="0" r="r" b="b"/>
            <a:pathLst>
              <a:path w="2673" h="1596">
                <a:moveTo>
                  <a:pt x="0" y="221"/>
                </a:moveTo>
                <a:lnTo>
                  <a:pt x="2672" y="0"/>
                </a:lnTo>
                <a:moveTo>
                  <a:pt x="0" y="1595"/>
                </a:moveTo>
                <a:lnTo>
                  <a:pt x="2671" y="708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prstTxWarp prst="textCascadeUp"/>
            <a:noAutofit/>
          </a:bodyPr>
          <a:p>
            <a:pPr>
              <a:lnSpc>
                <a:spcPct val="100000"/>
              </a:lnSpc>
            </a:pPr>
            <a:r>
              <a:rPr b="1" lang="en-US" sz="10700" spc="-1" strike="noStrike">
                <a:solidFill>
                  <a:srgbClr val="ffffff"/>
                </a:solidFill>
                <a:latin typeface="Calibri"/>
              </a:rPr>
              <a:t>this</a:t>
            </a:r>
            <a:endParaRPr b="0" lang="en-US" sz="10700" spc="-1" strike="noStrike">
              <a:latin typeface="Arial"/>
            </a:endParaRPr>
          </a:p>
        </p:txBody>
      </p:sp>
      <p:sp>
        <p:nvSpPr>
          <p:cNvPr id="483" name="CustomShape 11"/>
          <p:cNvSpPr/>
          <p:nvPr/>
        </p:nvSpPr>
        <p:spPr>
          <a:xfrm rot="21413400">
            <a:off x="5919840" y="2562480"/>
            <a:ext cx="961200" cy="573840"/>
          </a:xfrm>
          <a:custGeom>
            <a:avLst/>
            <a:gdLst/>
            <a:ahLst/>
            <a:rect l="0" t="0" r="r" b="b"/>
            <a:pathLst>
              <a:path w="2672" h="1596">
                <a:moveTo>
                  <a:pt x="0" y="221"/>
                </a:moveTo>
                <a:lnTo>
                  <a:pt x="2671" y="0"/>
                </a:lnTo>
                <a:moveTo>
                  <a:pt x="0" y="1595"/>
                </a:moveTo>
                <a:lnTo>
                  <a:pt x="2671" y="708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prstTxWarp prst="textCascadeUp"/>
            <a:noAutofit/>
          </a:bodyPr>
          <a:p>
            <a:pPr>
              <a:lnSpc>
                <a:spcPct val="100000"/>
              </a:lnSpc>
            </a:pPr>
            <a:r>
              <a:rPr b="1" lang="en-US" sz="10700" spc="-1" strike="noStrike">
                <a:solidFill>
                  <a:srgbClr val="ffffff"/>
                </a:solidFill>
                <a:latin typeface="Calibri"/>
              </a:rPr>
              <a:t>this</a:t>
            </a:r>
            <a:endParaRPr b="0" lang="en-US" sz="10700" spc="-1" strike="noStrike">
              <a:latin typeface="Arial"/>
            </a:endParaRPr>
          </a:p>
        </p:txBody>
      </p:sp>
      <p:sp>
        <p:nvSpPr>
          <p:cNvPr id="484" name="CustomShape 12"/>
          <p:cNvSpPr/>
          <p:nvPr/>
        </p:nvSpPr>
        <p:spPr>
          <a:xfrm rot="21160800">
            <a:off x="5867640" y="3544200"/>
            <a:ext cx="961200" cy="573840"/>
          </a:xfrm>
          <a:custGeom>
            <a:avLst/>
            <a:gdLst/>
            <a:ahLst/>
            <a:rect l="0" t="0" r="r" b="b"/>
            <a:pathLst>
              <a:path w="2673" h="1597">
                <a:moveTo>
                  <a:pt x="0" y="222"/>
                </a:moveTo>
                <a:lnTo>
                  <a:pt x="2672" y="0"/>
                </a:lnTo>
                <a:moveTo>
                  <a:pt x="2" y="1596"/>
                </a:moveTo>
                <a:lnTo>
                  <a:pt x="2672" y="708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prstTxWarp prst="textCascadeUp"/>
            <a:noAutofit/>
          </a:bodyPr>
          <a:p>
            <a:pPr>
              <a:lnSpc>
                <a:spcPct val="100000"/>
              </a:lnSpc>
            </a:pPr>
            <a:r>
              <a:rPr b="1" lang="en-US" sz="10700" spc="-1" strike="noStrike">
                <a:solidFill>
                  <a:srgbClr val="ffffff"/>
                </a:solidFill>
                <a:latin typeface="Calibri"/>
              </a:rPr>
              <a:t>this</a:t>
            </a:r>
            <a:endParaRPr b="0" lang="en-US" sz="10700" spc="-1" strike="noStrike">
              <a:latin typeface="Arial"/>
            </a:endParaRPr>
          </a:p>
        </p:txBody>
      </p:sp>
      <p:sp>
        <p:nvSpPr>
          <p:cNvPr id="485" name="CustomShape 13"/>
          <p:cNvSpPr/>
          <p:nvPr/>
        </p:nvSpPr>
        <p:spPr>
          <a:xfrm rot="274200">
            <a:off x="6363000" y="1317240"/>
            <a:ext cx="656640" cy="391680"/>
          </a:xfrm>
          <a:custGeom>
            <a:avLst/>
            <a:gdLst/>
            <a:ahLst/>
            <a:rect l="0" t="0" r="r" b="b"/>
            <a:pathLst>
              <a:path w="1827" h="1090">
                <a:moveTo>
                  <a:pt x="0" y="364"/>
                </a:moveTo>
                <a:lnTo>
                  <a:pt x="1825" y="0"/>
                </a:lnTo>
                <a:moveTo>
                  <a:pt x="0" y="728"/>
                </a:moveTo>
                <a:lnTo>
                  <a:pt x="1826" y="1089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prstTxWarp prst="textFadeLeft"/>
            <a:noAutofit/>
          </a:bodyPr>
          <a:p>
            <a:pPr>
              <a:lnSpc>
                <a:spcPct val="100000"/>
              </a:lnSpc>
            </a:pPr>
            <a:r>
              <a:rPr b="1" lang="en-US" sz="10700" spc="-1" strike="noStrike">
                <a:solidFill>
                  <a:srgbClr val="ffffff"/>
                </a:solidFill>
                <a:latin typeface="Calibri"/>
              </a:rPr>
              <a:t>this</a:t>
            </a:r>
            <a:endParaRPr b="0" lang="en-US" sz="10700" spc="-1" strike="noStrike">
              <a:latin typeface="Arial"/>
            </a:endParaRPr>
          </a:p>
        </p:txBody>
      </p:sp>
      <p:sp>
        <p:nvSpPr>
          <p:cNvPr id="486" name="CustomShape 14"/>
          <p:cNvSpPr/>
          <p:nvPr/>
        </p:nvSpPr>
        <p:spPr>
          <a:xfrm rot="21365400">
            <a:off x="5165280" y="1304640"/>
            <a:ext cx="656640" cy="391680"/>
          </a:xfrm>
          <a:custGeom>
            <a:avLst/>
            <a:gdLst/>
            <a:ahLst/>
            <a:rect l="0" t="0" r="r" b="b"/>
            <a:pathLst>
              <a:path w="1826" h="1090">
                <a:moveTo>
                  <a:pt x="0" y="364"/>
                </a:moveTo>
                <a:lnTo>
                  <a:pt x="1825" y="0"/>
                </a:lnTo>
                <a:moveTo>
                  <a:pt x="1" y="727"/>
                </a:moveTo>
                <a:lnTo>
                  <a:pt x="1825" y="1089"/>
                </a:lnTo>
              </a:path>
            </a:pathLst>
          </a:custGeom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prstTxWarp prst="textFadeLeft"/>
            <a:noAutofit/>
          </a:bodyPr>
          <a:p>
            <a:pPr>
              <a:lnSpc>
                <a:spcPct val="100000"/>
              </a:lnSpc>
            </a:pPr>
            <a:r>
              <a:rPr b="1" lang="en-US" sz="10700" spc="-1" strike="noStrike">
                <a:solidFill>
                  <a:srgbClr val="ffffff"/>
                </a:solidFill>
                <a:latin typeface="Calibri"/>
              </a:rPr>
              <a:t>this</a:t>
            </a:r>
            <a:endParaRPr b="0" lang="en-US" sz="107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31" dur="indefinite" restart="never" nodeType="tmRoot">
          <p:childTnLst>
            <p:seq>
              <p:cTn id="3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1744560" y="914400"/>
            <a:ext cx="10035720" cy="527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The 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function context 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is the object that "</a:t>
            </a:r>
            <a:r>
              <a:rPr b="1" lang="en-US" sz="3400" spc="-1" strike="noStrike">
                <a:solidFill>
                  <a:srgbClr val="ffa000"/>
                </a:solidFill>
                <a:latin typeface="Calibri"/>
              </a:rPr>
              <a:t>owns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 the 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currently executed code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Function context == "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this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" object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Depends on how the function is invoked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Global invoke: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func()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object.function()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domElement.event()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lvl="2" marL="1523160" indent="-30420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Using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call()</a:t>
            </a:r>
            <a:r>
              <a:rPr b="0" lang="en-US" sz="30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/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apply()</a:t>
            </a:r>
            <a:r>
              <a:rPr b="0" lang="en-US" sz="3000" spc="-1" strike="noStrike">
                <a:solidFill>
                  <a:srgbClr val="ffa000"/>
                </a:solidFill>
                <a:latin typeface="Calibri"/>
              </a:rPr>
              <a:t> </a:t>
            </a:r>
            <a:r>
              <a:rPr b="0" lang="en-US" sz="3000" spc="-1" strike="noStrike">
                <a:solidFill>
                  <a:srgbClr val="234465"/>
                </a:solidFill>
                <a:latin typeface="Calibri"/>
              </a:rPr>
              <a:t>/ </a:t>
            </a:r>
            <a:r>
              <a:rPr b="1" lang="en-US" sz="3000" spc="-1" strike="noStrike">
                <a:solidFill>
                  <a:srgbClr val="ffa000"/>
                </a:solidFill>
                <a:latin typeface="Calibri"/>
              </a:rPr>
              <a:t>bind()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8" name="TextShape 2"/>
          <p:cNvSpPr txBox="1"/>
          <p:nvPr/>
        </p:nvSpPr>
        <p:spPr>
          <a:xfrm>
            <a:off x="1297080" y="100800"/>
            <a:ext cx="839916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234465"/>
                </a:solidFill>
                <a:latin typeface="Calibri"/>
              </a:rPr>
              <a:t>What is Function Context?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89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478EC3A2-7428-4ABB-B44E-DDB093EC24D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33" dur="indefinite" restart="never" nodeType="tmRoot">
          <p:childTnLst>
            <p:seq>
              <p:cTn id="334" dur="indefinite" nodeType="mainSeq">
                <p:childTnLst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The Function Context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1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26A498A-077E-4438-AC12-64A66E87417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2" name="CustomShape 3"/>
          <p:cNvSpPr/>
          <p:nvPr/>
        </p:nvSpPr>
        <p:spPr>
          <a:xfrm>
            <a:off x="1726200" y="1335600"/>
            <a:ext cx="8565120" cy="21963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function f()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this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f();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// Window ("this"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 is the global context)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3" name="CustomShape 4"/>
          <p:cNvSpPr/>
          <p:nvPr/>
        </p:nvSpPr>
        <p:spPr>
          <a:xfrm>
            <a:off x="1726200" y="3768840"/>
            <a:ext cx="8565120" cy="26971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function f()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'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use strict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';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this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f();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// undefined ("this"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 is missing)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47" dur="indefinite" restart="never" nodeType="tmRoot">
          <p:childTnLst>
            <p:seq>
              <p:cTn id="348" dur="indefinite" nodeType="mainSeq">
                <p:childTnLst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The Function Context with Object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5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E8585339-A361-4456-8019-3F71F5EC43B1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1931400" y="1492200"/>
            <a:ext cx="8565120" cy="4674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function func()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this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let obj = {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name: 'Peter',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f: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func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};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obj.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();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// Object {name: "Peter"}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53" dur="indefinite" restart="never" nodeType="tmRoot">
          <p:childTnLst>
            <p:seq>
              <p:cTn id="3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The Function Context for Objects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498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B8BAE77-6D37-42AA-A270-0EBF2033198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1455480" y="1268280"/>
            <a:ext cx="9115560" cy="2902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let obj =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name: 'Todor',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getName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: function 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return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this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.name; 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// "this" refers to "obj"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};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console.log(obj.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getName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());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// Todor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0" name="CustomShape 4"/>
          <p:cNvSpPr/>
          <p:nvPr/>
        </p:nvSpPr>
        <p:spPr>
          <a:xfrm>
            <a:off x="1455480" y="4320000"/>
            <a:ext cx="9115560" cy="184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function Car()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this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);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let car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new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Car();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// Car {}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55" dur="indefinite" restart="never" nodeType="tmRoot">
          <p:childTnLst>
            <p:seq>
              <p:cTn id="356" dur="indefinite" nodeType="mainSeq">
                <p:childTnLst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The Function Context with Inner Function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2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3E43FD5-238F-4D56-802C-90E7B92228F9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3" name="CustomShape 3"/>
          <p:cNvSpPr/>
          <p:nvPr/>
        </p:nvSpPr>
        <p:spPr>
          <a:xfrm>
            <a:off x="1455480" y="1268280"/>
            <a:ext cx="9115560" cy="5010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function outer()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this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//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 Object {name: "Peter"}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function inner()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this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//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 Window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inner();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let obj = { name: 'Peter', f: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outer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obj.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();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61" dur="indefinite" restart="never" nodeType="tmRoot">
          <p:childTnLst>
            <p:seq>
              <p:cTn id="3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8800" spc="-1" strike="noStrike" u="sng">
                <a:solidFill>
                  <a:srgbClr val="ffa000"/>
                </a:solidFill>
                <a:uFillTx/>
                <a:latin typeface="Calibri"/>
              </a:rPr>
              <a:t>sli.do</a:t>
            </a:r>
            <a:endParaRPr b="0" lang="en-US" sz="8800" spc="-1" strike="noStrike">
              <a:solidFill>
                <a:srgbClr val="234465"/>
              </a:solidFill>
              <a:latin typeface="Calibri"/>
            </a:endParaRPr>
          </a:p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1500" spc="-1" strike="noStrike">
                <a:solidFill>
                  <a:srgbClr val="234465"/>
                </a:solidFill>
                <a:latin typeface="Calibri"/>
              </a:rPr>
              <a:t>#JSCORE</a:t>
            </a:r>
            <a:endParaRPr b="0" lang="en-US" sz="115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Have a Question?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E7201B9-F144-4FC6-847C-05C1EB41A7E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The Function Context with Arrow Function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5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E128CDA-37D1-4CE9-9699-BDDA4895752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1455480" y="1268280"/>
            <a:ext cx="9115560" cy="5010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function outer()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let inner = ()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=&gt;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this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inner();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let obj = {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name: 'Peter',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f: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outer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};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obj.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();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// Object {name: "Peter"}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63" dur="indefinite" restart="never" nodeType="tmRoot">
          <p:childTnLst>
            <p:seq>
              <p:cTn id="3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The Function Context for DOM Events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08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79BEFB1-651D-4091-BF61-8F0385B3AF9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1455480" y="1268280"/>
            <a:ext cx="9115560" cy="11761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&lt;button onclick="alert(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this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)"&gt;Click Me&lt;/button&gt;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//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Shows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"[object HtmlButtonElement]"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 when clicked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1455480" y="2680200"/>
            <a:ext cx="9115560" cy="1620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&lt;button onclick="f(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this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)"&gt;Click Me&lt;/button&gt;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function f(btn) { alert(btn); };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//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Shows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"[object HtmlButtonElement]"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 when clicked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1" name="CustomShape 5"/>
          <p:cNvSpPr/>
          <p:nvPr/>
        </p:nvSpPr>
        <p:spPr>
          <a:xfrm>
            <a:off x="1455480" y="4537080"/>
            <a:ext cx="9115560" cy="16862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&lt;button onclick="f()"&gt;Click Me&lt;/button&gt;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function f() { alert(this); };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//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Shows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"[object Window]"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 when clicked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12" name="CustomShape 6"/>
          <p:cNvSpPr/>
          <p:nvPr/>
        </p:nvSpPr>
        <p:spPr>
          <a:xfrm>
            <a:off x="8686800" y="4898520"/>
            <a:ext cx="3088080" cy="1054080"/>
          </a:xfrm>
          <a:prstGeom prst="wedgeRoundRectCallout">
            <a:avLst>
              <a:gd name="adj1" fmla="val -21750"/>
              <a:gd name="adj2" fmla="val 27987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7ffe7"/>
                </a:solidFill>
                <a:latin typeface="Calibri"/>
              </a:rPr>
              <a:t>Avoided by using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addEventListener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65" dur="indefinite" restart="never" nodeType="tmRoot">
          <p:childTnLst>
            <p:seq>
              <p:cTn id="366" dur="indefinite" nodeType="mainSeq">
                <p:childTnLst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Changing the Context: Call and Apply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4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6CD854D-BBF9-40AD-8F24-DFEB9130689B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559800" y="1268280"/>
            <a:ext cx="10683360" cy="53748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let maria =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name: "Maria",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hello: function(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thing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this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.name + " says hello " +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thing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maria.hello("world");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//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 Maria says hello world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let ivan = {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name: 'Ivan'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};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maria.hello.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call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(ivan,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"now");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//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 Ivan says hello now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maria.hello.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apply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(ivan,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["again"]);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//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 Ivan says hello again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77" dur="indefinite" restart="never" nodeType="tmRoot">
          <p:childTnLst>
            <p:seq>
              <p:cTn id="378" dur="indefinite" nodeType="mainSeq">
                <p:childTnLst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Calibri"/>
              </a:rPr>
              <a:t>Problem: Max Number in Array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17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AA6B48F-7D7E-405D-9D82-65E8B76A734A}" type="slidenum">
              <a:rPr b="0" lang="en-US" sz="8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699840" y="4570560"/>
            <a:ext cx="10683360" cy="1725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function maxElement(arr)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return Math.max.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Consolas"/>
              </a:rPr>
              <a:t>apply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(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Consolas"/>
              </a:rPr>
              <a:t>null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,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Consolas"/>
              </a:rPr>
              <a:t>arr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);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}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615960" y="1095480"/>
            <a:ext cx="9563400" cy="331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Given an 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array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 of numbers, find the </a:t>
            </a:r>
            <a:r>
              <a:rPr b="0" lang="en-US" sz="2600" spc="-1" strike="noStrike">
                <a:solidFill>
                  <a:srgbClr val="1a334c"/>
                </a:solidFill>
                <a:latin typeface="Calibri"/>
              </a:rPr>
              <a:t>biggest number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Solution: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520" name="CustomShape 5"/>
          <p:cNvSpPr/>
          <p:nvPr/>
        </p:nvSpPr>
        <p:spPr>
          <a:xfrm>
            <a:off x="2214360" y="6296760"/>
            <a:ext cx="7653960" cy="31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234465"/>
                </a:solidFill>
                <a:latin typeface="Calibri"/>
              </a:rPr>
              <a:t>Check your solution here: </a:t>
            </a:r>
            <a:r>
              <a:rPr b="0" lang="en-US" sz="15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https://judge.softuni.bg/Contests/330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21" name="CustomShape 6"/>
          <p:cNvSpPr/>
          <p:nvPr/>
        </p:nvSpPr>
        <p:spPr>
          <a:xfrm>
            <a:off x="1293840" y="1739160"/>
            <a:ext cx="743040" cy="2251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-2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10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4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2" name="CustomShape 7"/>
          <p:cNvSpPr/>
          <p:nvPr/>
        </p:nvSpPr>
        <p:spPr>
          <a:xfrm>
            <a:off x="2810160" y="2544840"/>
            <a:ext cx="743040" cy="639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10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3" name="CustomShape 8"/>
          <p:cNvSpPr/>
          <p:nvPr/>
        </p:nvSpPr>
        <p:spPr>
          <a:xfrm>
            <a:off x="6200280" y="2526480"/>
            <a:ext cx="743040" cy="639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50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4" name="CustomShape 9"/>
          <p:cNvSpPr/>
          <p:nvPr/>
        </p:nvSpPr>
        <p:spPr>
          <a:xfrm>
            <a:off x="4667040" y="2050560"/>
            <a:ext cx="743040" cy="15915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9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50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-5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5" name="CustomShape 10"/>
          <p:cNvSpPr/>
          <p:nvPr/>
        </p:nvSpPr>
        <p:spPr>
          <a:xfrm>
            <a:off x="2214360" y="2705760"/>
            <a:ext cx="435240" cy="28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526" name="CustomShape 11"/>
          <p:cNvSpPr/>
          <p:nvPr/>
        </p:nvSpPr>
        <p:spPr>
          <a:xfrm>
            <a:off x="5606280" y="2705760"/>
            <a:ext cx="435240" cy="28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527" name="CustomShape 12"/>
          <p:cNvSpPr/>
          <p:nvPr/>
        </p:nvSpPr>
        <p:spPr>
          <a:xfrm>
            <a:off x="9721080" y="2508480"/>
            <a:ext cx="743040" cy="6397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-1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8" name="CustomShape 13"/>
          <p:cNvSpPr/>
          <p:nvPr/>
        </p:nvSpPr>
        <p:spPr>
          <a:xfrm>
            <a:off x="8187480" y="2032560"/>
            <a:ext cx="743040" cy="15915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-5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</a:rPr>
              <a:t>-8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000" spc="-1" strike="noStrike">
                <a:solidFill>
                  <a:srgbClr val="ffa000"/>
                </a:solidFill>
                <a:latin typeface="Consolas"/>
              </a:rPr>
              <a:t>-1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9" name="CustomShape 14"/>
          <p:cNvSpPr/>
          <p:nvPr/>
        </p:nvSpPr>
        <p:spPr>
          <a:xfrm>
            <a:off x="9126720" y="2688120"/>
            <a:ext cx="435240" cy="28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395" dur="indefinite" restart="never" nodeType="tmRoot">
          <p:childTnLst>
            <p:seq>
              <p:cTn id="396" dur="indefinite" nodeType="mainSeq">
                <p:childTnLst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Changing the Context: Bind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1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941AB954-7FFA-435E-896F-CA923F65D3A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32" name="CustomShape 3"/>
          <p:cNvSpPr/>
          <p:nvPr/>
        </p:nvSpPr>
        <p:spPr>
          <a:xfrm>
            <a:off x="559800" y="1268280"/>
            <a:ext cx="10683360" cy="54774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let maria =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name: "Maria",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hello: function(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thing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console.log(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this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.name + " says hello " +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thing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let ivan = {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name: 'Ivan'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};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let helloIvan = maria.hello.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  <a:ea typeface="Consolas"/>
              </a:rPr>
              <a:t>bind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(ivan);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maria.hello("world");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//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 Maria says hello world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  <a:ea typeface="Consolas"/>
              </a:rPr>
              <a:t>helloIvan("from me");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//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  <a:ea typeface="Consolas"/>
              </a:rPr>
              <a:t> Ivan says hello from me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03" dur="indefinite" restart="never" nodeType="tmRoot">
          <p:childTnLst>
            <p:seq>
              <p:cTn id="404" dur="indefinite" nodeType="mainSeq">
                <p:childTnLst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Next Article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34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B385768B-0469-43DD-8CDE-D1EE6B21373C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504000" y="1225800"/>
            <a:ext cx="1113120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Initialize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closure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with array of strings</a:t>
            </a:r>
            <a:endParaRPr b="0" lang="en-US" sz="32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When "Show Next" is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clicked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remove first element from array and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display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it inside an article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36" name="Picture 4" descr=""/>
          <p:cNvPicPr/>
          <p:nvPr/>
        </p:nvPicPr>
        <p:blipFill>
          <a:blip r:embed="rId1"/>
          <a:stretch/>
        </p:blipFill>
        <p:spPr>
          <a:xfrm>
            <a:off x="1751040" y="3134160"/>
            <a:ext cx="3676680" cy="34189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  <p:pic>
        <p:nvPicPr>
          <p:cNvPr id="537" name="Picture 5" descr=""/>
          <p:cNvPicPr/>
          <p:nvPr/>
        </p:nvPicPr>
        <p:blipFill>
          <a:blip r:embed="rId2"/>
          <a:stretch/>
        </p:blipFill>
        <p:spPr>
          <a:xfrm>
            <a:off x="6684840" y="3128400"/>
            <a:ext cx="3752640" cy="34243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7674" rotWithShape="0">
              <a:srgbClr val="000000">
                <a:alpha val="43000"/>
              </a:srgbClr>
            </a:outerShdw>
          </a:effectLst>
        </p:spPr>
      </p:pic>
      <p:sp>
        <p:nvSpPr>
          <p:cNvPr id="538" name="CustomShape 4"/>
          <p:cNvSpPr/>
          <p:nvPr/>
        </p:nvSpPr>
        <p:spPr>
          <a:xfrm>
            <a:off x="5668200" y="4602960"/>
            <a:ext cx="802080" cy="4755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21" dur="indefinite" restart="never" nodeType="tmRoot">
          <p:childTnLst>
            <p:seq>
              <p:cTn id="422" dur="indefinite" nodeType="mainSeq">
                <p:childTnLst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Next Article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0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8B9D8B6-FB93-48FC-9B2C-0AEE823E5244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41" name="CustomShape 3"/>
          <p:cNvSpPr/>
          <p:nvPr/>
        </p:nvSpPr>
        <p:spPr>
          <a:xfrm>
            <a:off x="168120" y="1174680"/>
            <a:ext cx="11728080" cy="51415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&lt;!DOCTYPE html&gt;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&lt;html lang="en"&gt;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&lt;head&gt;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&lt;meta charset="UTF-8"&gt;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&lt;title&gt;Next Article&lt;/title&gt;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&lt;style&gt;div{width:600px; text-align: center; font-size: 1.5em} article{border: 2px solid blue; padding: 2em; margin: 1em}&lt;/style&gt;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&lt;script src="https://code.jquery.com/jquery-3.1.1.min.js" integrity="sha256-hVVnYaiADRTO2PzUGmuLJr8BLUSjGIZsDYGmIJLv2b8=" crossorigin="anonymous"&gt;&lt;/script&gt;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&lt;script src="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Consolas"/>
              </a:rPr>
              <a:t>next-article.js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"&gt;&lt;/script&gt;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&lt;/head&gt;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&lt;body&gt;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&lt;div id="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Consolas"/>
              </a:rPr>
              <a:t>content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"&gt;&lt;/div&gt;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&lt;div&gt;&lt;button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Consolas"/>
              </a:rPr>
              <a:t>onclick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="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Consolas"/>
              </a:rPr>
              <a:t>showNext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()"&gt;Show Next Article&lt;/button&gt;&lt;/div&gt;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&lt;/body&gt;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&lt;/html&gt;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35" dur="indefinite" restart="never" nodeType="tmRoot">
          <p:childTnLst>
            <p:seq>
              <p:cTn id="4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Next Article (2)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3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91E2A58-6888-4EAF-BF82-A9B069B976B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44" name="CustomShape 3"/>
          <p:cNvSpPr/>
          <p:nvPr/>
        </p:nvSpPr>
        <p:spPr>
          <a:xfrm>
            <a:off x="168120" y="1940040"/>
            <a:ext cx="11728080" cy="4255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function getArticleGenerator(articles) {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Consolas"/>
              </a:rPr>
              <a:t>    </a:t>
            </a:r>
            <a:r>
              <a:rPr b="1" i="1" lang="en-US" sz="2000" spc="-1" strike="noStrike">
                <a:solidFill>
                  <a:srgbClr val="00b050"/>
                </a:solidFill>
                <a:latin typeface="Consolas"/>
                <a:ea typeface="Consolas"/>
              </a:rPr>
              <a:t>// TODO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}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let articles = [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"Cats are the most popular pet in the United States: There are 88 million pet </a:t>
            </a:r>
            <a:br/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cats and 74 million dogs.",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"A group of cats is called a clowder.",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"Cats have over 20 muscles that control their ears.",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"A cat has been mayor of Talkeetna, Alaska, for 15 years. His name is Stubbs.",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  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"The world's largest cat measured 48.5 inches long."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];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let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Consolas"/>
              </a:rPr>
              <a:t>showNext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 = </a:t>
            </a:r>
            <a:r>
              <a:rPr b="1" lang="en-US" sz="2000" spc="-1" strike="noStrike">
                <a:solidFill>
                  <a:srgbClr val="ffa000"/>
                </a:solidFill>
                <a:latin typeface="Consolas"/>
                <a:ea typeface="Consolas"/>
              </a:rPr>
              <a:t>getArticleGenerator</a:t>
            </a:r>
            <a:r>
              <a:rPr b="1" lang="en-US" sz="2000" spc="-1" strike="noStrike">
                <a:solidFill>
                  <a:srgbClr val="234465"/>
                </a:solidFill>
                <a:latin typeface="Consolas"/>
                <a:ea typeface="Consolas"/>
              </a:rPr>
              <a:t>(articles);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5" name="CustomShape 4"/>
          <p:cNvSpPr/>
          <p:nvPr/>
        </p:nvSpPr>
        <p:spPr>
          <a:xfrm>
            <a:off x="168120" y="1335960"/>
            <a:ext cx="11728080" cy="617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tx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 algn="ctr">
              <a:lnSpc>
                <a:spcPct val="110000"/>
              </a:lnSpc>
            </a:pPr>
            <a:r>
              <a:rPr b="1" lang="en-US" sz="2400" spc="-1" strike="noStrike" u="sng">
                <a:solidFill>
                  <a:srgbClr val="ffa000"/>
                </a:solidFill>
                <a:uFillTx/>
                <a:latin typeface="Calibri"/>
              </a:rPr>
              <a:t>next-article.js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37" dur="indefinite" restart="never" nodeType="tmRoot">
          <p:childTnLst>
            <p:seq>
              <p:cTn id="4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Solution: Next Article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47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FB7E3B8A-AA0B-4077-A2E9-DEE80753DA53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548" name="CustomShape 3"/>
          <p:cNvSpPr/>
          <p:nvPr/>
        </p:nvSpPr>
        <p:spPr>
          <a:xfrm>
            <a:off x="1082520" y="1622880"/>
            <a:ext cx="9946080" cy="44884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noAutofit/>
          </a:bodyPr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getArticleGenerator(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articles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contentHolder = $('#content');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return function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if (articles.length &gt; 0)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article = $('&lt;article&gt;');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article.append($(`&lt;p&gt;${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articles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.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shift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()}&lt;/p&gt;`));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contentHolder.append(article);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5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39" dur="indefinite" restart="never" nodeType="tmRoot">
          <p:childTnLst>
            <p:seq>
              <p:cTn id="4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4267080" y="807480"/>
            <a:ext cx="3657240" cy="365724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80">
            <a:solidFill>
              <a:schemeClr val="bg2"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550" name="TextShape 2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Live Exercises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1" name="TextShape 3"/>
          <p:cNvSpPr txBox="1"/>
          <p:nvPr/>
        </p:nvSpPr>
        <p:spPr>
          <a:xfrm>
            <a:off x="615240" y="5490360"/>
            <a:ext cx="1096128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52" name="Picture 3" descr=""/>
          <p:cNvPicPr/>
          <p:nvPr/>
        </p:nvPicPr>
        <p:blipFill>
          <a:blip r:embed="rId1"/>
          <a:stretch/>
        </p:blipFill>
        <p:spPr>
          <a:xfrm flipH="1">
            <a:off x="4420080" y="394200"/>
            <a:ext cx="3123720" cy="383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41" dur="indefinite" restart="never" nodeType="tmRoot">
          <p:childTnLst>
            <p:seq>
              <p:cTn id="4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615240" y="4704840"/>
            <a:ext cx="10961280" cy="76788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5400" spc="-1" strike="noStrike">
                <a:solidFill>
                  <a:srgbClr val="234465"/>
                </a:solidFill>
                <a:latin typeface="Calibri"/>
              </a:rPr>
              <a:t>First Class Functions</a:t>
            </a:r>
            <a:endParaRPr b="0" lang="en-US" sz="5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615240" y="5490360"/>
            <a:ext cx="10961280" cy="49932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68" name="TextShape 3"/>
          <p:cNvSpPr txBox="1"/>
          <p:nvPr/>
        </p:nvSpPr>
        <p:spPr>
          <a:xfrm>
            <a:off x="11761920" y="6397560"/>
            <a:ext cx="428400" cy="30744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27D861D9-746F-4490-8079-82C50E3F2527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69" name="CustomShape 4"/>
          <p:cNvSpPr/>
          <p:nvPr/>
        </p:nvSpPr>
        <p:spPr>
          <a:xfrm>
            <a:off x="4414680" y="1661760"/>
            <a:ext cx="3240720" cy="192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1" lang="en-US" sz="12000" spc="49" strike="noStrike">
                <a:solidFill>
                  <a:srgbClr val="fbfbfb"/>
                </a:solidFill>
                <a:latin typeface="Harlow Solid Italic"/>
              </a:rPr>
              <a:t>f(x)</a:t>
            </a:r>
            <a:endParaRPr b="0" lang="en-US" sz="12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Shape 1"/>
          <p:cNvSpPr txBox="1"/>
          <p:nvPr/>
        </p:nvSpPr>
        <p:spPr>
          <a:xfrm>
            <a:off x="869760" y="1656360"/>
            <a:ext cx="7580880" cy="47721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 marL="514440" indent="-5140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ffffff"/>
                </a:solidFill>
                <a:latin typeface="Calibri"/>
              </a:rPr>
              <a:t>…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4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Summary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55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0E260E1-DC92-4DF6-B51F-CD0A013DC30F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40</a:t>
            </a:fld>
            <a:endParaRPr b="0" lang="en-US" sz="1000" spc="-1" strike="noStrike">
              <a:latin typeface="Times New Roman"/>
            </a:endParaRPr>
          </a:p>
        </p:txBody>
      </p:sp>
      <p:grpSp>
        <p:nvGrpSpPr>
          <p:cNvPr id="556" name="Group 4"/>
          <p:cNvGrpSpPr/>
          <p:nvPr/>
        </p:nvGrpSpPr>
        <p:grpSpPr>
          <a:xfrm>
            <a:off x="191880" y="1419840"/>
            <a:ext cx="8632800" cy="5299920"/>
            <a:chOff x="191880" y="1419840"/>
            <a:chExt cx="8632800" cy="5299920"/>
          </a:xfrm>
        </p:grpSpPr>
        <p:sp>
          <p:nvSpPr>
            <p:cNvPr id="557" name="CustomShape 5"/>
            <p:cNvSpPr/>
            <p:nvPr/>
          </p:nvSpPr>
          <p:spPr>
            <a:xfrm>
              <a:off x="191880" y="1419840"/>
              <a:ext cx="8632800" cy="5299920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8" name="CustomShape 6"/>
            <p:cNvSpPr/>
            <p:nvPr/>
          </p:nvSpPr>
          <p:spPr>
            <a:xfrm>
              <a:off x="348120" y="1716480"/>
              <a:ext cx="194400" cy="4706280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9" name="CustomShape 7"/>
            <p:cNvSpPr/>
            <p:nvPr/>
          </p:nvSpPr>
          <p:spPr>
            <a:xfrm rot="5400000">
              <a:off x="8064360" y="1718280"/>
              <a:ext cx="729360" cy="541440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560" name="Picture 12" descr=""/>
          <p:cNvPicPr/>
          <p:nvPr/>
        </p:nvPicPr>
        <p:blipFill>
          <a:blip r:embed="rId1"/>
          <a:stretch/>
        </p:blipFill>
        <p:spPr>
          <a:xfrm flipH="1">
            <a:off x="8825400" y="3276720"/>
            <a:ext cx="2882160" cy="3119400"/>
          </a:xfrm>
          <a:prstGeom prst="rect">
            <a:avLst/>
          </a:prstGeom>
          <a:ln>
            <a:noFill/>
          </a:ln>
        </p:spPr>
      </p:pic>
      <p:sp>
        <p:nvSpPr>
          <p:cNvPr id="561" name="CustomShape 8"/>
          <p:cNvSpPr/>
          <p:nvPr/>
        </p:nvSpPr>
        <p:spPr>
          <a:xfrm>
            <a:off x="699120" y="1679400"/>
            <a:ext cx="8125200" cy="52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CustomShape 9"/>
          <p:cNvSpPr/>
          <p:nvPr/>
        </p:nvSpPr>
        <p:spPr>
          <a:xfrm>
            <a:off x="699120" y="1679400"/>
            <a:ext cx="8123040" cy="52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CustomShape 10"/>
          <p:cNvSpPr/>
          <p:nvPr/>
        </p:nvSpPr>
        <p:spPr>
          <a:xfrm>
            <a:off x="580320" y="1830960"/>
            <a:ext cx="9995760" cy="39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In JS functions are objects (first-class functions)</a:t>
            </a:r>
            <a:endParaRPr b="0" lang="en-US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IIFE is immediately-invoked anonymous 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function</a:t>
            </a:r>
            <a:endParaRPr b="0" lang="en-US" sz="26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Encapsulates JS code + data (state)</a:t>
            </a:r>
            <a:endParaRPr b="0" lang="en-US" sz="26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1800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The 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function context 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"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this</a:t>
            </a: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" depends on how 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the function is invoked</a:t>
            </a:r>
            <a:endParaRPr b="0" lang="en-US" sz="26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Through object, as event-handler, 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Calibri"/>
              </a:rPr>
              <a:t>inner function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43" dur="indefinite" restart="never" nodeType="tmRoot">
          <p:childTnLst>
            <p:seq>
              <p:cTn id="444" dur="indefinite" nodeType="mainSeq">
                <p:childTnLst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extShape 1"/>
          <p:cNvSpPr txBox="1"/>
          <p:nvPr/>
        </p:nvSpPr>
        <p:spPr>
          <a:xfrm>
            <a:off x="3240" y="6400080"/>
            <a:ext cx="12110760" cy="36324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 fontScale="40000"/>
          </a:bodyPr>
          <a:p>
            <a:pPr algn="ctr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https://softuni.bg/trainings/2081/js-advanced-october-2018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57" dur="indefinite" restart="never" nodeType="tmRoot">
          <p:childTnLst>
            <p:seq>
              <p:cTn id="4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Diamond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66" name="Infragistics" descr=""/>
          <p:cNvPicPr/>
          <p:nvPr/>
        </p:nvPicPr>
        <p:blipFill>
          <a:blip r:embed="rId1"/>
          <a:srcRect l="-4204" t="0" r="-4204" b="0"/>
          <a:stretch/>
        </p:blipFill>
        <p:spPr>
          <a:xfrm>
            <a:off x="5455800" y="4535640"/>
            <a:ext cx="5667120" cy="862920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567" name="Indeavr" descr=""/>
          <p:cNvPicPr/>
          <p:nvPr/>
        </p:nvPicPr>
        <p:blipFill>
          <a:blip r:embed="rId2"/>
          <a:srcRect l="-14632" t="-16131" r="-14632" b="-8662"/>
          <a:stretch/>
        </p:blipFill>
        <p:spPr>
          <a:xfrm>
            <a:off x="1068840" y="4535640"/>
            <a:ext cx="396072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8" name="Codexio" descr=""/>
          <p:cNvPicPr/>
          <p:nvPr/>
        </p:nvPicPr>
        <p:blipFill>
          <a:blip r:embed="rId3"/>
          <a:srcRect l="-15783" t="-11321" r="-15783" b="-11321"/>
          <a:stretch/>
        </p:blipFill>
        <p:spPr>
          <a:xfrm>
            <a:off x="8883720" y="5565960"/>
            <a:ext cx="223920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69" name="Liebherr" descr=""/>
          <p:cNvPicPr/>
          <p:nvPr/>
        </p:nvPicPr>
        <p:blipFill>
          <a:blip r:embed="rId4"/>
          <a:srcRect l="-4229" t="0" r="-4229" b="0"/>
          <a:stretch/>
        </p:blipFill>
        <p:spPr>
          <a:xfrm>
            <a:off x="1068840" y="5565960"/>
            <a:ext cx="556560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0" name="Aeternity" descr=""/>
          <p:cNvPicPr/>
          <p:nvPr/>
        </p:nvPicPr>
        <p:blipFill>
          <a:blip r:embed="rId5"/>
          <a:srcRect l="-24446" t="0" r="-24446" b="-5206"/>
          <a:stretch/>
        </p:blipFill>
        <p:spPr>
          <a:xfrm>
            <a:off x="6962760" y="5565960"/>
            <a:ext cx="159228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1" name="Netpeak" descr=""/>
          <p:cNvPicPr/>
          <p:nvPr/>
        </p:nvPicPr>
        <p:blipFill>
          <a:blip r:embed="rId6"/>
          <a:srcRect l="-7291" t="-11446" r="-7291" b="-11446"/>
          <a:stretch/>
        </p:blipFill>
        <p:spPr>
          <a:xfrm>
            <a:off x="5330880" y="2475000"/>
            <a:ext cx="579204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2" name="Sotware Group" descr=""/>
          <p:cNvPicPr/>
          <p:nvPr/>
        </p:nvPicPr>
        <p:blipFill>
          <a:blip r:embed="rId7"/>
          <a:srcRect l="-12287" t="0" r="-9243" b="0"/>
          <a:stretch/>
        </p:blipFill>
        <p:spPr>
          <a:xfrm>
            <a:off x="1068840" y="2475000"/>
            <a:ext cx="385704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3" name="Telenor" descr=""/>
          <p:cNvPicPr/>
          <p:nvPr/>
        </p:nvPicPr>
        <p:blipFill>
          <a:blip r:embed="rId8"/>
          <a:srcRect l="-11999" t="0" r="-11999" b="-2305"/>
          <a:stretch/>
        </p:blipFill>
        <p:spPr>
          <a:xfrm>
            <a:off x="8675640" y="1444680"/>
            <a:ext cx="244728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4" name="XS" descr=""/>
          <p:cNvPicPr/>
          <p:nvPr/>
        </p:nvPicPr>
        <p:blipFill>
          <a:blip r:embed="rId9"/>
          <a:srcRect l="-8793" t="-9455" r="-8793" b="-9455"/>
          <a:stretch/>
        </p:blipFill>
        <p:spPr>
          <a:xfrm>
            <a:off x="1068840" y="1444680"/>
            <a:ext cx="418428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5" name="SB Tech" descr=""/>
          <p:cNvPicPr/>
          <p:nvPr/>
        </p:nvPicPr>
        <p:blipFill>
          <a:blip r:embed="rId10"/>
          <a:srcRect l="-3826" t="6546" r="-684" b="14900"/>
          <a:stretch/>
        </p:blipFill>
        <p:spPr>
          <a:xfrm>
            <a:off x="5608080" y="1444680"/>
            <a:ext cx="271260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6" name="Postbank" descr=""/>
          <p:cNvPicPr/>
          <p:nvPr/>
        </p:nvPicPr>
        <p:blipFill>
          <a:blip r:embed="rId11"/>
          <a:srcRect l="-21819" t="-8957" r="-21819" b="-8957"/>
          <a:stretch/>
        </p:blipFill>
        <p:spPr>
          <a:xfrm>
            <a:off x="5972040" y="3505320"/>
            <a:ext cx="251856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7" name="SuperHosting" descr=""/>
          <p:cNvPicPr/>
          <p:nvPr/>
        </p:nvPicPr>
        <p:blipFill>
          <a:blip r:embed="rId12"/>
          <a:srcRect l="-34661" t="-10755" r="-34661" b="-10755"/>
          <a:stretch/>
        </p:blipFill>
        <p:spPr>
          <a:xfrm>
            <a:off x="8853480" y="3505320"/>
            <a:ext cx="226944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78" name="SmartIT" descr=""/>
          <p:cNvPicPr/>
          <p:nvPr/>
        </p:nvPicPr>
        <p:blipFill>
          <a:blip r:embed="rId13"/>
          <a:srcRect l="-14502" t="-16479" r="-14502" b="-16479"/>
          <a:stretch/>
        </p:blipFill>
        <p:spPr>
          <a:xfrm>
            <a:off x="1068840" y="3505320"/>
            <a:ext cx="4539960" cy="862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59" dur="indefinite" restart="never" nodeType="tmRoot">
          <p:childTnLst>
            <p:seq>
              <p:cTn id="4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SoftUni Organizational Partners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80" name="Picture 1" descr=""/>
          <p:cNvPicPr/>
          <p:nvPr/>
        </p:nvPicPr>
        <p:blipFill>
          <a:blip r:embed="rId1"/>
          <a:srcRect l="-5168" t="-12794" r="-5168" b="-12794"/>
          <a:stretch/>
        </p:blipFill>
        <p:spPr>
          <a:xfrm>
            <a:off x="1132200" y="2068200"/>
            <a:ext cx="502164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1" name="Picture 2" descr=""/>
          <p:cNvPicPr/>
          <p:nvPr/>
        </p:nvPicPr>
        <p:blipFill>
          <a:blip r:embed="rId2"/>
          <a:srcRect l="-15166" t="-29157" r="-15166" b="-29157"/>
          <a:stretch/>
        </p:blipFill>
        <p:spPr>
          <a:xfrm>
            <a:off x="4920840" y="4064040"/>
            <a:ext cx="613872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2" name="Picture 3" descr=""/>
          <p:cNvPicPr/>
          <p:nvPr/>
        </p:nvPicPr>
        <p:blipFill>
          <a:blip r:embed="rId3"/>
          <a:srcRect l="-6654" t="0" r="6654" b="0"/>
          <a:stretch/>
        </p:blipFill>
        <p:spPr>
          <a:xfrm>
            <a:off x="6426000" y="2068200"/>
            <a:ext cx="196200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3" name="Picture 4" descr=""/>
          <p:cNvPicPr/>
          <p:nvPr/>
        </p:nvPicPr>
        <p:blipFill>
          <a:blip r:embed="rId4"/>
          <a:srcRect l="-3206" t="-3198" r="-3206" b="-3198"/>
          <a:stretch/>
        </p:blipFill>
        <p:spPr>
          <a:xfrm>
            <a:off x="8660160" y="2068200"/>
            <a:ext cx="239940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4" name="Picture 5" descr=""/>
          <p:cNvPicPr/>
          <p:nvPr/>
        </p:nvPicPr>
        <p:blipFill>
          <a:blip r:embed="rId5"/>
          <a:srcRect l="-9301" t="-5874" r="-9301" b="-12740"/>
          <a:stretch/>
        </p:blipFill>
        <p:spPr>
          <a:xfrm>
            <a:off x="1132200" y="4064040"/>
            <a:ext cx="3381840" cy="14389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– High-Quality Education and </a:t>
            </a:r>
            <a:br/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Employment Opportunities 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softuni.bg</a:t>
            </a:r>
            <a:r>
              <a:rPr b="0" lang="en-US" sz="2900" spc="-1" strike="noStrike">
                <a:solidFill>
                  <a:srgbClr val="234465"/>
                </a:solidFill>
                <a:latin typeface="Calibri"/>
              </a:rPr>
              <a:t> </a:t>
            </a:r>
            <a:endParaRPr b="0" lang="en-US" sz="29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Foundation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0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http://softuni.foundation/</a:t>
            </a:r>
            <a:endParaRPr b="0" lang="en-US" sz="30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@ Facebook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9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facebook.com/SoftwareUniversity</a:t>
            </a:r>
            <a:endParaRPr b="0" lang="en-US" sz="2900" spc="-1" strike="noStrike">
              <a:solidFill>
                <a:srgbClr val="234465"/>
              </a:solidFill>
              <a:latin typeface="Calibri"/>
            </a:endParaRPr>
          </a:p>
          <a:p>
            <a:pPr marL="456840" indent="-4564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Software University Forums</a:t>
            </a:r>
            <a:endParaRPr b="0" lang="en-US" sz="32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800" spc="-1" strike="noStrike" u="sng">
                <a:solidFill>
                  <a:srgbClr val="f2ac44"/>
                </a:solidFill>
                <a:uFillTx/>
                <a:latin typeface="Calibri"/>
                <a:hlinkClick r:id="rId4"/>
              </a:rPr>
              <a:t>forum.softuni.bg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86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 fontScale="55000"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Trainings @ Software University (SoftUni)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87" name="Picture 14" descr=""/>
          <p:cNvPicPr/>
          <p:nvPr/>
        </p:nvPicPr>
        <p:blipFill>
          <a:blip r:embed="rId5"/>
          <a:stretch/>
        </p:blipFill>
        <p:spPr>
          <a:xfrm>
            <a:off x="6933960" y="2538360"/>
            <a:ext cx="2121840" cy="528840"/>
          </a:xfrm>
          <a:prstGeom prst="rect">
            <a:avLst/>
          </a:prstGeom>
          <a:ln>
            <a:noFill/>
          </a:ln>
        </p:spPr>
      </p:pic>
      <p:pic>
        <p:nvPicPr>
          <p:cNvPr id="588" name="Picture 17" descr=""/>
          <p:cNvPicPr/>
          <p:nvPr/>
        </p:nvPicPr>
        <p:blipFill>
          <a:blip r:embed="rId6"/>
          <a:stretch/>
        </p:blipFill>
        <p:spPr>
          <a:xfrm>
            <a:off x="8622000" y="2057760"/>
            <a:ext cx="3365640" cy="4481280"/>
          </a:xfrm>
          <a:prstGeom prst="rect">
            <a:avLst/>
          </a:prstGeom>
          <a:ln>
            <a:noFill/>
          </a:ln>
        </p:spPr>
      </p:pic>
      <p:pic>
        <p:nvPicPr>
          <p:cNvPr id="589" name="Picture 4" descr=""/>
          <p:cNvPicPr/>
          <p:nvPr/>
        </p:nvPicPr>
        <p:blipFill>
          <a:blip r:embed="rId7"/>
          <a:stretch/>
        </p:blipFill>
        <p:spPr>
          <a:xfrm>
            <a:off x="6933960" y="3654360"/>
            <a:ext cx="1117800" cy="1117800"/>
          </a:xfrm>
          <a:prstGeom prst="rect">
            <a:avLst/>
          </a:prstGeom>
          <a:ln>
            <a:noFill/>
          </a:ln>
        </p:spPr>
      </p:pic>
      <p:pic>
        <p:nvPicPr>
          <p:cNvPr id="590" name="Picture 12" descr=""/>
          <p:cNvPicPr/>
          <p:nvPr/>
        </p:nvPicPr>
        <p:blipFill>
          <a:blip r:embed="rId8"/>
          <a:stretch/>
        </p:blipFill>
        <p:spPr>
          <a:xfrm>
            <a:off x="6933960" y="5359320"/>
            <a:ext cx="1041480" cy="104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extShape 1"/>
          <p:cNvSpPr txBox="1"/>
          <p:nvPr/>
        </p:nvSpPr>
        <p:spPr>
          <a:xfrm>
            <a:off x="190440" y="1196280"/>
            <a:ext cx="11817720" cy="52005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rm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This course (slides, examples, demos, videos, homework, etc.)</a:t>
            </a:r>
            <a:br/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is licensed under the "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1"/>
              </a:rPr>
              <a:t>Creative Commons 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2"/>
              </a:rPr>
              <a:t>Attribution-NonCommercial-ShareAlike</a:t>
            </a:r>
            <a:r>
              <a:rPr b="0" lang="en-US" sz="3400" spc="-1" strike="noStrike" u="sng">
                <a:solidFill>
                  <a:srgbClr val="f2ac44"/>
                </a:solidFill>
                <a:uFillTx/>
                <a:latin typeface="Calibri"/>
                <a:hlinkClick r:id="rId3"/>
              </a:rPr>
              <a:t> 4.0 International</a:t>
            </a:r>
            <a:r>
              <a:rPr b="0" lang="en-US" sz="3400" spc="-1" strike="noStrike">
                <a:solidFill>
                  <a:srgbClr val="234465"/>
                </a:solidFill>
                <a:latin typeface="Calibri"/>
              </a:rPr>
              <a:t>" license</a:t>
            </a:r>
            <a:endParaRPr b="0" lang="en-US" sz="3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2" name="TextShape 2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rm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License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593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8A5F2556-CE5D-488E-9EFF-8A8267217305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594" name="Picture 4" descr=""/>
          <p:cNvPicPr/>
          <p:nvPr/>
        </p:nvPicPr>
        <p:blipFill>
          <a:blip r:embed="rId4"/>
          <a:stretch/>
        </p:blipFill>
        <p:spPr>
          <a:xfrm>
            <a:off x="3773880" y="3809880"/>
            <a:ext cx="4640760" cy="16236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1744560" y="914400"/>
            <a:ext cx="10035720" cy="527580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>
            <a:noAutofit/>
          </a:bodyPr>
          <a:p>
            <a:pPr marL="456840" indent="-45648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What does "</a:t>
            </a:r>
            <a:r>
              <a:rPr b="1" lang="en-US" sz="2600" spc="-1" strike="noStrike">
                <a:solidFill>
                  <a:srgbClr val="ffa000"/>
                </a:solidFill>
                <a:latin typeface="Calibri"/>
              </a:rPr>
              <a:t>first-class functions</a:t>
            </a:r>
            <a:r>
              <a:rPr b="0" lang="en-US" sz="2600" spc="-1" strike="noStrike">
                <a:solidFill>
                  <a:srgbClr val="234465"/>
                </a:solidFill>
                <a:latin typeface="Calibri"/>
              </a:rPr>
              <a:t>" mean?</a:t>
            </a:r>
            <a:endParaRPr b="0" lang="en-US" sz="2600" spc="-1" strike="noStrike">
              <a:solidFill>
                <a:srgbClr val="234465"/>
              </a:solidFill>
              <a:latin typeface="Calibri"/>
            </a:endParaRPr>
          </a:p>
          <a:p>
            <a:pPr lvl="1" marL="990000" indent="-380520">
              <a:lnSpc>
                <a:spcPct val="105000"/>
              </a:lnSpc>
              <a:spcBef>
                <a:spcPts val="601"/>
              </a:spcBef>
              <a:spcAft>
                <a:spcPts val="601"/>
              </a:spcAft>
              <a:buClr>
                <a:srgbClr val="234465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Functions </a:t>
            </a: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and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objects</a:t>
            </a:r>
            <a:r>
              <a:rPr b="0" lang="en-US" sz="2400" spc="-1" strike="noStrike">
                <a:solidFill>
                  <a:srgbClr val="234465"/>
                </a:solidFill>
                <a:latin typeface="Calibri"/>
              </a:rPr>
              <a:t> are treated as the same thing </a:t>
            </a:r>
            <a:endParaRPr b="0" lang="en-US" sz="24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1297080" y="100800"/>
            <a:ext cx="839916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234465"/>
                </a:solidFill>
                <a:latin typeface="Calibri"/>
              </a:rPr>
              <a:t>First-Class Functions in JS</a:t>
            </a:r>
            <a:endParaRPr b="0" lang="en-US" sz="28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53BEF260-D171-43A2-BD14-B781C6B97CD5}" type="slidenum">
              <a:rPr b="0" lang="en-US" sz="700" spc="-1" strike="noStrike">
                <a:solidFill>
                  <a:srgbClr val="234465"/>
                </a:solidFill>
                <a:latin typeface="Calibri"/>
              </a:rPr>
              <a:t>3</a:t>
            </a:fld>
            <a:endParaRPr b="0" lang="en-US" sz="700" spc="-1" strike="noStrike">
              <a:latin typeface="Times New Roman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2249280" y="2511720"/>
            <a:ext cx="8543520" cy="29300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function 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hello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console.log("Function hello() invoked.");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hello()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hello.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speed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= 200;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console.log(hello.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name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 + ' ' + hello.</a:t>
            </a:r>
            <a:r>
              <a:rPr b="1" lang="en-US" sz="1800" spc="-1" strike="noStrike">
                <a:solidFill>
                  <a:srgbClr val="ffa000"/>
                </a:solidFill>
                <a:latin typeface="Consolas"/>
              </a:rPr>
              <a:t>speed</a:t>
            </a:r>
            <a:r>
              <a:rPr b="1" lang="en-US" sz="18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Function Declarations in JS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CFE80566-68B7-4FD9-AF98-5424B88DAE66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635040" y="1301040"/>
            <a:ext cx="6101280" cy="1618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function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myfunc1(val)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return val + 1;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7" name="CustomShape 4"/>
          <p:cNvSpPr/>
          <p:nvPr/>
        </p:nvSpPr>
        <p:spPr>
          <a:xfrm>
            <a:off x="5458320" y="1153800"/>
            <a:ext cx="2817360" cy="879120"/>
          </a:xfrm>
          <a:prstGeom prst="wedgeRoundRectCallout">
            <a:avLst>
              <a:gd name="adj1" fmla="val -33747"/>
              <a:gd name="adj2" fmla="val 22959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7ffe7"/>
                </a:solidFill>
                <a:latin typeface="Calibri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declaration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8" name="CustomShape 5"/>
          <p:cNvSpPr/>
          <p:nvPr/>
        </p:nvSpPr>
        <p:spPr>
          <a:xfrm>
            <a:off x="635040" y="3394080"/>
            <a:ext cx="6101280" cy="1618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myfunc2 = function(val)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return val + 1;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9" name="CustomShape 6"/>
          <p:cNvSpPr/>
          <p:nvPr/>
        </p:nvSpPr>
        <p:spPr>
          <a:xfrm>
            <a:off x="5850360" y="3228120"/>
            <a:ext cx="2817360" cy="879120"/>
          </a:xfrm>
          <a:prstGeom prst="wedgeRoundRectCallout">
            <a:avLst>
              <a:gd name="adj1" fmla="val -33747"/>
              <a:gd name="adj2" fmla="val 22959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7ffe7"/>
                </a:solidFill>
                <a:latin typeface="Calibri"/>
              </a:rPr>
              <a:t>Function </a:t>
            </a:r>
            <a:br/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expression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0" name="CustomShape 7"/>
          <p:cNvSpPr/>
          <p:nvPr/>
        </p:nvSpPr>
        <p:spPr>
          <a:xfrm>
            <a:off x="635040" y="5574240"/>
            <a:ext cx="10001520" cy="5821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myfunc3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new Function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("val", "return val + 1;");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1" name="CustomShape 8"/>
          <p:cNvSpPr/>
          <p:nvPr/>
        </p:nvSpPr>
        <p:spPr>
          <a:xfrm>
            <a:off x="8276400" y="4528800"/>
            <a:ext cx="2817360" cy="879120"/>
          </a:xfrm>
          <a:prstGeom prst="wedgeRoundRectCallout">
            <a:avLst>
              <a:gd name="adj1" fmla="val -33747"/>
              <a:gd name="adj2" fmla="val 22959"/>
              <a:gd name="adj3" fmla="val 16667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400" spc="-1" strike="noStrike">
                <a:solidFill>
                  <a:srgbClr val="f7ffe7"/>
                </a:solidFill>
                <a:latin typeface="Calibri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alibri"/>
              </a:rPr>
              <a:t>constructor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Higher-Order Functions 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06B8461-BB6C-4004-AD61-B52551AD89C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2144880" y="2448360"/>
            <a:ext cx="8042040" cy="4467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invokeAll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(functionsArr) {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for (let func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of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functionsArr){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func()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;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last = function()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console.error("last"); 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invokeAll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[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() =&gt; console.info('first'), () =&gt; </a:t>
            </a:r>
            <a:br/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console.warn('second'), last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]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323640" y="1212840"/>
            <a:ext cx="1168452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What does "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higher-order functions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" mean?</a:t>
            </a:r>
            <a:endParaRPr b="0" lang="en-US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Take other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functions as argument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or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return a function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as result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Example: Reducer Function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79F06900-C8F2-40C7-A45D-03301A1BAF9D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1726200" y="2448360"/>
            <a:ext cx="8322480" cy="457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function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reduce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(arr,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func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) 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let result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arr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.shift();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for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(let nextElement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of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arr)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result =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func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(result, nextElement);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 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return result;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}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reduce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([5, 10, 20], (a,b) =&gt; a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+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b);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35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reduce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([5, 10, 20], (a,b) =&gt; a </a:t>
            </a:r>
            <a:r>
              <a:rPr b="1" lang="en-US" sz="2400" spc="-1" strike="noStrike">
                <a:solidFill>
                  <a:srgbClr val="ffa000"/>
                </a:solidFill>
                <a:latin typeface="Consolas"/>
              </a:rPr>
              <a:t>*</a:t>
            </a: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 b); </a:t>
            </a:r>
            <a:r>
              <a:rPr b="1" i="1" lang="en-US" sz="2400" spc="-1" strike="noStrike">
                <a:solidFill>
                  <a:srgbClr val="00b050"/>
                </a:solidFill>
                <a:latin typeface="Consolas"/>
              </a:rPr>
              <a:t>// 1000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323640" y="1212840"/>
            <a:ext cx="1168452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14440" indent="-514080">
              <a:lnSpc>
                <a:spcPct val="100000"/>
              </a:lnSpc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A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reducer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applies a function over a sequence of elements to produce a single result, a.k.a.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aggregate function 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(e.g.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sum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max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 txBox="1"/>
          <p:nvPr/>
        </p:nvSpPr>
        <p:spPr>
          <a:xfrm>
            <a:off x="190440" y="100800"/>
            <a:ext cx="9505800" cy="882360"/>
          </a:xfrm>
          <a:prstGeom prst="rect">
            <a:avLst/>
          </a:prstGeom>
          <a:noFill/>
          <a:ln>
            <a:noFill/>
          </a:ln>
        </p:spPr>
        <p:txBody>
          <a:bodyPr lIns="108000" rIns="108000" tIns="36000" bIns="36000" anchor="ctr">
            <a:noAutofit/>
          </a:bodyPr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Calibri"/>
              </a:rPr>
              <a:t>Problem: Aggregates</a:t>
            </a:r>
            <a:endParaRPr b="0" lang="en-US" sz="4000" spc="-1" strike="noStrike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11566440" y="6397200"/>
            <a:ext cx="428400" cy="308520"/>
          </a:xfrm>
          <a:prstGeom prst="rect">
            <a:avLst/>
          </a:prstGeom>
          <a:noFill/>
          <a:ln>
            <a:noFill/>
          </a:ln>
        </p:spPr>
        <p:txBody>
          <a:bodyPr lIns="36000" rIns="36000" tIns="36000" bIns="36000" anchor="ctr">
            <a:noAutofit/>
          </a:bodyPr>
          <a:p>
            <a:pPr algn="r">
              <a:lnSpc>
                <a:spcPct val="100000"/>
              </a:lnSpc>
            </a:pPr>
            <a:fld id="{DE4D6D80-4A9C-48D0-AA45-510C9D518FF0}" type="slidenum">
              <a:rPr b="0" lang="en-US" sz="1000" spc="-1" strike="noStrike">
                <a:solidFill>
                  <a:srgbClr val="234465"/>
                </a:solidFill>
                <a:latin typeface="Calibri"/>
              </a:rPr>
              <a:t>3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855360" y="3317760"/>
            <a:ext cx="745920" cy="21373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10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3" name="CustomShape 4"/>
          <p:cNvSpPr/>
          <p:nvPr/>
        </p:nvSpPr>
        <p:spPr>
          <a:xfrm>
            <a:off x="323640" y="1212840"/>
            <a:ext cx="1168452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You are given an array of numbers</a:t>
            </a:r>
            <a:endParaRPr b="0" lang="en-US" sz="3200" spc="-1" strike="noStrike">
              <a:latin typeface="Arial"/>
            </a:endParaRPr>
          </a:p>
          <a:p>
            <a:pPr lvl="1" marL="914400" indent="-456840">
              <a:lnSpc>
                <a:spcPct val="100000"/>
              </a:lnSpc>
              <a:buClr>
                <a:srgbClr val="234465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Using a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reducer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 function, print its: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sum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min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max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product</a:t>
            </a:r>
            <a:r>
              <a:rPr b="0" lang="en-US" sz="3200" spc="-1" strike="noStrike">
                <a:solidFill>
                  <a:srgbClr val="234465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ffa000"/>
                </a:solidFill>
                <a:latin typeface="Calibri"/>
              </a:rPr>
              <a:t>join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4" name="CustomShape 5"/>
          <p:cNvSpPr/>
          <p:nvPr/>
        </p:nvSpPr>
        <p:spPr>
          <a:xfrm>
            <a:off x="1979640" y="4209480"/>
            <a:ext cx="662040" cy="37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95" name="CustomShape 6"/>
          <p:cNvSpPr/>
          <p:nvPr/>
        </p:nvSpPr>
        <p:spPr>
          <a:xfrm>
            <a:off x="2929680" y="3056040"/>
            <a:ext cx="2616840" cy="302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Sum = 20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Min = 2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Max = 10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Product = 300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Join = 23105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6" name="CustomShape 7"/>
          <p:cNvSpPr/>
          <p:nvPr/>
        </p:nvSpPr>
        <p:spPr>
          <a:xfrm>
            <a:off x="6273360" y="2871360"/>
            <a:ext cx="745920" cy="30214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-3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20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7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0.5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7" name="CustomShape 8"/>
          <p:cNvSpPr/>
          <p:nvPr/>
        </p:nvSpPr>
        <p:spPr>
          <a:xfrm>
            <a:off x="7352640" y="4209480"/>
            <a:ext cx="662040" cy="37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>
              <a:alpha val="80000"/>
            </a:schemeClr>
          </a:solidFill>
          <a:ln w="19080">
            <a:solidFill>
              <a:schemeClr val="tx1">
                <a:lumMod val="75000"/>
                <a:alpha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/>
        </p:style>
      </p:sp>
      <p:sp>
        <p:nvSpPr>
          <p:cNvPr id="398" name="CustomShape 9"/>
          <p:cNvSpPr/>
          <p:nvPr/>
        </p:nvSpPr>
        <p:spPr>
          <a:xfrm>
            <a:off x="8326080" y="2869560"/>
            <a:ext cx="3063240" cy="302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600">
            <a:solidFill>
              <a:schemeClr val="accent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44000" rIns="144000" tIns="108000" bIns="108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Sum = 29.5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Min = -3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Max = 20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Product = -1050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400" spc="-1" strike="noStrike">
                <a:solidFill>
                  <a:srgbClr val="234465"/>
                </a:solidFill>
                <a:latin typeface="Consolas"/>
              </a:rPr>
              <a:t>Join = 5-32070.5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  <p:timing>
    <p:tnLst>
      <p:par>
        <p:cTn id="115" dur="indefinite" restart="never" nodeType="tmRoot">
          <p:childTnLst>
            <p:seq>
              <p:cTn id="1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4925</TotalTime>
  <Application>LibreOffice/6.1.4.2$Linux_X86_64 LibreOffice_project/10$Build-2</Application>
  <Words>2308</Words>
  <Paragraphs>485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2018-05-23T13:08:44Z</dcterms:created>
  <dc:creator>Alen Paunov</dc:creator>
  <dc:description/>
  <cp:keywords>JS JavaScript programming course SoftUni Software University</cp:keywords>
  <dc:language>en-US</dc:language>
  <cp:lastModifiedBy/>
  <dcterms:modified xsi:type="dcterms:W3CDTF">2019-02-11T19:49:02Z</dcterms:modified>
  <cp:revision>150</cp:revision>
  <dc:subject/>
  <dc:title>First-Class Functions in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По избор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45</vt:i4>
  </property>
  <property fmtid="{D5CDD505-2E9C-101B-9397-08002B2CF9AE}" pid="12" name="category">
    <vt:lpwstr>JS, JavaScript, front-end, ES6, ES2015, ES2016, ES2017, Web development, computer programming, programming</vt:lpwstr>
  </property>
</Properties>
</file>