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43.xml" ContentType="application/vnd.openxmlformats-officedocument.presentationml.notesSlide+xml"/>
  <Override PartName="/ppt/media/image79.png" ContentType="image/png"/>
  <Override PartName="/ppt/media/image36.jpeg" ContentType="image/jpeg"/>
  <Override PartName="/ppt/media/image29.png" ContentType="image/png"/>
  <Override PartName="/ppt/media/image7.wmf" ContentType="image/x-wmf"/>
  <Override PartName="/ppt/media/image6.png" ContentType="image/png"/>
  <Override PartName="/ppt/media/image61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51.jpeg" ContentType="image/jpeg"/>
  <Override PartName="/ppt/media/image64.png" ContentType="image/png"/>
  <Override PartName="/ppt/media/image24.png" ContentType="image/png"/>
  <Override PartName="/ppt/media/image49.png" ContentType="image/png"/>
  <Override PartName="/ppt/media/image18.wmf" ContentType="image/x-wmf"/>
  <Override PartName="/ppt/media/image23.png" ContentType="image/png"/>
  <Override PartName="/ppt/media/image48.png" ContentType="image/png"/>
  <Override PartName="/ppt/media/image17.wmf" ContentType="image/x-wmf"/>
  <Override PartName="/ppt/media/image22.png" ContentType="image/png"/>
  <Override PartName="/ppt/media/image47.png" ContentType="image/png"/>
  <Override PartName="/ppt/media/image40.png" ContentType="image/png"/>
  <Override PartName="/ppt/media/image65.png" ContentType="image/png"/>
  <Override PartName="/ppt/media/image42.png" ContentType="image/png"/>
  <Override PartName="/ppt/media/image67.png" ContentType="image/png"/>
  <Override PartName="/ppt/media/image44.png" ContentType="image/png"/>
  <Override PartName="/ppt/media/image69.png" ContentType="image/png"/>
  <Override PartName="/ppt/media/image10.wmf" ContentType="image/x-wmf"/>
  <Override PartName="/ppt/media/image35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13.png" ContentType="image/png"/>
  <Override PartName="/ppt/media/image38.png" ContentType="image/png"/>
  <Override PartName="/ppt/media/image1.wmf" ContentType="image/x-wmf"/>
  <Override PartName="/ppt/media/image16.png" ContentType="image/png"/>
  <Override PartName="/ppt/media/image11.png" ContentType="image/png"/>
  <Override PartName="/ppt/media/image19.wmf" ContentType="image/x-wmf"/>
  <Override PartName="/ppt/media/image74.gif" ContentType="image/gif"/>
  <Override PartName="/ppt/media/image15.png" ContentType="image/png"/>
  <Override PartName="/ppt/media/image12.wmf" ContentType="image/x-wmf"/>
  <Override PartName="/ppt/media/image37.png" ContentType="image/png"/>
  <Override PartName="/ppt/media/image14.wmf" ContentType="image/x-wmf"/>
  <Override PartName="/ppt/media/image39.png" ContentType="image/png"/>
  <Override PartName="/ppt/media/image66.png" ContentType="image/png"/>
  <Override PartName="/ppt/media/image43.png" ContentType="image/png"/>
  <Override PartName="/ppt/media/image68.png" ContentType="image/png"/>
  <Override PartName="/ppt/media/image45.jpeg" ContentType="image/jpeg"/>
  <Override PartName="/ppt/media/image50.png" ContentType="image/png"/>
  <Override PartName="/ppt/media/image75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55.jpeg" ContentType="image/jpeg"/>
  <Override PartName="/ppt/media/image60.jpeg" ContentType="image/jpeg"/>
  <Override PartName="/ppt/media/image62.png" ContentType="image/png"/>
  <Override PartName="/ppt/media/image41.png" ContentType="image/png"/>
  <Override PartName="/ppt/media/image70.jpeg" ContentType="image/jpeg"/>
  <Override PartName="/ppt/media/image76.png" ContentType="image/png"/>
  <Override PartName="/ppt/media/image72.png" ContentType="image/png"/>
  <Override PartName="/ppt/media/image71.png" ContentType="image/png"/>
  <Override PartName="/ppt/media/image73.jpeg" ContentType="image/jpe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F19F1D0-FDDC-4AFB-BE03-7E17973CDD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3.xml"/><Relationship Id="rId4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4.xml"/><Relationship Id="rId4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7.xml"/><Relationship Id="rId4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BD0B47A-1501-4645-BF22-8E1C35CC5FBA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3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CB49B4-61D5-4EE0-AA0E-FCF0521AE25B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8B152E-FFF5-465C-BDCF-3D2A1368F83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1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0352B7-77F6-4F25-8F93-52A6866B5A56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22C42A-CABF-4975-B940-1EAEA21A3FE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4.wmf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280" y="2351520"/>
            <a:ext cx="5437440" cy="232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49120" y="2374200"/>
            <a:ext cx="316980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160" y="6057720"/>
            <a:ext cx="210528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892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288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20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0160" y="6080040"/>
            <a:ext cx="143640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1440" y="408240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1440" y="44913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056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8"/>
          <p:cNvSpPr/>
          <p:nvPr/>
        </p:nvSpPr>
        <p:spPr>
          <a:xfrm>
            <a:off x="-1440" y="6702840"/>
            <a:ext cx="1218852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-324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8" descr=""/>
          <p:cNvPicPr/>
          <p:nvPr/>
        </p:nvPicPr>
        <p:blipFill>
          <a:blip r:embed="rId3"/>
          <a:stretch/>
        </p:blipFill>
        <p:spPr>
          <a:xfrm flipH="1">
            <a:off x="7908840" y="1409760"/>
            <a:ext cx="3570840" cy="4384800"/>
          </a:xfrm>
          <a:prstGeom prst="rect">
            <a:avLst/>
          </a:prstGeom>
          <a:ln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96560" y="1371600"/>
            <a:ext cx="8179920" cy="4795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51372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372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372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" name="Picture 9" descr=""/>
          <p:cNvPicPr/>
          <p:nvPr/>
        </p:nvPicPr>
        <p:blipFill>
          <a:blip r:embed="rId4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56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C2FF07C-1802-4EA4-AB69-61E719473C4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244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15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06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9AA8593-7136-447A-B771-7363091E321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4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-3240" y="-1800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07640" cy="518544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15240" y="1830600"/>
            <a:ext cx="10958400" cy="4193640"/>
          </a:xfrm>
          <a:prstGeom prst="rect">
            <a:avLst/>
          </a:prstGeom>
        </p:spPr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4E44B1C-714C-4CA5-94A7-67CAE367F54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47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244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15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06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2402CE9-3B69-4C38-A978-889DA8E41FA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91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  <p:pic>
        <p:nvPicPr>
          <p:cNvPr id="192" name="Picture 2" descr=""/>
          <p:cNvPicPr/>
          <p:nvPr/>
        </p:nvPicPr>
        <p:blipFill>
          <a:blip r:embed="rId4"/>
          <a:stretch/>
        </p:blipFill>
        <p:spPr>
          <a:xfrm>
            <a:off x="9828360" y="228600"/>
            <a:ext cx="2175120" cy="76176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614880" y="4704840"/>
            <a:ext cx="1095840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14880" y="5490360"/>
            <a:ext cx="10958400" cy="49932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318560" y="867600"/>
            <a:ext cx="355140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pic>
        <p:nvPicPr>
          <p:cNvPr id="271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-1051200" y="703080"/>
            <a:ext cx="840348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73" name="Picture 25" descr=""/>
          <p:cNvPicPr/>
          <p:nvPr/>
        </p:nvPicPr>
        <p:blipFill>
          <a:blip r:embed="rId4"/>
          <a:stretch/>
        </p:blipFill>
        <p:spPr>
          <a:xfrm>
            <a:off x="164880" y="2223000"/>
            <a:ext cx="3574440" cy="4148280"/>
          </a:xfrm>
          <a:prstGeom prst="rect">
            <a:avLst/>
          </a:prstGeom>
          <a:ln>
            <a:noFill/>
          </a:ln>
        </p:spPr>
      </p:pic>
      <p:pic>
        <p:nvPicPr>
          <p:cNvPr id="274" name="Picture 41" descr=""/>
          <p:cNvPicPr/>
          <p:nvPr/>
        </p:nvPicPr>
        <p:blipFill>
          <a:blip r:embed="rId5"/>
          <a:stretch/>
        </p:blipFill>
        <p:spPr>
          <a:xfrm>
            <a:off x="9694080" y="31428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275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C2F539B-6C31-439D-B411-AEB327903E3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8" name="Picture 17" descr=""/>
          <p:cNvPicPr/>
          <p:nvPr/>
        </p:nvPicPr>
        <p:blipFill>
          <a:blip r:embed="rId6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279" name="Picture 19" descr=""/>
          <p:cNvPicPr/>
          <p:nvPr/>
        </p:nvPicPr>
        <p:blipFill>
          <a:blip r:embed="rId7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280" name="Picture 20" descr=""/>
          <p:cNvPicPr/>
          <p:nvPr/>
        </p:nvPicPr>
        <p:blipFill>
          <a:blip r:embed="rId8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281" name="Picture 21" descr=""/>
          <p:cNvPicPr/>
          <p:nvPr/>
        </p:nvPicPr>
        <p:blipFill>
          <a:blip r:embed="rId9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282" name="Picture 22" descr=""/>
          <p:cNvPicPr/>
          <p:nvPr/>
        </p:nvPicPr>
        <p:blipFill>
          <a:blip r:embed="rId10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283" name="Picture 23" descr=""/>
          <p:cNvPicPr/>
          <p:nvPr/>
        </p:nvPicPr>
        <p:blipFill>
          <a:blip r:embed="rId11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284" name="Picture 24" descr=""/>
          <p:cNvPicPr/>
          <p:nvPr/>
        </p:nvPicPr>
        <p:blipFill>
          <a:blip r:embed="rId12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285" name="Line 5"/>
          <p:cNvSpPr/>
          <p:nvPr/>
        </p:nvSpPr>
        <p:spPr>
          <a:xfrm>
            <a:off x="3968280" y="3335400"/>
            <a:ext cx="715968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6"/>
          <p:cNvSpPr/>
          <p:nvPr/>
        </p:nvSpPr>
        <p:spPr>
          <a:xfrm>
            <a:off x="396828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7"/>
          <p:cNvSpPr/>
          <p:nvPr/>
        </p:nvSpPr>
        <p:spPr>
          <a:xfrm>
            <a:off x="53625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8"/>
          <p:cNvSpPr/>
          <p:nvPr/>
        </p:nvSpPr>
        <p:spPr>
          <a:xfrm>
            <a:off x="68094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9"/>
          <p:cNvSpPr/>
          <p:nvPr/>
        </p:nvSpPr>
        <p:spPr>
          <a:xfrm>
            <a:off x="824904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10"/>
          <p:cNvSpPr/>
          <p:nvPr/>
        </p:nvSpPr>
        <p:spPr>
          <a:xfrm>
            <a:off x="968832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11"/>
          <p:cNvSpPr/>
          <p:nvPr/>
        </p:nvSpPr>
        <p:spPr>
          <a:xfrm>
            <a:off x="111279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Line 12"/>
          <p:cNvSpPr/>
          <p:nvPr/>
        </p:nvSpPr>
        <p:spPr>
          <a:xfrm>
            <a:off x="754812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13"/>
          <p:cNvSpPr/>
          <p:nvPr/>
        </p:nvSpPr>
        <p:spPr>
          <a:xfrm>
            <a:off x="-1440" y="6371280"/>
            <a:ext cx="1219176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Picture 36" descr=""/>
          <p:cNvPicPr/>
          <p:nvPr/>
        </p:nvPicPr>
        <p:blipFill>
          <a:blip r:embed="rId13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295" name="Picture 37" descr=""/>
          <p:cNvPicPr/>
          <p:nvPr/>
        </p:nvPicPr>
        <p:blipFill>
          <a:blip r:embed="rId14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296" name="Picture 38" descr=""/>
          <p:cNvPicPr/>
          <p:nvPr/>
        </p:nvPicPr>
        <p:blipFill>
          <a:blip r:embed="rId15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297" name="Picture 39" descr=""/>
          <p:cNvPicPr/>
          <p:nvPr/>
        </p:nvPicPr>
        <p:blipFill>
          <a:blip r:embed="rId16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298" name="Picture 40" descr=""/>
          <p:cNvPicPr/>
          <p:nvPr/>
        </p:nvPicPr>
        <p:blipFill>
          <a:blip r:embed="rId17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299" name="Picture 42" descr=""/>
          <p:cNvPicPr/>
          <p:nvPr/>
        </p:nvPicPr>
        <p:blipFill>
          <a:blip r:embed="rId18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300" name="Picture 43" descr=""/>
          <p:cNvPicPr/>
          <p:nvPr/>
        </p:nvPicPr>
        <p:blipFill>
          <a:blip r:embed="rId19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301" name="Line 14"/>
          <p:cNvSpPr/>
          <p:nvPr/>
        </p:nvSpPr>
        <p:spPr>
          <a:xfrm>
            <a:off x="3968280" y="3335400"/>
            <a:ext cx="715968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15"/>
          <p:cNvSpPr/>
          <p:nvPr/>
        </p:nvSpPr>
        <p:spPr>
          <a:xfrm>
            <a:off x="396828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16"/>
          <p:cNvSpPr/>
          <p:nvPr/>
        </p:nvSpPr>
        <p:spPr>
          <a:xfrm>
            <a:off x="53625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17"/>
          <p:cNvSpPr/>
          <p:nvPr/>
        </p:nvSpPr>
        <p:spPr>
          <a:xfrm>
            <a:off x="68094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18"/>
          <p:cNvSpPr/>
          <p:nvPr/>
        </p:nvSpPr>
        <p:spPr>
          <a:xfrm>
            <a:off x="824904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19"/>
          <p:cNvSpPr/>
          <p:nvPr/>
        </p:nvSpPr>
        <p:spPr>
          <a:xfrm>
            <a:off x="968832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20"/>
          <p:cNvSpPr/>
          <p:nvPr/>
        </p:nvSpPr>
        <p:spPr>
          <a:xfrm>
            <a:off x="111279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1"/>
          <p:cNvSpPr/>
          <p:nvPr/>
        </p:nvSpPr>
        <p:spPr>
          <a:xfrm>
            <a:off x="754812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PlaceHolder 2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2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bg/" TargetMode="External"/><Relationship Id="rId3" Type="http://schemas.openxmlformats.org/officeDocument/2006/relationships/image" Target="../media/image36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9" TargetMode="External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9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6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9" TargetMode="External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29" TargetMode="External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6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jqueryui.com/tabs/" TargetMode="External"/><Relationship Id="rId2" Type="http://schemas.openxmlformats.org/officeDocument/2006/relationships/hyperlink" Target="https://jqueryui.com/sortable/#display-grid" TargetMode="Externa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jquery.com/" TargetMode="External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jpe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jpeg"/><Relationship Id="rId5" Type="http://schemas.openxmlformats.org/officeDocument/2006/relationships/image" Target="../media/image74.gif"/><Relationship Id="rId6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9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trends.builtwith.com/javascript/jQuery" TargetMode="External"/><Relationship Id="rId2" Type="http://schemas.openxmlformats.org/officeDocument/2006/relationships/hyperlink" Target="http://trends.builtwith.com/javascript/jQuery" TargetMode="External"/><Relationship Id="rId3" Type="http://schemas.openxmlformats.org/officeDocument/2006/relationships/hyperlink" Target="http://jquery.com/" TargetMode="External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learn.jquery.com/using-jquery-core/selecting-elements/" TargetMode="External"/><Relationship Id="rId2" Type="http://schemas.openxmlformats.org/officeDocument/2006/relationships/hyperlink" Target="http://learn.jquery.com/using-jquery-core/selecting-elements/" TargetMode="External"/><Relationship Id="rId3" Type="http://schemas.openxmlformats.org/officeDocument/2006/relationships/hyperlink" Target="http://learn.jquery.com/using-jquery-core/selecting-elements/" TargetMode="External"/><Relationship Id="rId4" Type="http://schemas.openxmlformats.org/officeDocument/2006/relationships/hyperlink" Target="http://learn.jquery.com/using-jquery-core/selecting-elements/" TargetMode="External"/><Relationship Id="rId5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77480" y="1303200"/>
            <a:ext cx="11783880" cy="753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jQuery Library, Selectors, DOM Manipulation, Events, Plugins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666720" y="25488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jQuery Library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71040" y="5172480"/>
            <a:ext cx="2951280" cy="83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8643960" y="6335640"/>
            <a:ext cx="2951280" cy="3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TextShape 5"/>
          <p:cNvSpPr txBox="1"/>
          <p:nvPr/>
        </p:nvSpPr>
        <p:spPr>
          <a:xfrm>
            <a:off x="671040" y="4907880"/>
            <a:ext cx="295056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TextShape 6"/>
          <p:cNvSpPr txBox="1"/>
          <p:nvPr/>
        </p:nvSpPr>
        <p:spPr>
          <a:xfrm>
            <a:off x="8641440" y="5916240"/>
            <a:ext cx="2950560" cy="3819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9" name="Picture 27" descr=""/>
          <p:cNvPicPr/>
          <p:nvPr/>
        </p:nvPicPr>
        <p:blipFill>
          <a:blip r:embed="rId3"/>
          <a:stretch/>
        </p:blipFill>
        <p:spPr>
          <a:xfrm>
            <a:off x="4113360" y="2198520"/>
            <a:ext cx="3567600" cy="244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Filter Selectors in jQuery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F12852B-0DD3-4027-8FDA-D91E719C985B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760320" y="5015160"/>
            <a:ext cx="105915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('li:eq(2)')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Selects the third &lt;li&gt; element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760320" y="1209600"/>
            <a:ext cx="51051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('li:even')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Even &lt;li&gt;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6246720" y="1210680"/>
            <a:ext cx="51051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('li:odd')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Odd &lt;li&gt;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4" name="CustomShape 6"/>
          <p:cNvSpPr/>
          <p:nvPr/>
        </p:nvSpPr>
        <p:spPr>
          <a:xfrm>
            <a:off x="760320" y="1976040"/>
            <a:ext cx="51051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('li:first')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First &lt;li&gt;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246720" y="1971720"/>
            <a:ext cx="51051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('li:last')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Last &lt;li&gt;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760320" y="5776920"/>
            <a:ext cx="105915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('li:not(:checked)')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Elements not matching the selector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760320" y="3491280"/>
            <a:ext cx="105915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('li:has(p)')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Selects all &lt;li&gt; holding &lt;p&gt; inside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60320" y="4248720"/>
            <a:ext cx="105915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('li:contains("Sofia")')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Selects &lt;li&gt; holding given text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9" name="CustomShape 11"/>
          <p:cNvSpPr/>
          <p:nvPr/>
        </p:nvSpPr>
        <p:spPr>
          <a:xfrm>
            <a:off x="760320" y="2737800"/>
            <a:ext cx="10591560" cy="55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200" spc="-1" strike="noStrike">
                <a:solidFill>
                  <a:srgbClr val="1a334c"/>
                </a:solidFill>
                <a:latin typeface="Consolas"/>
              </a:rPr>
              <a:t>('li:first-child') </a:t>
            </a:r>
            <a:r>
              <a:rPr b="1" i="1" lang="en-US" sz="2200" spc="-1" strike="noStrike">
                <a:solidFill>
                  <a:srgbClr val="00b050"/>
                </a:solidFill>
                <a:latin typeface="Consolas"/>
              </a:rPr>
              <a:t>// Selects the first child of &lt;li&gt;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An HTML page holds a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list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of text items +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[Extract Text]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button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Write a JS function to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display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all list items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, separated by "</a:t>
            </a:r>
            <a:r>
              <a:rPr b="1" lang="en-US" sz="2600" spc="-1" strike="noStrike">
                <a:solidFill>
                  <a:srgbClr val="1a334c"/>
                </a:solidFill>
                <a:latin typeface="Calibri"/>
              </a:rPr>
              <a:t>,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Text from List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4E464F1-B767-4953-8E7A-1A84EA4208E5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413" name="Picture 8" descr=""/>
          <p:cNvPicPr/>
          <p:nvPr/>
        </p:nvPicPr>
        <p:blipFill>
          <a:blip r:embed="rId1"/>
          <a:stretch/>
        </p:blipFill>
        <p:spPr>
          <a:xfrm>
            <a:off x="1169640" y="2819520"/>
            <a:ext cx="4410720" cy="3415320"/>
          </a:xfrm>
          <a:prstGeom prst="rect">
            <a:avLst/>
          </a:prstGeom>
          <a:ln>
            <a:noFill/>
          </a:ln>
        </p:spPr>
      </p:pic>
      <p:pic>
        <p:nvPicPr>
          <p:cNvPr id="414" name="Picture 9" descr=""/>
          <p:cNvPicPr/>
          <p:nvPr/>
        </p:nvPicPr>
        <p:blipFill>
          <a:blip r:embed="rId2"/>
          <a:stretch/>
        </p:blipFill>
        <p:spPr>
          <a:xfrm>
            <a:off x="6582240" y="2819520"/>
            <a:ext cx="4236120" cy="3415320"/>
          </a:xfrm>
          <a:prstGeom prst="rect">
            <a:avLst/>
          </a:prstGeom>
          <a:ln>
            <a:noFill/>
          </a:ln>
        </p:spPr>
      </p:pic>
      <p:sp>
        <p:nvSpPr>
          <p:cNvPr id="415" name="CustomShape 4"/>
          <p:cNvSpPr/>
          <p:nvPr/>
        </p:nvSpPr>
        <p:spPr>
          <a:xfrm>
            <a:off x="5716080" y="4299480"/>
            <a:ext cx="730440" cy="455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>
              <a:alpha val="80000"/>
            </a:srgb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89" dur="indefinite" restart="never" nodeType="tmRoot">
          <p:childTnLst>
            <p:seq>
              <p:cTn id="190" dur="indefinite" nodeType="mainSeq">
                <p:childTnLst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Text from List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59A6FC5-C17C-4DCD-B0E1-62CA857DE7B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379440" y="1676520"/>
            <a:ext cx="5866920" cy="4229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items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&gt;first item&lt;/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&gt;second item&lt;/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&gt;third item&lt;/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onclick="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extractText()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</a:t>
            </a:r>
            <a:br/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Extract Text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&lt;div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result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"&gt;&lt;/div&gt;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19" name="Picture 6" descr=""/>
          <p:cNvPicPr/>
          <p:nvPr/>
        </p:nvPicPr>
        <p:blipFill>
          <a:blip r:embed="rId1"/>
          <a:stretch/>
        </p:blipFill>
        <p:spPr>
          <a:xfrm>
            <a:off x="7008840" y="1981080"/>
            <a:ext cx="4426200" cy="3427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Text from List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35D6D0C-7F63-47EF-86A7-97E0D4919C6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608040" y="1682640"/>
            <a:ext cx="5796720" cy="3602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extractText()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items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ul#items 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toArray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map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(li =&gt; 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(", ");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#result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(items);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816120" y="609588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https://judge.softuni.bg/Contests/329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4" name="Picture 5" descr=""/>
          <p:cNvPicPr/>
          <p:nvPr/>
        </p:nvPicPr>
        <p:blipFill>
          <a:blip r:embed="rId2"/>
          <a:stretch/>
        </p:blipFill>
        <p:spPr>
          <a:xfrm>
            <a:off x="7026480" y="1928520"/>
            <a:ext cx="4371480" cy="319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 HTML page holds a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list of towns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+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search box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+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[Search]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button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Write a JS function to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highlight all towns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holding the search text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6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Search in List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0E9C0DD-83E7-4F99-99E3-3FA6343E69A8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pic>
        <p:nvPicPr>
          <p:cNvPr id="428" name="Picture 12" descr=""/>
          <p:cNvPicPr/>
          <p:nvPr/>
        </p:nvPicPr>
        <p:blipFill>
          <a:blip r:embed="rId1"/>
          <a:stretch/>
        </p:blipFill>
        <p:spPr>
          <a:xfrm>
            <a:off x="1277280" y="2817720"/>
            <a:ext cx="4309920" cy="3387960"/>
          </a:xfrm>
          <a:prstGeom prst="rect">
            <a:avLst/>
          </a:prstGeom>
          <a:ln>
            <a:noFill/>
          </a:ln>
        </p:spPr>
      </p:pic>
      <p:pic>
        <p:nvPicPr>
          <p:cNvPr id="429" name="Picture 13" descr=""/>
          <p:cNvPicPr/>
          <p:nvPr/>
        </p:nvPicPr>
        <p:blipFill>
          <a:blip r:embed="rId2"/>
          <a:stretch/>
        </p:blipFill>
        <p:spPr>
          <a:xfrm>
            <a:off x="6774120" y="2820960"/>
            <a:ext cx="4044240" cy="3387960"/>
          </a:xfrm>
          <a:prstGeom prst="rect">
            <a:avLst/>
          </a:prstGeom>
          <a:ln>
            <a:noFill/>
          </a:ln>
        </p:spPr>
      </p:pic>
      <p:sp>
        <p:nvSpPr>
          <p:cNvPr id="430" name="CustomShape 4"/>
          <p:cNvSpPr/>
          <p:nvPr/>
        </p:nvSpPr>
        <p:spPr>
          <a:xfrm>
            <a:off x="5730120" y="4253760"/>
            <a:ext cx="878040" cy="5158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>
              <a:alpha val="80000"/>
            </a:srgb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Search in List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0E306C-4D73-44C4-93B2-8AC95506D3B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22800" y="1566360"/>
            <a:ext cx="10667520" cy="4403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towns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&gt;Sofia&lt;/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&gt;Pleven&lt;/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&gt;Varna&lt;/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&gt;Plovdiv&lt;/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input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type="text"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searchText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/&gt;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onclick="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search()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"&gt;Search&lt;/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div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id="result"&gt;&lt;/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div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34" name="Picture 5" descr=""/>
          <p:cNvPicPr/>
          <p:nvPr/>
        </p:nvPicPr>
        <p:blipFill>
          <a:blip r:embed="rId1"/>
          <a:stretch/>
        </p:blipFill>
        <p:spPr>
          <a:xfrm>
            <a:off x="7466040" y="1905120"/>
            <a:ext cx="3586320" cy="2819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Search in List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B715231-2C33-49BE-8CD6-18731ABBF45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664560" y="1356120"/>
            <a:ext cx="10826280" cy="4403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search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searchText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('#searchText').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val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matchedElements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(`#towns li:contains('${searchText}')`);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("#towns li").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('font-weight', '');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matchedElements.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('font-weight', 'bold');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("#result").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(matchedElements.length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+ ' maches found.');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664560" y="613296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https://judge.softuni.bg/Contests/329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Adding and Removing DOM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Altering the DOM with jQuery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41" name="Picture 4" descr=""/>
          <p:cNvPicPr/>
          <p:nvPr/>
        </p:nvPicPr>
        <p:blipFill>
          <a:blip r:embed="rId1"/>
          <a:stretch/>
        </p:blipFill>
        <p:spPr>
          <a:xfrm>
            <a:off x="4951440" y="1600200"/>
            <a:ext cx="2125440" cy="222048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5" dur="indefinite" restart="never" nodeType="tmRoot">
          <p:childTnLst>
            <p:seq>
              <p:cTn id="2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Select the parent element, then use: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append() </a:t>
            </a:r>
            <a:r>
              <a:rPr b="0" lang="en-US" sz="2600" spc="-1" strike="noStrike">
                <a:solidFill>
                  <a:srgbClr val="ffa000"/>
                </a:solidFill>
                <a:latin typeface="Calibri"/>
              </a:rPr>
              <a:t>/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prepend()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appendTo()</a:t>
            </a:r>
            <a:r>
              <a:rPr b="0" lang="en-US" sz="2600" spc="-1" strike="noStrike">
                <a:solidFill>
                  <a:srgbClr val="ffa000"/>
                </a:solidFill>
                <a:latin typeface="Calibri"/>
              </a:rPr>
              <a:t> /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prependTo()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Adding Elements with jQuery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4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38F803D-3BA7-420F-8D11-9A7595613A4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790560" y="4993920"/>
            <a:ext cx="10606680" cy="1097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('#wrapper div').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("&lt;p&gt;It's party time :)&lt;/p&gt;");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790560" y="2705760"/>
            <a:ext cx="6067440" cy="2467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&lt;div id="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wrapper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&lt;div&gt;Hello, student!&lt;/div&gt;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&lt;div&gt;Goodbye, student!&lt;/div&gt;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&lt;/div&gt;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790560" y="5788080"/>
            <a:ext cx="10606680" cy="1097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('&lt;h1&gt;Greetings&lt;/h1&gt;').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prependTo</a:t>
            </a:r>
            <a:r>
              <a:rPr b="1" lang="en-US" sz="2000" spc="-1" strike="noStrike">
                <a:solidFill>
                  <a:srgbClr val="1a334c"/>
                </a:solidFill>
                <a:latin typeface="Consolas"/>
              </a:rPr>
              <a:t>('body');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48" name="Picture 13" descr=""/>
          <p:cNvPicPr/>
          <p:nvPr/>
        </p:nvPicPr>
        <p:blipFill>
          <a:blip r:embed="rId1"/>
          <a:stretch/>
        </p:blipFill>
        <p:spPr>
          <a:xfrm>
            <a:off x="7128000" y="1150920"/>
            <a:ext cx="4574160" cy="371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Creating / Removing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76CF605-91C6-458E-A6D4-4628376D80AA}" type="slidenum">
              <a:rPr b="0" lang="en-US" sz="11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052280" y="1168560"/>
            <a:ext cx="10061640" cy="3227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div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('&lt;div&gt;');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div.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('I am a new div.');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div.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('background', 'blue');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div.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('color', 'white');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(document.body).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(div);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1052280" y="4044240"/>
            <a:ext cx="10061640" cy="1674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paragraph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('&lt;p&gt;Some text&lt;/p&gt;');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paragraph.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appendTo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(div);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1052280" y="5430240"/>
            <a:ext cx="10061640" cy="1156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('div').remove();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3" dur="indefinite" restart="never" nodeType="tmRoot">
          <p:childTnLst>
            <p:seq>
              <p:cTn id="304" dur="indefinite" nodeType="mainSeq">
                <p:childTnLst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196560" y="1371600"/>
            <a:ext cx="817992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jQuery Overview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jQuery Selectors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DOM Manipulation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Handling Events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jQuery Plugins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92C6F45-7A7E-464A-8B4B-D10493C4DCB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0000"/>
          </a:bodyPr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HTML table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holding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countries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with their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capital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Implement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add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/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delete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/</a:t>
            </a:r>
            <a:br/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move up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move down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actions for the table rows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Initially add these countries: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Bulgaria / Sofia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Germany / Berlin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Russia / Moscow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Countries Table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70AF39D-1B14-4DAA-AB17-ADD38062112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57" name="Picture 8" descr=""/>
          <p:cNvPicPr/>
          <p:nvPr/>
        </p:nvPicPr>
        <p:blipFill>
          <a:blip r:embed="rId1"/>
          <a:stretch/>
        </p:blipFill>
        <p:spPr>
          <a:xfrm>
            <a:off x="5978880" y="1983960"/>
            <a:ext cx="5584320" cy="362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5" dur="indefinite" restart="never" nodeType="tmRoot">
          <p:childTnLst>
            <p:seq>
              <p:cTn id="3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Countries Table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5FAF529-D2A7-4A47-BD0B-969FE3FAD99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655920" y="936720"/>
            <a:ext cx="10943640" cy="6009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96000" bIns="396000" anchor="ctr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style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td, th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{ background: #DDD; padding: 5px 10px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input[type='text']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{ width: 60px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 margin-left: 5px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style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&lt;table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countriesTable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&lt;tr&gt;&lt;th&gt;Country&lt;/th&gt;&lt;th&gt;Capital&lt;/th&gt;&lt;th&gt;Action&lt;/th&gt;&lt;/tr&gt;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&lt;tr&gt;&lt;td&gt;&lt;input type="text"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newCountryText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/&gt;&lt;/td&gt;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&lt;td&gt;&lt;input type="text"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newCapitalText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/&gt;&lt;/td&gt;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&lt;td&gt;&lt;a href="#"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createLink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"&gt;[Create]&lt;/a&gt;&lt;/td&gt;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&lt;/tr&gt;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&lt;/table&gt;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&gt;$(() =&gt; initializeTable())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&lt;/script&gt;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04800" y="1162080"/>
            <a:ext cx="10958400" cy="523476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initializeTable()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("#createLink").on('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createCountry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addCountryToTable("Bulgaria", "Sofia");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addCountryToTable("Germany", "Berlin");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addCountryToTable("Russia", "Moscow");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fixRowLinks();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Functions addCountryToTable(country, capital),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createCountry(), moveRowUp(), moveRowDown(), deleteRow(),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fixRowLinks()come here 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Initialize Table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D840E4A-B76B-49FC-B5E4-7E8E05608D6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Create Country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DDB076D-2409-4BBE-A573-D71FF6C8A82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836640" y="1600200"/>
            <a:ext cx="10515240" cy="4210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createCountry()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country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('#newCountryText').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val()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capital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('#newCapitalText').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val()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addCountryToTable(country, capital, true);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('#newCountryText').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val('')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('#newCapitalText').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val('')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fixRowLinks();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3" dur="indefinite" restart="never" nodeType="tmRoot">
          <p:childTnLst>
            <p:seq>
              <p:cTn id="344" dur="indefinite" nodeType="mainSeq">
                <p:childTnLst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6000"/>
          </a:bodyPr>
          <a:p>
            <a:pPr>
              <a:lnSpc>
                <a:spcPct val="100000"/>
              </a:lnSpc>
            </a:pPr>
            <a:r>
              <a:rPr b="1" lang="en-US" sz="3900" spc="-1" strike="noStrike">
                <a:solidFill>
                  <a:srgbClr val="ffffff"/>
                </a:solidFill>
                <a:latin typeface="Calibri"/>
              </a:rPr>
              <a:t>Solution: Countries Table – Add Country Row</a:t>
            </a:r>
            <a:endParaRPr b="0" lang="en-US" sz="39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8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90D6657-EEF2-4F12-AF18-BEDEB7322B9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95040" y="1255320"/>
            <a:ext cx="11998080" cy="580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addCountryToTable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(country, capital)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row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('&lt;tr&gt;')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("&lt;td&gt;").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(country))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("&lt;td&gt;").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(capital))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("&lt;td&gt;")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("&lt;a href='#'&gt;[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Up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]&lt;/a&gt;").on('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moveRowUp))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("&lt;a href='#'&gt;[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Down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]&lt;/a&gt;").on('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moveRowDown))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("&lt;a href='#'&gt;[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Delete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]&lt;/a&gt;").on('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deleteRow)));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row.css('display','none');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("#countriesTable").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(row);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row.fadeIn();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Row Up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83F78FA-96AA-49F1-A9B7-D10B5D9D2F5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131920" y="1600200"/>
            <a:ext cx="7848360" cy="3519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moveRowUp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row = $(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t();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fadeOut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insertBefore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prev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fadeIn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fixRowLinks();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3" dur="indefinite" restart="never" nodeType="tmRoot">
          <p:childTnLst>
            <p:seq>
              <p:cTn id="394" dur="indefinite" nodeType="mainSeq">
                <p:childTnLst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Row Down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0921359-4E65-4769-886A-5323E1780B4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208240" y="1600200"/>
            <a:ext cx="7848360" cy="3519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moveRowDown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let row = $(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fadeOut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insertAfter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next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fadeIn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fixRowLinks();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1" dur="indefinite" restart="never" nodeType="tmRoot">
          <p:childTnLst>
            <p:seq>
              <p:cTn id="412" dur="indefinite" nodeType="mainSeq">
                <p:childTnLst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Delete Row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563A0CB-3044-49AA-8F24-6B908F4F123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2208240" y="1600200"/>
            <a:ext cx="7848360" cy="3031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deleteRow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row = $(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parent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fadeOut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row.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fixRowLinks();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29" dur="indefinite" restart="never" nodeType="tmRoot">
          <p:childTnLst>
            <p:seq>
              <p:cTn id="430" dur="indefinite" nodeType="mainSeq">
                <p:childTnLst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Countries Table – Fix Row Links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147700F-68AD-49C7-90E7-6890E9FFBBF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622440" y="1159200"/>
            <a:ext cx="10943640" cy="5845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fixRowLinks()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Show all links in the table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('#countriesTable a').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('display', 'inline');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Hide [Up] link in first table data row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tableRows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('#countriesTable tr');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(tableRows[2]).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("a:contains('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p')")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('display', 'none');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Hide the [Down] link in the last table row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(tableRows[tableRows.length - 1]).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("a:contains('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Down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')")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('display', 'none');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5" dur="indefinite" restart="never" nodeType="tmRoot">
          <p:childTnLst>
            <p:seq>
              <p:cTn id="446" dur="indefinite" nodeType="mainSeq">
                <p:childTnLst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Handling Events with Ease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jQuery Events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84" name="Picture 2" descr=""/>
          <p:cNvPicPr/>
          <p:nvPr/>
        </p:nvPicPr>
        <p:blipFill>
          <a:blip r:embed="rId1"/>
          <a:stretch/>
        </p:blipFill>
        <p:spPr>
          <a:xfrm>
            <a:off x="4646520" y="1752480"/>
            <a:ext cx="3049200" cy="180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br/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#JSCORE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00FF588-B55C-4670-B3A7-ED3FFAF92AF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Attaching events on certain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Events: Attach / Remove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BE8DC07-064D-41CD-B685-272DD4C5362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757080" y="1937520"/>
            <a:ext cx="10670760" cy="265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$('a.button').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buttonClicked);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buttonClicked()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$('.selected').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addClass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"this" is the event source (the hyperlink clicked)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757080" y="5847840"/>
            <a:ext cx="1067076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$('a.button').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off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buttonClicked);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>
            <a:off x="190440" y="5043960"/>
            <a:ext cx="11804400" cy="64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4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Removing event handler from certain elements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65" dur="indefinite" restart="never" nodeType="tmRoot">
          <p:childTnLst>
            <p:seq>
              <p:cTn id="466" dur="indefinite" nodeType="mainSeq">
                <p:childTnLst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Link Buttons – HTML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E4275D0-604F-435F-B4F6-ED2F05134C3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757080" y="1260720"/>
            <a:ext cx="106696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link-buttons.html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758520" y="1769400"/>
            <a:ext cx="10669680" cy="4383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&lt;head&gt;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&lt;link rel="stylesheet" href="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link-buttons.css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/&gt;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 src="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jquery-3.1.1.min.js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"&gt;&lt;/script&gt;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 src="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link-buttons.js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"&gt;&lt;/script&gt;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&lt;/head&gt;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&lt;body onload="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attachEvents()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&lt;a class="button"&gt;Sofia&lt;/a&gt;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&lt;a class="button"&gt;Plovdiv&lt;/a&gt;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&lt;a class="button"&gt;Varna&lt;/a&gt;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&lt;/body&gt;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5" name="Picture 7" descr=""/>
          <p:cNvPicPr/>
          <p:nvPr/>
        </p:nvPicPr>
        <p:blipFill>
          <a:blip r:embed="rId1"/>
          <a:stretch/>
        </p:blipFill>
        <p:spPr>
          <a:xfrm>
            <a:off x="6627960" y="4114800"/>
            <a:ext cx="446400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85" dur="indefinite" restart="never" nodeType="tmRoot">
          <p:childTnLst>
            <p:seq>
              <p:cTn id="486" dur="indefinite" nodeType="mainSeq">
                <p:childTnLst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Link Buttons – CSS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EAE7806-3E1B-419A-841B-23A6CBEEDF4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758520" y="1740240"/>
            <a:ext cx="5197680" cy="4383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a.button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border: 1px solid #CCC;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background: #EEE;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padding: 5px 10px;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border-radius: 5px;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color: #333;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text-decoration: none;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display: inline-block;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margin: 5px;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5956560" y="1740240"/>
            <a:ext cx="5471640" cy="4383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a.button.selected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color: #111;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font-weight: bold;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border: 1px solid #AAA;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background: #BBB;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a.button.selected::before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content: "\2713\20\20";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a:hover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{cursor: pointer;}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758520" y="1240200"/>
            <a:ext cx="106696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link-buttons.css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13" dur="indefinite" restart="never" nodeType="tmRoot">
          <p:childTnLst>
            <p:seq>
              <p:cTn id="514" dur="indefinite" nodeType="mainSeq">
                <p:childTnLst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Link Buttons – JavaScript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8C52099-443E-4019-AB2F-66F48C2AFBC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758520" y="1344240"/>
            <a:ext cx="106696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link-buttons.js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4" name="CustomShape 4"/>
          <p:cNvSpPr/>
          <p:nvPr/>
        </p:nvSpPr>
        <p:spPr>
          <a:xfrm>
            <a:off x="758520" y="1844640"/>
            <a:ext cx="10669680" cy="3798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attachEvents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$('a.button').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buttonClicked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buttonClicked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$('.selected').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addClass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"this" is the event source (the hyperlink clicked)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5" name="CustomShape 5"/>
          <p:cNvSpPr/>
          <p:nvPr/>
        </p:nvSpPr>
        <p:spPr>
          <a:xfrm>
            <a:off x="816120" y="614844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https://judge.softuni.bg/Contests/329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9" dur="indefinite" restart="never" nodeType="tmRoot">
          <p:childTnLst>
            <p:seq>
              <p:cTn id="540" dur="indefinite" nodeType="mainSeq">
                <p:childTnLst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Lucida Grande"/>
              </a:rPr>
              <a:t>Handling events on multiple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  <a:ea typeface="Lucida Grande"/>
              </a:rPr>
              <a:t>Add a handler on the parent element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Events: Multiple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E05D00C-3995-4C60-B975-F0CADC76568A}" type="slidenum">
              <a:rPr b="0" lang="en-US" sz="11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909720" y="2820240"/>
            <a:ext cx="10365840" cy="265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onListItemClick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$('.selected').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addClass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('selected');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onListItemClick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 HTML page listing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towns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Clicking on a town should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select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deselect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button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shows all selected towns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Selectable Towns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9E638A5-24C9-470F-88F0-E26409BF7DB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763920" y="4101120"/>
            <a:ext cx="10667520" cy="2226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&lt;style&gt;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 { display: inline-block }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&lt;/style&gt;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&lt;ul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items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"&gt;&lt;li&gt;Sofia&lt;/li&gt;&lt;li&gt;Varna&lt;/li&gt;…&lt;/ul&gt;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&lt;button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showTownsButton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"&gt;Show Towns&lt;/button&gt;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&lt;div id="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selectedTowns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"&gt;&lt;/div&gt;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&lt;script&gt;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$(()=&gt;attachEvents())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&lt;/script&gt;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4" name="Picture 8" descr=""/>
          <p:cNvPicPr/>
          <p:nvPr/>
        </p:nvPicPr>
        <p:blipFill>
          <a:blip r:embed="rId1"/>
          <a:stretch/>
        </p:blipFill>
        <p:spPr>
          <a:xfrm>
            <a:off x="7542360" y="1233000"/>
            <a:ext cx="3885840" cy="265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3" dur="indefinite" restart="never" nodeType="tmRoot">
          <p:childTnLst>
            <p:seq>
              <p:cTn id="554" dur="indefinite" nodeType="mainSeq">
                <p:childTnLst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Selectable Towns – Click Towns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DBF5D2D-9CA9-4C16-ACAE-60EAEB516AE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760320" y="1291320"/>
            <a:ext cx="10667520" cy="4639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attachEvents()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#items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li = $(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attr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data-selected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removeAttr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data-selected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background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'');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 else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attr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data-selected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background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#DDD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7692480" y="2514600"/>
            <a:ext cx="3705480" cy="1398600"/>
          </a:xfrm>
          <a:prstGeom prst="wedgeRoundRectCallout">
            <a:avLst>
              <a:gd name="adj1" fmla="val -76721"/>
              <a:gd name="adj2" fmla="val 74608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Attach attribute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'data-selected' = 'true'</a:t>
            </a:r>
            <a:br/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to each selected &lt;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li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9" dur="indefinite" restart="never" nodeType="tmRoot">
          <p:childTnLst>
            <p:seq>
              <p:cTn id="560" dur="indefinite" nodeType="mainSeq">
                <p:childTnLst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Selectable Towns – Show Towns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EBBB1B6-1633-49D3-9F05-4316B970F16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1" name="CustomShape 3"/>
          <p:cNvSpPr/>
          <p:nvPr/>
        </p:nvSpPr>
        <p:spPr>
          <a:xfrm>
            <a:off x="760320" y="1720800"/>
            <a:ext cx="10667520" cy="3433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#showTownsButton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 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selLi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#items li[data-selected=true]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towns = selLi.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toArray()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.map(li =&gt; li.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textContent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).join(', 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#selectedTowns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.text("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Selected towns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: " + towns);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2" name="CustomShape 4"/>
          <p:cNvSpPr/>
          <p:nvPr/>
        </p:nvSpPr>
        <p:spPr>
          <a:xfrm>
            <a:off x="816120" y="611532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https://judge.softuni.bg/Contests/329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jQuery Plugins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5" name="Picture 2" descr=""/>
          <p:cNvPicPr/>
          <p:nvPr/>
        </p:nvPicPr>
        <p:blipFill>
          <a:blip r:embed="rId1"/>
          <a:stretch/>
        </p:blipFill>
        <p:spPr>
          <a:xfrm>
            <a:off x="4875120" y="1447920"/>
            <a:ext cx="2437920" cy="2437920"/>
          </a:xfrm>
          <a:prstGeom prst="rect">
            <a:avLst/>
          </a:prstGeom>
          <a:ln>
            <a:noFill/>
          </a:ln>
          <a:effectLst>
            <a:softEdge rad="38100"/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jQuery has many ready-to-use plugins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E.g.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jQueryUI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library for UI controls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Plugins for UI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Tabs – 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https://jqueryui.com/tabs/</a:t>
            </a: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Arrangeable elements (with drag and drop)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244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https://jqueryui.com/sortable/#display-grid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Plugins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76F11C4-D16C-4F4D-AF40-F0B7E7D057C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1275480" y="5939280"/>
            <a:ext cx="61138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$('#grid').sortable();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30" name="Picture 9" descr=""/>
          <p:cNvPicPr/>
          <p:nvPr/>
        </p:nvPicPr>
        <p:blipFill>
          <a:blip r:embed="rId3"/>
          <a:stretch/>
        </p:blipFill>
        <p:spPr>
          <a:xfrm>
            <a:off x="8209440" y="2761560"/>
            <a:ext cx="3795480" cy="1766880"/>
          </a:xfrm>
          <a:prstGeom prst="rect">
            <a:avLst/>
          </a:prstGeom>
          <a:ln>
            <a:noFill/>
          </a:ln>
        </p:spPr>
      </p:pic>
      <p:pic>
        <p:nvPicPr>
          <p:cNvPr id="531" name="Picture 10" descr=""/>
          <p:cNvPicPr/>
          <p:nvPr/>
        </p:nvPicPr>
        <p:blipFill>
          <a:blip r:embed="rId4"/>
          <a:stretch/>
        </p:blipFill>
        <p:spPr>
          <a:xfrm>
            <a:off x="9510480" y="4805640"/>
            <a:ext cx="2494440" cy="1910160"/>
          </a:xfrm>
          <a:prstGeom prst="rect">
            <a:avLst/>
          </a:prstGeom>
          <a:ln>
            <a:noFill/>
          </a:ln>
        </p:spPr>
      </p:pic>
      <p:sp>
        <p:nvSpPr>
          <p:cNvPr id="532" name="CustomShape 5"/>
          <p:cNvSpPr/>
          <p:nvPr/>
        </p:nvSpPr>
        <p:spPr>
          <a:xfrm>
            <a:off x="1275480" y="3936240"/>
            <a:ext cx="61138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$('#tabs-holder').tabs();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85" dur="indefinite" restart="never" nodeType="tmRoot">
          <p:childTnLst>
            <p:seq>
              <p:cTn id="586" dur="indefinite" nodeType="mainSeq">
                <p:childTnLst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jQuery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 is a cross-browser JavaScript library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Dramatically simplifies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</a:t>
            </a:r>
            <a:r>
              <a:rPr b="1" lang="en-US" sz="32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manipulation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Simplifies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AJAX calls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and working with RESTful services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Free, open-source software: 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https://jquery.com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What is jQuery?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FDEBF84-0B0F-4A38-A8A1-7E58697AFDF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836640" y="3962520"/>
            <a:ext cx="10726560" cy="1020600"/>
          </a:xfrm>
          <a:prstGeom prst="rect">
            <a:avLst/>
          </a:prstGeom>
          <a:solidFill>
            <a:srgbClr val="adb4c3">
              <a:alpha val="20000"/>
            </a:srgb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&lt;script src="https://code.jquery.com/jquery-3.1.1.min.js"&gt;&lt;/script&gt;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837360" y="5574240"/>
            <a:ext cx="10726560" cy="6184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$('li').css('background', '#DDD');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6918480" y="4993200"/>
            <a:ext cx="4644720" cy="542880"/>
          </a:xfrm>
          <a:prstGeom prst="wedgeRoundRectCallout">
            <a:avLst>
              <a:gd name="adj1" fmla="val -62865"/>
              <a:gd name="adj2" fmla="val -50508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Load jQuery from its official CDN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2" name="CustomShape 7"/>
          <p:cNvSpPr/>
          <p:nvPr/>
        </p:nvSpPr>
        <p:spPr>
          <a:xfrm>
            <a:off x="6886080" y="6207840"/>
            <a:ext cx="4677120" cy="571680"/>
          </a:xfrm>
          <a:prstGeom prst="wedgeRoundRectCallout">
            <a:avLst>
              <a:gd name="adj1" fmla="val -62090"/>
              <a:gd name="adj2" fmla="val -50277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Change the CSS for all &lt;li&gt; tags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Creating jQuery Plugins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C1B4189-0AB9-4332-9A53-BE0F38525A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684360" y="1523880"/>
            <a:ext cx="10670760" cy="4383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(function(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$.fn.highlight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= function(className) {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mouseover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", 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addClass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(className);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mouseout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", 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$(this).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removeClass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(className);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jQuery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4417920" y="5105520"/>
            <a:ext cx="667908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(".item").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highlight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('big');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07" dur="indefinite" restart="never" nodeType="tmRoot">
          <p:childTnLst>
            <p:seq>
              <p:cTn id="608" dur="indefinite" nodeType="mainSeq">
                <p:childTnLst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Using the Highlight jQuery Plugin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68DCD8-8891-4318-82B1-AF20E559D4B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608040" y="1676520"/>
            <a:ext cx="10790640" cy="3951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&lt;style&gt;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item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 border: 1px solid #DDD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big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{ font-size: 1.5em; font-weight: bold;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&lt;/style&gt;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&lt;span class="item"&gt;First&lt;/span&gt;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&lt;span class="item"&gt;Second&lt;/span&gt;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&lt;span class="item"&gt;Third&lt;/span&gt;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&lt;script&gt;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(".item").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highlight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('big');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&lt;/script&gt;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40" name="Picture 7" descr=""/>
          <p:cNvPicPr/>
          <p:nvPr/>
        </p:nvPicPr>
        <p:blipFill>
          <a:blip r:embed="rId1"/>
          <a:stretch/>
        </p:blipFill>
        <p:spPr>
          <a:xfrm>
            <a:off x="7161120" y="3429000"/>
            <a:ext cx="4023360" cy="1706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Exercises in Class (Lab)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2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Practice: Using jQuery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43" name="Picture 10" descr=""/>
          <p:cNvPicPr/>
          <p:nvPr/>
        </p:nvPicPr>
        <p:blipFill>
          <a:blip r:embed="rId1"/>
          <a:stretch/>
        </p:blipFill>
        <p:spPr>
          <a:xfrm>
            <a:off x="5027760" y="1523880"/>
            <a:ext cx="2142720" cy="21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552A38B-196A-4A08-9EA0-C8D362E99D5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547" name="Group 4"/>
          <p:cNvGrpSpPr/>
          <p:nvPr/>
        </p:nvGrpSpPr>
        <p:grpSpPr>
          <a:xfrm>
            <a:off x="191880" y="1420200"/>
            <a:ext cx="8630280" cy="5298480"/>
            <a:chOff x="191880" y="1420200"/>
            <a:chExt cx="8630280" cy="5298480"/>
          </a:xfrm>
        </p:grpSpPr>
        <p:sp>
          <p:nvSpPr>
            <p:cNvPr id="548" name="CustomShape 5"/>
            <p:cNvSpPr/>
            <p:nvPr/>
          </p:nvSpPr>
          <p:spPr>
            <a:xfrm>
              <a:off x="191880" y="1420200"/>
              <a:ext cx="8630280" cy="529848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9" name="CustomShape 6"/>
            <p:cNvSpPr/>
            <p:nvPr/>
          </p:nvSpPr>
          <p:spPr>
            <a:xfrm>
              <a:off x="348120" y="1716840"/>
              <a:ext cx="194400" cy="47052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0" name="CustomShape 7"/>
            <p:cNvSpPr/>
            <p:nvPr/>
          </p:nvSpPr>
          <p:spPr>
            <a:xfrm rot="5400000">
              <a:off x="8062200" y="1718640"/>
              <a:ext cx="72900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51" name="Picture 12" descr=""/>
          <p:cNvPicPr/>
          <p:nvPr/>
        </p:nvPicPr>
        <p:blipFill>
          <a:blip r:embed="rId1"/>
          <a:stretch/>
        </p:blipFill>
        <p:spPr>
          <a:xfrm flipH="1">
            <a:off x="8823240" y="3276720"/>
            <a:ext cx="2881440" cy="3118680"/>
          </a:xfrm>
          <a:prstGeom prst="rect">
            <a:avLst/>
          </a:prstGeom>
          <a:ln>
            <a:noFill/>
          </a:ln>
        </p:spPr>
      </p:pic>
      <p:sp>
        <p:nvSpPr>
          <p:cNvPr id="552" name="CustomShape 8"/>
          <p:cNvSpPr/>
          <p:nvPr/>
        </p:nvSpPr>
        <p:spPr>
          <a:xfrm>
            <a:off x="542880" y="1626840"/>
            <a:ext cx="8523000" cy="52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jQuery is very powerful on DOM manipulation</a:t>
            </a:r>
            <a:endParaRPr b="0" lang="en-US" sz="2800" spc="-1" strike="noStrike">
              <a:latin typeface="Arial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Very popular library, run on 83 547 613 sites</a:t>
            </a:r>
            <a:endParaRPr b="0" lang="en-US" sz="28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Select + edit DOM elements: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Create elements: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Handle events: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3" name="CustomShape 9"/>
          <p:cNvSpPr/>
          <p:nvPr/>
        </p:nvSpPr>
        <p:spPr>
          <a:xfrm>
            <a:off x="893880" y="3467880"/>
            <a:ext cx="748044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('p.red').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('background', 'blue');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4" name="CustomShape 10"/>
          <p:cNvSpPr/>
          <p:nvPr/>
        </p:nvSpPr>
        <p:spPr>
          <a:xfrm>
            <a:off x="878400" y="4643280"/>
            <a:ext cx="751176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('&lt;h1&gt;Hello&lt;/h1&gt;').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appendTo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('body');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5" name="CustomShape 11"/>
          <p:cNvSpPr/>
          <p:nvPr/>
        </p:nvSpPr>
        <p:spPr>
          <a:xfrm>
            <a:off x="893880" y="5844600"/>
            <a:ext cx="7480440" cy="49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ts val="22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('#items').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ffffff"/>
                </a:solidFill>
                <a:latin typeface="Consolas"/>
              </a:rPr>
              <a:t>(function() { … 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45" dur="indefinite" restart="never" nodeType="tmRoot">
          <p:childTnLst>
            <p:seq>
              <p:cTn id="646" dur="indefinite" nodeType="mainSeq">
                <p:childTnLst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TextShape 1"/>
          <p:cNvSpPr txBox="1"/>
          <p:nvPr/>
        </p:nvSpPr>
        <p:spPr>
          <a:xfrm>
            <a:off x="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14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ffa000"/>
                </a:solidFill>
                <a:latin typeface="Calibri"/>
              </a:rPr>
              <a:t>https://softuni.bg/trainings/2081/js-advanced-october-2018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7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DEA029A-E363-4A52-B845-C1CCDA87131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9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B2921A1-127E-41C1-A718-144628C5BC3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60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4360" y="4536000"/>
            <a:ext cx="566856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61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1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2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2640" y="5566320"/>
            <a:ext cx="22399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3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5960" y="5566320"/>
            <a:ext cx="55670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4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1680" y="5566320"/>
            <a:ext cx="1592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5" name="Netpeak" descr=""/>
          <p:cNvPicPr/>
          <p:nvPr/>
        </p:nvPicPr>
        <p:blipFill>
          <a:blip r:embed="rId6"/>
          <a:srcRect l="-7293" t="-11409" r="-7293" b="-11409"/>
          <a:stretch/>
        </p:blipFill>
        <p:spPr>
          <a:xfrm>
            <a:off x="5329080" y="2474640"/>
            <a:ext cx="5793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6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5960" y="2474640"/>
            <a:ext cx="38581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7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4920" y="1444320"/>
            <a:ext cx="2447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8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5960" y="1444320"/>
            <a:ext cx="4185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9" name="SB Tech" descr=""/>
          <p:cNvPicPr/>
          <p:nvPr/>
        </p:nvPicPr>
        <p:blipFill>
          <a:blip r:embed="rId10"/>
          <a:srcRect l="-3827" t="0" r="-691" b="0"/>
          <a:stretch/>
        </p:blipFill>
        <p:spPr>
          <a:xfrm>
            <a:off x="5606280" y="1444320"/>
            <a:ext cx="27133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0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0240" y="3505320"/>
            <a:ext cx="25192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1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2760" y="3505320"/>
            <a:ext cx="2269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2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5960" y="3505320"/>
            <a:ext cx="45414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5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95A9290-B330-49D2-8DBA-15325F286BD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76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29320" y="2067840"/>
            <a:ext cx="50227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7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18680" y="4064400"/>
            <a:ext cx="61401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8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4560" y="2067840"/>
            <a:ext cx="19623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9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59080" y="2067840"/>
            <a:ext cx="23997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0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29320" y="4064400"/>
            <a:ext cx="33829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4DB3609-FAAF-458E-BEEA-E73A0264610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84" name="Picture 14" descr=""/>
          <p:cNvPicPr/>
          <p:nvPr/>
        </p:nvPicPr>
        <p:blipFill>
          <a:blip r:embed="rId5"/>
          <a:stretch/>
        </p:blipFill>
        <p:spPr>
          <a:xfrm>
            <a:off x="69325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585" name="Picture 17" descr=""/>
          <p:cNvPicPr/>
          <p:nvPr/>
        </p:nvPicPr>
        <p:blipFill>
          <a:blip r:embed="rId6"/>
          <a:stretch/>
        </p:blipFill>
        <p:spPr>
          <a:xfrm>
            <a:off x="862128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586" name="Picture 4" descr=""/>
          <p:cNvPicPr/>
          <p:nvPr/>
        </p:nvPicPr>
        <p:blipFill>
          <a:blip r:embed="rId7"/>
          <a:stretch/>
        </p:blipFill>
        <p:spPr>
          <a:xfrm>
            <a:off x="69325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587" name="Picture 12" descr=""/>
          <p:cNvPicPr/>
          <p:nvPr/>
        </p:nvPicPr>
        <p:blipFill>
          <a:blip r:embed="rId8"/>
          <a:stretch/>
        </p:blipFill>
        <p:spPr>
          <a:xfrm>
            <a:off x="69325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9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0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818C63B-3BE0-4BD6-8272-EC1C6F8A80D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91" name="Picture 4" descr=""/>
          <p:cNvPicPr/>
          <p:nvPr/>
        </p:nvPicPr>
        <p:blipFill>
          <a:blip r:embed="rId4"/>
          <a:stretch/>
        </p:blipFill>
        <p:spPr>
          <a:xfrm>
            <a:off x="37717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97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Very popular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83 547 613 live sites use jQuery (73.3% of all websites)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http:/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/trends.builtwith.com/javascript/jQuery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Easy to learn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Large community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Cross-browser support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Official web site: 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http://jquery.com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Why jQuery?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65E3F99-890F-40AB-BDEB-65BC534E96D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576720" y="1371600"/>
            <a:ext cx="10986480" cy="184248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 src="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https://code.jquery.com/jquery-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3.1.1.min.js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 integrity="sha256-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hVVnYaiADRTO2PzUGmuLJr8BLUSjGIZsDYGmIJLv2b8=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"crossorigin="anonymous"&gt;&lt;/script&gt;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Using jQuery from CDN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A2632CB-5780-4880-A7F6-09C3281342F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576720" y="3460320"/>
            <a:ext cx="10986480" cy="3118320"/>
          </a:xfrm>
          <a:prstGeom prst="rect">
            <a:avLst/>
          </a:prstGeom>
          <a:solidFill>
            <a:srgbClr val="adb4c3">
              <a:alpha val="15000"/>
            </a:srgbClr>
          </a:solidFill>
          <a:ln w="12600">
            <a:solidFill>
              <a:srgbClr val="112232"/>
            </a:solidFill>
            <a:round/>
          </a:ln>
        </p:spPr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(function()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("a").on('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(event) =&gt; {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alert("Link forbidden!");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event.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preventDefault()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Using jQuery from Local Script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5C3ECE7-C854-43A5-94CF-AB246BBE9ED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606960" y="1194840"/>
            <a:ext cx="1112472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&lt;script src="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jquery-3.1.1.min.js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"&gt;&lt;/script&gt;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608040" y="3223080"/>
            <a:ext cx="11123640" cy="3501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144000" tIns="108000" bIns="108000" anchor="b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body *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").on('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click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', function(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event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(this).fadeOut();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(document.body).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'Removed: ' + $(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this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).text() + '&lt;br&gt;');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event.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preventDefault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event.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stopPropagation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 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606960" y="1933920"/>
            <a:ext cx="11124720" cy="10990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&gt;This is a 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 href="https://softuni.bg"&gt;link&lt;/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&gt;one&lt;/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&gt;two&lt;/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&gt;&lt;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&gt;three&lt;/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li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&gt;&lt;/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ul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85" name="Picture 7" descr=""/>
          <p:cNvPicPr/>
          <p:nvPr/>
        </p:nvPicPr>
        <p:blipFill>
          <a:blip r:embed="rId1"/>
          <a:stretch/>
        </p:blipFill>
        <p:spPr>
          <a:xfrm>
            <a:off x="8180280" y="3386520"/>
            <a:ext cx="3382560" cy="27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7" dur="indefinite" restart="never" nodeType="tmRoot">
          <p:childTnLst>
            <p:seq>
              <p:cTn id="68" dur="indefinite" nodeType="mainSeq">
                <p:childTnLst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90440" y="119628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jQuery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selectors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return a collection matched items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Even if there is only one item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609120"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://lea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rn</a:t>
            </a:r>
            <a:r>
              <a:rPr b="1" lang="en-US" sz="32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.jquery.com/using-jquery-core/selecting-elements/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Selected elements can be processed as a group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Selection with jQuery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268A541-4C3C-4800-8C9F-9EBAF49C9BE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31720" y="2286000"/>
            <a:ext cx="11201040" cy="2135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('div')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document.getElementsByTagName('div');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('.menu-item')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document.getElementsByClassName('.menu-item');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('#navigation')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document.getElementById('navigation');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('ul.menu li') </a:t>
            </a:r>
            <a:r>
              <a:rPr b="1" lang="en-US" sz="24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document.querySelectorAll('ul.menu li');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31720" y="5775840"/>
            <a:ext cx="11201040" cy="600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('div').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css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('background', 'blue');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Make all DIVs blue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90440" y="1295280"/>
            <a:ext cx="11814480" cy="5101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8000"/>
          </a:bodyPr>
          <a:p>
            <a:pPr marL="456840" indent="-4564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DOM elements selection in jQuery is much like as in JavaScript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 selector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Class selector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Element selector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Id selector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89640" indent="-380160">
              <a:lnSpc>
                <a:spcPct val="120000"/>
              </a:lnSpc>
              <a:spcBef>
                <a:spcPts val="1199"/>
              </a:spcBef>
              <a:spcAft>
                <a:spcPts val="1199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Multi-selector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jQuery Selectors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23B8E38-EA5C-45C3-A946-7FEABFE68F2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075200" y="2085120"/>
            <a:ext cx="777204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('*')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Selects all elements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4075200" y="2791800"/>
            <a:ext cx="77720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('.class')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Selects all elements by class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6"/>
          <p:cNvSpPr/>
          <p:nvPr/>
        </p:nvSpPr>
        <p:spPr>
          <a:xfrm>
            <a:off x="4075200" y="3907080"/>
            <a:ext cx="7772040" cy="947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('section')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Selects all elements by tag name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7"/>
          <p:cNvSpPr/>
          <p:nvPr/>
        </p:nvSpPr>
        <p:spPr>
          <a:xfrm>
            <a:off x="4075200" y="4993200"/>
            <a:ext cx="7772040" cy="94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('#id')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Selects a element by given id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8"/>
          <p:cNvSpPr/>
          <p:nvPr/>
        </p:nvSpPr>
        <p:spPr>
          <a:xfrm>
            <a:off x="4075200" y="5687640"/>
            <a:ext cx="7772040" cy="1100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5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('selector1, selector2')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Combined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selector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4420</TotalTime>
  <Application>LibreOffice/6.1.4.2$Linux_X86_64 LibreOffice_project/10$Build-2</Application>
  <Words>2517</Words>
  <Paragraphs>472</Paragraphs>
  <Company>Software University (SoftUni)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>Software University Foundation</dc:creator>
  <dc:description>JavaScript Advanced Course @ SoftUni - https://softuni.bg/courses/javascript-advanced</dc:description>
  <cp:keywords>JS JavaScript programming course SoftUni Software University</cp:keywords>
  <dc:language>English</dc:language>
  <cp:lastModifiedBy/>
  <dcterms:modified xsi:type="dcterms:W3CDTF">2019-01-27T02:04:21Z</dcterms:modified>
  <cp:revision>252</cp:revision>
  <dc:subject>JavaScript Avdanced - Practical Training Course @ SoftUni</dc:subject>
  <dc:title>jQuery Library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Software University (SoftUni)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Manager">
    <vt:lpwstr>Svetlin Nakov</vt:lpwstr>
  </property>
  <property fmtid="{D5CDD505-2E9C-101B-9397-08002B2CF9AE}" pid="9" name="Notes">
    <vt:i4>9</vt:i4>
  </property>
  <property fmtid="{D5CDD505-2E9C-101B-9397-08002B2CF9AE}" pid="10" name="PresentationFormat">
    <vt:lpwstr>По избор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48</vt:i4>
  </property>
  <property fmtid="{D5CDD505-2E9C-101B-9397-08002B2CF9AE}" pid="14" name="_TemplateID">
    <vt:lpwstr>TC027879909991</vt:lpwstr>
  </property>
  <property fmtid="{D5CDD505-2E9C-101B-9397-08002B2CF9AE}" pid="15" name="category">
    <vt:lpwstr>JS, JavaScript, front-end, ES6, ES2015, ES2016, ES2017, Web development, computer programming, programming</vt:lpwstr>
  </property>
</Properties>
</file>