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2.xml.rels" ContentType="application/vnd.openxmlformats-package.relationships+xml"/>
  <Override PartName="/ppt/notesSlides/notesSlide43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2.xml" ContentType="application/vnd.openxmlformats-officedocument.presentationml.notesSlide+xml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68.gif" ContentType="image/gif"/>
  <Override PartName="/ppt/media/image67.jpeg" ContentType="image/jpeg"/>
  <Override PartName="/ppt/media/image64.jpeg" ContentType="image/jpeg"/>
  <Override PartName="/ppt/media/image62.png" ContentType="image/png"/>
  <Override PartName="/ppt/media/image54.jpeg" ContentType="image/jpeg"/>
  <Override PartName="/ppt/media/image53.png" ContentType="image/png"/>
  <Override PartName="/ppt/media/image52.png" ContentType="image/png"/>
  <Override PartName="/ppt/media/image46.png" ContentType="image/png"/>
  <Override PartName="/ppt/media/image45.png" ContentType="image/png"/>
  <Override PartName="/ppt/media/image69.png" ContentType="image/png"/>
  <Override PartName="/ppt/media/image44.png" ContentType="image/png"/>
  <Override PartName="/ppt/media/image66.png" ContentType="image/png"/>
  <Override PartName="/ppt/media/image41.png" ContentType="image/png"/>
  <Override PartName="/ppt/media/image38.png" ContentType="image/png"/>
  <Override PartName="/ppt/media/image37.png" ContentType="image/png"/>
  <Override PartName="/ppt/media/image15.png" ContentType="image/png"/>
  <Override PartName="/ppt/media/image39.png" ContentType="image/png"/>
  <Override PartName="/ppt/media/image14.png" ContentType="image/png"/>
  <Override PartName="/ppt/media/image16.png" ContentType="image/png"/>
  <Override PartName="/ppt/media/image18.png" ContentType="image/png"/>
  <Override PartName="/ppt/media/image19.png" ContentType="image/png"/>
  <Override PartName="/ppt/media/image48.png" ContentType="image/png"/>
  <Override PartName="/ppt/media/image23.png" ContentType="image/png"/>
  <Override PartName="/ppt/media/image4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57.png" ContentType="image/png"/>
  <Override PartName="/ppt/media/hdphoto1.wdp" ContentType="image/vnd.ms-photo"/>
  <Override PartName="/ppt/media/image32.png" ContentType="image/png"/>
  <Override PartName="/ppt/media/image58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42.png" ContentType="image/png"/>
  <Override PartName="/ppt/media/image12.wmf" ContentType="image/x-wmf"/>
  <Override PartName="/ppt/media/image43.png" ContentType="image/png"/>
  <Override PartName="/ppt/media/image13.wmf" ContentType="image/x-wmf"/>
  <Override PartName="/ppt/media/image65.png" ContentType="image/png"/>
  <Override PartName="/ppt/media/image40.png" ContentType="image/png"/>
  <Override PartName="/ppt/media/image10.wmf" ContentType="image/x-wmf"/>
  <Override PartName="/ppt/media/image47.png" ContentType="image/png"/>
  <Override PartName="/ppt/media/image22.png" ContentType="image/png"/>
  <Override PartName="/ppt/media/image17.wmf" ContentType="image/x-wmf"/>
  <Override PartName="/ppt/media/image50.png" ContentType="image/png"/>
  <Override PartName="/ppt/media/image20.wmf" ContentType="image/x-wmf"/>
  <Override PartName="/ppt/media/image51.png" ContentType="image/png"/>
  <Override PartName="/ppt/media/image21.wmf" ContentType="image/x-wmf"/>
  <Override PartName="/ppt/media/image9.png" ContentType="image/png"/>
  <Override PartName="/ppt/media/image63.png" ContentType="image/png"/>
  <Override PartName="/ppt/media/image8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0.png" ContentType="image/png"/>
  <Override PartName="/ppt/media/image5.png" ContentType="image/png"/>
  <Override PartName="/ppt/media/image61.png" ContentType="image/png"/>
  <Override PartName="/ppt/media/image6.png" ContentType="image/png"/>
  <Override PartName="/ppt/media/image1.wmf" ContentType="image/x-wmf"/>
  <Override PartName="/ppt/media/image7.wmf" ContentType="image/x-wmf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<Relationship Id="rId47" Type="http://schemas.openxmlformats.org/officeDocument/2006/relationships/slide" Target="slides/slide38.xml"/><Relationship Id="rId48" Type="http://schemas.openxmlformats.org/officeDocument/2006/relationships/slide" Target="slides/slide39.xml"/><Relationship Id="rId49" Type="http://schemas.openxmlformats.org/officeDocument/2006/relationships/slide" Target="slides/slide40.xml"/><Relationship Id="rId50" Type="http://schemas.openxmlformats.org/officeDocument/2006/relationships/slide" Target="slides/slide41.xml"/><Relationship Id="rId51" Type="http://schemas.openxmlformats.org/officeDocument/2006/relationships/slide" Target="slides/slide42.xml"/><Relationship Id="rId52" Type="http://schemas.openxmlformats.org/officeDocument/2006/relationships/slide" Target="slides/slide4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5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496CFA2-6715-4687-84D8-066204FEBDDB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9.xml"/><Relationship Id="rId4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42.xml"/><Relationship Id="rId4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43.xml"/><Relationship Id="rId4" Type="http://schemas.openxmlformats.org/officeDocument/2006/relationships/notesMaster" Target="../notesMasters/notesMaster1.xml"/>
</Relationship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674" name="TextShape 3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75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693F31C-9E66-4C6E-A5E8-C304C1AB571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678" name="TextShape 3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79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D9953EE-6625-46BE-93AC-6FC66262F69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682" name="TextShape 3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83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6477A51-6B1F-44E9-8FE8-02BD59D56C5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186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818208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580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4186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818208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580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4186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818208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580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4186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818208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580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580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4" name="PlaceHolder 6"/>
          <p:cNvSpPr>
            <a:spLocks noGrp="1"/>
          </p:cNvSpPr>
          <p:nvPr>
            <p:ph type="body"/>
          </p:nvPr>
        </p:nvSpPr>
        <p:spPr>
          <a:xfrm>
            <a:off x="4186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5" name="PlaceHolder 7"/>
          <p:cNvSpPr>
            <a:spLocks noGrp="1"/>
          </p:cNvSpPr>
          <p:nvPr>
            <p:ph type="body"/>
          </p:nvPr>
        </p:nvSpPr>
        <p:spPr>
          <a:xfrm>
            <a:off x="818208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580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9" name="PlaceHolder 6"/>
          <p:cNvSpPr>
            <a:spLocks noGrp="1"/>
          </p:cNvSpPr>
          <p:nvPr>
            <p:ph type="body"/>
          </p:nvPr>
        </p:nvSpPr>
        <p:spPr>
          <a:xfrm>
            <a:off x="4186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70" name="PlaceHolder 7"/>
          <p:cNvSpPr>
            <a:spLocks noGrp="1"/>
          </p:cNvSpPr>
          <p:nvPr>
            <p:ph type="body"/>
          </p:nvPr>
        </p:nvSpPr>
        <p:spPr>
          <a:xfrm>
            <a:off x="818208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5800" cy="4091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0" name="PlaceHolder 5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5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6" name="PlaceHolder 6"/>
          <p:cNvSpPr>
            <a:spLocks noGrp="1"/>
          </p:cNvSpPr>
          <p:nvPr>
            <p:ph type="body"/>
          </p:nvPr>
        </p:nvSpPr>
        <p:spPr>
          <a:xfrm>
            <a:off x="4186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7" name="PlaceHolder 7"/>
          <p:cNvSpPr>
            <a:spLocks noGrp="1"/>
          </p:cNvSpPr>
          <p:nvPr>
            <p:ph type="body"/>
          </p:nvPr>
        </p:nvSpPr>
        <p:spPr>
          <a:xfrm>
            <a:off x="818208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wmf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wmf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2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wmf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7.wmf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0.wmf"/><Relationship Id="rId3" Type="http://schemas.openxmlformats.org/officeDocument/2006/relationships/image" Target="../media/image21.wmf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8" Type="http://schemas.openxmlformats.org/officeDocument/2006/relationships/image" Target="../media/image36.png"/><Relationship Id="rId19" Type="http://schemas.openxmlformats.org/officeDocument/2006/relationships/image" Target="../media/image37.png"/><Relationship Id="rId20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75.xml"/><Relationship Id="rId23" Type="http://schemas.openxmlformats.org/officeDocument/2006/relationships/slideLayout" Target="../slideLayouts/slideLayout76.xml"/><Relationship Id="rId24" Type="http://schemas.openxmlformats.org/officeDocument/2006/relationships/slideLayout" Target="../slideLayouts/slideLayout77.xml"/><Relationship Id="rId25" Type="http://schemas.openxmlformats.org/officeDocument/2006/relationships/slideLayout" Target="../slideLayouts/slideLayout78.xml"/><Relationship Id="rId26" Type="http://schemas.openxmlformats.org/officeDocument/2006/relationships/slideLayout" Target="../slideLayouts/slideLayout79.xml"/><Relationship Id="rId27" Type="http://schemas.openxmlformats.org/officeDocument/2006/relationships/slideLayout" Target="../slideLayouts/slideLayout80.xml"/><Relationship Id="rId28" Type="http://schemas.openxmlformats.org/officeDocument/2006/relationships/slideLayout" Target="../slideLayouts/slideLayout81.xml"/><Relationship Id="rId29" Type="http://schemas.openxmlformats.org/officeDocument/2006/relationships/slideLayout" Target="../slideLayouts/slideLayout82.xml"/><Relationship Id="rId30" Type="http://schemas.openxmlformats.org/officeDocument/2006/relationships/slideLayout" Target="../slideLayouts/slideLayout83.xml"/><Relationship Id="rId31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6" descr=""/>
          <p:cNvPicPr/>
          <p:nvPr/>
        </p:nvPicPr>
        <p:blipFill>
          <a:blip r:embed="rId2"/>
          <a:stretch/>
        </p:blipFill>
        <p:spPr>
          <a:xfrm>
            <a:off x="-3240" y="0"/>
            <a:ext cx="12194640" cy="68518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body"/>
          </p:nvPr>
        </p:nvSpPr>
        <p:spPr>
          <a:xfrm>
            <a:off x="656640" y="2351520"/>
            <a:ext cx="5438880" cy="232560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a000"/>
                </a:solidFill>
                <a:latin typeface="Calibri"/>
              </a:rPr>
              <a:t>Click icon to add picture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" name="Picture 34" descr=""/>
          <p:cNvPicPr/>
          <p:nvPr/>
        </p:nvPicPr>
        <p:blipFill>
          <a:blip r:embed="rId3"/>
          <a:stretch/>
        </p:blipFill>
        <p:spPr>
          <a:xfrm flipH="1">
            <a:off x="8351280" y="2374200"/>
            <a:ext cx="3170520" cy="3431520"/>
          </a:xfrm>
          <a:prstGeom prst="rect">
            <a:avLst/>
          </a:prstGeom>
          <a:ln>
            <a:noFill/>
          </a:ln>
        </p:spPr>
      </p:pic>
      <p:pic>
        <p:nvPicPr>
          <p:cNvPr id="3" name="Picture 18" descr=""/>
          <p:cNvPicPr/>
          <p:nvPr/>
        </p:nvPicPr>
        <p:blipFill>
          <a:blip r:embed="rId4"/>
          <a:stretch/>
        </p:blipFill>
        <p:spPr>
          <a:xfrm>
            <a:off x="2792880" y="6057720"/>
            <a:ext cx="2105640" cy="52488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56640" y="6035760"/>
            <a:ext cx="629280" cy="526320"/>
          </a:xfrm>
          <a:prstGeom prst="rect">
            <a:avLst/>
          </a:prstGeom>
          <a:ln>
            <a:noFill/>
          </a:ln>
        </p:spPr>
      </p:pic>
      <p:pic>
        <p:nvPicPr>
          <p:cNvPr id="5" name="Picture 14" descr=""/>
          <p:cNvPicPr/>
          <p:nvPr/>
        </p:nvPicPr>
        <p:blipFill>
          <a:blip r:embed="rId6"/>
          <a:stretch/>
        </p:blipFill>
        <p:spPr>
          <a:xfrm>
            <a:off x="1353240" y="6035760"/>
            <a:ext cx="1186560" cy="526320"/>
          </a:xfrm>
          <a:prstGeom prst="rect">
            <a:avLst/>
          </a:prstGeom>
          <a:ln>
            <a:noFill/>
          </a:ln>
        </p:spPr>
      </p:pic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666720" y="254880"/>
            <a:ext cx="10964880" cy="882360"/>
          </a:xfrm>
          <a:prstGeom prst="rect">
            <a:avLst/>
          </a:prstGeom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Presentation Title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7" name="Picture 4" descr=""/>
          <p:cNvPicPr/>
          <p:nvPr/>
        </p:nvPicPr>
        <p:blipFill>
          <a:blip r:embed="rId7">
            <a:alphaModFix amt="50000"/>
          </a:blip>
          <a:stretch/>
        </p:blipFill>
        <p:spPr>
          <a:xfrm>
            <a:off x="5151240" y="6080040"/>
            <a:ext cx="1436760" cy="502560"/>
          </a:xfrm>
          <a:prstGeom prst="rect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8643960" y="4082760"/>
            <a:ext cx="2951280" cy="404964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Company Name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8643960" y="4491360"/>
            <a:ext cx="2951280" cy="404964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1800" spc="-1" strike="noStrike">
                <a:solidFill>
                  <a:srgbClr val="1a334c"/>
                </a:solidFill>
                <a:latin typeface="Calibri"/>
              </a:rPr>
              <a:t>Company Web Site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71040" y="3105360"/>
            <a:ext cx="2951280" cy="404964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Author Name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body"/>
          </p:nvPr>
        </p:nvSpPr>
        <p:spPr>
          <a:xfrm>
            <a:off x="671040" y="3566160"/>
            <a:ext cx="2951280" cy="4049640"/>
          </a:xfrm>
          <a:prstGeom prst="rect">
            <a:avLst/>
          </a:prstGeom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Position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" name="CustomShape 7"/>
          <p:cNvSpPr/>
          <p:nvPr/>
        </p:nvSpPr>
        <p:spPr>
          <a:xfrm>
            <a:off x="-1440" y="6702840"/>
            <a:ext cx="12194640" cy="216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8"/>
          <p:cNvSpPr/>
          <p:nvPr/>
        </p:nvSpPr>
        <p:spPr>
          <a:xfrm>
            <a:off x="-1440" y="6702840"/>
            <a:ext cx="12191760" cy="216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10" descr=""/>
          <p:cNvPicPr/>
          <p:nvPr/>
        </p:nvPicPr>
        <p:blipFill>
          <a:blip r:embed="rId2"/>
          <a:stretch/>
        </p:blipFill>
        <p:spPr>
          <a:xfrm>
            <a:off x="-3240" y="0"/>
            <a:ext cx="12194640" cy="685188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-3240" y="0"/>
            <a:ext cx="121946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Picture 8" descr=""/>
          <p:cNvPicPr/>
          <p:nvPr/>
        </p:nvPicPr>
        <p:blipFill>
          <a:blip r:embed="rId3"/>
          <a:stretch/>
        </p:blipFill>
        <p:spPr>
          <a:xfrm flipH="1">
            <a:off x="7910640" y="1409760"/>
            <a:ext cx="3571920" cy="4384800"/>
          </a:xfrm>
          <a:prstGeom prst="rect">
            <a:avLst/>
          </a:prstGeom>
          <a:ln>
            <a:noFill/>
          </a:ln>
        </p:spPr>
      </p:pic>
      <p:sp>
        <p:nvSpPr>
          <p:cNvPr id="53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96920" y="1371600"/>
            <a:ext cx="8182080" cy="4795560"/>
          </a:xfrm>
          <a:prstGeom prst="rect">
            <a:avLst/>
          </a:prstGeom>
        </p:spPr>
        <p:txBody>
          <a:bodyPr lIns="108000" rIns="108000" tIns="36000" bIns="36000"/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5" name="Picture 9" descr=""/>
          <p:cNvPicPr/>
          <p:nvPr/>
        </p:nvPicPr>
        <p:blipFill>
          <a:blip r:embed="rId4"/>
          <a:stretch/>
        </p:blipFill>
        <p:spPr>
          <a:xfrm>
            <a:off x="9870840" y="232920"/>
            <a:ext cx="2125800" cy="529920"/>
          </a:xfrm>
          <a:prstGeom prst="rect">
            <a:avLst/>
          </a:prstGeom>
          <a:ln>
            <a:noFill/>
          </a:ln>
        </p:spPr>
      </p:pic>
      <p:sp>
        <p:nvSpPr>
          <p:cNvPr id="56" name="PlaceHolder 4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fld id="{A9098EF1-284B-404E-9472-31037643EEDE}" type="datetime">
              <a:rPr b="0" lang="en-US" sz="1000" spc="-1" strike="noStrike">
                <a:solidFill>
                  <a:srgbClr val="234465"/>
                </a:solidFill>
                <a:latin typeface="Calibri"/>
              </a:rPr>
              <a:t>1/11/19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/>
          </p:nvPr>
        </p:nvSpPr>
        <p:spPr>
          <a:xfrm>
            <a:off x="997560" y="6397200"/>
            <a:ext cx="10567080" cy="308520"/>
          </a:xfrm>
          <a:prstGeom prst="rect">
            <a:avLst/>
          </a:prstGeom>
        </p:spPr>
        <p:txBody>
          <a:bodyPr lIns="36000" rIns="36000" tIns="36000" bIns="360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/>
          </p:nvPr>
        </p:nvSpPr>
        <p:spPr>
          <a:xfrm>
            <a:off x="1156644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E3B01566-4E9D-40CA-97E3-E0428C2F781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" descr=""/>
          <p:cNvPicPr/>
          <p:nvPr/>
        </p:nvPicPr>
        <p:blipFill>
          <a:blip r:embed="rId2"/>
          <a:stretch/>
        </p:blipFill>
        <p:spPr>
          <a:xfrm>
            <a:off x="-3240" y="0"/>
            <a:ext cx="12194640" cy="685188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0" y="0"/>
            <a:ext cx="1219176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108000" rIns="108000" tIns="36000" bIns="36000"/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213228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74140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fld id="{3CC16D60-260B-4BDF-B88B-790642307B4A}" type="datetime">
              <a:rPr b="0" lang="en-US" sz="1000" spc="-1" strike="noStrike">
                <a:solidFill>
                  <a:srgbClr val="234465"/>
                </a:solidFill>
                <a:latin typeface="Calibri"/>
              </a:rPr>
              <a:t>1/11/19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997560" y="6397200"/>
            <a:ext cx="10567080" cy="308520"/>
          </a:xfrm>
          <a:prstGeom prst="rect">
            <a:avLst/>
          </a:prstGeom>
        </p:spPr>
        <p:txBody>
          <a:bodyPr lIns="36000" rIns="36000" tIns="36000" bIns="360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1156644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65890947-110F-473D-A860-D60F9C7A064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02" name="Picture 10" descr=""/>
          <p:cNvPicPr/>
          <p:nvPr/>
        </p:nvPicPr>
        <p:blipFill>
          <a:blip r:embed="rId3"/>
          <a:stretch/>
        </p:blipFill>
        <p:spPr>
          <a:xfrm>
            <a:off x="9870840" y="232920"/>
            <a:ext cx="2125800" cy="5299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5" descr=""/>
          <p:cNvPicPr/>
          <p:nvPr/>
        </p:nvPicPr>
        <p:blipFill>
          <a:blip r:embed="rId2"/>
          <a:stretch/>
        </p:blipFill>
        <p:spPr>
          <a:xfrm>
            <a:off x="-3240" y="0"/>
            <a:ext cx="12194640" cy="6851880"/>
          </a:xfrm>
          <a:prstGeom prst="rect">
            <a:avLst/>
          </a:prstGeom>
          <a:ln>
            <a:noFill/>
          </a:ln>
        </p:spPr>
      </p:pic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615240" y="4704840"/>
            <a:ext cx="10961280" cy="767880"/>
          </a:xfrm>
          <a:prstGeom prst="rect">
            <a:avLst/>
          </a:prstGeom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Click to Edit Section Title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15240" y="5490360"/>
            <a:ext cx="10961280" cy="499320"/>
          </a:xfrm>
          <a:prstGeom prst="rect">
            <a:avLst/>
          </a:prstGeom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Click to Edit Section Subtitle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319640" y="867600"/>
            <a:ext cx="3552120" cy="35521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5" descr=""/>
          <p:cNvPicPr/>
          <p:nvPr/>
        </p:nvPicPr>
        <p:blipFill>
          <a:blip r:embed="rId2"/>
          <a:stretch/>
        </p:blipFill>
        <p:spPr>
          <a:xfrm>
            <a:off x="-3240" y="0"/>
            <a:ext cx="12194640" cy="6851880"/>
          </a:xfrm>
          <a:prstGeom prst="rect">
            <a:avLst/>
          </a:prstGeom>
          <a:ln>
            <a:noFill/>
          </a:ln>
        </p:spPr>
      </p:pic>
      <p:sp>
        <p:nvSpPr>
          <p:cNvPr id="181" name="CustomShape 1"/>
          <p:cNvSpPr/>
          <p:nvPr/>
        </p:nvSpPr>
        <p:spPr>
          <a:xfrm>
            <a:off x="-3600" y="0"/>
            <a:ext cx="1153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2" name="Picture 2" descr=""/>
          <p:cNvPicPr/>
          <p:nvPr/>
        </p:nvPicPr>
        <p:blipFill>
          <a:blip r:embed="rId3"/>
          <a:stretch/>
        </p:blipFill>
        <p:spPr>
          <a:xfrm>
            <a:off x="235080" y="1792440"/>
            <a:ext cx="1829880" cy="4061880"/>
          </a:xfrm>
          <a:prstGeom prst="rect">
            <a:avLst/>
          </a:prstGeom>
          <a:ln>
            <a:noFill/>
          </a:ln>
        </p:spPr>
      </p:pic>
      <p:pic>
        <p:nvPicPr>
          <p:cNvPr id="183" name="Picture 3" descr=""/>
          <p:cNvPicPr/>
          <p:nvPr/>
        </p:nvPicPr>
        <p:blipFill>
          <a:blip r:embed="rId4"/>
          <a:stretch/>
        </p:blipFill>
        <p:spPr>
          <a:xfrm>
            <a:off x="235080" y="1792440"/>
            <a:ext cx="914760" cy="4061880"/>
          </a:xfrm>
          <a:prstGeom prst="rect">
            <a:avLst/>
          </a:prstGeom>
          <a:ln>
            <a:noFill/>
          </a:ln>
        </p:spPr>
      </p:pic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2065680" y="1121040"/>
            <a:ext cx="9929520" cy="5275800"/>
          </a:xfrm>
          <a:prstGeom prst="rect">
            <a:avLst/>
          </a:prstGeom>
        </p:spPr>
        <p:txBody>
          <a:bodyPr lIns="108000" rIns="108000" tIns="36000" bIns="36000"/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213228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74140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title"/>
          </p:nvPr>
        </p:nvSpPr>
        <p:spPr>
          <a:xfrm>
            <a:off x="1297080" y="100800"/>
            <a:ext cx="839916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186" name="Picture 14" descr=""/>
          <p:cNvPicPr/>
          <p:nvPr/>
        </p:nvPicPr>
        <p:blipFill>
          <a:blip r:embed="rId5"/>
          <a:stretch/>
        </p:blipFill>
        <p:spPr>
          <a:xfrm>
            <a:off x="9835560" y="274680"/>
            <a:ext cx="2144520" cy="534600"/>
          </a:xfrm>
          <a:prstGeom prst="rect">
            <a:avLst/>
          </a:prstGeom>
          <a:ln>
            <a:noFill/>
          </a:ln>
        </p:spPr>
      </p:pic>
      <p:sp>
        <p:nvSpPr>
          <p:cNvPr id="187" name="PlaceHolder 4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fld id="{65DAEBE3-6598-4183-B0CF-822CB6D2367D}" type="datetime">
              <a:rPr b="0" lang="en-US" sz="1000" spc="-1" strike="noStrike">
                <a:solidFill>
                  <a:srgbClr val="234465"/>
                </a:solidFill>
                <a:latin typeface="Calibri"/>
              </a:rPr>
              <a:t>1/11/19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/>
          </p:nvPr>
        </p:nvSpPr>
        <p:spPr>
          <a:xfrm>
            <a:off x="997560" y="6397200"/>
            <a:ext cx="10567080" cy="308520"/>
          </a:xfrm>
          <a:prstGeom prst="rect">
            <a:avLst/>
          </a:prstGeom>
        </p:spPr>
        <p:txBody>
          <a:bodyPr lIns="36000" rIns="36000" tIns="36000" bIns="360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/>
          </p:nvPr>
        </p:nvSpPr>
        <p:spPr>
          <a:xfrm>
            <a:off x="1156644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E1CF3B39-8982-4494-A394-0BE59652564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16" descr=""/>
          <p:cNvPicPr/>
          <p:nvPr/>
        </p:nvPicPr>
        <p:blipFill>
          <a:blip r:embed="rId2"/>
          <a:stretch/>
        </p:blipFill>
        <p:spPr>
          <a:xfrm>
            <a:off x="-3240" y="0"/>
            <a:ext cx="12194640" cy="6851880"/>
          </a:xfrm>
          <a:prstGeom prst="rect">
            <a:avLst/>
          </a:prstGeom>
          <a:ln>
            <a:noFill/>
          </a:ln>
        </p:spPr>
      </p:pic>
      <p:sp>
        <p:nvSpPr>
          <p:cNvPr id="227" name="CustomShape 1"/>
          <p:cNvSpPr/>
          <p:nvPr/>
        </p:nvSpPr>
        <p:spPr>
          <a:xfrm>
            <a:off x="-3600" y="0"/>
            <a:ext cx="1153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Picture 2" descr=""/>
          <p:cNvPicPr/>
          <p:nvPr/>
        </p:nvPicPr>
        <p:blipFill>
          <a:blip r:embed="rId3"/>
          <a:stretch/>
        </p:blipFill>
        <p:spPr>
          <a:xfrm>
            <a:off x="520200" y="3314880"/>
            <a:ext cx="1260360" cy="2797560"/>
          </a:xfrm>
          <a:prstGeom prst="rect">
            <a:avLst/>
          </a:prstGeom>
          <a:ln>
            <a:noFill/>
          </a:ln>
        </p:spPr>
      </p:pic>
      <p:sp>
        <p:nvSpPr>
          <p:cNvPr id="229" name="PlaceHolder 2"/>
          <p:cNvSpPr>
            <a:spLocks noGrp="1"/>
          </p:cNvSpPr>
          <p:nvPr>
            <p:ph type="title"/>
          </p:nvPr>
        </p:nvSpPr>
        <p:spPr>
          <a:xfrm>
            <a:off x="1297080" y="100800"/>
            <a:ext cx="8399160" cy="882360"/>
          </a:xfrm>
          <a:prstGeom prst="rect">
            <a:avLst/>
          </a:prstGeom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1959120" y="1121040"/>
            <a:ext cx="10035720" cy="5275800"/>
          </a:xfrm>
          <a:prstGeom prst="rect">
            <a:avLst/>
          </a:prstGeom>
        </p:spPr>
        <p:txBody>
          <a:bodyPr lIns="108000" rIns="108000" tIns="36000" bIns="36000"/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213228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74140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fld id="{19B12620-AF55-4A10-933C-3F5DBBAF72E3}" type="datetime">
              <a:rPr b="0" lang="en-US" sz="1000" spc="-1" strike="noStrike">
                <a:solidFill>
                  <a:srgbClr val="234465"/>
                </a:solidFill>
                <a:latin typeface="Calibri"/>
              </a:rPr>
              <a:t>1/11/19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ftr"/>
          </p:nvPr>
        </p:nvSpPr>
        <p:spPr>
          <a:xfrm>
            <a:off x="997560" y="6397200"/>
            <a:ext cx="10567080" cy="308520"/>
          </a:xfrm>
          <a:prstGeom prst="rect">
            <a:avLst/>
          </a:prstGeom>
        </p:spPr>
        <p:txBody>
          <a:bodyPr lIns="36000" rIns="36000" tIns="36000" bIns="360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 type="sldNum"/>
          </p:nvPr>
        </p:nvSpPr>
        <p:spPr>
          <a:xfrm>
            <a:off x="1156644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99DBCBC0-B758-464D-8DBA-8BACA5FA95B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34" name="Picture 10" descr=""/>
          <p:cNvPicPr/>
          <p:nvPr/>
        </p:nvPicPr>
        <p:blipFill>
          <a:blip r:embed="rId4"/>
          <a:stretch/>
        </p:blipFill>
        <p:spPr>
          <a:xfrm>
            <a:off x="9835560" y="274680"/>
            <a:ext cx="2144520" cy="5346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Picture 35" descr=""/>
          <p:cNvPicPr/>
          <p:nvPr/>
        </p:nvPicPr>
        <p:blipFill>
          <a:blip r:embed="rId2"/>
          <a:stretch/>
        </p:blipFill>
        <p:spPr>
          <a:xfrm>
            <a:off x="-3240" y="5760"/>
            <a:ext cx="12194640" cy="6851880"/>
          </a:xfrm>
          <a:prstGeom prst="rect">
            <a:avLst/>
          </a:prstGeom>
          <a:ln>
            <a:noFill/>
          </a:ln>
        </p:spPr>
      </p:pic>
      <p:pic>
        <p:nvPicPr>
          <p:cNvPr id="272" name="Picture 55" descr=""/>
          <p:cNvPicPr/>
          <p:nvPr/>
        </p:nvPicPr>
        <p:blipFill>
          <a:blip r:embed="rId3"/>
          <a:stretch/>
        </p:blipFill>
        <p:spPr>
          <a:xfrm>
            <a:off x="-3240" y="5760"/>
            <a:ext cx="12194640" cy="6851880"/>
          </a:xfrm>
          <a:prstGeom prst="rect">
            <a:avLst/>
          </a:prstGeom>
          <a:ln>
            <a:noFill/>
          </a:ln>
        </p:spPr>
      </p:pic>
      <p:sp>
        <p:nvSpPr>
          <p:cNvPr id="273" name="CustomShape 1"/>
          <p:cNvSpPr/>
          <p:nvPr/>
        </p:nvSpPr>
        <p:spPr>
          <a:xfrm>
            <a:off x="-1051200" y="703080"/>
            <a:ext cx="8405640" cy="10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Questions?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274" name="Picture 25" descr=""/>
          <p:cNvPicPr/>
          <p:nvPr/>
        </p:nvPicPr>
        <p:blipFill>
          <a:blip r:embed="rId4"/>
          <a:stretch/>
        </p:blipFill>
        <p:spPr>
          <a:xfrm>
            <a:off x="165240" y="2223000"/>
            <a:ext cx="3575520" cy="4148280"/>
          </a:xfrm>
          <a:prstGeom prst="rect">
            <a:avLst/>
          </a:prstGeom>
          <a:ln>
            <a:noFill/>
          </a:ln>
        </p:spPr>
      </p:pic>
      <p:pic>
        <p:nvPicPr>
          <p:cNvPr id="275" name="Picture 41" descr=""/>
          <p:cNvPicPr/>
          <p:nvPr/>
        </p:nvPicPr>
        <p:blipFill>
          <a:blip r:embed="rId5"/>
          <a:stretch/>
        </p:blipFill>
        <p:spPr>
          <a:xfrm>
            <a:off x="9696600" y="314280"/>
            <a:ext cx="2125800" cy="529920"/>
          </a:xfrm>
          <a:prstGeom prst="rect">
            <a:avLst/>
          </a:prstGeom>
          <a:ln>
            <a:noFill/>
          </a:ln>
        </p:spPr>
      </p:pic>
      <p:sp>
        <p:nvSpPr>
          <p:cNvPr id="276" name="PlaceHolder 2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ctr">
              <a:lnSpc>
                <a:spcPct val="100000"/>
              </a:lnSpc>
            </a:pPr>
            <a:fld id="{7544FC18-D357-41FB-B0E5-91EA679EF8C4}" type="datetime">
              <a:rPr b="0" lang="en-US" sz="1000" spc="-1" strike="noStrike">
                <a:solidFill>
                  <a:srgbClr val="234465"/>
                </a:solidFill>
                <a:latin typeface="Calibri"/>
              </a:rPr>
              <a:t>1/11/19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ftr"/>
          </p:nvPr>
        </p:nvSpPr>
        <p:spPr>
          <a:xfrm>
            <a:off x="997560" y="6397200"/>
            <a:ext cx="10567080" cy="308520"/>
          </a:xfrm>
          <a:prstGeom prst="rect">
            <a:avLst/>
          </a:prstGeom>
        </p:spPr>
        <p:txBody>
          <a:bodyPr lIns="36000" rIns="36000" tIns="36000" bIns="360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sldNum"/>
          </p:nvPr>
        </p:nvSpPr>
        <p:spPr>
          <a:xfrm>
            <a:off x="1156644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CE96378C-C72D-44AD-B1B8-19154D584CFA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79" name="Picture 17" descr=""/>
          <p:cNvPicPr/>
          <p:nvPr/>
        </p:nvPicPr>
        <p:blipFill>
          <a:blip r:embed="rId6"/>
          <a:stretch/>
        </p:blipFill>
        <p:spPr>
          <a:xfrm>
            <a:off x="6950880" y="1702440"/>
            <a:ext cx="1198440" cy="1198440"/>
          </a:xfrm>
          <a:prstGeom prst="rect">
            <a:avLst/>
          </a:prstGeom>
          <a:ln>
            <a:noFill/>
          </a:ln>
        </p:spPr>
      </p:pic>
      <p:pic>
        <p:nvPicPr>
          <p:cNvPr id="280" name="Picture 19" descr=""/>
          <p:cNvPicPr/>
          <p:nvPr/>
        </p:nvPicPr>
        <p:blipFill>
          <a:blip r:embed="rId7"/>
          <a:stretch/>
        </p:blipFill>
        <p:spPr>
          <a:xfrm>
            <a:off x="4789080" y="3776400"/>
            <a:ext cx="1166040" cy="1401840"/>
          </a:xfrm>
          <a:prstGeom prst="rect">
            <a:avLst/>
          </a:prstGeom>
          <a:ln>
            <a:noFill/>
          </a:ln>
        </p:spPr>
      </p:pic>
      <p:pic>
        <p:nvPicPr>
          <p:cNvPr id="281" name="Picture 20" descr=""/>
          <p:cNvPicPr/>
          <p:nvPr/>
        </p:nvPicPr>
        <p:blipFill>
          <a:blip r:embed="rId8"/>
          <a:stretch/>
        </p:blipFill>
        <p:spPr>
          <a:xfrm>
            <a:off x="6228000" y="3776400"/>
            <a:ext cx="1166040" cy="1388880"/>
          </a:xfrm>
          <a:prstGeom prst="rect">
            <a:avLst/>
          </a:prstGeom>
          <a:ln>
            <a:noFill/>
          </a:ln>
        </p:spPr>
      </p:pic>
      <p:pic>
        <p:nvPicPr>
          <p:cNvPr id="282" name="Picture 21" descr=""/>
          <p:cNvPicPr/>
          <p:nvPr/>
        </p:nvPicPr>
        <p:blipFill>
          <a:blip r:embed="rId9"/>
          <a:stretch/>
        </p:blipFill>
        <p:spPr>
          <a:xfrm>
            <a:off x="7668000" y="3775680"/>
            <a:ext cx="1166040" cy="1566720"/>
          </a:xfrm>
          <a:prstGeom prst="rect">
            <a:avLst/>
          </a:prstGeom>
          <a:ln>
            <a:noFill/>
          </a:ln>
        </p:spPr>
      </p:pic>
      <p:pic>
        <p:nvPicPr>
          <p:cNvPr id="283" name="Picture 22" descr=""/>
          <p:cNvPicPr/>
          <p:nvPr/>
        </p:nvPicPr>
        <p:blipFill>
          <a:blip r:embed="rId10"/>
          <a:stretch/>
        </p:blipFill>
        <p:spPr>
          <a:xfrm>
            <a:off x="9108000" y="3769920"/>
            <a:ext cx="1166040" cy="1350360"/>
          </a:xfrm>
          <a:prstGeom prst="rect">
            <a:avLst/>
          </a:prstGeom>
          <a:ln>
            <a:noFill/>
          </a:ln>
        </p:spPr>
      </p:pic>
      <p:pic>
        <p:nvPicPr>
          <p:cNvPr id="284" name="Picture 23" descr=""/>
          <p:cNvPicPr/>
          <p:nvPr/>
        </p:nvPicPr>
        <p:blipFill>
          <a:blip r:embed="rId11"/>
          <a:stretch/>
        </p:blipFill>
        <p:spPr>
          <a:xfrm>
            <a:off x="10548000" y="3776400"/>
            <a:ext cx="1166040" cy="1433520"/>
          </a:xfrm>
          <a:prstGeom prst="rect">
            <a:avLst/>
          </a:prstGeom>
          <a:ln>
            <a:noFill/>
          </a:ln>
        </p:spPr>
      </p:pic>
      <p:pic>
        <p:nvPicPr>
          <p:cNvPr id="285" name="Picture 24" descr=""/>
          <p:cNvPicPr/>
          <p:nvPr/>
        </p:nvPicPr>
        <p:blipFill>
          <a:blip r:embed="rId12"/>
          <a:stretch/>
        </p:blipFill>
        <p:spPr>
          <a:xfrm>
            <a:off x="3386160" y="3776400"/>
            <a:ext cx="1164240" cy="1439640"/>
          </a:xfrm>
          <a:prstGeom prst="rect">
            <a:avLst/>
          </a:prstGeom>
          <a:ln>
            <a:noFill/>
          </a:ln>
        </p:spPr>
      </p:pic>
      <p:sp>
        <p:nvSpPr>
          <p:cNvPr id="286" name="Line 5"/>
          <p:cNvSpPr/>
          <p:nvPr/>
        </p:nvSpPr>
        <p:spPr>
          <a:xfrm>
            <a:off x="3969360" y="3335400"/>
            <a:ext cx="7161840" cy="3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Line 6"/>
          <p:cNvSpPr/>
          <p:nvPr/>
        </p:nvSpPr>
        <p:spPr>
          <a:xfrm>
            <a:off x="396936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Line 7"/>
          <p:cNvSpPr/>
          <p:nvPr/>
        </p:nvSpPr>
        <p:spPr>
          <a:xfrm>
            <a:off x="536400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Line 8"/>
          <p:cNvSpPr/>
          <p:nvPr/>
        </p:nvSpPr>
        <p:spPr>
          <a:xfrm>
            <a:off x="681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Line 9"/>
          <p:cNvSpPr/>
          <p:nvPr/>
        </p:nvSpPr>
        <p:spPr>
          <a:xfrm>
            <a:off x="825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Line 10"/>
          <p:cNvSpPr/>
          <p:nvPr/>
        </p:nvSpPr>
        <p:spPr>
          <a:xfrm>
            <a:off x="969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Line 11"/>
          <p:cNvSpPr/>
          <p:nvPr/>
        </p:nvSpPr>
        <p:spPr>
          <a:xfrm>
            <a:off x="1113120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Line 12"/>
          <p:cNvSpPr/>
          <p:nvPr/>
        </p:nvSpPr>
        <p:spPr>
          <a:xfrm>
            <a:off x="7550280" y="309276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13"/>
          <p:cNvSpPr/>
          <p:nvPr/>
        </p:nvSpPr>
        <p:spPr>
          <a:xfrm>
            <a:off x="-1440" y="6371280"/>
            <a:ext cx="12194640" cy="504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5" name="Picture 36" descr=""/>
          <p:cNvPicPr/>
          <p:nvPr/>
        </p:nvPicPr>
        <p:blipFill>
          <a:blip r:embed="rId13"/>
          <a:stretch/>
        </p:blipFill>
        <p:spPr>
          <a:xfrm>
            <a:off x="6950880" y="1702440"/>
            <a:ext cx="1198440" cy="1198440"/>
          </a:xfrm>
          <a:prstGeom prst="rect">
            <a:avLst/>
          </a:prstGeom>
          <a:ln>
            <a:noFill/>
          </a:ln>
        </p:spPr>
      </p:pic>
      <p:pic>
        <p:nvPicPr>
          <p:cNvPr id="296" name="Picture 37" descr=""/>
          <p:cNvPicPr/>
          <p:nvPr/>
        </p:nvPicPr>
        <p:blipFill>
          <a:blip r:embed="rId14"/>
          <a:stretch/>
        </p:blipFill>
        <p:spPr>
          <a:xfrm>
            <a:off x="4789080" y="3776400"/>
            <a:ext cx="1166040" cy="1401840"/>
          </a:xfrm>
          <a:prstGeom prst="rect">
            <a:avLst/>
          </a:prstGeom>
          <a:ln>
            <a:noFill/>
          </a:ln>
        </p:spPr>
      </p:pic>
      <p:pic>
        <p:nvPicPr>
          <p:cNvPr id="297" name="Picture 38" descr=""/>
          <p:cNvPicPr/>
          <p:nvPr/>
        </p:nvPicPr>
        <p:blipFill>
          <a:blip r:embed="rId15"/>
          <a:stretch/>
        </p:blipFill>
        <p:spPr>
          <a:xfrm>
            <a:off x="6228000" y="3776400"/>
            <a:ext cx="1166040" cy="1388880"/>
          </a:xfrm>
          <a:prstGeom prst="rect">
            <a:avLst/>
          </a:prstGeom>
          <a:ln>
            <a:noFill/>
          </a:ln>
        </p:spPr>
      </p:pic>
      <p:pic>
        <p:nvPicPr>
          <p:cNvPr id="298" name="Picture 39" descr=""/>
          <p:cNvPicPr/>
          <p:nvPr/>
        </p:nvPicPr>
        <p:blipFill>
          <a:blip r:embed="rId16"/>
          <a:stretch/>
        </p:blipFill>
        <p:spPr>
          <a:xfrm>
            <a:off x="7668000" y="3775680"/>
            <a:ext cx="1166040" cy="1566720"/>
          </a:xfrm>
          <a:prstGeom prst="rect">
            <a:avLst/>
          </a:prstGeom>
          <a:ln>
            <a:noFill/>
          </a:ln>
        </p:spPr>
      </p:pic>
      <p:pic>
        <p:nvPicPr>
          <p:cNvPr id="299" name="Picture 40" descr=""/>
          <p:cNvPicPr/>
          <p:nvPr/>
        </p:nvPicPr>
        <p:blipFill>
          <a:blip r:embed="rId17"/>
          <a:stretch/>
        </p:blipFill>
        <p:spPr>
          <a:xfrm>
            <a:off x="9108000" y="3769920"/>
            <a:ext cx="1166040" cy="1350360"/>
          </a:xfrm>
          <a:prstGeom prst="rect">
            <a:avLst/>
          </a:prstGeom>
          <a:ln>
            <a:noFill/>
          </a:ln>
        </p:spPr>
      </p:pic>
      <p:pic>
        <p:nvPicPr>
          <p:cNvPr id="300" name="Picture 42" descr=""/>
          <p:cNvPicPr/>
          <p:nvPr/>
        </p:nvPicPr>
        <p:blipFill>
          <a:blip r:embed="rId18"/>
          <a:stretch/>
        </p:blipFill>
        <p:spPr>
          <a:xfrm>
            <a:off x="10548000" y="3776400"/>
            <a:ext cx="1166040" cy="1433520"/>
          </a:xfrm>
          <a:prstGeom prst="rect">
            <a:avLst/>
          </a:prstGeom>
          <a:ln>
            <a:noFill/>
          </a:ln>
        </p:spPr>
      </p:pic>
      <p:pic>
        <p:nvPicPr>
          <p:cNvPr id="301" name="Picture 43" descr=""/>
          <p:cNvPicPr/>
          <p:nvPr/>
        </p:nvPicPr>
        <p:blipFill>
          <a:blip r:embed="rId19"/>
          <a:stretch/>
        </p:blipFill>
        <p:spPr>
          <a:xfrm>
            <a:off x="3386160" y="3776400"/>
            <a:ext cx="1164240" cy="1439640"/>
          </a:xfrm>
          <a:prstGeom prst="rect">
            <a:avLst/>
          </a:prstGeom>
          <a:ln>
            <a:noFill/>
          </a:ln>
        </p:spPr>
      </p:pic>
      <p:sp>
        <p:nvSpPr>
          <p:cNvPr id="302" name="Line 14"/>
          <p:cNvSpPr/>
          <p:nvPr/>
        </p:nvSpPr>
        <p:spPr>
          <a:xfrm>
            <a:off x="3969360" y="3335400"/>
            <a:ext cx="7161840" cy="3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Line 15"/>
          <p:cNvSpPr/>
          <p:nvPr/>
        </p:nvSpPr>
        <p:spPr>
          <a:xfrm>
            <a:off x="396936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Line 16"/>
          <p:cNvSpPr/>
          <p:nvPr/>
        </p:nvSpPr>
        <p:spPr>
          <a:xfrm>
            <a:off x="536400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Line 17"/>
          <p:cNvSpPr/>
          <p:nvPr/>
        </p:nvSpPr>
        <p:spPr>
          <a:xfrm>
            <a:off x="681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Line 18"/>
          <p:cNvSpPr/>
          <p:nvPr/>
        </p:nvSpPr>
        <p:spPr>
          <a:xfrm>
            <a:off x="825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Line 19"/>
          <p:cNvSpPr/>
          <p:nvPr/>
        </p:nvSpPr>
        <p:spPr>
          <a:xfrm>
            <a:off x="969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Line 20"/>
          <p:cNvSpPr/>
          <p:nvPr/>
        </p:nvSpPr>
        <p:spPr>
          <a:xfrm>
            <a:off x="1113120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Line 21"/>
          <p:cNvSpPr/>
          <p:nvPr/>
        </p:nvSpPr>
        <p:spPr>
          <a:xfrm>
            <a:off x="7550280" y="309276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PlaceHolder 2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1" name="PlaceHolder 2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0"/>
    <p:sldLayoutId id="2147483728" r:id="rId21"/>
    <p:sldLayoutId id="2147483729" r:id="rId22"/>
    <p:sldLayoutId id="2147483730" r:id="rId23"/>
    <p:sldLayoutId id="2147483731" r:id="rId24"/>
    <p:sldLayoutId id="2147483732" r:id="rId25"/>
    <p:sldLayoutId id="2147483733" r:id="rId26"/>
    <p:sldLayoutId id="2147483734" r:id="rId27"/>
    <p:sldLayoutId id="2147483735" r:id="rId28"/>
    <p:sldLayoutId id="2147483736" r:id="rId29"/>
    <p:sldLayoutId id="2147483737" r:id="rId30"/>
    <p:sldLayoutId id="2147483738" r:id="rId31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image" Target="../media/image38.png"/><Relationship Id="rId3" Type="http://schemas.microsoft.com/office/2007/relationships/hdphoto" Target="../media/hdphoto1.wdp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11" TargetMode="External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11" TargetMode="External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11" TargetMode="External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11" TargetMode="External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11" TargetMode="External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11" TargetMode="External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11" TargetMode="External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6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11" TargetMode="External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11" TargetMode="External"/><Relationship Id="rId2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11" TargetMode="External"/><Relationship Id="rId2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hyperlink" Target="https://softuni.bg/trainings/2080/js-fundamentals-september-2018" TargetMode="External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3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jpe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4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64.jpeg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jpeg"/><Relationship Id="rId5" Type="http://schemas.openxmlformats.org/officeDocument/2006/relationships/image" Target="../media/image68.gif"/><Relationship Id="rId6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hyperlink" Target="http://softuni.foundation/" TargetMode="External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://forum.softuni.bg/" TargetMode="External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slideLayout" Target="../slideLayouts/slideLayout25.xml"/><Relationship Id="rId10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4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11" TargetMode="External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666720" y="1303200"/>
            <a:ext cx="109648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55000"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600" spc="-1" strike="noStrike">
                <a:solidFill>
                  <a:srgbClr val="234465"/>
                </a:solidFill>
                <a:latin typeface="Calibri"/>
              </a:rPr>
              <a:t>Arrays, Array Operations, Matrices, Multi-Dimensional Arrays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600" spc="-1" strike="noStrike">
              <a:latin typeface="Arial"/>
            </a:endParaRPr>
          </a:p>
        </p:txBody>
      </p:sp>
      <p:sp>
        <p:nvSpPr>
          <p:cNvPr id="355" name="TextShape 2"/>
          <p:cNvSpPr txBox="1"/>
          <p:nvPr/>
        </p:nvSpPr>
        <p:spPr>
          <a:xfrm>
            <a:off x="666720" y="254880"/>
            <a:ext cx="109648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Arrays and Matrices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6" name="TextShape 3"/>
          <p:cNvSpPr txBox="1"/>
          <p:nvPr/>
        </p:nvSpPr>
        <p:spPr>
          <a:xfrm>
            <a:off x="8643960" y="5916240"/>
            <a:ext cx="2951280" cy="3823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Software University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7" name="TextShape 4"/>
          <p:cNvSpPr txBox="1"/>
          <p:nvPr/>
        </p:nvSpPr>
        <p:spPr>
          <a:xfrm>
            <a:off x="8643960" y="6194880"/>
            <a:ext cx="2951280" cy="64188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5000"/>
              </a:lnSpc>
            </a:pPr>
            <a:r>
              <a:rPr b="1" lang="en-US" sz="1800" spc="-1" strike="noStrike" u="sng">
                <a:solidFill>
                  <a:srgbClr val="d9880f"/>
                </a:solidFill>
                <a:uFillTx/>
                <a:latin typeface="Calibri"/>
                <a:hlinkClick r:id="rId1"/>
              </a:rPr>
              <a:t>http://softuni.bg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  <a:p>
            <a:pPr algn="r">
              <a:lnSpc>
                <a:spcPct val="105000"/>
              </a:lnSpc>
            </a:pP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8" name="TextShape 5"/>
          <p:cNvSpPr txBox="1"/>
          <p:nvPr/>
        </p:nvSpPr>
        <p:spPr>
          <a:xfrm>
            <a:off x="671040" y="4867920"/>
            <a:ext cx="2951280" cy="524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SoftUni Team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9" name="TextShape 6"/>
          <p:cNvSpPr txBox="1"/>
          <p:nvPr/>
        </p:nvSpPr>
        <p:spPr>
          <a:xfrm>
            <a:off x="671040" y="5368680"/>
            <a:ext cx="2951280" cy="4446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Technical Trainers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60" name="Picture 8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789560" y="2351520"/>
            <a:ext cx="4241160" cy="1993320"/>
          </a:xfrm>
          <a:prstGeom prst="rect">
            <a:avLst/>
          </a:prstGeom>
          <a:ln w="127080">
            <a:solidFill>
              <a:srgbClr val="ffffff"/>
            </a:solidFill>
            <a:round/>
          </a:ln>
          <a:effectLst>
            <a:outerShdw algn="br" blurRad="76200" dir="10500123" dist="95041" kx="900000" rotWithShape="0" sx="97000" sy="23000">
              <a:srgbClr val="000000">
                <a:alpha val="20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Find the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elements at even positions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in array, space separated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0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Even Position Elements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8425080" y="2076120"/>
            <a:ext cx="761760" cy="13507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15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20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30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40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2" name="CustomShape 4"/>
          <p:cNvSpPr/>
          <p:nvPr/>
        </p:nvSpPr>
        <p:spPr>
          <a:xfrm>
            <a:off x="9904320" y="2455200"/>
            <a:ext cx="1308960" cy="5896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1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20 40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3" name="CustomShape 5"/>
          <p:cNvSpPr/>
          <p:nvPr/>
        </p:nvSpPr>
        <p:spPr>
          <a:xfrm>
            <a:off x="9363240" y="2577240"/>
            <a:ext cx="380520" cy="3459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CustomShape 6"/>
          <p:cNvSpPr/>
          <p:nvPr/>
        </p:nvSpPr>
        <p:spPr>
          <a:xfrm>
            <a:off x="8425080" y="3944520"/>
            <a:ext cx="761760" cy="9302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15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5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10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5" name="CustomShape 7"/>
          <p:cNvSpPr/>
          <p:nvPr/>
        </p:nvSpPr>
        <p:spPr>
          <a:xfrm>
            <a:off x="9904320" y="4113360"/>
            <a:ext cx="723960" cy="5896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1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6" name="CustomShape 8"/>
          <p:cNvSpPr/>
          <p:nvPr/>
        </p:nvSpPr>
        <p:spPr>
          <a:xfrm>
            <a:off x="9363240" y="4235400"/>
            <a:ext cx="380520" cy="3459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CustomShape 9"/>
          <p:cNvSpPr/>
          <p:nvPr/>
        </p:nvSpPr>
        <p:spPr>
          <a:xfrm>
            <a:off x="8426880" y="5277240"/>
            <a:ext cx="759960" cy="5896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15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JS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8" name="CustomShape 10"/>
          <p:cNvSpPr/>
          <p:nvPr/>
        </p:nvSpPr>
        <p:spPr>
          <a:xfrm>
            <a:off x="9904320" y="5277240"/>
            <a:ext cx="723960" cy="5896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1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JS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9" name="CustomShape 11"/>
          <p:cNvSpPr/>
          <p:nvPr/>
        </p:nvSpPr>
        <p:spPr>
          <a:xfrm>
            <a:off x="9363240" y="5399280"/>
            <a:ext cx="380520" cy="3459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12"/>
          <p:cNvSpPr/>
          <p:nvPr/>
        </p:nvSpPr>
        <p:spPr>
          <a:xfrm>
            <a:off x="1031400" y="2359800"/>
            <a:ext cx="6857640" cy="3031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function evenPositions(arr)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result = [];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for (let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i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in arr)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if 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i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% 2 == 0)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result.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push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(arr[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i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]);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return result.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join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(' 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1" name="CustomShape 13"/>
          <p:cNvSpPr/>
          <p:nvPr/>
        </p:nvSpPr>
        <p:spPr>
          <a:xfrm>
            <a:off x="1446120" y="6172200"/>
            <a:ext cx="9295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1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https://judge.softuni.bg/Contests/311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7" dur="indefinite" restart="never" nodeType="tmRoot">
          <p:childTnLst>
            <p:seq>
              <p:cTn id="138" dur="indefinite" nodeType="mainSeq">
                <p:childTnLst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1"/>
          <p:cNvSpPr txBox="1"/>
          <p:nvPr/>
        </p:nvSpPr>
        <p:spPr>
          <a:xfrm>
            <a:off x="1297080" y="100800"/>
            <a:ext cx="839916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Arrays of Different Types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3" name="CustomShape 2"/>
          <p:cNvSpPr/>
          <p:nvPr/>
        </p:nvSpPr>
        <p:spPr>
          <a:xfrm>
            <a:off x="2476080" y="1332720"/>
            <a:ext cx="8809920" cy="821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Array holding numbers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numbers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[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10, 20, 30, 40, 50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2476080" y="2770920"/>
            <a:ext cx="8809920" cy="15526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Array holding strings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weekDays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[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'Monday', 'Tuesday', 'Wednesday',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'Thursday', 'Friday', 'Saturday', 'Sunday'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5" name="CustomShape 4"/>
          <p:cNvSpPr/>
          <p:nvPr/>
        </p:nvSpPr>
        <p:spPr>
          <a:xfrm>
            <a:off x="2476080" y="4671000"/>
            <a:ext cx="8809920" cy="1187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Array holding mixed data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var mixedArr =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[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20, new Date(), 'hello', {x:5,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y:8}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1" dur="indefinite" restart="never" nodeType="tmRoot">
          <p:childTnLst>
            <p:seq>
              <p:cTn id="162" dur="indefinite" nodeType="mainSeq">
                <p:childTnLst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Shape 1"/>
          <p:cNvSpPr txBox="1"/>
          <p:nvPr/>
        </p:nvSpPr>
        <p:spPr>
          <a:xfrm>
            <a:off x="1297080" y="100800"/>
            <a:ext cx="839916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JS Arrays and Invalid Positions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7" name="CustomShape 2"/>
          <p:cNvSpPr/>
          <p:nvPr/>
        </p:nvSpPr>
        <p:spPr>
          <a:xfrm>
            <a:off x="1857600" y="1330920"/>
            <a:ext cx="10220760" cy="19191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nums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[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10, 20, 30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nums[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4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] = 50;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Will resize the array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console.log(nums);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[10, 20, 30, ,50]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console.log(nums.length);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5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console.log(nums[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3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]);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undefined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8" name="CustomShape 3"/>
          <p:cNvSpPr/>
          <p:nvPr/>
        </p:nvSpPr>
        <p:spPr>
          <a:xfrm>
            <a:off x="1857600" y="3445200"/>
            <a:ext cx="10220760" cy="1553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console.log(nums[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-5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]);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undefined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nums[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-5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] = -5;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Will not resize the array (invalid index)!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[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nums[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-5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], nums.length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[-5, 5]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9" name="CustomShape 4"/>
          <p:cNvSpPr/>
          <p:nvPr/>
        </p:nvSpPr>
        <p:spPr>
          <a:xfrm>
            <a:off x="1857600" y="5224320"/>
            <a:ext cx="10220760" cy="1187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console.log(nums[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100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]);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undefined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nums[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100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] = 100;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Will resize the array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[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nums[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100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], nums.length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[100, 101]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1" dur="indefinite" restart="never" nodeType="tmRoot">
          <p:childTnLst>
            <p:seq>
              <p:cTn id="172" dur="indefinite" nodeType="mainSeq">
                <p:childTnLst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Array Operations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1" name="TextShape 2"/>
          <p:cNvSpPr txBox="1"/>
          <p:nvPr/>
        </p:nvSpPr>
        <p:spPr>
          <a:xfrm>
            <a:off x="615240" y="5995440"/>
            <a:ext cx="10961280" cy="4993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Push, Pop, Shift, Unshift, Slice, Join, …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432" name="Picture 1" descr=""/>
          <p:cNvPicPr/>
          <p:nvPr/>
        </p:nvPicPr>
        <p:blipFill>
          <a:blip r:embed="rId1"/>
          <a:stretch/>
        </p:blipFill>
        <p:spPr>
          <a:xfrm rot="450600">
            <a:off x="4339440" y="1995480"/>
            <a:ext cx="4110480" cy="1432080"/>
          </a:xfrm>
          <a:prstGeom prst="rect">
            <a:avLst/>
          </a:prstGeom>
          <a:ln>
            <a:noFill/>
          </a:ln>
          <a:scene3d>
            <a:camera prst="perspectiveContrastingRightFacing"/>
            <a:lightRig dir="t" rig="threePt"/>
          </a:scene3d>
        </p:spPr>
      </p:pic>
      <p:pic>
        <p:nvPicPr>
          <p:cNvPr id="433" name="Picture 4" descr=""/>
          <p:cNvPicPr/>
          <p:nvPr/>
        </p:nvPicPr>
        <p:blipFill>
          <a:blip r:embed="rId2"/>
          <a:stretch/>
        </p:blipFill>
        <p:spPr>
          <a:xfrm>
            <a:off x="4102920" y="2140200"/>
            <a:ext cx="954000" cy="1081800"/>
          </a:xfrm>
          <a:prstGeom prst="rect">
            <a:avLst/>
          </a:prstGeom>
          <a:ln>
            <a:noFill/>
          </a:ln>
        </p:spPr>
      </p:pic>
      <p:pic>
        <p:nvPicPr>
          <p:cNvPr id="434" name="Picture 5" descr=""/>
          <p:cNvPicPr/>
          <p:nvPr/>
        </p:nvPicPr>
        <p:blipFill>
          <a:blip r:embed="rId3"/>
          <a:stretch/>
        </p:blipFill>
        <p:spPr>
          <a:xfrm>
            <a:off x="7435440" y="2453760"/>
            <a:ext cx="1017360" cy="84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7" dur="indefinite" restart="never" nodeType="tmRoot">
          <p:childTnLst>
            <p:seq>
              <p:cTn id="1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 txBox="1"/>
          <p:nvPr/>
        </p:nvSpPr>
        <p:spPr>
          <a:xfrm>
            <a:off x="1297080" y="100800"/>
            <a:ext cx="839916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Add / Remove Elements at Both Ends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2555280" y="1149480"/>
            <a:ext cx="8608680" cy="821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nums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[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10, 20, 30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console.log(nums.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join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('|'));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10|20|30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7" name="CustomShape 3"/>
          <p:cNvSpPr/>
          <p:nvPr/>
        </p:nvSpPr>
        <p:spPr>
          <a:xfrm>
            <a:off x="2555280" y="2235240"/>
            <a:ext cx="8608680" cy="821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nums.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push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(40);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console.log(nums.join('|'));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10|20|30|40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8" name="CustomShape 4"/>
          <p:cNvSpPr/>
          <p:nvPr/>
        </p:nvSpPr>
        <p:spPr>
          <a:xfrm>
            <a:off x="2555280" y="3321000"/>
            <a:ext cx="8608680" cy="821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tail = nums.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pop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();      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tail = 40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console.log(nums.join('|'));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10|20|30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9" name="CustomShape 5"/>
          <p:cNvSpPr/>
          <p:nvPr/>
        </p:nvSpPr>
        <p:spPr>
          <a:xfrm>
            <a:off x="2555280" y="4406760"/>
            <a:ext cx="8608680" cy="821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nums.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unshift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(0);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console.log(nums.join('|'));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0|10|20|30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0" name="CustomShape 6"/>
          <p:cNvSpPr/>
          <p:nvPr/>
        </p:nvSpPr>
        <p:spPr>
          <a:xfrm>
            <a:off x="2555280" y="5492520"/>
            <a:ext cx="8608680" cy="821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head = nums.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shift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();    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head = 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console.log(nums.join('|'));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10|20|30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9" dur="indefinite" restart="never" nodeType="tmRoot">
          <p:childTnLst>
            <p:seq>
              <p:cTn id="200" dur="indefinite" nodeType="mainSeq">
                <p:childTnLst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You are given an array of numbers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arr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Process them one by one and produce a new array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result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Prepend each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negative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element at the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front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of result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Append each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positive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(or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0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) element at the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end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of result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Print the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result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array, each element at separate line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2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Negative / Positive Numbers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3" name="CustomShape 3"/>
          <p:cNvSpPr/>
          <p:nvPr/>
        </p:nvSpPr>
        <p:spPr>
          <a:xfrm>
            <a:off x="1818360" y="4737600"/>
            <a:ext cx="577800" cy="1623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7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-2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8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9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4" name="CustomShape 4"/>
          <p:cNvSpPr/>
          <p:nvPr/>
        </p:nvSpPr>
        <p:spPr>
          <a:xfrm>
            <a:off x="3113640" y="4737600"/>
            <a:ext cx="609120" cy="1623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-2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7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8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9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5" name="CustomShape 5"/>
          <p:cNvSpPr/>
          <p:nvPr/>
        </p:nvSpPr>
        <p:spPr>
          <a:xfrm>
            <a:off x="2572560" y="5267160"/>
            <a:ext cx="380520" cy="3459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CustomShape 6"/>
          <p:cNvSpPr/>
          <p:nvPr/>
        </p:nvSpPr>
        <p:spPr>
          <a:xfrm>
            <a:off x="5012280" y="4737600"/>
            <a:ext cx="577800" cy="1623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3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-2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-1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7" name="CustomShape 7"/>
          <p:cNvSpPr/>
          <p:nvPr/>
        </p:nvSpPr>
        <p:spPr>
          <a:xfrm>
            <a:off x="6307560" y="4737600"/>
            <a:ext cx="609120" cy="1623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-1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-2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3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8" name="CustomShape 8"/>
          <p:cNvSpPr/>
          <p:nvPr/>
        </p:nvSpPr>
        <p:spPr>
          <a:xfrm>
            <a:off x="5766480" y="5267160"/>
            <a:ext cx="380520" cy="3459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9"/>
          <p:cNvSpPr/>
          <p:nvPr/>
        </p:nvSpPr>
        <p:spPr>
          <a:xfrm>
            <a:off x="8228160" y="4737600"/>
            <a:ext cx="577800" cy="1623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-3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-1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0" name="CustomShape 10"/>
          <p:cNvSpPr/>
          <p:nvPr/>
        </p:nvSpPr>
        <p:spPr>
          <a:xfrm>
            <a:off x="9523440" y="4737600"/>
            <a:ext cx="609120" cy="16239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-1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-3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1" name="CustomShape 11"/>
          <p:cNvSpPr/>
          <p:nvPr/>
        </p:nvSpPr>
        <p:spPr>
          <a:xfrm>
            <a:off x="8982360" y="5267160"/>
            <a:ext cx="380520" cy="3459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7" dur="indefinite" restart="never" nodeType="tmRoot">
          <p:childTnLst>
            <p:seq>
              <p:cTn id="218" dur="indefinite" nodeType="mainSeq">
                <p:childTnLst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Negative / Positive Numbers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3" name="CustomShape 2"/>
          <p:cNvSpPr/>
          <p:nvPr/>
        </p:nvSpPr>
        <p:spPr>
          <a:xfrm>
            <a:off x="867600" y="1859040"/>
            <a:ext cx="10453320" cy="3382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function negativePositiveNumbers(arr)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result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[]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for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(num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of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arr)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if (num &lt; 0)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result.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unshift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(num);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Insert at the start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else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result.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push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(num);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Append at the 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console.log(result.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join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('\n'));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4" name="CustomShape 3"/>
          <p:cNvSpPr/>
          <p:nvPr/>
        </p:nvSpPr>
        <p:spPr>
          <a:xfrm>
            <a:off x="1446120" y="6150960"/>
            <a:ext cx="9295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1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https://judge.softuni.bg/Contests/311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1" dur="indefinite" restart="never" nodeType="tmRoot">
          <p:childTnLst>
            <p:seq>
              <p:cTn id="252" dur="indefinite" nodeType="mainSeq">
                <p:childTnLst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extShape 1"/>
          <p:cNvSpPr txBox="1"/>
          <p:nvPr/>
        </p:nvSpPr>
        <p:spPr>
          <a:xfrm>
            <a:off x="1297080" y="100800"/>
            <a:ext cx="839916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Slicing Arrays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6" name="CustomShape 2"/>
          <p:cNvSpPr/>
          <p:nvPr/>
        </p:nvSpPr>
        <p:spPr>
          <a:xfrm>
            <a:off x="2171880" y="1330200"/>
            <a:ext cx="9697320" cy="821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nums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[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'one', 'two', 'three', 'four'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console.log(nums.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join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('|'));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one|two|three|four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2171880" y="2594160"/>
            <a:ext cx="9697320" cy="821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firstNums = nums.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slice(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0, 2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start, end+1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console.log(firstNums.join('|'));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one|two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8" name="CustomShape 4"/>
          <p:cNvSpPr/>
          <p:nvPr/>
        </p:nvSpPr>
        <p:spPr>
          <a:xfrm>
            <a:off x="2171880" y="3885480"/>
            <a:ext cx="9697320" cy="821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lastNums = nums.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slice(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2, 4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start, end+1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console.log(lastNums.join('|'));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three|four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9" name="CustomShape 5"/>
          <p:cNvSpPr/>
          <p:nvPr/>
        </p:nvSpPr>
        <p:spPr>
          <a:xfrm>
            <a:off x="2171880" y="5176800"/>
            <a:ext cx="9697320" cy="821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midNums = nums.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slice(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1, 3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start, end+1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console.log(midNums.join('|'));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two|three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3" dur="indefinite" restart="never" nodeType="tmRoot">
          <p:childTnLst>
            <p:seq>
              <p:cTn id="274" dur="indefinite" nodeType="mainSeq">
                <p:childTnLst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1297080" y="100800"/>
            <a:ext cx="839916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Splice: Cut and Insert Array Elements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1" name="CustomShape 2"/>
          <p:cNvSpPr/>
          <p:nvPr/>
        </p:nvSpPr>
        <p:spPr>
          <a:xfrm>
            <a:off x="2184840" y="1234440"/>
            <a:ext cx="9824040" cy="821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nums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[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5, 10, 15, 20, 25, 30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console.log(nums.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join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('|'));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5|10|15|20|25|30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2184840" y="2606040"/>
            <a:ext cx="9824040" cy="1187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mid = nums.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splice(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2, 3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start, delete-count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console.log(mid.join('|'));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15|20|25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console.log(nums.join('|'));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5|10|30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3" name="CustomShape 4"/>
          <p:cNvSpPr/>
          <p:nvPr/>
        </p:nvSpPr>
        <p:spPr>
          <a:xfrm>
            <a:off x="2184840" y="4408560"/>
            <a:ext cx="9824040" cy="1553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nums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[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5, 10, 15, 20, 25, 30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nums.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splice(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3, 2, "twenty", "twenty-five"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console.log(nums.join('|'));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5|10|15|twenty|twenty-five|30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7" dur="indefinite" restart="never" nodeType="tmRoot">
          <p:childTnLst>
            <p:seq>
              <p:cTn id="288" dur="indefinite" nodeType="mainSeq">
                <p:childTnLst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You are given an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array of numbers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The first element holds an integer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k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Print the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first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k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and the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last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k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from                                                                         the other elements in the array (space separated)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5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First and Last K Numbers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6" name="CustomShape 3"/>
          <p:cNvSpPr/>
          <p:nvPr/>
        </p:nvSpPr>
        <p:spPr>
          <a:xfrm>
            <a:off x="9203760" y="1131120"/>
            <a:ext cx="577800" cy="18424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7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8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9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7" name="CustomShape 4"/>
          <p:cNvSpPr/>
          <p:nvPr/>
        </p:nvSpPr>
        <p:spPr>
          <a:xfrm>
            <a:off x="10483560" y="1349640"/>
            <a:ext cx="1082520" cy="1046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1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7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8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8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9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8" name="CustomShape 5"/>
          <p:cNvSpPr/>
          <p:nvPr/>
        </p:nvSpPr>
        <p:spPr>
          <a:xfrm>
            <a:off x="9942480" y="1699920"/>
            <a:ext cx="380520" cy="3459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6"/>
          <p:cNvSpPr/>
          <p:nvPr/>
        </p:nvSpPr>
        <p:spPr>
          <a:xfrm>
            <a:off x="9188280" y="3501000"/>
            <a:ext cx="577800" cy="1913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3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6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7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8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9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0" name="CustomShape 7"/>
          <p:cNvSpPr/>
          <p:nvPr/>
        </p:nvSpPr>
        <p:spPr>
          <a:xfrm>
            <a:off x="10483560" y="3757320"/>
            <a:ext cx="1082520" cy="1046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1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6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7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8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7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8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9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1" name="CustomShape 8"/>
          <p:cNvSpPr/>
          <p:nvPr/>
        </p:nvSpPr>
        <p:spPr>
          <a:xfrm>
            <a:off x="9957600" y="4111920"/>
            <a:ext cx="380520" cy="3459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CustomShape 9"/>
          <p:cNvSpPr/>
          <p:nvPr/>
        </p:nvSpPr>
        <p:spPr>
          <a:xfrm>
            <a:off x="9188280" y="5562720"/>
            <a:ext cx="577800" cy="1046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3" name="CustomShape 10"/>
          <p:cNvSpPr/>
          <p:nvPr/>
        </p:nvSpPr>
        <p:spPr>
          <a:xfrm>
            <a:off x="10472400" y="5562720"/>
            <a:ext cx="1082520" cy="1046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1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5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4" name="CustomShape 11"/>
          <p:cNvSpPr/>
          <p:nvPr/>
        </p:nvSpPr>
        <p:spPr>
          <a:xfrm>
            <a:off x="9942480" y="5913360"/>
            <a:ext cx="380520" cy="3459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12"/>
          <p:cNvSpPr/>
          <p:nvPr/>
        </p:nvSpPr>
        <p:spPr>
          <a:xfrm>
            <a:off x="668880" y="3605040"/>
            <a:ext cx="8137440" cy="22849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function firstLastKElements(arr)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k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= arr.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shift()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console.log(arr.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slice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(0,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k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).join('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'));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console.log(arr.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slice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(arr.length-k,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arr.length).join(' '));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6" name="CustomShape 13"/>
          <p:cNvSpPr/>
          <p:nvPr/>
        </p:nvSpPr>
        <p:spPr>
          <a:xfrm>
            <a:off x="668880" y="6255360"/>
            <a:ext cx="813744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1" lang="en-US" sz="22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https://judge.softuni.bg/Contests/311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7" dur="indefinite" restart="never" nodeType="tmRoot">
          <p:childTnLst>
            <p:seq>
              <p:cTn id="298" dur="indefinite" nodeType="mainSeq">
                <p:childTnLst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2" name="TextShape 2"/>
          <p:cNvSpPr txBox="1"/>
          <p:nvPr/>
        </p:nvSpPr>
        <p:spPr>
          <a:xfrm>
            <a:off x="196920" y="1371600"/>
            <a:ext cx="8182080" cy="4795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82000"/>
          </a:bodyPr>
          <a:p>
            <a:pPr marL="446040" indent="-44568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500" spc="-1" strike="noStrike">
                <a:solidFill>
                  <a:srgbClr val="234465"/>
                </a:solidFill>
                <a:latin typeface="Calibri"/>
              </a:rPr>
              <a:t>Arrays is JavaScript</a:t>
            </a:r>
            <a:endParaRPr b="0" lang="en-US" sz="3500" spc="-1" strike="noStrike">
              <a:solidFill>
                <a:srgbClr val="234465"/>
              </a:solidFill>
              <a:latin typeface="Calibri"/>
            </a:endParaRPr>
          </a:p>
          <a:p>
            <a:pPr marL="446040" indent="-44568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500" spc="-1" strike="noStrike">
                <a:solidFill>
                  <a:srgbClr val="234465"/>
                </a:solidFill>
                <a:latin typeface="Calibri"/>
              </a:rPr>
              <a:t>Array Operations</a:t>
            </a:r>
            <a:endParaRPr b="0" lang="en-US" sz="3500" spc="-1" strike="noStrike">
              <a:solidFill>
                <a:srgbClr val="234465"/>
              </a:solidFill>
              <a:latin typeface="Calibri"/>
            </a:endParaRPr>
          </a:p>
          <a:p>
            <a:pPr lvl="1" marL="762120" indent="-4568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500" spc="-1" strike="noStrike">
                <a:solidFill>
                  <a:srgbClr val="234465"/>
                </a:solidFill>
                <a:latin typeface="Calibri"/>
              </a:rPr>
              <a:t>Iteration over Arrays</a:t>
            </a:r>
            <a:endParaRPr b="0" lang="en-US" sz="3500" spc="-1" strike="noStrike">
              <a:solidFill>
                <a:srgbClr val="234465"/>
              </a:solidFill>
              <a:latin typeface="Calibri"/>
            </a:endParaRPr>
          </a:p>
          <a:p>
            <a:pPr lvl="1" marL="762120" indent="-4568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500" spc="-1" strike="noStrike">
                <a:solidFill>
                  <a:srgbClr val="234465"/>
                </a:solidFill>
                <a:latin typeface="Calibri"/>
              </a:rPr>
              <a:t>Push, Pop, Shift, Slice, Join ...</a:t>
            </a:r>
            <a:endParaRPr b="0" lang="en-US" sz="3500" spc="-1" strike="noStrike">
              <a:solidFill>
                <a:srgbClr val="234465"/>
              </a:solidFill>
              <a:latin typeface="Calibri"/>
            </a:endParaRPr>
          </a:p>
          <a:p>
            <a:pPr lvl="1" marL="762120" indent="-4568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500" spc="-1" strike="noStrike">
                <a:solidFill>
                  <a:srgbClr val="234465"/>
                </a:solidFill>
                <a:latin typeface="Calibri"/>
              </a:rPr>
              <a:t>Filter, Map, Reduce ...</a:t>
            </a:r>
            <a:endParaRPr b="0" lang="en-US" sz="3500" spc="-1" strike="noStrike">
              <a:solidFill>
                <a:srgbClr val="234465"/>
              </a:solidFill>
              <a:latin typeface="Calibri"/>
            </a:endParaRPr>
          </a:p>
          <a:p>
            <a:pPr lvl="1" marL="762120" indent="-45684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500" spc="-1" strike="noStrike">
                <a:solidFill>
                  <a:srgbClr val="234465"/>
                </a:solidFill>
                <a:latin typeface="Calibri"/>
              </a:rPr>
              <a:t>Sorting Arrays</a:t>
            </a:r>
            <a:endParaRPr b="0" lang="en-US" sz="3500" spc="-1" strike="noStrike">
              <a:solidFill>
                <a:srgbClr val="234465"/>
              </a:solidFill>
              <a:latin typeface="Calibri"/>
            </a:endParaRPr>
          </a:p>
          <a:p>
            <a:pPr marL="446040" indent="-44568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500" spc="-1" strike="noStrike">
                <a:solidFill>
                  <a:srgbClr val="234465"/>
                </a:solidFill>
                <a:latin typeface="Calibri"/>
              </a:rPr>
              <a:t>Matrices</a:t>
            </a:r>
            <a:endParaRPr b="0" lang="en-US" sz="35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extShape 1"/>
          <p:cNvSpPr txBox="1"/>
          <p:nvPr/>
        </p:nvSpPr>
        <p:spPr>
          <a:xfrm>
            <a:off x="190440" y="1196280"/>
            <a:ext cx="520848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52000"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Take two integers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n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and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k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Generate and print the           following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sequence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The first element is: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1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All other elements =        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sum of the previous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k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     elements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Example: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n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=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9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ffa000"/>
                </a:solidFill>
                <a:latin typeface="Consolas"/>
              </a:rPr>
              <a:t>k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=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5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120 = 4 + 8 + 16 + 31 + 61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8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Sum Last K Numbers Sequence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9" name="CustomShape 3"/>
          <p:cNvSpPr/>
          <p:nvPr/>
        </p:nvSpPr>
        <p:spPr>
          <a:xfrm>
            <a:off x="5672160" y="1348200"/>
            <a:ext cx="542160" cy="855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6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0" name="CustomShape 4"/>
          <p:cNvSpPr/>
          <p:nvPr/>
        </p:nvSpPr>
        <p:spPr>
          <a:xfrm>
            <a:off x="6452640" y="1689480"/>
            <a:ext cx="380520" cy="3074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5"/>
          <p:cNvSpPr/>
          <p:nvPr/>
        </p:nvSpPr>
        <p:spPr>
          <a:xfrm>
            <a:off x="6967440" y="1348200"/>
            <a:ext cx="4095720" cy="855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Sequence: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1 1 2 4 7 13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2" name="CustomShape 6"/>
          <p:cNvSpPr/>
          <p:nvPr/>
        </p:nvSpPr>
        <p:spPr>
          <a:xfrm>
            <a:off x="5672160" y="2643480"/>
            <a:ext cx="542160" cy="855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8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3" name="CustomShape 7"/>
          <p:cNvSpPr/>
          <p:nvPr/>
        </p:nvSpPr>
        <p:spPr>
          <a:xfrm>
            <a:off x="6452640" y="2984760"/>
            <a:ext cx="380520" cy="3074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CustomShape 8"/>
          <p:cNvSpPr/>
          <p:nvPr/>
        </p:nvSpPr>
        <p:spPr>
          <a:xfrm>
            <a:off x="6967440" y="2643480"/>
            <a:ext cx="4095720" cy="855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Sequence: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1 1 2 3 5 8 13 21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5" name="CustomShape 9"/>
          <p:cNvSpPr/>
          <p:nvPr/>
        </p:nvSpPr>
        <p:spPr>
          <a:xfrm>
            <a:off x="5672160" y="3926880"/>
            <a:ext cx="542160" cy="855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9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6" name="CustomShape 10"/>
          <p:cNvSpPr/>
          <p:nvPr/>
        </p:nvSpPr>
        <p:spPr>
          <a:xfrm>
            <a:off x="6452640" y="4268160"/>
            <a:ext cx="380520" cy="3074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CustomShape 11"/>
          <p:cNvSpPr/>
          <p:nvPr/>
        </p:nvSpPr>
        <p:spPr>
          <a:xfrm>
            <a:off x="6967440" y="3926880"/>
            <a:ext cx="4095720" cy="855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Sequence: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1 1 2 4 8 16 31 61 120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488" name="Group 12"/>
          <p:cNvGrpSpPr/>
          <p:nvPr/>
        </p:nvGrpSpPr>
        <p:grpSpPr>
          <a:xfrm>
            <a:off x="6932520" y="4991760"/>
            <a:ext cx="3987720" cy="981360"/>
            <a:chOff x="6932520" y="4991760"/>
            <a:chExt cx="3987720" cy="981360"/>
          </a:xfrm>
        </p:grpSpPr>
        <p:sp>
          <p:nvSpPr>
            <p:cNvPr id="489" name="CustomShape 13"/>
            <p:cNvSpPr/>
            <p:nvPr/>
          </p:nvSpPr>
          <p:spPr>
            <a:xfrm>
              <a:off x="7977600" y="5439960"/>
              <a:ext cx="2230200" cy="5331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600"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CustomShape 14"/>
            <p:cNvSpPr/>
            <p:nvPr/>
          </p:nvSpPr>
          <p:spPr>
            <a:xfrm>
              <a:off x="10208160" y="5439960"/>
              <a:ext cx="712080" cy="5331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600"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CustomShape 15"/>
            <p:cNvSpPr/>
            <p:nvPr/>
          </p:nvSpPr>
          <p:spPr>
            <a:xfrm>
              <a:off x="6932520" y="5439960"/>
              <a:ext cx="3987720" cy="5331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600"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234465"/>
                  </a:solidFill>
                  <a:latin typeface="Consolas"/>
                </a:rPr>
                <a:t>1 1 2 4 8 16 31 61 </a:t>
              </a:r>
              <a:r>
                <a:rPr b="1" lang="en-US" sz="2400" spc="-1" strike="noStrike">
                  <a:solidFill>
                    <a:srgbClr val="ffa000"/>
                  </a:solidFill>
                  <a:latin typeface="Consolas"/>
                </a:rPr>
                <a:t>120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92" name="CustomShape 16"/>
            <p:cNvSpPr/>
            <p:nvPr/>
          </p:nvSpPr>
          <p:spPr>
            <a:xfrm>
              <a:off x="9507960" y="4991760"/>
              <a:ext cx="43560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234465"/>
                  </a:solidFill>
                  <a:latin typeface="Calibri"/>
                </a:rPr>
                <a:t>+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493" name="CustomShape 17"/>
            <p:cNvSpPr/>
            <p:nvPr/>
          </p:nvSpPr>
          <p:spPr>
            <a:xfrm flipH="1" flipV="1" rot="5400000">
              <a:off x="9745200" y="4620960"/>
              <a:ext cx="12240" cy="1637280"/>
            </a:xfrm>
            <a:prstGeom prst="curvedConnector3">
              <a:avLst>
                <a:gd name="adj1" fmla="val 2942858"/>
              </a:avLst>
            </a:prstGeom>
            <a:noFill/>
            <a:ln w="57240">
              <a:solidFill>
                <a:srgbClr val="f4c467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94" name="CustomShape 18"/>
          <p:cNvSpPr/>
          <p:nvPr/>
        </p:nvSpPr>
        <p:spPr>
          <a:xfrm>
            <a:off x="1446120" y="6152760"/>
            <a:ext cx="9295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1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https://judge.softuni.bg/Contests/311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1" dur="indefinite" restart="never" nodeType="tmRoot">
          <p:childTnLst>
            <p:seq>
              <p:cTn id="322" dur="indefinite" nodeType="mainSeq">
                <p:childTnLst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Sum Last K Numbers Sequence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760320" y="1685160"/>
            <a:ext cx="10667520" cy="4239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function sumLastKNumbersSequence(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k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seq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[1]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for (let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current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1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current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&lt;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current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++)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start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= Math.max(0,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current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-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 k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end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current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-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1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sum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=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TODO: sum the values of seq[start … end]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seq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[current]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sum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seq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.join(' '));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7" name="CustomShape 3"/>
          <p:cNvSpPr/>
          <p:nvPr/>
        </p:nvSpPr>
        <p:spPr>
          <a:xfrm>
            <a:off x="1446120" y="6152760"/>
            <a:ext cx="9295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1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https://judge.softuni.bg/Contests/311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7" dur="indefinite" restart="never" nodeType="tmRoot">
          <p:childTnLst>
            <p:seq>
              <p:cTn id="358" dur="indefinite" nodeType="mainSeq">
                <p:childTnLst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TextShape 1"/>
          <p:cNvSpPr txBox="1"/>
          <p:nvPr/>
        </p:nvSpPr>
        <p:spPr>
          <a:xfrm>
            <a:off x="1297080" y="100800"/>
            <a:ext cx="839916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Filtering and Transforming Elements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9" name="CustomShape 2"/>
          <p:cNvSpPr/>
          <p:nvPr/>
        </p:nvSpPr>
        <p:spPr>
          <a:xfrm>
            <a:off x="2093760" y="1270080"/>
            <a:ext cx="9967320" cy="821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nums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[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'one',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'two',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'three',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'four'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console.log(nums.join('|'));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one|two|three|four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00" name="CustomShape 3"/>
          <p:cNvSpPr/>
          <p:nvPr/>
        </p:nvSpPr>
        <p:spPr>
          <a:xfrm>
            <a:off x="2093760" y="2534040"/>
            <a:ext cx="9967320" cy="1187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filteredNums =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nums.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filter(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x =&gt; x.startsWith('t')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console.log(filteredNums.join('|'));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two|three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01" name="CustomShape 4"/>
          <p:cNvSpPr/>
          <p:nvPr/>
        </p:nvSpPr>
        <p:spPr>
          <a:xfrm>
            <a:off x="2093760" y="4233240"/>
            <a:ext cx="9967320" cy="821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lengths = nums.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map(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x =&gt; x.length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console.log(lengths.join('|'));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3|3|5|4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02" name="CustomShape 5"/>
          <p:cNvSpPr/>
          <p:nvPr/>
        </p:nvSpPr>
        <p:spPr>
          <a:xfrm>
            <a:off x="2093760" y="5501160"/>
            <a:ext cx="9967320" cy="821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lengths = nums.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map(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x =&gt; [x.length, x[0]]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console.log(lengths.join('|'));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3,o|3,t|5,t|4,f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5" dur="indefinite" restart="never" nodeType="tmRoot">
          <p:childTnLst>
            <p:seq>
              <p:cTn id="386" dur="indefinite" nodeType="mainSeq">
                <p:childTnLst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1297080" y="100800"/>
            <a:ext cx="839916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More Useful Array Methods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4" name="CustomShape 2"/>
          <p:cNvSpPr/>
          <p:nvPr/>
        </p:nvSpPr>
        <p:spPr>
          <a:xfrm>
            <a:off x="2143080" y="1182600"/>
            <a:ext cx="9839520" cy="1187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nums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[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1, 2, 3, 4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numsSum = nums.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reduce(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(a, b) =&gt; a + b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console.log(numsSum);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10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2144880" y="2886840"/>
            <a:ext cx="9839520" cy="1553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reversedNums = nums.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reverse()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console.log(reversedNums);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[4, 3, 2, 1]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allNums = nums.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concat(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reversedNums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console.log(allNums);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[1, 2, 3, 4, 4, 3, 2, 1]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06" name="CustomShape 4"/>
          <p:cNvSpPr/>
          <p:nvPr/>
        </p:nvSpPr>
        <p:spPr>
          <a:xfrm>
            <a:off x="2144880" y="5020560"/>
            <a:ext cx="9839520" cy="1187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includes = allNums.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includes(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4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index = allNums.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indexOf(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4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console.log(includes, index);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true 3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9" dur="indefinite" restart="never" nodeType="tmRoot">
          <p:childTnLst>
            <p:seq>
              <p:cTn id="400" dur="indefinite" nodeType="mainSeq">
                <p:childTnLst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You are given an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array of numbers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Print the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odd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numbers,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doubled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and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reversed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8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Process Odd Numbers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9" name="CustomShape 3"/>
          <p:cNvSpPr/>
          <p:nvPr/>
        </p:nvSpPr>
        <p:spPr>
          <a:xfrm>
            <a:off x="811800" y="2775600"/>
            <a:ext cx="7513560" cy="26506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function firstLastElements(arr)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result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= arr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filter(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(num, i) =&gt; i % 2 == 1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map(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x =&gt; 2*x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reverse()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return result.join(' 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10" name="CustomShape 4"/>
          <p:cNvSpPr/>
          <p:nvPr/>
        </p:nvSpPr>
        <p:spPr>
          <a:xfrm>
            <a:off x="9106560" y="1309320"/>
            <a:ext cx="709560" cy="1661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10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15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20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25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11" name="CustomShape 5"/>
          <p:cNvSpPr/>
          <p:nvPr/>
        </p:nvSpPr>
        <p:spPr>
          <a:xfrm>
            <a:off x="10533600" y="1867680"/>
            <a:ext cx="1325520" cy="545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1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50 30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12" name="CustomShape 6"/>
          <p:cNvSpPr/>
          <p:nvPr/>
        </p:nvSpPr>
        <p:spPr>
          <a:xfrm>
            <a:off x="9992520" y="1967400"/>
            <a:ext cx="380520" cy="34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CustomShape 7"/>
          <p:cNvSpPr/>
          <p:nvPr/>
        </p:nvSpPr>
        <p:spPr>
          <a:xfrm>
            <a:off x="9106560" y="3516480"/>
            <a:ext cx="709560" cy="24814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3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10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4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7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14" name="CustomShape 8"/>
          <p:cNvSpPr/>
          <p:nvPr/>
        </p:nvSpPr>
        <p:spPr>
          <a:xfrm>
            <a:off x="10533600" y="4484160"/>
            <a:ext cx="1325520" cy="545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1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6 8 0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15" name="CustomShape 9"/>
          <p:cNvSpPr/>
          <p:nvPr/>
        </p:nvSpPr>
        <p:spPr>
          <a:xfrm>
            <a:off x="9992520" y="4584240"/>
            <a:ext cx="380520" cy="34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CustomShape 10"/>
          <p:cNvSpPr/>
          <p:nvPr/>
        </p:nvSpPr>
        <p:spPr>
          <a:xfrm>
            <a:off x="455760" y="6102720"/>
            <a:ext cx="8648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Check your solution here:</a:t>
            </a:r>
            <a:r>
              <a:rPr b="1" lang="en-US" sz="18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1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https://judge.softuni.bg/Contests/311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3" dur="indefinite" restart="never" nodeType="tmRoot">
          <p:childTnLst>
            <p:seq>
              <p:cTn id="414" dur="indefinite" nodeType="mainSeq">
                <p:childTnLst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Sorting Arrays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8" name="TextShape 2"/>
          <p:cNvSpPr txBox="1"/>
          <p:nvPr/>
        </p:nvSpPr>
        <p:spPr>
          <a:xfrm>
            <a:off x="615240" y="5917320"/>
            <a:ext cx="10961280" cy="4993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Arranging Elements in Increasing Order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19" name="Picture 3" descr=""/>
          <p:cNvPicPr/>
          <p:nvPr/>
        </p:nvPicPr>
        <p:blipFill>
          <a:blip r:embed="rId1"/>
          <a:stretch/>
        </p:blipFill>
        <p:spPr>
          <a:xfrm>
            <a:off x="4471560" y="1614600"/>
            <a:ext cx="2482560" cy="1118880"/>
          </a:xfrm>
          <a:prstGeom prst="rect">
            <a:avLst/>
          </a:prstGeom>
          <a:ln>
            <a:noFill/>
          </a:ln>
          <a:scene3d>
            <a:camera prst="perspectiveHeroicExtremeRightFacing"/>
            <a:lightRig dir="t" rig="threePt"/>
          </a:scene3d>
        </p:spPr>
      </p:pic>
      <p:pic>
        <p:nvPicPr>
          <p:cNvPr id="520" name="Picture 4" descr=""/>
          <p:cNvPicPr/>
          <p:nvPr/>
        </p:nvPicPr>
        <p:blipFill>
          <a:blip r:embed="rId2"/>
          <a:stretch/>
        </p:blipFill>
        <p:spPr>
          <a:xfrm>
            <a:off x="5345640" y="2684520"/>
            <a:ext cx="2251080" cy="986760"/>
          </a:xfrm>
          <a:prstGeom prst="rect">
            <a:avLst/>
          </a:prstGeom>
          <a:ln>
            <a:noFill/>
          </a:ln>
          <a:scene3d>
            <a:camera prst="perspectiveHeroicExtremeLeftFacing"/>
            <a:lightRig dir="t" rig="threePt"/>
          </a:scene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41" dur="indefinite" restart="never" nodeType="tmRoot">
          <p:childTnLst>
            <p:seq>
              <p:cTn id="4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1297080" y="100800"/>
            <a:ext cx="839916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Sorting Arrays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2" name="CustomShape 2"/>
          <p:cNvSpPr/>
          <p:nvPr/>
        </p:nvSpPr>
        <p:spPr>
          <a:xfrm>
            <a:off x="2155320" y="1626840"/>
            <a:ext cx="9835920" cy="821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nums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[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20, 40, 10, 30, 100, 5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console.log(nums.join('|'));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20|40|10|30|100|5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2155320" y="3103920"/>
            <a:ext cx="9835920" cy="11869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nums.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sort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Works incorrectly on arrays of numbers!!!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console.log(nums.join('|'));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10|100|20|30|40|5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4" name="CustomShape 4"/>
          <p:cNvSpPr/>
          <p:nvPr/>
        </p:nvSpPr>
        <p:spPr>
          <a:xfrm>
            <a:off x="2155320" y="4627800"/>
            <a:ext cx="9835920" cy="11869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nums.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sort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(a, b) =&gt; a-b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Compare elements as numbers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console.log(nums.join('|'));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5|10|20|30|40|100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43" dur="indefinite" restart="never" nodeType="tmRoot">
          <p:childTnLst>
            <p:seq>
              <p:cTn id="444" dur="indefinite" nodeType="mainSeq">
                <p:childTnLst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You are given an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array of numbers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Print the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smallest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two numbers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6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Smallest 2 Numbers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27" name="CustomShape 3"/>
          <p:cNvSpPr/>
          <p:nvPr/>
        </p:nvSpPr>
        <p:spPr>
          <a:xfrm>
            <a:off x="790200" y="2704680"/>
            <a:ext cx="7513560" cy="22838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function smallestTwoNumbers(arr)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arr.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sort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((a, b) =&gt; a-b);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result = arr.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slice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(0, 2);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return result.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join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(' 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8" name="CustomShape 4"/>
          <p:cNvSpPr/>
          <p:nvPr/>
        </p:nvSpPr>
        <p:spPr>
          <a:xfrm>
            <a:off x="8779680" y="1196280"/>
            <a:ext cx="709560" cy="18424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30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15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50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9" name="CustomShape 5"/>
          <p:cNvSpPr/>
          <p:nvPr/>
        </p:nvSpPr>
        <p:spPr>
          <a:xfrm>
            <a:off x="10207080" y="1844640"/>
            <a:ext cx="1325520" cy="545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1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5 15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30" name="CustomShape 6"/>
          <p:cNvSpPr/>
          <p:nvPr/>
        </p:nvSpPr>
        <p:spPr>
          <a:xfrm>
            <a:off x="9666000" y="1944360"/>
            <a:ext cx="380520" cy="3459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CustomShape 7"/>
          <p:cNvSpPr/>
          <p:nvPr/>
        </p:nvSpPr>
        <p:spPr>
          <a:xfrm>
            <a:off x="8779680" y="3493440"/>
            <a:ext cx="709560" cy="24814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3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10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4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7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32" name="CustomShape 8"/>
          <p:cNvSpPr/>
          <p:nvPr/>
        </p:nvSpPr>
        <p:spPr>
          <a:xfrm>
            <a:off x="10207080" y="4461480"/>
            <a:ext cx="1325520" cy="5454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1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0 3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33" name="CustomShape 9"/>
          <p:cNvSpPr/>
          <p:nvPr/>
        </p:nvSpPr>
        <p:spPr>
          <a:xfrm>
            <a:off x="9666000" y="4561200"/>
            <a:ext cx="380520" cy="3459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CustomShape 10"/>
          <p:cNvSpPr/>
          <p:nvPr/>
        </p:nvSpPr>
        <p:spPr>
          <a:xfrm>
            <a:off x="531720" y="6087600"/>
            <a:ext cx="8534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1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https://judge.softuni.bg/Contests/311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3" dur="indefinite" restart="never" nodeType="tmRoot">
          <p:childTnLst>
            <p:seq>
              <p:cTn id="454" dur="indefinite" nodeType="mainSeq">
                <p:childTnLst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Matrices (Tables)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6" name="TextShape 2"/>
          <p:cNvSpPr txBox="1"/>
          <p:nvPr/>
        </p:nvSpPr>
        <p:spPr>
          <a:xfrm>
            <a:off x="615240" y="5908320"/>
            <a:ext cx="10961280" cy="4993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Arrays Holding Arrays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37" name="Picture 3" descr=""/>
          <p:cNvPicPr/>
          <p:nvPr/>
        </p:nvPicPr>
        <p:blipFill>
          <a:blip r:embed="rId1"/>
          <a:stretch/>
        </p:blipFill>
        <p:spPr>
          <a:xfrm>
            <a:off x="4774680" y="1613160"/>
            <a:ext cx="2642040" cy="206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9" dur="indefinite" restart="never" nodeType="tmRoot">
          <p:childTnLst>
            <p:seq>
              <p:cTn id="4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TextShape 1"/>
          <p:cNvSpPr txBox="1"/>
          <p:nvPr/>
        </p:nvSpPr>
        <p:spPr>
          <a:xfrm>
            <a:off x="2065680" y="1121040"/>
            <a:ext cx="9929520" cy="52758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matrix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is a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table of values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9" name="TextShape 2"/>
          <p:cNvSpPr txBox="1"/>
          <p:nvPr/>
        </p:nvSpPr>
        <p:spPr>
          <a:xfrm>
            <a:off x="1297080" y="100800"/>
            <a:ext cx="839916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Matrices in JS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0" name="CustomShape 3"/>
          <p:cNvSpPr/>
          <p:nvPr/>
        </p:nvSpPr>
        <p:spPr>
          <a:xfrm>
            <a:off x="4539960" y="2354400"/>
            <a:ext cx="3891960" cy="3781440"/>
          </a:xfrm>
          <a:prstGeom prst="rect">
            <a:avLst/>
          </a:prstGeom>
          <a:solidFill>
            <a:schemeClr val="tx1">
              <a:lumMod val="65000"/>
              <a:alpha val="20000"/>
            </a:schemeClr>
          </a:solidFill>
          <a:ln>
            <a:solidFill>
              <a:schemeClr val="tx1">
                <a:lumMod val="50000"/>
              </a:schemeClr>
            </a:solidFill>
            <a:custDash>
              <a:ds d="300000" sp="1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541" name="Table 4"/>
          <p:cNvGraphicFramePr/>
          <p:nvPr/>
        </p:nvGraphicFramePr>
        <p:xfrm>
          <a:off x="5166720" y="2968560"/>
          <a:ext cx="2909160" cy="690840"/>
        </p:xfrm>
        <a:graphic>
          <a:graphicData uri="http://schemas.openxmlformats.org/drawingml/2006/table">
            <a:tbl>
              <a:tblPr/>
              <a:tblGrid>
                <a:gridCol w="727200"/>
                <a:gridCol w="727200"/>
                <a:gridCol w="727200"/>
                <a:gridCol w="727560"/>
              </a:tblGrid>
              <a:tr h="6908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ebffd2"/>
                          </a:solidFill>
                          <a:latin typeface="Calibri"/>
                        </a:rPr>
                        <a:t>4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34465"/>
                      </a:solidFill>
                    </a:lnL>
                    <a:lnR w="28080">
                      <a:solidFill>
                        <a:srgbClr val="234465"/>
                      </a:solidFill>
                    </a:lnR>
                    <a:lnT w="28080">
                      <a:solidFill>
                        <a:srgbClr val="234465"/>
                      </a:solidFill>
                    </a:lnT>
                    <a:lnB w="28080">
                      <a:solidFill>
                        <a:srgbClr val="234465"/>
                      </a:solidFill>
                    </a:lnB>
                    <a:solidFill>
                      <a:srgbClr val="ffd08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ebffd2"/>
                          </a:solidFill>
                          <a:latin typeface="Calibri"/>
                        </a:rPr>
                        <a:t>-6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34465"/>
                      </a:solidFill>
                    </a:lnL>
                    <a:lnR w="28080">
                      <a:solidFill>
                        <a:srgbClr val="234465"/>
                      </a:solidFill>
                    </a:lnR>
                    <a:lnT w="28080">
                      <a:solidFill>
                        <a:srgbClr val="234465"/>
                      </a:solidFill>
                    </a:lnT>
                    <a:lnB w="28080">
                      <a:solidFill>
                        <a:srgbClr val="234465"/>
                      </a:solidFill>
                    </a:lnB>
                    <a:solidFill>
                      <a:srgbClr val="ffd08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ebffd2"/>
                          </a:solidFill>
                          <a:latin typeface="Calibri"/>
                        </a:rPr>
                        <a:t>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34465"/>
                      </a:solidFill>
                    </a:lnL>
                    <a:lnR w="28080">
                      <a:solidFill>
                        <a:srgbClr val="234465"/>
                      </a:solidFill>
                    </a:lnR>
                    <a:lnT w="28080">
                      <a:solidFill>
                        <a:srgbClr val="234465"/>
                      </a:solidFill>
                    </a:lnT>
                    <a:lnB w="28080">
                      <a:solidFill>
                        <a:srgbClr val="234465"/>
                      </a:solidFill>
                    </a:lnB>
                    <a:solidFill>
                      <a:srgbClr val="ffd08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ebffd2"/>
                          </a:solidFill>
                          <a:latin typeface="Calibri"/>
                        </a:rPr>
                        <a:t>0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34465"/>
                      </a:solidFill>
                    </a:lnL>
                    <a:lnR w="28080">
                      <a:solidFill>
                        <a:srgbClr val="234465"/>
                      </a:solidFill>
                    </a:lnR>
                    <a:lnT w="28080">
                      <a:solidFill>
                        <a:srgbClr val="234465"/>
                      </a:solidFill>
                    </a:lnT>
                    <a:lnB w="28080">
                      <a:solidFill>
                        <a:srgbClr val="234465"/>
                      </a:solidFill>
                    </a:lnB>
                    <a:solidFill>
                      <a:srgbClr val="ffd08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2" name="Table 5"/>
          <p:cNvGraphicFramePr/>
          <p:nvPr/>
        </p:nvGraphicFramePr>
        <p:xfrm>
          <a:off x="5166720" y="3649680"/>
          <a:ext cx="2181960" cy="690840"/>
        </p:xfrm>
        <a:graphic>
          <a:graphicData uri="http://schemas.openxmlformats.org/drawingml/2006/table">
            <a:tbl>
              <a:tblPr/>
              <a:tblGrid>
                <a:gridCol w="727200"/>
                <a:gridCol w="727200"/>
                <a:gridCol w="727560"/>
              </a:tblGrid>
              <a:tr h="6908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ebffd2"/>
                          </a:solidFill>
                          <a:latin typeface="Calibri"/>
                        </a:rPr>
                        <a:t>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34465"/>
                      </a:solidFill>
                    </a:lnL>
                    <a:lnR w="28080">
                      <a:solidFill>
                        <a:srgbClr val="234465"/>
                      </a:solidFill>
                    </a:lnR>
                    <a:lnT w="28080">
                      <a:solidFill>
                        <a:srgbClr val="234465"/>
                      </a:solidFill>
                    </a:lnT>
                    <a:lnB w="28080">
                      <a:solidFill>
                        <a:srgbClr val="234465"/>
                      </a:solidFill>
                    </a:lnB>
                    <a:solidFill>
                      <a:srgbClr val="ffb8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ebffd2"/>
                          </a:solidFill>
                          <a:latin typeface="Calibri"/>
                        </a:rPr>
                        <a:t>1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34465"/>
                      </a:solidFill>
                    </a:lnL>
                    <a:lnR w="28080">
                      <a:solidFill>
                        <a:srgbClr val="234465"/>
                      </a:solidFill>
                    </a:lnR>
                    <a:lnT w="28080">
                      <a:solidFill>
                        <a:srgbClr val="234465"/>
                      </a:solidFill>
                    </a:lnT>
                    <a:lnB w="28080">
                      <a:solidFill>
                        <a:srgbClr val="234465"/>
                      </a:solidFill>
                    </a:lnB>
                    <a:solidFill>
                      <a:srgbClr val="ffb8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ebffd2"/>
                          </a:solidFill>
                          <a:latin typeface="Calibri"/>
                        </a:rPr>
                        <a:t>-2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34465"/>
                      </a:solidFill>
                    </a:lnL>
                    <a:lnR w="28080">
                      <a:solidFill>
                        <a:srgbClr val="234465"/>
                      </a:solidFill>
                    </a:lnR>
                    <a:lnT w="28080">
                      <a:solidFill>
                        <a:srgbClr val="234465"/>
                      </a:solidFill>
                    </a:lnT>
                    <a:lnB w="28080">
                      <a:solidFill>
                        <a:srgbClr val="234465"/>
                      </a:solidFill>
                    </a:lnB>
                    <a:solidFill>
                      <a:srgbClr val="ffb84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3" name="Table 6"/>
          <p:cNvGraphicFramePr/>
          <p:nvPr/>
        </p:nvGraphicFramePr>
        <p:xfrm>
          <a:off x="5166720" y="4340520"/>
          <a:ext cx="1454400" cy="690840"/>
        </p:xfrm>
        <a:graphic>
          <a:graphicData uri="http://schemas.openxmlformats.org/drawingml/2006/table">
            <a:tbl>
              <a:tblPr/>
              <a:tblGrid>
                <a:gridCol w="727200"/>
                <a:gridCol w="727200"/>
              </a:tblGrid>
              <a:tr h="6908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ebffd2"/>
                          </a:solidFill>
                          <a:latin typeface="Calibri"/>
                        </a:rPr>
                        <a:t>-5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34465"/>
                      </a:solidFill>
                    </a:lnL>
                    <a:lnR w="28080">
                      <a:solidFill>
                        <a:srgbClr val="234465"/>
                      </a:solidFill>
                    </a:lnR>
                    <a:lnT w="28080">
                      <a:solidFill>
                        <a:srgbClr val="234465"/>
                      </a:solidFill>
                    </a:lnT>
                    <a:lnB w="28080">
                      <a:solidFill>
                        <a:srgbClr val="234465"/>
                      </a:solidFill>
                    </a:lnB>
                    <a:solidFill>
                      <a:srgbClr val="ffc159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ebffd2"/>
                          </a:solidFill>
                          <a:latin typeface="Calibri"/>
                        </a:rPr>
                        <a:t>17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34465"/>
                      </a:solidFill>
                    </a:lnL>
                    <a:lnR w="28080">
                      <a:solidFill>
                        <a:srgbClr val="234465"/>
                      </a:solidFill>
                    </a:lnR>
                    <a:lnT w="28080">
                      <a:solidFill>
                        <a:srgbClr val="234465"/>
                      </a:solidFill>
                    </a:lnT>
                    <a:lnB w="28080">
                      <a:solidFill>
                        <a:srgbClr val="234465"/>
                      </a:solidFill>
                    </a:lnB>
                    <a:solidFill>
                      <a:srgbClr val="ffc1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4" name="Table 7"/>
          <p:cNvGraphicFramePr/>
          <p:nvPr/>
        </p:nvGraphicFramePr>
        <p:xfrm>
          <a:off x="5166720" y="5021640"/>
          <a:ext cx="2909160" cy="690840"/>
        </p:xfrm>
        <a:graphic>
          <a:graphicData uri="http://schemas.openxmlformats.org/drawingml/2006/table">
            <a:tbl>
              <a:tblPr/>
              <a:tblGrid>
                <a:gridCol w="727200"/>
                <a:gridCol w="727200"/>
                <a:gridCol w="727200"/>
                <a:gridCol w="727560"/>
              </a:tblGrid>
              <a:tr h="6908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ebffd2"/>
                          </a:solidFill>
                          <a:latin typeface="Calibri"/>
                        </a:rPr>
                        <a:t>7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34465"/>
                      </a:solidFill>
                    </a:lnL>
                    <a:lnR w="28080">
                      <a:solidFill>
                        <a:srgbClr val="234465"/>
                      </a:solidFill>
                    </a:lnR>
                    <a:lnT w="28080">
                      <a:solidFill>
                        <a:srgbClr val="234465"/>
                      </a:solidFill>
                    </a:lnT>
                    <a:lnB w="28080">
                      <a:solidFill>
                        <a:srgbClr val="234465"/>
                      </a:solidFill>
                    </a:lnB>
                    <a:solidFill>
                      <a:srgbClr val="ffb8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ebffd2"/>
                          </a:solidFill>
                          <a:latin typeface="Calibri"/>
                        </a:rPr>
                        <a:t>3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34465"/>
                      </a:solidFill>
                    </a:lnL>
                    <a:lnR w="28080">
                      <a:solidFill>
                        <a:srgbClr val="234465"/>
                      </a:solidFill>
                    </a:lnR>
                    <a:lnT w="28080">
                      <a:solidFill>
                        <a:srgbClr val="234465"/>
                      </a:solidFill>
                    </a:lnT>
                    <a:lnB w="28080">
                      <a:solidFill>
                        <a:srgbClr val="234465"/>
                      </a:solidFill>
                    </a:lnB>
                    <a:solidFill>
                      <a:srgbClr val="ffb8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ebffd2"/>
                          </a:solidFill>
                          <a:latin typeface="Calibri"/>
                        </a:rPr>
                        <a:t>-9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34465"/>
                      </a:solidFill>
                    </a:lnL>
                    <a:lnR w="28080">
                      <a:solidFill>
                        <a:srgbClr val="234465"/>
                      </a:solidFill>
                    </a:lnR>
                    <a:lnT w="28080">
                      <a:solidFill>
                        <a:srgbClr val="234465"/>
                      </a:solidFill>
                    </a:lnT>
                    <a:lnB w="28080">
                      <a:solidFill>
                        <a:srgbClr val="234465"/>
                      </a:solidFill>
                    </a:lnB>
                    <a:solidFill>
                      <a:srgbClr val="ffb840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800" spc="-1" strike="noStrike">
                          <a:solidFill>
                            <a:srgbClr val="ebffd2"/>
                          </a:solidFill>
                          <a:latin typeface="Calibri"/>
                        </a:rPr>
                        <a:t>12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28080">
                      <a:solidFill>
                        <a:srgbClr val="234465"/>
                      </a:solidFill>
                    </a:lnL>
                    <a:lnR w="28080">
                      <a:solidFill>
                        <a:srgbClr val="234465"/>
                      </a:solidFill>
                    </a:lnR>
                    <a:lnT w="28080">
                      <a:solidFill>
                        <a:srgbClr val="234465"/>
                      </a:solidFill>
                    </a:lnT>
                    <a:lnB w="28080">
                      <a:solidFill>
                        <a:srgbClr val="234465"/>
                      </a:solidFill>
                    </a:lnB>
                    <a:solidFill>
                      <a:srgbClr val="ffb840"/>
                    </a:solidFill>
                  </a:tcPr>
                </a:tc>
              </a:tr>
            </a:tbl>
          </a:graphicData>
        </a:graphic>
      </p:graphicFrame>
      <p:sp>
        <p:nvSpPr>
          <p:cNvPr id="545" name="CustomShape 8"/>
          <p:cNvSpPr/>
          <p:nvPr/>
        </p:nvSpPr>
        <p:spPr>
          <a:xfrm>
            <a:off x="8650440" y="1532880"/>
            <a:ext cx="3369600" cy="21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latin typeface="Calibri"/>
              </a:rPr>
              <a:t>Represented as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nested arrays </a:t>
            </a:r>
            <a:r>
              <a:rPr b="0" lang="en-US" sz="3200" spc="-1" strike="noStrike">
                <a:latin typeface="Calibri"/>
              </a:rPr>
              <a:t>in JavaScript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46" name="CustomShape 9"/>
          <p:cNvSpPr/>
          <p:nvPr/>
        </p:nvSpPr>
        <p:spPr>
          <a:xfrm>
            <a:off x="8872920" y="3603600"/>
            <a:ext cx="3106440" cy="22849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matrix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[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[4,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-6,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3,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0],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[2,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1,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-2],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[-5,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17],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[7,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3,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-9,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12]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47" name="CustomShape 10"/>
          <p:cNvSpPr/>
          <p:nvPr/>
        </p:nvSpPr>
        <p:spPr>
          <a:xfrm>
            <a:off x="1961640" y="3176280"/>
            <a:ext cx="2409480" cy="613440"/>
          </a:xfrm>
          <a:prstGeom prst="wedgeRoundRectCallout">
            <a:avLst>
              <a:gd name="adj1" fmla="val 65147"/>
              <a:gd name="adj2" fmla="val 54991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>
                <a:alpha val="8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Matrix of 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</a:rPr>
              <a:t>4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 rows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48" name="CustomShape 11"/>
          <p:cNvSpPr/>
          <p:nvPr/>
        </p:nvSpPr>
        <p:spPr>
          <a:xfrm>
            <a:off x="4782600" y="3145320"/>
            <a:ext cx="380520" cy="248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2500" spc="-1" strike="noStrike">
                <a:solidFill>
                  <a:srgbClr val="234465"/>
                </a:solidFill>
                <a:latin typeface="Calibri"/>
              </a:rPr>
              <a:t>0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5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500" spc="-1" strike="noStrike">
                <a:solidFill>
                  <a:srgbClr val="234465"/>
                </a:solidFill>
                <a:latin typeface="Calibri"/>
              </a:rPr>
              <a:t>1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5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500" spc="-1" strike="noStrike">
                <a:solidFill>
                  <a:srgbClr val="234465"/>
                </a:solidFill>
                <a:latin typeface="Calibri"/>
              </a:rPr>
              <a:t>2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5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500" spc="-1" strike="noStrike">
                <a:solidFill>
                  <a:srgbClr val="234465"/>
                </a:solidFill>
                <a:latin typeface="Calibri"/>
              </a:rPr>
              <a:t>3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549" name="CustomShape 12"/>
          <p:cNvSpPr/>
          <p:nvPr/>
        </p:nvSpPr>
        <p:spPr>
          <a:xfrm>
            <a:off x="1708200" y="4746240"/>
            <a:ext cx="2688840" cy="1450800"/>
          </a:xfrm>
          <a:prstGeom prst="wedgeRoundRectCallout">
            <a:avLst>
              <a:gd name="adj1" fmla="val 79082"/>
              <a:gd name="adj2" fmla="val -36177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>
                <a:alpha val="8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Element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matrix[2][0]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at row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2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, column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50" name="CustomShape 13"/>
          <p:cNvSpPr/>
          <p:nvPr/>
        </p:nvSpPr>
        <p:spPr>
          <a:xfrm>
            <a:off x="5141520" y="2543040"/>
            <a:ext cx="290916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500" spc="-1" strike="noStrike">
                <a:solidFill>
                  <a:srgbClr val="234465"/>
                </a:solidFill>
                <a:latin typeface="Calibri"/>
              </a:rPr>
              <a:t>0        1        2       3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61" dur="indefinite" restart="never" nodeType="tmRoot">
          <p:childTnLst>
            <p:seq>
              <p:cTn id="462" dur="indefinite" nodeType="mainSeq">
                <p:childTnLst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Have a Question?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1440" y="1150920"/>
            <a:ext cx="11804400" cy="5373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8800" spc="-1" strike="noStrike" u="sng">
                <a:solidFill>
                  <a:srgbClr val="ffa000"/>
                </a:solidFill>
                <a:uFillTx/>
                <a:latin typeface="Calibri"/>
              </a:rPr>
              <a:t>sli.do</a:t>
            </a:r>
            <a:br/>
            <a:r>
              <a:rPr b="1" lang="en-US" sz="11500" spc="-1" strike="noStrike">
                <a:solidFill>
                  <a:srgbClr val="234465"/>
                </a:solidFill>
                <a:latin typeface="Calibri"/>
              </a:rPr>
              <a:t>#JSCORE</a:t>
            </a:r>
            <a:endParaRPr b="0" lang="en-US" sz="115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115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5" name="TextShape 3"/>
          <p:cNvSpPr txBox="1"/>
          <p:nvPr/>
        </p:nvSpPr>
        <p:spPr>
          <a:xfrm>
            <a:off x="11761920" y="6524640"/>
            <a:ext cx="42840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DA840819-EF93-4464-80BB-ACA6E2B0A28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3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extShape 1"/>
          <p:cNvSpPr txBox="1"/>
          <p:nvPr/>
        </p:nvSpPr>
        <p:spPr>
          <a:xfrm>
            <a:off x="1297080" y="100800"/>
            <a:ext cx="839916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M</a:t>
            </a: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at</a:t>
            </a: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ri</a:t>
            </a: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x </a:t>
            </a: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– </a:t>
            </a: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E</a:t>
            </a: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x</a:t>
            </a: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a</a:t>
            </a: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m</a:t>
            </a: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pl</a:t>
            </a: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2" name="TextShape 2"/>
          <p:cNvSpPr txBox="1"/>
          <p:nvPr/>
        </p:nvSpPr>
        <p:spPr>
          <a:xfrm>
            <a:off x="1959120" y="1121040"/>
            <a:ext cx="10035720" cy="52758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Defining a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matrix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(array of arrays)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Printing a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matrix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3" name="CustomShape 3"/>
          <p:cNvSpPr/>
          <p:nvPr/>
        </p:nvSpPr>
        <p:spPr>
          <a:xfrm>
            <a:off x="1959120" y="1835640"/>
            <a:ext cx="9936360" cy="19191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matrix = [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['0,0', '0,1', '0,2'],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['1,0', '1,1', '1,2'],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['2,0', '2,1', '2,2']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];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	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	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54" name="CustomShape 4"/>
          <p:cNvSpPr/>
          <p:nvPr/>
        </p:nvSpPr>
        <p:spPr>
          <a:xfrm>
            <a:off x="1959120" y="5344920"/>
            <a:ext cx="9936360" cy="11876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matrix.map(row =&gt; row.join(' '))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.join('\n'));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55" name="Picture 6" descr=""/>
          <p:cNvPicPr/>
          <p:nvPr/>
        </p:nvPicPr>
        <p:blipFill>
          <a:blip r:embed="rId1"/>
          <a:stretch/>
        </p:blipFill>
        <p:spPr>
          <a:xfrm>
            <a:off x="9696600" y="5484240"/>
            <a:ext cx="1935720" cy="1152000"/>
          </a:xfrm>
          <a:prstGeom prst="rect">
            <a:avLst/>
          </a:prstGeom>
          <a:ln>
            <a:noFill/>
          </a:ln>
        </p:spPr>
      </p:pic>
      <p:sp>
        <p:nvSpPr>
          <p:cNvPr id="556" name="CustomShape 5"/>
          <p:cNvSpPr/>
          <p:nvPr/>
        </p:nvSpPr>
        <p:spPr>
          <a:xfrm>
            <a:off x="5654880" y="4220280"/>
            <a:ext cx="2688840" cy="1450800"/>
          </a:xfrm>
          <a:prstGeom prst="wedgeRoundRectCallout">
            <a:avLst>
              <a:gd name="adj1" fmla="val -66967"/>
              <a:gd name="adj2" fmla="val 50829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>
                <a:alpha val="8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Join the cells in each row by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' '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, then join the rows by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'\n'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7" dur="indefinite" restart="never" nodeType="tmRoot">
          <p:childTnLst>
            <p:seq>
              <p:cTn id="478" dur="indefinite" nodeType="mainSeq">
                <p:childTnLst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6840" indent="-45648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You receive a 2D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matrix of numbers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as an array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Each element of the input array is an array of numbers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Write a JS function to find the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biggest number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8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r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o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b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l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m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: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B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g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g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l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m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M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r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x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9" name="CustomShape 3"/>
          <p:cNvSpPr/>
          <p:nvPr/>
        </p:nvSpPr>
        <p:spPr>
          <a:xfrm>
            <a:off x="5538240" y="3666240"/>
            <a:ext cx="1927440" cy="1206720"/>
          </a:xfrm>
          <a:prstGeom prst="rect">
            <a:avLst/>
          </a:prstGeom>
          <a:solidFill>
            <a:srgbClr val="d9d5c7">
              <a:alpha val="20000"/>
            </a:srgbClr>
          </a:solidFill>
          <a:ln w="12600">
            <a:solidFill>
              <a:srgbClr val="c7bfa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36000" anchor="ctr"/>
          <a:p>
            <a:pPr algn="ctr">
              <a:lnSpc>
                <a:spcPct val="90000"/>
              </a:lnSpc>
            </a:pPr>
            <a:r>
              <a:rPr b="1" lang="en-US" sz="2400" spc="-1" strike="noStrike">
                <a:latin typeface="Consolas"/>
              </a:rPr>
              <a:t>3 5 7 12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latin typeface="Consolas"/>
              </a:rPr>
              <a:t>-1 4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33</a:t>
            </a:r>
            <a:r>
              <a:rPr b="1" lang="en-US" sz="2400" spc="-1" strike="noStrike">
                <a:latin typeface="Consolas"/>
              </a:rPr>
              <a:t> 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latin typeface="Consolas"/>
              </a:rPr>
              <a:t>8 3 0 4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60" name="CustomShape 4"/>
          <p:cNvSpPr/>
          <p:nvPr/>
        </p:nvSpPr>
        <p:spPr>
          <a:xfrm>
            <a:off x="6137640" y="5632560"/>
            <a:ext cx="642240" cy="536040"/>
          </a:xfrm>
          <a:prstGeom prst="rect">
            <a:avLst/>
          </a:prstGeom>
          <a:solidFill>
            <a:srgbClr val="d9d5c7">
              <a:alpha val="20000"/>
            </a:srgbClr>
          </a:solidFill>
          <a:ln w="12600">
            <a:solidFill>
              <a:srgbClr val="c7bfa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36000" anchor="ctr"/>
          <a:p>
            <a:pPr algn="ctr">
              <a:lnSpc>
                <a:spcPct val="90000"/>
              </a:lnSpc>
            </a:pPr>
            <a:r>
              <a:rPr b="1" lang="en-US" sz="2400" spc="-1" strike="noStrike">
                <a:latin typeface="Consolas"/>
              </a:rPr>
              <a:t>33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61" name="CustomShape 5"/>
          <p:cNvSpPr/>
          <p:nvPr/>
        </p:nvSpPr>
        <p:spPr>
          <a:xfrm>
            <a:off x="6284880" y="5025960"/>
            <a:ext cx="304560" cy="380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0a22e"/>
          </a:solidFill>
          <a:ln w="12600">
            <a:solidFill>
              <a:srgbClr val="b1772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6"/>
          <p:cNvSpPr/>
          <p:nvPr/>
        </p:nvSpPr>
        <p:spPr>
          <a:xfrm>
            <a:off x="8673840" y="4045680"/>
            <a:ext cx="1839960" cy="827640"/>
          </a:xfrm>
          <a:prstGeom prst="rect">
            <a:avLst/>
          </a:prstGeom>
          <a:solidFill>
            <a:srgbClr val="d9d5c7">
              <a:alpha val="20000"/>
            </a:srgbClr>
          </a:solidFill>
          <a:ln w="12600">
            <a:solidFill>
              <a:srgbClr val="c7bfa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36000" anchor="ctr"/>
          <a:p>
            <a:pPr algn="ctr">
              <a:lnSpc>
                <a:spcPct val="90000"/>
              </a:lnSpc>
            </a:pPr>
            <a:r>
              <a:rPr b="1" lang="en-US" sz="2400" spc="-1" strike="noStrike">
                <a:latin typeface="Consolas"/>
              </a:rPr>
              <a:t>20 50 10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latin typeface="Consolas"/>
              </a:rPr>
              <a:t>8 33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145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63" name="CustomShape 7"/>
          <p:cNvSpPr/>
          <p:nvPr/>
        </p:nvSpPr>
        <p:spPr>
          <a:xfrm>
            <a:off x="9165960" y="5635800"/>
            <a:ext cx="785160" cy="536040"/>
          </a:xfrm>
          <a:prstGeom prst="rect">
            <a:avLst/>
          </a:prstGeom>
          <a:solidFill>
            <a:srgbClr val="d9d5c7">
              <a:alpha val="20000"/>
            </a:srgbClr>
          </a:solidFill>
          <a:ln w="12600">
            <a:solidFill>
              <a:srgbClr val="c7bfa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36000" anchor="ctr"/>
          <a:p>
            <a:pPr algn="ctr">
              <a:lnSpc>
                <a:spcPct val="90000"/>
              </a:lnSpc>
            </a:pPr>
            <a:r>
              <a:rPr b="1" lang="en-US" sz="2400" spc="-1" strike="noStrike">
                <a:latin typeface="Consolas"/>
              </a:rPr>
              <a:t>145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64" name="CustomShape 8"/>
          <p:cNvSpPr/>
          <p:nvPr/>
        </p:nvSpPr>
        <p:spPr>
          <a:xfrm>
            <a:off x="9379800" y="5025960"/>
            <a:ext cx="304560" cy="380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0a22e"/>
          </a:solidFill>
          <a:ln w="12600">
            <a:solidFill>
              <a:srgbClr val="b17722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9"/>
          <p:cNvSpPr/>
          <p:nvPr/>
        </p:nvSpPr>
        <p:spPr>
          <a:xfrm>
            <a:off x="1271520" y="3666240"/>
            <a:ext cx="3070080" cy="1206720"/>
          </a:xfrm>
          <a:prstGeom prst="rect">
            <a:avLst/>
          </a:prstGeom>
          <a:solidFill>
            <a:srgbClr val="d9d5c7">
              <a:alpha val="20000"/>
            </a:srgbClr>
          </a:solidFill>
          <a:ln w="12600">
            <a:solidFill>
              <a:srgbClr val="c7bfa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36000" anchor="ctr"/>
          <a:p>
            <a:pPr algn="ctr">
              <a:lnSpc>
                <a:spcPct val="90000"/>
              </a:lnSpc>
            </a:pPr>
            <a:r>
              <a:rPr b="1" lang="en-US" sz="2400" spc="-1" strike="noStrike">
                <a:latin typeface="Consolas"/>
              </a:rPr>
              <a:t>3 5 17 12 91 5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latin typeface="Consolas"/>
              </a:rPr>
              <a:t>-1 7 4 33 6 22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latin typeface="Consolas"/>
              </a:rPr>
              <a:t>1 8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99</a:t>
            </a:r>
            <a:r>
              <a:rPr b="1" lang="en-US" sz="2400" spc="-1" strike="noStrike">
                <a:latin typeface="Consolas"/>
              </a:rPr>
              <a:t> 3 10 43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66" name="CustomShape 10"/>
          <p:cNvSpPr/>
          <p:nvPr/>
        </p:nvSpPr>
        <p:spPr>
          <a:xfrm>
            <a:off x="2403720" y="5632560"/>
            <a:ext cx="642240" cy="536040"/>
          </a:xfrm>
          <a:prstGeom prst="rect">
            <a:avLst/>
          </a:prstGeom>
          <a:solidFill>
            <a:srgbClr val="d9d5c7">
              <a:alpha val="20000"/>
            </a:srgbClr>
          </a:solidFill>
          <a:ln w="12600">
            <a:solidFill>
              <a:srgbClr val="c7bfa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36000" anchor="ctr"/>
          <a:p>
            <a:pPr algn="ctr">
              <a:lnSpc>
                <a:spcPct val="90000"/>
              </a:lnSpc>
            </a:pPr>
            <a:r>
              <a:rPr b="1" lang="en-US" sz="2400" spc="-1" strike="noStrike">
                <a:latin typeface="Consolas"/>
              </a:rPr>
              <a:t>99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67" name="CustomShape 11"/>
          <p:cNvSpPr/>
          <p:nvPr/>
        </p:nvSpPr>
        <p:spPr>
          <a:xfrm>
            <a:off x="2550960" y="5025960"/>
            <a:ext cx="304560" cy="380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0a22e"/>
          </a:solidFill>
          <a:ln w="12600">
            <a:solidFill>
              <a:srgbClr val="b17722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1" dur="indefinite" restart="never" nodeType="tmRoot">
          <p:childTnLst>
            <p:seq>
              <p:cTn id="492" dur="indefinite" nodeType="mainSeq">
                <p:childTnLst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o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l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u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ti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o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: 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B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g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g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 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l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m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 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n 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M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ri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x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69" name="CustomShape 2"/>
          <p:cNvSpPr/>
          <p:nvPr/>
        </p:nvSpPr>
        <p:spPr>
          <a:xfrm>
            <a:off x="760320" y="1410480"/>
            <a:ext cx="10667520" cy="332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function biggestElement(matrix)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biggestNum = Number.NEGATIVE_INFINITY;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matrix.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forEach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r =&gt; r.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forEach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 =&gt; biggestNum = Math.max(biggestNum, c)));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return biggestNum;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70" name="CustomShape 3"/>
          <p:cNvSpPr/>
          <p:nvPr/>
        </p:nvSpPr>
        <p:spPr>
          <a:xfrm>
            <a:off x="760320" y="5257800"/>
            <a:ext cx="10667520" cy="456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biggestElement([[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20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50,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10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],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[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8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33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145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]]);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145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71" name="CustomShape 4"/>
          <p:cNvSpPr/>
          <p:nvPr/>
        </p:nvSpPr>
        <p:spPr>
          <a:xfrm>
            <a:off x="1749240" y="6181200"/>
            <a:ext cx="869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1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https://judge.softuni.bg/Contests/311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2" name="CustomShape 5"/>
          <p:cNvSpPr/>
          <p:nvPr/>
        </p:nvSpPr>
        <p:spPr>
          <a:xfrm>
            <a:off x="9457920" y="1410480"/>
            <a:ext cx="1963440" cy="940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36000" anchor="ctr"/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20 50 10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8 33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145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7" dur="indefinite" restart="never" nodeType="tmRoot">
          <p:childTnLst>
            <p:seq>
              <p:cTn id="518" dur="indefinite" nodeType="mainSeq">
                <p:childTnLst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6840" indent="-45648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You receive a 2D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matrix of numbers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as an array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Each element of the input array is an array of numbers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Find sum at the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main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and at the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secondary diagonals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74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Diagonal Sums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75" name="CustomShape 3"/>
          <p:cNvSpPr/>
          <p:nvPr/>
        </p:nvSpPr>
        <p:spPr>
          <a:xfrm>
            <a:off x="2970360" y="3502080"/>
            <a:ext cx="1752120" cy="13712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36000" anchor="ctr"/>
          <a:p>
            <a:pPr algn="ctr">
              <a:lnSpc>
                <a:spcPct val="13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20 40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3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10 60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76" name="CustomShape 4"/>
          <p:cNvSpPr/>
          <p:nvPr/>
        </p:nvSpPr>
        <p:spPr>
          <a:xfrm>
            <a:off x="2970360" y="5559480"/>
            <a:ext cx="1752120" cy="6091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36000" anchor="ctr"/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80 50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3693960" y="5025960"/>
            <a:ext cx="304560" cy="380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CustomShape 6"/>
          <p:cNvSpPr/>
          <p:nvPr/>
        </p:nvSpPr>
        <p:spPr>
          <a:xfrm rot="18726600">
            <a:off x="3559680" y="3398040"/>
            <a:ext cx="480600" cy="1612800"/>
          </a:xfrm>
          <a:prstGeom prst="roundRect">
            <a:avLst>
              <a:gd name="adj" fmla="val 16667"/>
            </a:avLst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CustomShape 7"/>
          <p:cNvSpPr/>
          <p:nvPr/>
        </p:nvSpPr>
        <p:spPr>
          <a:xfrm rot="3136200">
            <a:off x="3647520" y="3427920"/>
            <a:ext cx="488160" cy="1578600"/>
          </a:xfrm>
          <a:prstGeom prst="roundRect">
            <a:avLst>
              <a:gd name="adj" fmla="val 16667"/>
            </a:avLst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CustomShape 8"/>
          <p:cNvSpPr/>
          <p:nvPr/>
        </p:nvSpPr>
        <p:spPr>
          <a:xfrm>
            <a:off x="5942160" y="3502080"/>
            <a:ext cx="1752120" cy="13712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36000" anchor="ctr"/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3 5 17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-1 7 14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1 -8 89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81" name="CustomShape 9"/>
          <p:cNvSpPr/>
          <p:nvPr/>
        </p:nvSpPr>
        <p:spPr>
          <a:xfrm>
            <a:off x="5942160" y="5559480"/>
            <a:ext cx="1752120" cy="6091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36000" anchor="ctr"/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99 25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82" name="CustomShape 10"/>
          <p:cNvSpPr/>
          <p:nvPr/>
        </p:nvSpPr>
        <p:spPr>
          <a:xfrm>
            <a:off x="6665760" y="5025960"/>
            <a:ext cx="304560" cy="3805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3" name="CustomShape 11"/>
          <p:cNvSpPr/>
          <p:nvPr/>
        </p:nvSpPr>
        <p:spPr>
          <a:xfrm rot="18396000">
            <a:off x="6609240" y="3306960"/>
            <a:ext cx="416880" cy="1772280"/>
          </a:xfrm>
          <a:prstGeom prst="roundRect">
            <a:avLst>
              <a:gd name="adj" fmla="val 16667"/>
            </a:avLst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CustomShape 12"/>
          <p:cNvSpPr/>
          <p:nvPr/>
        </p:nvSpPr>
        <p:spPr>
          <a:xfrm rot="3144000">
            <a:off x="6523560" y="3335040"/>
            <a:ext cx="416880" cy="1706400"/>
          </a:xfrm>
          <a:prstGeom prst="roundRect">
            <a:avLst>
              <a:gd name="adj" fmla="val 16667"/>
            </a:avLst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7" dur="indefinite" restart="never" nodeType="tmRoot">
          <p:childTnLst>
            <p:seq>
              <p:cTn id="538" dur="indefinite" nodeType="mainSeq">
                <p:childTnLst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CustomShape 1"/>
          <p:cNvSpPr/>
          <p:nvPr/>
        </p:nvSpPr>
        <p:spPr>
          <a:xfrm>
            <a:off x="691560" y="1404720"/>
            <a:ext cx="10820160" cy="34459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function diagonalSums(matrix)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901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mainSum = 0, secondarySum = 0;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for (let row = 0; row &lt; matrix.length; row++)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mainSum += matrix[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row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][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row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];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secondarySum += matrix[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row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][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matrix.length-row-1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];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901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console.log(mainSum + ' ' + secondarySum);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586" name="Group 2"/>
          <p:cNvGrpSpPr/>
          <p:nvPr/>
        </p:nvGrpSpPr>
        <p:grpSpPr>
          <a:xfrm>
            <a:off x="9747000" y="1400040"/>
            <a:ext cx="1765080" cy="1391400"/>
            <a:chOff x="9747000" y="1400040"/>
            <a:chExt cx="1765080" cy="1391400"/>
          </a:xfrm>
        </p:grpSpPr>
        <p:sp>
          <p:nvSpPr>
            <p:cNvPr id="587" name="CustomShape 3"/>
            <p:cNvSpPr/>
            <p:nvPr/>
          </p:nvSpPr>
          <p:spPr>
            <a:xfrm>
              <a:off x="9759960" y="1404720"/>
              <a:ext cx="1752120" cy="13712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600"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0" bIns="36000" anchor="ctr"/>
            <a:p>
              <a:pPr algn="ctr">
                <a:lnSpc>
                  <a:spcPct val="90000"/>
                </a:lnSpc>
              </a:pPr>
              <a:r>
                <a:rPr b="1" lang="en-US" sz="2400" spc="-1" strike="noStrike">
                  <a:solidFill>
                    <a:srgbClr val="234465"/>
                  </a:solidFill>
                  <a:latin typeface="Consolas"/>
                </a:rPr>
                <a:t>3 5 17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1" lang="en-US" sz="2400" spc="-1" strike="noStrike">
                  <a:solidFill>
                    <a:srgbClr val="234465"/>
                  </a:solidFill>
                  <a:latin typeface="Consolas"/>
                </a:rPr>
                <a:t>-1 7 14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1" lang="en-US" sz="2400" spc="-1" strike="noStrike">
                  <a:solidFill>
                    <a:srgbClr val="234465"/>
                  </a:solidFill>
                  <a:latin typeface="Consolas"/>
                </a:rPr>
                <a:t>1 -8 89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588" name="CustomShape 4"/>
            <p:cNvSpPr/>
            <p:nvPr/>
          </p:nvSpPr>
          <p:spPr>
            <a:xfrm rot="18396000">
              <a:off x="10427400" y="1209600"/>
              <a:ext cx="416880" cy="17722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7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9" name="CustomShape 5"/>
            <p:cNvSpPr/>
            <p:nvPr/>
          </p:nvSpPr>
          <p:spPr>
            <a:xfrm rot="3144000">
              <a:off x="10341360" y="1238040"/>
              <a:ext cx="416880" cy="1706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shade val="50000"/>
                  <a:alpha val="7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90" name="TextShape 6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Diagonal Sums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91" name="CustomShape 7"/>
          <p:cNvSpPr/>
          <p:nvPr/>
        </p:nvSpPr>
        <p:spPr>
          <a:xfrm>
            <a:off x="684360" y="5410080"/>
            <a:ext cx="10820160" cy="456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diagonalSums([[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20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40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], [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10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60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]]);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80 50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2" name="CustomShape 8"/>
          <p:cNvSpPr/>
          <p:nvPr/>
        </p:nvSpPr>
        <p:spPr>
          <a:xfrm>
            <a:off x="1749240" y="6220080"/>
            <a:ext cx="869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1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https://judge.softuni.bg/Contests/311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65" dur="indefinite" restart="never" nodeType="tmRoot">
          <p:childTnLst>
            <p:seq>
              <p:cTn id="566" dur="indefinite" nodeType="mainSeq">
                <p:childTnLst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You are given a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matrix of elements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Find the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number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of </a:t>
            </a:r>
            <a:r>
              <a:rPr b="0" lang="en-US" sz="3200" spc="-1" strike="noStrike">
                <a:solidFill>
                  <a:srgbClr val="1a334c"/>
                </a:solidFill>
                <a:latin typeface="Calibri"/>
              </a:rPr>
              <a:t>equal neighbors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94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Equal Neighbors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95" name="CustomShape 3"/>
          <p:cNvSpPr/>
          <p:nvPr/>
        </p:nvSpPr>
        <p:spPr>
          <a:xfrm>
            <a:off x="4685760" y="3030480"/>
            <a:ext cx="2135880" cy="13712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36000" anchor="ctr"/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2 2 5 7 4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4 0 5 3 4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2 5 5 4 2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96" name="CustomShape 4"/>
          <p:cNvSpPr/>
          <p:nvPr/>
        </p:nvSpPr>
        <p:spPr>
          <a:xfrm>
            <a:off x="5411160" y="5087880"/>
            <a:ext cx="685440" cy="6091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36000" anchor="ctr"/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5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97" name="CustomShape 5"/>
          <p:cNvSpPr/>
          <p:nvPr/>
        </p:nvSpPr>
        <p:spPr>
          <a:xfrm>
            <a:off x="5601600" y="4554360"/>
            <a:ext cx="304560" cy="3805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CustomShape 6"/>
          <p:cNvSpPr/>
          <p:nvPr/>
        </p:nvSpPr>
        <p:spPr>
          <a:xfrm>
            <a:off x="4739040" y="3086280"/>
            <a:ext cx="831960" cy="48924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9" name="CustomShape 7"/>
          <p:cNvSpPr/>
          <p:nvPr/>
        </p:nvSpPr>
        <p:spPr>
          <a:xfrm>
            <a:off x="5151240" y="3888720"/>
            <a:ext cx="806400" cy="43884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CustomShape 8"/>
          <p:cNvSpPr/>
          <p:nvPr/>
        </p:nvSpPr>
        <p:spPr>
          <a:xfrm>
            <a:off x="6279480" y="3086280"/>
            <a:ext cx="482760" cy="86256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CustomShape 9"/>
          <p:cNvSpPr/>
          <p:nvPr/>
        </p:nvSpPr>
        <p:spPr>
          <a:xfrm>
            <a:off x="5522040" y="3066120"/>
            <a:ext cx="482760" cy="86256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CustomShape 10"/>
          <p:cNvSpPr/>
          <p:nvPr/>
        </p:nvSpPr>
        <p:spPr>
          <a:xfrm>
            <a:off x="5551920" y="3487680"/>
            <a:ext cx="482760" cy="86256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CustomShape 11"/>
          <p:cNvSpPr/>
          <p:nvPr/>
        </p:nvSpPr>
        <p:spPr>
          <a:xfrm>
            <a:off x="1293840" y="3030480"/>
            <a:ext cx="2135880" cy="17168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36000" anchor="ctr"/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2 3 4 7 0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4 0 5 3 4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2 3 5 4 2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9 8 7 5 4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04" name="CustomShape 12"/>
          <p:cNvSpPr/>
          <p:nvPr/>
        </p:nvSpPr>
        <p:spPr>
          <a:xfrm>
            <a:off x="2018880" y="5385960"/>
            <a:ext cx="685440" cy="6091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36000" anchor="ctr"/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05" name="CustomShape 13"/>
          <p:cNvSpPr/>
          <p:nvPr/>
        </p:nvSpPr>
        <p:spPr>
          <a:xfrm>
            <a:off x="2209680" y="4876200"/>
            <a:ext cx="304560" cy="3805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6" name="CustomShape 14"/>
          <p:cNvSpPr/>
          <p:nvPr/>
        </p:nvSpPr>
        <p:spPr>
          <a:xfrm>
            <a:off x="2120400" y="3453120"/>
            <a:ext cx="482760" cy="86256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CustomShape 15"/>
          <p:cNvSpPr/>
          <p:nvPr/>
        </p:nvSpPr>
        <p:spPr>
          <a:xfrm>
            <a:off x="7984440" y="3030480"/>
            <a:ext cx="2977920" cy="1376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36000" anchor="ctr"/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test yes yo ho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well done yo 6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not done yet 5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08" name="CustomShape 16"/>
          <p:cNvSpPr/>
          <p:nvPr/>
        </p:nvSpPr>
        <p:spPr>
          <a:xfrm>
            <a:off x="9127080" y="5081760"/>
            <a:ext cx="685440" cy="6091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2000" bIns="36000" anchor="ctr"/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onsolas"/>
              </a:rPr>
              <a:t>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09" name="CustomShape 17"/>
          <p:cNvSpPr/>
          <p:nvPr/>
        </p:nvSpPr>
        <p:spPr>
          <a:xfrm>
            <a:off x="9317520" y="4572000"/>
            <a:ext cx="304560" cy="3805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0" name="CustomShape 18"/>
          <p:cNvSpPr/>
          <p:nvPr/>
        </p:nvSpPr>
        <p:spPr>
          <a:xfrm>
            <a:off x="8790840" y="3544560"/>
            <a:ext cx="1096560" cy="86256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1" name="CustomShape 19"/>
          <p:cNvSpPr/>
          <p:nvPr/>
        </p:nvSpPr>
        <p:spPr>
          <a:xfrm>
            <a:off x="9762120" y="3162240"/>
            <a:ext cx="723960" cy="82476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87" dur="indefinite" restart="never" nodeType="tmRoot">
          <p:childTnLst>
            <p:seq>
              <p:cTn id="588" dur="indefinite" nodeType="mainSeq">
                <p:childTnLst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>
                      <p:stCondLst>
                        <p:cond delay="indefinite"/>
                      </p:stCondLst>
                      <p:childTnLst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1" fill="hold">
                      <p:stCondLst>
                        <p:cond delay="indefinite"/>
                      </p:stCondLst>
                      <p:childTnLst>
                        <p:par>
                          <p:cTn id="602" fill="hold">
                            <p:stCondLst>
                              <p:cond delay="0"/>
                            </p:stCondLst>
                            <p:childTnLst>
                              <p:par>
                                <p:cTn id="6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Group 1"/>
          <p:cNvGrpSpPr/>
          <p:nvPr/>
        </p:nvGrpSpPr>
        <p:grpSpPr>
          <a:xfrm>
            <a:off x="9565200" y="1719720"/>
            <a:ext cx="2135880" cy="1371240"/>
            <a:chOff x="9565200" y="1719720"/>
            <a:chExt cx="2135880" cy="1371240"/>
          </a:xfrm>
        </p:grpSpPr>
        <p:sp>
          <p:nvSpPr>
            <p:cNvPr id="613" name="CustomShape 2"/>
            <p:cNvSpPr/>
            <p:nvPr/>
          </p:nvSpPr>
          <p:spPr>
            <a:xfrm>
              <a:off x="9565200" y="1719720"/>
              <a:ext cx="2135880" cy="13712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600">
              <a:solidFill>
                <a:schemeClr val="accent5">
                  <a:lumMod val="60000"/>
                  <a:lumOff val="40000"/>
                </a:scheme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0" bIns="36000" anchor="ctr"/>
            <a:p>
              <a:pPr algn="ctr">
                <a:lnSpc>
                  <a:spcPct val="90000"/>
                </a:lnSpc>
              </a:pPr>
              <a:r>
                <a:rPr b="1" lang="en-US" sz="2400" spc="-1" strike="noStrike">
                  <a:solidFill>
                    <a:srgbClr val="234465"/>
                  </a:solidFill>
                  <a:latin typeface="Consolas"/>
                </a:rPr>
                <a:t>2 2 5 7 4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1" lang="en-US" sz="2400" spc="-1" strike="noStrike">
                  <a:solidFill>
                    <a:srgbClr val="234465"/>
                  </a:solidFill>
                  <a:latin typeface="Consolas"/>
                </a:rPr>
                <a:t>4 0 5 3 4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90000"/>
                </a:lnSpc>
              </a:pPr>
              <a:r>
                <a:rPr b="1" lang="en-US" sz="2400" spc="-1" strike="noStrike">
                  <a:solidFill>
                    <a:srgbClr val="234465"/>
                  </a:solidFill>
                  <a:latin typeface="Consolas"/>
                </a:rPr>
                <a:t>2 5 5 4 2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614" name="CustomShape 3"/>
            <p:cNvSpPr/>
            <p:nvPr/>
          </p:nvSpPr>
          <p:spPr>
            <a:xfrm>
              <a:off x="9618480" y="1775520"/>
              <a:ext cx="831960" cy="48924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5" name="CustomShape 4"/>
            <p:cNvSpPr/>
            <p:nvPr/>
          </p:nvSpPr>
          <p:spPr>
            <a:xfrm>
              <a:off x="10030680" y="2578320"/>
              <a:ext cx="806400" cy="43884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6" name="CustomShape 5"/>
            <p:cNvSpPr/>
            <p:nvPr/>
          </p:nvSpPr>
          <p:spPr>
            <a:xfrm>
              <a:off x="11158920" y="1775520"/>
              <a:ext cx="482760" cy="86256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7" name="CustomShape 6"/>
            <p:cNvSpPr/>
            <p:nvPr/>
          </p:nvSpPr>
          <p:spPr>
            <a:xfrm>
              <a:off x="10401480" y="1755360"/>
              <a:ext cx="482760" cy="86256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18" name="CustomShape 7"/>
            <p:cNvSpPr/>
            <p:nvPr/>
          </p:nvSpPr>
          <p:spPr>
            <a:xfrm>
              <a:off x="10431360" y="2176920"/>
              <a:ext cx="482760" cy="86256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619" name="TextShape 8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Equal Neighbors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20" name="CustomShape 9"/>
          <p:cNvSpPr/>
          <p:nvPr/>
        </p:nvSpPr>
        <p:spPr>
          <a:xfrm>
            <a:off x="739800" y="1719720"/>
            <a:ext cx="10961280" cy="36788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function equalNeighborsCount(matrix)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  <a:spcBef>
                <a:spcPts val="901"/>
              </a:spcBef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neighbors = 0;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for (let row = 0; row &lt; matrix.length-1; row++)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for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(let col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=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0; col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&lt;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matrix[row].length; col++)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if (matrix[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row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][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col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] === matrix[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row + 1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][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col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])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neighbors++;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TODO: check also the horizontal neighbors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return neighbors;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21" name="CustomShape 10"/>
          <p:cNvSpPr/>
          <p:nvPr/>
        </p:nvSpPr>
        <p:spPr>
          <a:xfrm>
            <a:off x="1749240" y="6172200"/>
            <a:ext cx="8690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1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https://judge.softuni.bg/Contests/311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3" dur="indefinite" restart="never" nodeType="tmRoot">
          <p:childTnLst>
            <p:seq>
              <p:cTn id="6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Live Exercises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23" name="TextShape 2"/>
          <p:cNvSpPr txBox="1"/>
          <p:nvPr/>
        </p:nvSpPr>
        <p:spPr>
          <a:xfrm>
            <a:off x="615240" y="5490360"/>
            <a:ext cx="10961280" cy="4993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624" name="Picture 3" descr=""/>
          <p:cNvPicPr/>
          <p:nvPr/>
        </p:nvPicPr>
        <p:blipFill>
          <a:blip r:embed="rId1"/>
          <a:stretch/>
        </p:blipFill>
        <p:spPr>
          <a:xfrm>
            <a:off x="4265640" y="793440"/>
            <a:ext cx="3675960" cy="3675960"/>
          </a:xfrm>
          <a:prstGeom prst="rect">
            <a:avLst/>
          </a:prstGeom>
          <a:ln>
            <a:noFill/>
          </a:ln>
        </p:spPr>
      </p:pic>
      <p:pic>
        <p:nvPicPr>
          <p:cNvPr id="625" name="Picture 4" descr=""/>
          <p:cNvPicPr/>
          <p:nvPr/>
        </p:nvPicPr>
        <p:blipFill>
          <a:blip r:embed="rId2"/>
          <a:stretch/>
        </p:blipFill>
        <p:spPr>
          <a:xfrm>
            <a:off x="4407120" y="714240"/>
            <a:ext cx="3121200" cy="3834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5" dur="indefinite" restart="never" nodeType="tmRoot">
          <p:childTnLst>
            <p:seq>
              <p:cTn id="6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Summary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27" name="TextShape 2"/>
          <p:cNvSpPr txBox="1"/>
          <p:nvPr/>
        </p:nvSpPr>
        <p:spPr>
          <a:xfrm>
            <a:off x="11761920" y="6524640"/>
            <a:ext cx="42840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A125113E-4684-43A4-9DA7-E796BA78BE93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27</a:t>
            </a:fld>
            <a:endParaRPr b="0" lang="en-US" sz="1000" spc="-1" strike="noStrike">
              <a:latin typeface="Times New Roman"/>
            </a:endParaRPr>
          </a:p>
        </p:txBody>
      </p:sp>
      <p:grpSp>
        <p:nvGrpSpPr>
          <p:cNvPr id="628" name="Group 3"/>
          <p:cNvGrpSpPr/>
          <p:nvPr/>
        </p:nvGrpSpPr>
        <p:grpSpPr>
          <a:xfrm>
            <a:off x="349560" y="1624320"/>
            <a:ext cx="8349480" cy="4798440"/>
            <a:chOff x="349560" y="1624320"/>
            <a:chExt cx="8349480" cy="4798440"/>
          </a:xfrm>
        </p:grpSpPr>
        <p:sp>
          <p:nvSpPr>
            <p:cNvPr id="629" name="CustomShape 4"/>
            <p:cNvSpPr/>
            <p:nvPr/>
          </p:nvSpPr>
          <p:spPr>
            <a:xfrm>
              <a:off x="349560" y="1716480"/>
              <a:ext cx="194400" cy="470628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CustomShape 5"/>
            <p:cNvSpPr/>
            <p:nvPr/>
          </p:nvSpPr>
          <p:spPr>
            <a:xfrm rot="5400000">
              <a:off x="8063640" y="1718280"/>
              <a:ext cx="729360" cy="54144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1" name="Group 6"/>
          <p:cNvGrpSpPr/>
          <p:nvPr/>
        </p:nvGrpSpPr>
        <p:grpSpPr>
          <a:xfrm>
            <a:off x="191520" y="1322640"/>
            <a:ext cx="8630280" cy="5299920"/>
            <a:chOff x="191520" y="1322640"/>
            <a:chExt cx="8630280" cy="5299920"/>
          </a:xfrm>
        </p:grpSpPr>
        <p:sp>
          <p:nvSpPr>
            <p:cNvPr id="632" name="CustomShape 7"/>
            <p:cNvSpPr/>
            <p:nvPr/>
          </p:nvSpPr>
          <p:spPr>
            <a:xfrm>
              <a:off x="191520" y="1322640"/>
              <a:ext cx="8630280" cy="5299920"/>
            </a:xfrm>
            <a:prstGeom prst="roundRect">
              <a:avLst>
                <a:gd name="adj" fmla="val 3968"/>
              </a:avLst>
            </a:prstGeom>
            <a:solidFill>
              <a:srgbClr val="234465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marL="343080" indent="-342720" algn="ctr">
                <a:lnSpc>
                  <a:spcPct val="100000"/>
                </a:lnSpc>
                <a:buClr>
                  <a:srgbClr val="234465"/>
                </a:buClr>
                <a:buFont typeface="Arial"/>
                <a:buChar char="•"/>
              </a:pPr>
              <a:r>
                <a:rPr b="0" lang="en-US" sz="2400" spc="-1" strike="noStrike">
                  <a:solidFill>
                    <a:srgbClr val="234465"/>
                  </a:solidFill>
                  <a:latin typeface="Calibri"/>
                  <a:ea typeface="맑은 고딕"/>
                </a:rPr>
                <a:t>Arrow functions ≈ short function syntax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633" name="CustomShape 8"/>
            <p:cNvSpPr/>
            <p:nvPr/>
          </p:nvSpPr>
          <p:spPr>
            <a:xfrm>
              <a:off x="347760" y="1619640"/>
              <a:ext cx="194400" cy="470628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CustomShape 9"/>
            <p:cNvSpPr/>
            <p:nvPr/>
          </p:nvSpPr>
          <p:spPr>
            <a:xfrm rot="5400000">
              <a:off x="8061840" y="1621440"/>
              <a:ext cx="729360" cy="54144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ffffff">
                <a:alpha val="23000"/>
              </a:srgbClr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35" name="TextShape 10"/>
          <p:cNvSpPr txBox="1"/>
          <p:nvPr/>
        </p:nvSpPr>
        <p:spPr>
          <a:xfrm>
            <a:off x="536040" y="1398600"/>
            <a:ext cx="8222760" cy="55702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Arrays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in JS hold sequence of elements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Elements are accessed by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index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Behave like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lists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(add / delete elements)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Matrices</a:t>
            </a: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 are arrays holding arrays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636" name="Picture 20" descr=""/>
          <p:cNvPicPr/>
          <p:nvPr/>
        </p:nvPicPr>
        <p:blipFill>
          <a:blip r:embed="rId1"/>
          <a:stretch/>
        </p:blipFill>
        <p:spPr>
          <a:xfrm>
            <a:off x="9008640" y="3308040"/>
            <a:ext cx="2883240" cy="3115080"/>
          </a:xfrm>
          <a:prstGeom prst="rect">
            <a:avLst/>
          </a:prstGeom>
          <a:ln>
            <a:noFill/>
          </a:ln>
        </p:spPr>
      </p:pic>
      <p:sp>
        <p:nvSpPr>
          <p:cNvPr id="637" name="CustomShape 11"/>
          <p:cNvSpPr/>
          <p:nvPr/>
        </p:nvSpPr>
        <p:spPr>
          <a:xfrm>
            <a:off x="974880" y="2044440"/>
            <a:ext cx="7086240" cy="545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let nums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[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10, 20, 30, 40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]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38" name="CustomShape 12"/>
          <p:cNvSpPr/>
          <p:nvPr/>
        </p:nvSpPr>
        <p:spPr>
          <a:xfrm>
            <a:off x="974880" y="3378600"/>
            <a:ext cx="7086240" cy="545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nums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[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2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]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 = 100;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39" name="CustomShape 13"/>
          <p:cNvSpPr/>
          <p:nvPr/>
        </p:nvSpPr>
        <p:spPr>
          <a:xfrm>
            <a:off x="974880" y="4683960"/>
            <a:ext cx="7086240" cy="545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nums.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push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('new element');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40" name="CustomShape 14"/>
          <p:cNvSpPr/>
          <p:nvPr/>
        </p:nvSpPr>
        <p:spPr>
          <a:xfrm>
            <a:off x="974880" y="5989320"/>
            <a:ext cx="7086240" cy="545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72000" bIns="72000"/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let matrix = [[10,</a:t>
            </a:r>
            <a:r>
              <a:rPr b="1" lang="en-US" sz="2400" spc="-1" strike="noStrike">
                <a:solidFill>
                  <a:srgbClr val="fbeedc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20], [30,</a:t>
            </a:r>
            <a:r>
              <a:rPr b="1" lang="en-US" sz="2400" spc="-1" strike="noStrike">
                <a:solidFill>
                  <a:srgbClr val="fbeedc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fbeedc"/>
                </a:solidFill>
                <a:latin typeface="Consolas"/>
              </a:rPr>
              <a:t>40]];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7" dur="indefinite" restart="never" nodeType="tmRoot">
          <p:childTnLst>
            <p:seq>
              <p:cTn id="638" dur="indefinite" nodeType="mainSeq">
                <p:childTnLst>
                  <p:par>
                    <p:cTn id="639" fill="hold">
                      <p:stCondLst>
                        <p:cond delay="0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CustomShape 1"/>
          <p:cNvSpPr/>
          <p:nvPr/>
        </p:nvSpPr>
        <p:spPr>
          <a:xfrm>
            <a:off x="2585520" y="6408720"/>
            <a:ext cx="6684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https://softuni.bg/trainings/2080/js-fundamentals-september-2018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47" dur="indefinite" restart="never" nodeType="tmRoot">
          <p:childTnLst>
            <p:seq>
              <p:cTn id="6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Arrays in JS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615240" y="5951880"/>
            <a:ext cx="10961280" cy="4993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Working with Arrays of Elements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68" name="Picture 1" descr=""/>
          <p:cNvPicPr/>
          <p:nvPr/>
        </p:nvPicPr>
        <p:blipFill>
          <a:blip r:embed="rId1"/>
          <a:stretch/>
        </p:blipFill>
        <p:spPr>
          <a:xfrm rot="450600">
            <a:off x="4311360" y="1830600"/>
            <a:ext cx="4050720" cy="1411200"/>
          </a:xfrm>
          <a:prstGeom prst="rect">
            <a:avLst/>
          </a:prstGeom>
          <a:ln>
            <a:noFill/>
          </a:ln>
          <a:scene3d>
            <a:camera prst="perspectiveContrastingRightFacing"/>
            <a:lightRig dir="t" rig="threePt"/>
          </a:scene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SoftUni Diamond Partners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643" name="Infragistics" descr=""/>
          <p:cNvPicPr/>
          <p:nvPr/>
        </p:nvPicPr>
        <p:blipFill>
          <a:blip r:embed="rId1"/>
          <a:srcRect l="-4204" t="0" r="-4204" b="0"/>
          <a:stretch/>
        </p:blipFill>
        <p:spPr>
          <a:xfrm>
            <a:off x="5455440" y="4536000"/>
            <a:ext cx="5670000" cy="86328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644" name="Indeavr" descr=""/>
          <p:cNvPicPr/>
          <p:nvPr/>
        </p:nvPicPr>
        <p:blipFill>
          <a:blip r:embed="rId2"/>
          <a:srcRect l="-14632" t="-16131" r="-14632" b="-8662"/>
          <a:stretch/>
        </p:blipFill>
        <p:spPr>
          <a:xfrm>
            <a:off x="1065960" y="4536000"/>
            <a:ext cx="396288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45" name="Codexio" descr=""/>
          <p:cNvPicPr/>
          <p:nvPr/>
        </p:nvPicPr>
        <p:blipFill>
          <a:blip r:embed="rId3"/>
          <a:srcRect l="-15783" t="-11321" r="-15783" b="-11321"/>
          <a:stretch/>
        </p:blipFill>
        <p:spPr>
          <a:xfrm>
            <a:off x="8885160" y="5566320"/>
            <a:ext cx="224028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46" name="Liebherr" descr=""/>
          <p:cNvPicPr/>
          <p:nvPr/>
        </p:nvPicPr>
        <p:blipFill>
          <a:blip r:embed="rId4"/>
          <a:srcRect l="-4229" t="0" r="-4229" b="0"/>
          <a:stretch/>
        </p:blipFill>
        <p:spPr>
          <a:xfrm>
            <a:off x="1065960" y="5566320"/>
            <a:ext cx="556848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47" name="Aeternity" descr=""/>
          <p:cNvPicPr/>
          <p:nvPr/>
        </p:nvPicPr>
        <p:blipFill>
          <a:blip r:embed="rId5"/>
          <a:srcRect l="-24446" t="0" r="-24446" b="-5206"/>
          <a:stretch/>
        </p:blipFill>
        <p:spPr>
          <a:xfrm>
            <a:off x="6963480" y="5566320"/>
            <a:ext cx="159300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48" name="Netpeak" descr=""/>
          <p:cNvPicPr/>
          <p:nvPr/>
        </p:nvPicPr>
        <p:blipFill>
          <a:blip r:embed="rId6"/>
          <a:srcRect l="-7291" t="-11446" r="-7291" b="-11446"/>
          <a:stretch/>
        </p:blipFill>
        <p:spPr>
          <a:xfrm>
            <a:off x="5330520" y="2474640"/>
            <a:ext cx="579492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49" name="Sotware Group" descr=""/>
          <p:cNvPicPr/>
          <p:nvPr/>
        </p:nvPicPr>
        <p:blipFill>
          <a:blip r:embed="rId7"/>
          <a:srcRect l="-12287" t="0" r="-9243" b="0"/>
          <a:stretch/>
        </p:blipFill>
        <p:spPr>
          <a:xfrm>
            <a:off x="1065960" y="2474640"/>
            <a:ext cx="385920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50" name="Telenor" descr=""/>
          <p:cNvPicPr/>
          <p:nvPr/>
        </p:nvPicPr>
        <p:blipFill>
          <a:blip r:embed="rId8"/>
          <a:srcRect l="-11999" t="0" r="-11999" b="-2305"/>
          <a:stretch/>
        </p:blipFill>
        <p:spPr>
          <a:xfrm>
            <a:off x="8677080" y="1444320"/>
            <a:ext cx="244836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51" name="XS" descr=""/>
          <p:cNvPicPr/>
          <p:nvPr/>
        </p:nvPicPr>
        <p:blipFill>
          <a:blip r:embed="rId9"/>
          <a:srcRect l="-8793" t="-9455" r="-8793" b="-9455"/>
          <a:stretch/>
        </p:blipFill>
        <p:spPr>
          <a:xfrm>
            <a:off x="1065960" y="1444320"/>
            <a:ext cx="418644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52" name="SB Tech" descr=""/>
          <p:cNvPicPr/>
          <p:nvPr/>
        </p:nvPicPr>
        <p:blipFill>
          <a:blip r:embed="rId10"/>
          <a:srcRect l="-3826" t="6546" r="-684" b="14900"/>
          <a:stretch/>
        </p:blipFill>
        <p:spPr>
          <a:xfrm>
            <a:off x="5607720" y="1444320"/>
            <a:ext cx="271404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53" name="Postbank" descr=""/>
          <p:cNvPicPr/>
          <p:nvPr/>
        </p:nvPicPr>
        <p:blipFill>
          <a:blip r:embed="rId11"/>
          <a:srcRect l="-21819" t="-8957" r="-21819" b="-8957"/>
          <a:stretch/>
        </p:blipFill>
        <p:spPr>
          <a:xfrm>
            <a:off x="5971680" y="3505320"/>
            <a:ext cx="252000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54" name="SuperHosting" descr=""/>
          <p:cNvPicPr/>
          <p:nvPr/>
        </p:nvPicPr>
        <p:blipFill>
          <a:blip r:embed="rId12"/>
          <a:srcRect l="-34661" t="-10755" r="-34661" b="-10755"/>
          <a:stretch/>
        </p:blipFill>
        <p:spPr>
          <a:xfrm>
            <a:off x="8854920" y="3505320"/>
            <a:ext cx="227052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55" name="SmartIT" descr=""/>
          <p:cNvPicPr/>
          <p:nvPr/>
        </p:nvPicPr>
        <p:blipFill>
          <a:blip r:embed="rId13"/>
          <a:srcRect l="-14502" t="-16479" r="-14502" b="-16479"/>
          <a:stretch/>
        </p:blipFill>
        <p:spPr>
          <a:xfrm>
            <a:off x="1065960" y="3505320"/>
            <a:ext cx="4542480" cy="863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SoftUni Organizational Partners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657" name="Picture 1" descr=""/>
          <p:cNvPicPr/>
          <p:nvPr/>
        </p:nvPicPr>
        <p:blipFill>
          <a:blip r:embed="rId1"/>
          <a:srcRect l="-5168" t="-12794" r="-5168" b="-12794"/>
          <a:stretch/>
        </p:blipFill>
        <p:spPr>
          <a:xfrm>
            <a:off x="1129680" y="2067840"/>
            <a:ext cx="5024160" cy="143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58" name="Picture 2" descr=""/>
          <p:cNvPicPr/>
          <p:nvPr/>
        </p:nvPicPr>
        <p:blipFill>
          <a:blip r:embed="rId2"/>
          <a:srcRect l="-15166" t="-29157" r="-15166" b="-29157"/>
          <a:stretch/>
        </p:blipFill>
        <p:spPr>
          <a:xfrm>
            <a:off x="4920120" y="4064400"/>
            <a:ext cx="6141960" cy="143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59" name="Picture 3" descr=""/>
          <p:cNvPicPr/>
          <p:nvPr/>
        </p:nvPicPr>
        <p:blipFill>
          <a:blip r:embed="rId3"/>
          <a:srcRect l="-6654" t="0" r="6654" b="0"/>
          <a:stretch/>
        </p:blipFill>
        <p:spPr>
          <a:xfrm>
            <a:off x="6426360" y="2067840"/>
            <a:ext cx="1963080" cy="143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60" name="Picture 4" descr=""/>
          <p:cNvPicPr/>
          <p:nvPr/>
        </p:nvPicPr>
        <p:blipFill>
          <a:blip r:embed="rId4"/>
          <a:srcRect l="-3206" t="-3198" r="-3206" b="-3198"/>
          <a:stretch/>
        </p:blipFill>
        <p:spPr>
          <a:xfrm>
            <a:off x="8661600" y="2067840"/>
            <a:ext cx="2400480" cy="1439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61" name="Picture 5" descr=""/>
          <p:cNvPicPr/>
          <p:nvPr/>
        </p:nvPicPr>
        <p:blipFill>
          <a:blip r:embed="rId5"/>
          <a:srcRect l="-9301" t="-5874" r="-9301" b="-12740"/>
          <a:stretch/>
        </p:blipFill>
        <p:spPr>
          <a:xfrm>
            <a:off x="1129680" y="4064400"/>
            <a:ext cx="3383640" cy="1439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– High-Quality Education and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Employment Opportunities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9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softuni.bg</a:t>
            </a:r>
            <a:r>
              <a:rPr b="0" lang="en-US" sz="29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29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Foundation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http://softuni.foundation/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@ Facebook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36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9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facebook.com/SoftwareUniversity</a:t>
            </a:r>
            <a:endParaRPr b="0" lang="en-US" sz="29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Forums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36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4"/>
              </a:rPr>
              <a:t>forum.softuni.bg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63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 fontScale="55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664" name="Picture 14" descr=""/>
          <p:cNvPicPr/>
          <p:nvPr/>
        </p:nvPicPr>
        <p:blipFill>
          <a:blip r:embed="rId5"/>
          <a:stretch/>
        </p:blipFill>
        <p:spPr>
          <a:xfrm>
            <a:off x="6934320" y="2538000"/>
            <a:ext cx="2122920" cy="529200"/>
          </a:xfrm>
          <a:prstGeom prst="rect">
            <a:avLst/>
          </a:prstGeom>
          <a:ln>
            <a:noFill/>
          </a:ln>
        </p:spPr>
      </p:pic>
      <p:pic>
        <p:nvPicPr>
          <p:cNvPr id="665" name="Picture 17" descr=""/>
          <p:cNvPicPr/>
          <p:nvPr/>
        </p:nvPicPr>
        <p:blipFill>
          <a:blip r:embed="rId6"/>
          <a:stretch/>
        </p:blipFill>
        <p:spPr>
          <a:xfrm>
            <a:off x="8623440" y="2057400"/>
            <a:ext cx="3367440" cy="4482720"/>
          </a:xfrm>
          <a:prstGeom prst="rect">
            <a:avLst/>
          </a:prstGeom>
          <a:ln>
            <a:noFill/>
          </a:ln>
        </p:spPr>
      </p:pic>
      <p:pic>
        <p:nvPicPr>
          <p:cNvPr id="666" name="Picture 4" descr=""/>
          <p:cNvPicPr/>
          <p:nvPr/>
        </p:nvPicPr>
        <p:blipFill>
          <a:blip r:embed="rId7"/>
          <a:stretch/>
        </p:blipFill>
        <p:spPr>
          <a:xfrm>
            <a:off x="6934320" y="3654360"/>
            <a:ext cx="1118520" cy="1118160"/>
          </a:xfrm>
          <a:prstGeom prst="rect">
            <a:avLst/>
          </a:prstGeom>
          <a:ln>
            <a:noFill/>
          </a:ln>
        </p:spPr>
      </p:pic>
      <p:pic>
        <p:nvPicPr>
          <p:cNvPr id="667" name="Picture 12" descr=""/>
          <p:cNvPicPr/>
          <p:nvPr/>
        </p:nvPicPr>
        <p:blipFill>
          <a:blip r:embed="rId8"/>
          <a:stretch/>
        </p:blipFill>
        <p:spPr>
          <a:xfrm>
            <a:off x="6934320" y="5359680"/>
            <a:ext cx="1041840" cy="104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This course (slides, examples, demos, videos, homework, etc.)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is licensed under the "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Creative Commons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Attribution-NonCommercial-ShareAlike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 4.0 International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 license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69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License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70" name="TextShape 3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/>
          <a:p>
            <a:pPr algn="r">
              <a:lnSpc>
                <a:spcPct val="100000"/>
              </a:lnSpc>
            </a:pPr>
            <a:fld id="{DA75FBA5-E8D2-426C-A432-6DFF1F9CAA1E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43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671" name="Picture 4" descr=""/>
          <p:cNvPicPr/>
          <p:nvPr/>
        </p:nvPicPr>
        <p:blipFill>
          <a:blip r:embed="rId4"/>
          <a:stretch/>
        </p:blipFill>
        <p:spPr>
          <a:xfrm>
            <a:off x="3772800" y="3809880"/>
            <a:ext cx="4643280" cy="162396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2065680" y="1121040"/>
            <a:ext cx="10317600" cy="55814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In JS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arrays</a:t>
            </a:r>
            <a:r>
              <a:rPr b="0" lang="en-US" sz="2800" spc="-1" strike="noStrike">
                <a:solidFill>
                  <a:srgbClr val="1a334c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are </a:t>
            </a:r>
            <a:r>
              <a:rPr b="0" lang="en-US" sz="2800" spc="-1" strike="noStrike">
                <a:solidFill>
                  <a:srgbClr val="1a334c"/>
                </a:solidFill>
                <a:latin typeface="Calibri"/>
              </a:rPr>
              <a:t>ordered sequences of elements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1a334c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a334c"/>
                </a:solidFill>
                <a:latin typeface="Calibri"/>
              </a:rPr>
              <a:t>Elements are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numbered</a:t>
            </a:r>
            <a:r>
              <a:rPr b="0" lang="en-US" sz="2800" spc="-1" strike="noStrike">
                <a:solidFill>
                  <a:srgbClr val="1a334c"/>
                </a:solidFill>
                <a:latin typeface="Calibri"/>
              </a:rPr>
              <a:t> from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1a334c"/>
                </a:solidFill>
                <a:latin typeface="Calibri"/>
              </a:rPr>
              <a:t> to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length-1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1a334c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a334c"/>
                </a:solidFill>
                <a:latin typeface="Calibri"/>
              </a:rPr>
              <a:t>Arrays hold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key-value pairs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Key</a:t>
            </a:r>
            <a:r>
              <a:rPr b="0" lang="en-US" sz="2800" spc="-1" strike="noStrike">
                <a:solidFill>
                  <a:srgbClr val="1a334c"/>
                </a:solidFill>
                <a:latin typeface="Calibri"/>
              </a:rPr>
              <a:t> (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1a334c"/>
                </a:solidFill>
                <a:latin typeface="Calibri"/>
              </a:rPr>
              <a:t>…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length-1</a:t>
            </a:r>
            <a:r>
              <a:rPr b="0" lang="en-US" sz="2800" spc="-1" strike="noStrike">
                <a:solidFill>
                  <a:srgbClr val="1a334c"/>
                </a:solidFill>
                <a:latin typeface="Calibri"/>
              </a:rPr>
              <a:t>),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value</a:t>
            </a:r>
            <a:r>
              <a:rPr b="0" lang="en-US" sz="2800" spc="-1" strike="noStrike">
                <a:solidFill>
                  <a:srgbClr val="1a334c"/>
                </a:solidFill>
                <a:latin typeface="Calibri"/>
              </a:rPr>
              <a:t> of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any type                                        </a:t>
            </a:r>
            <a:r>
              <a:rPr b="0" lang="en-US" sz="2800" spc="-1" strike="noStrike">
                <a:solidFill>
                  <a:srgbClr val="1a334c"/>
                </a:solidFill>
                <a:latin typeface="Calibri"/>
              </a:rPr>
              <a:t>(e.g. number /string /object)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1a334c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a334c"/>
                </a:solidFill>
                <a:latin typeface="Calibri"/>
              </a:rPr>
              <a:t>Arrays have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variable size </a:t>
            </a:r>
            <a:r>
              <a:rPr b="0" lang="en-US" sz="2800" spc="-1" strike="noStrike">
                <a:solidFill>
                  <a:srgbClr val="1a334c"/>
                </a:solidFill>
                <a:latin typeface="Calibri"/>
              </a:rPr>
              <a:t>– can be resized                                (unlike C# / Java / C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0" name="TextShape 2"/>
          <p:cNvSpPr txBox="1"/>
          <p:nvPr/>
        </p:nvSpPr>
        <p:spPr>
          <a:xfrm>
            <a:off x="1297080" y="100800"/>
            <a:ext cx="839916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What are Arrays?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4717080" y="1835640"/>
            <a:ext cx="3698640" cy="1344240"/>
          </a:xfrm>
          <a:prstGeom prst="roundRect">
            <a:avLst>
              <a:gd name="adj" fmla="val 6659"/>
            </a:avLst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pic>
        <p:nvPicPr>
          <p:cNvPr id="372" name="Picture 6" descr=""/>
          <p:cNvPicPr/>
          <p:nvPr/>
        </p:nvPicPr>
        <p:blipFill>
          <a:blip r:embed="rId1"/>
          <a:stretch/>
        </p:blipFill>
        <p:spPr>
          <a:xfrm>
            <a:off x="5060880" y="1835640"/>
            <a:ext cx="3011400" cy="792360"/>
          </a:xfrm>
          <a:prstGeom prst="rect">
            <a:avLst/>
          </a:prstGeom>
          <a:ln>
            <a:noFill/>
          </a:ln>
        </p:spPr>
      </p:pic>
      <p:graphicFrame>
        <p:nvGraphicFramePr>
          <p:cNvPr id="373" name="Table 4"/>
          <p:cNvGraphicFramePr/>
          <p:nvPr/>
        </p:nvGraphicFramePr>
        <p:xfrm>
          <a:off x="5096160" y="2454840"/>
          <a:ext cx="2940840" cy="512280"/>
        </p:xfrm>
        <a:graphic>
          <a:graphicData uri="http://schemas.openxmlformats.org/drawingml/2006/table">
            <a:tbl>
              <a:tblPr/>
              <a:tblGrid>
                <a:gridCol w="588240"/>
                <a:gridCol w="588240"/>
                <a:gridCol w="588240"/>
                <a:gridCol w="588240"/>
                <a:gridCol w="588240"/>
              </a:tblGrid>
              <a:tr h="512280">
                <a:tc>
                  <a:txBody>
                    <a:bodyPr anchor="ctr"/>
                    <a:p>
                      <a:pPr algn="ctr">
                        <a:lnSpc>
                          <a:spcPct val="50000"/>
                        </a:lnSpc>
                        <a:spcBef>
                          <a:spcPts val="1120"/>
                        </a:spcBef>
                      </a:pPr>
                      <a:r>
                        <a:rPr b="0" lang="en-US" sz="2800" spc="-1" strike="noStrike">
                          <a:latin typeface="Calibri"/>
                        </a:rPr>
                        <a:t>…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50000"/>
                        </a:lnSpc>
                        <a:spcBef>
                          <a:spcPts val="1120"/>
                        </a:spcBef>
                      </a:pPr>
                      <a:r>
                        <a:rPr b="0" lang="en-US" sz="2800" spc="-1" strike="noStrike">
                          <a:latin typeface="Calibri"/>
                        </a:rPr>
                        <a:t>…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50000"/>
                        </a:lnSpc>
                        <a:spcBef>
                          <a:spcPts val="1120"/>
                        </a:spcBef>
                      </a:pPr>
                      <a:r>
                        <a:rPr b="0" lang="en-US" sz="2800" spc="-1" strike="noStrike">
                          <a:latin typeface="Calibri"/>
                        </a:rPr>
                        <a:t>…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50000"/>
                        </a:lnSpc>
                        <a:spcBef>
                          <a:spcPts val="1120"/>
                        </a:spcBef>
                      </a:pPr>
                      <a:r>
                        <a:rPr b="0" lang="en-US" sz="2800" spc="-1" strike="noStrike">
                          <a:latin typeface="Calibri"/>
                        </a:rPr>
                        <a:t>…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50000"/>
                        </a:lnSpc>
                        <a:spcBef>
                          <a:spcPts val="1120"/>
                        </a:spcBef>
                      </a:pPr>
                      <a:r>
                        <a:rPr b="0" lang="en-US" sz="2800" spc="-1" strike="noStrike">
                          <a:latin typeface="Calibri"/>
                        </a:rPr>
                        <a:t>…</a:t>
                      </a:r>
                      <a:endParaRPr b="0" lang="en-US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234465"/>
                      </a:solidFill>
                    </a:lnL>
                    <a:lnR w="12240">
                      <a:solidFill>
                        <a:srgbClr val="234465"/>
                      </a:solidFill>
                    </a:lnR>
                    <a:lnT w="12240">
                      <a:solidFill>
                        <a:srgbClr val="234465"/>
                      </a:solidFill>
                    </a:lnT>
                    <a:lnB w="12240">
                      <a:solidFill>
                        <a:srgbClr val="234465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4" name="CustomShape 5"/>
          <p:cNvSpPr/>
          <p:nvPr/>
        </p:nvSpPr>
        <p:spPr>
          <a:xfrm>
            <a:off x="2094840" y="1835640"/>
            <a:ext cx="2494800" cy="773280"/>
          </a:xfrm>
          <a:prstGeom prst="wedgeRoundRectCallout">
            <a:avLst>
              <a:gd name="adj1" fmla="val 66755"/>
              <a:gd name="adj2" fmla="val 59486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>
                <a:alpha val="8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Array of 5 elements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5" name="CustomShape 6"/>
          <p:cNvSpPr/>
          <p:nvPr/>
        </p:nvSpPr>
        <p:spPr>
          <a:xfrm>
            <a:off x="8032320" y="1602360"/>
            <a:ext cx="2964600" cy="489600"/>
          </a:xfrm>
          <a:prstGeom prst="wedgeRoundRectCallout">
            <a:avLst>
              <a:gd name="adj1" fmla="val -52493"/>
              <a:gd name="adj2" fmla="val 71324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>
                <a:alpha val="8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Element 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</a:rPr>
              <a:t>index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6" name="CustomShape 7"/>
          <p:cNvSpPr/>
          <p:nvPr/>
        </p:nvSpPr>
        <p:spPr>
          <a:xfrm>
            <a:off x="8543520" y="2444400"/>
            <a:ext cx="2733480" cy="538560"/>
          </a:xfrm>
          <a:prstGeom prst="wedgeRoundRectCallout">
            <a:avLst>
              <a:gd name="adj1" fmla="val -66958"/>
              <a:gd name="adj2" fmla="val 22039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>
                <a:alpha val="8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Array 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</a:rPr>
              <a:t>element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1297080" y="100800"/>
            <a:ext cx="839916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Arrays – Examples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1864080" y="1436760"/>
            <a:ext cx="10031400" cy="18248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arr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[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10, 20, 30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console.log(arr);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[10, 20, 30]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console.log(arr.length);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3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console.log(arr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[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0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10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1864080" y="3927600"/>
            <a:ext cx="10031400" cy="102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arr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[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0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= 5;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Elements can be modified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console.log(arr);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[5, 20, 30]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0" name="CustomShape 4"/>
          <p:cNvSpPr/>
          <p:nvPr/>
        </p:nvSpPr>
        <p:spPr>
          <a:xfrm>
            <a:off x="1864080" y="5430600"/>
            <a:ext cx="10031400" cy="102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arr.push(500);</a:t>
            </a:r>
            <a:r>
              <a:rPr b="1" i="1" lang="en-US" sz="24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Elements are resizable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console.log(arr);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[5, 20, 30, 500]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/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You are given </a:t>
            </a:r>
            <a:r>
              <a:rPr b="1" lang="en-US" sz="2800" spc="-1" strike="noStrike">
                <a:solidFill>
                  <a:srgbClr val="ffa000"/>
                </a:solidFill>
                <a:latin typeface="Calibri"/>
              </a:rPr>
              <a:t>an array of strings holding numbers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Calculate and print the 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</a:rPr>
              <a:t>sum</a:t>
            </a: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 of the 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</a:rPr>
              <a:t>first</a:t>
            </a: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 and the 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</a:rPr>
              <a:t>last elements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2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Sum First and Last Array Elements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1476000" y="2660760"/>
            <a:ext cx="761760" cy="13521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1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20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30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40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2993040" y="2792520"/>
            <a:ext cx="598680" cy="10861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1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60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5" name="CustomShape 5"/>
          <p:cNvSpPr/>
          <p:nvPr/>
        </p:nvSpPr>
        <p:spPr>
          <a:xfrm>
            <a:off x="2420640" y="3162600"/>
            <a:ext cx="380520" cy="3459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6"/>
          <p:cNvSpPr/>
          <p:nvPr/>
        </p:nvSpPr>
        <p:spPr>
          <a:xfrm>
            <a:off x="4828680" y="2872080"/>
            <a:ext cx="761760" cy="9302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1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5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10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7" name="CustomShape 7"/>
          <p:cNvSpPr/>
          <p:nvPr/>
        </p:nvSpPr>
        <p:spPr>
          <a:xfrm>
            <a:off x="6345720" y="2792520"/>
            <a:ext cx="598680" cy="10861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1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15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8" name="CustomShape 8"/>
          <p:cNvSpPr/>
          <p:nvPr/>
        </p:nvSpPr>
        <p:spPr>
          <a:xfrm>
            <a:off x="5773320" y="3162600"/>
            <a:ext cx="380520" cy="3459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CustomShape 9"/>
          <p:cNvSpPr/>
          <p:nvPr/>
        </p:nvSpPr>
        <p:spPr>
          <a:xfrm>
            <a:off x="8095320" y="3040920"/>
            <a:ext cx="606960" cy="5896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1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0" name="CustomShape 10"/>
          <p:cNvSpPr/>
          <p:nvPr/>
        </p:nvSpPr>
        <p:spPr>
          <a:xfrm>
            <a:off x="9449280" y="3040920"/>
            <a:ext cx="606960" cy="5896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1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4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1" name="CustomShape 11"/>
          <p:cNvSpPr/>
          <p:nvPr/>
        </p:nvSpPr>
        <p:spPr>
          <a:xfrm>
            <a:off x="8885520" y="3162600"/>
            <a:ext cx="380520" cy="3459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CustomShape 12"/>
          <p:cNvSpPr/>
          <p:nvPr/>
        </p:nvSpPr>
        <p:spPr>
          <a:xfrm>
            <a:off x="622440" y="4338720"/>
            <a:ext cx="10943640" cy="14220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/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function sumFirstAndLast(arr)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return Number(arr[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0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])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+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Number(arr[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arr.length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-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1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]);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3" name="CustomShape 13"/>
          <p:cNvSpPr/>
          <p:nvPr/>
        </p:nvSpPr>
        <p:spPr>
          <a:xfrm>
            <a:off x="1446120" y="6219360"/>
            <a:ext cx="9295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1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https://judge.softuni.bg/Contests/311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4" name="CustomShape 14"/>
          <p:cNvSpPr/>
          <p:nvPr/>
        </p:nvSpPr>
        <p:spPr>
          <a:xfrm>
            <a:off x="4389120" y="5843880"/>
            <a:ext cx="7147080" cy="374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36000" bIns="36000"/>
          <a:p>
            <a:pPr>
              <a:lnSpc>
                <a:spcPct val="110000"/>
              </a:lnSpc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sumFirstAndLast(['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20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', '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30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', '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40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']) </a:t>
            </a:r>
            <a:r>
              <a:rPr b="1" i="1" lang="en-US" sz="1800" spc="-1" strike="noStrike">
                <a:solidFill>
                  <a:srgbClr val="00b050"/>
                </a:solidFill>
                <a:latin typeface="Consolas"/>
              </a:rPr>
              <a:t>// 60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1297080" y="100800"/>
            <a:ext cx="839916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Processing Arrays Elements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2156400" y="2185200"/>
            <a:ext cx="8772480" cy="894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  <a:spcBef>
                <a:spcPts val="1800"/>
              </a:spcBef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for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(let capital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of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capitals)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console.log(capital);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2156400" y="3647880"/>
            <a:ext cx="8772480" cy="894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  <a:spcBef>
                <a:spcPts val="1800"/>
              </a:spcBef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for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(let i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in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capitals)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i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+ " " + capitals[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i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]);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8" name="CustomShape 4"/>
          <p:cNvSpPr/>
          <p:nvPr/>
        </p:nvSpPr>
        <p:spPr>
          <a:xfrm>
            <a:off x="2156400" y="5110200"/>
            <a:ext cx="8772480" cy="894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  <a:spcBef>
                <a:spcPts val="1800"/>
              </a:spcBef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for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(let i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=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0; i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&lt;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capitals.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length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 i++)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console.log(capitals[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i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]);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9" name="CustomShape 5"/>
          <p:cNvSpPr/>
          <p:nvPr/>
        </p:nvSpPr>
        <p:spPr>
          <a:xfrm>
            <a:off x="2156400" y="1256760"/>
            <a:ext cx="8772480" cy="893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capitals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=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[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Sofia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Washington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London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Paris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0" name="CustomShape 6"/>
          <p:cNvSpPr/>
          <p:nvPr/>
        </p:nvSpPr>
        <p:spPr>
          <a:xfrm>
            <a:off x="7629120" y="2441160"/>
            <a:ext cx="3613320" cy="785520"/>
          </a:xfrm>
          <a:prstGeom prst="wedgeRoundRectCallout">
            <a:avLst>
              <a:gd name="adj1" fmla="val -36346"/>
              <a:gd name="adj2" fmla="val 1463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>
                <a:alpha val="8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for</a:t>
            </a:r>
            <a:r>
              <a:rPr b="0" lang="en-US" sz="2200" spc="-1" strike="noStrike">
                <a:solidFill>
                  <a:srgbClr val="ffffff"/>
                </a:solidFill>
                <a:latin typeface="Calibri"/>
              </a:rPr>
              <a:t>…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of</a:t>
            </a:r>
            <a:r>
              <a:rPr b="0" lang="en-US" sz="2200" spc="-1" strike="noStrike">
                <a:solidFill>
                  <a:srgbClr val="ffffff"/>
                </a:solidFill>
                <a:latin typeface="Calibri"/>
              </a:rPr>
              <a:t> works like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foreach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01" name="CustomShape 7"/>
          <p:cNvSpPr/>
          <p:nvPr/>
        </p:nvSpPr>
        <p:spPr>
          <a:xfrm>
            <a:off x="7977600" y="3388680"/>
            <a:ext cx="3961440" cy="727200"/>
          </a:xfrm>
          <a:prstGeom prst="wedgeRoundRectCallout">
            <a:avLst>
              <a:gd name="adj1" fmla="val -41069"/>
              <a:gd name="adj2" fmla="val -7900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>
                <a:alpha val="8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for</a:t>
            </a:r>
            <a:r>
              <a:rPr b="0" lang="en-US" sz="2200" spc="-1" strike="noStrike">
                <a:solidFill>
                  <a:srgbClr val="ffffff"/>
                </a:solidFill>
                <a:latin typeface="Calibri"/>
              </a:rPr>
              <a:t>...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in</a:t>
            </a:r>
            <a:r>
              <a:rPr b="0" lang="en-US" sz="2200" spc="-1" strike="noStrike">
                <a:solidFill>
                  <a:srgbClr val="ffffff"/>
                </a:solidFill>
                <a:latin typeface="Calibri"/>
              </a:rPr>
              <a:t> goes through array indices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02" name="CustomShape 8"/>
          <p:cNvSpPr/>
          <p:nvPr/>
        </p:nvSpPr>
        <p:spPr>
          <a:xfrm>
            <a:off x="7820640" y="5796720"/>
            <a:ext cx="3108240" cy="481680"/>
          </a:xfrm>
          <a:prstGeom prst="wedgeRoundRectCallout">
            <a:avLst>
              <a:gd name="adj1" fmla="val -44502"/>
              <a:gd name="adj2" fmla="val -14783"/>
              <a:gd name="adj3" fmla="val 16667"/>
            </a:avLst>
          </a:prstGeom>
          <a:solidFill>
            <a:srgbClr val="234465">
              <a:alpha val="80000"/>
            </a:srgbClr>
          </a:solidFill>
          <a:ln w="19080">
            <a:solidFill>
              <a:srgbClr val="1a334c">
                <a:alpha val="8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Calibri"/>
              </a:rPr>
              <a:t>Traditional </a:t>
            </a:r>
            <a:r>
              <a:rPr b="1" lang="en-US" sz="2200" spc="-1" strike="noStrike">
                <a:solidFill>
                  <a:srgbClr val="ffa000"/>
                </a:solidFill>
                <a:latin typeface="Consolas"/>
              </a:rPr>
              <a:t>for</a:t>
            </a:r>
            <a:r>
              <a:rPr b="0" lang="en-US" sz="2200" spc="-1" strike="noStrike">
                <a:solidFill>
                  <a:srgbClr val="ffffff"/>
                </a:solidFill>
                <a:latin typeface="Calibri"/>
              </a:rPr>
              <a:t>-loop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1297080" y="100800"/>
            <a:ext cx="839916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/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Processing Arrays Elements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2574360" y="1349280"/>
            <a:ext cx="9016200" cy="893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capitals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=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[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Sofia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Washington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London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',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</a:t>
            </a: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Paris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5" name="CustomShape 3"/>
          <p:cNvSpPr/>
          <p:nvPr/>
        </p:nvSpPr>
        <p:spPr>
          <a:xfrm>
            <a:off x="2574360" y="2272680"/>
            <a:ext cx="9016200" cy="8938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capitals.forEach(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capital =&gt;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capital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));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2574360" y="3222360"/>
            <a:ext cx="9016200" cy="894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capitals.forEach(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(capital, i) =&gt;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i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+ ' -&gt; ' +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capital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));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7" name="CustomShape 5"/>
          <p:cNvSpPr/>
          <p:nvPr/>
        </p:nvSpPr>
        <p:spPr>
          <a:xfrm>
            <a:off x="2574360" y="4679280"/>
            <a:ext cx="9016200" cy="4924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console.log(capitals.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join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,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'));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8" name="CustomShape 6"/>
          <p:cNvSpPr/>
          <p:nvPr/>
        </p:nvSpPr>
        <p:spPr>
          <a:xfrm>
            <a:off x="2574360" y="5600880"/>
            <a:ext cx="9016200" cy="4924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600">
            <a:solidFill>
              <a:schemeClr val="accent5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1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JSON.stringify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(capitals));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9" dur="indefinite" restart="never" nodeType="tmRoot">
          <p:childTnLst>
            <p:seq>
              <p:cTn id="120" dur="indefinite" nodeType="mainSeq">
                <p:childTnLst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155</TotalTime>
  <Application>LibreOffice/6.1.3.2$Linux_X86_64 LibreOffice_project/10$Build-2</Application>
  <Words>2473</Words>
  <Paragraphs>509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2018-09-06T14:04:18Z</dcterms:created>
  <dc:creator>Tanya Staneva</dc:creator>
  <dc:description/>
  <cp:keywords>JS Fundamentals Software University SoftUni programming coding software development education training course</cp:keywords>
  <dc:language>en-US</dc:language>
  <cp:lastModifiedBy/>
  <dcterms:modified xsi:type="dcterms:W3CDTF">2019-01-11T00:19:56Z</dcterms:modified>
  <cp:revision>60</cp:revision>
  <dc:subject/>
  <dc:title>JS FArrays and Matrices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По избор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43</vt:i4>
  </property>
  <property fmtid="{D5CDD505-2E9C-101B-9397-08002B2CF9AE}" pid="12" name="category">
    <vt:lpwstr>programming;computer programming;software development;web development</vt:lpwstr>
  </property>
</Properties>
</file>