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5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gif" ContentType="image/gif"/>
  <Override PartName="/ppt/media/image67.jpeg" ContentType="image/jpeg"/>
  <Override PartName="/ppt/media/image64.jpeg" ContentType="image/jpeg"/>
  <Override PartName="/ppt/media/image62.png" ContentType="image/png"/>
  <Override PartName="/ppt/media/image54.jpeg" ContentType="image/jpeg"/>
  <Override PartName="/ppt/media/image53.png" ContentType="image/png"/>
  <Override PartName="/ppt/media/image52.png" ContentType="image/png"/>
  <Override PartName="/ppt/media/image46.png" ContentType="image/png"/>
  <Override PartName="/ppt/media/image45.png" ContentType="image/png"/>
  <Override PartName="/ppt/media/image69.png" ContentType="image/png"/>
  <Override PartName="/ppt/media/image44.png" ContentType="image/png"/>
  <Override PartName="/ppt/media/image66.png" ContentType="image/png"/>
  <Override PartName="/ppt/media/image41.png" ContentType="image/png"/>
  <Override PartName="/ppt/media/image38.png" ContentType="image/png"/>
  <Override PartName="/ppt/media/image37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2.png" ContentType="image/png"/>
  <Override PartName="/ppt/media/image12.wmf" ContentType="image/x-wmf"/>
  <Override PartName="/ppt/media/image43.png" ContentType="image/png"/>
  <Override PartName="/ppt/media/image13.wmf" ContentType="image/x-wmf"/>
  <Override PartName="/ppt/media/image65.png" ContentType="image/png"/>
  <Override PartName="/ppt/media/image40.png" ContentType="image/png"/>
  <Override PartName="/ppt/media/image10.wmf" ContentType="image/x-wmf"/>
  <Override PartName="/ppt/media/image47.png" ContentType="image/png"/>
  <Override PartName="/ppt/media/image22.png" ContentType="image/png"/>
  <Override PartName="/ppt/media/image17.wmf" ContentType="image/x-wmf"/>
  <Override PartName="/ppt/media/image50.png" ContentType="image/png"/>
  <Override PartName="/ppt/media/image20.wmf" ContentType="image/x-wmf"/>
  <Override PartName="/ppt/media/image51.png" ContentType="image/png"/>
  <Override PartName="/ppt/media/image21.wmf" ContentType="image/x-wmf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1.wmf" ContentType="image/x-wmf"/>
  <Override PartName="/ppt/media/image7.wmf" ContentType="image/x-wmf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7D2A6C3-80B5-4831-A9E7-C78D74DD1C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2.xml"/><Relationship Id="rId4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5.xml"/><Relationship Id="rId4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6.xml"/><Relationship Id="rId4" Type="http://schemas.openxmlformats.org/officeDocument/2006/relationships/notesMaster" Target="../notesMasters/notesMaster1.xml"/>
</Relationship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6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7F3A1D-7470-4CC4-BFC5-EAF400851B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8DAA9C-32B8-4EC4-804A-82725D39CA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DC1B0F-6C31-4056-9AF6-200E498435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pic>
        <p:nvPicPr>
          <p:cNvPr id="1" name="Picture 34" descr=""/>
          <p:cNvPicPr/>
          <p:nvPr/>
        </p:nvPicPr>
        <p:blipFill>
          <a:blip r:embed="rId3"/>
          <a:stretch/>
        </p:blipFill>
        <p:spPr>
          <a:xfrm flipH="1">
            <a:off x="8351640" y="2374200"/>
            <a:ext cx="3170160" cy="3431160"/>
          </a:xfrm>
          <a:prstGeom prst="rect">
            <a:avLst/>
          </a:prstGeom>
          <a:ln>
            <a:noFill/>
          </a:ln>
        </p:spPr>
      </p:pic>
      <p:pic>
        <p:nvPicPr>
          <p:cNvPr id="2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280" cy="52452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8920" cy="525960"/>
          </a:xfrm>
          <a:prstGeom prst="rect">
            <a:avLst/>
          </a:prstGeom>
          <a:ln>
            <a:noFill/>
          </a:ln>
        </p:spPr>
      </p:pic>
      <p:pic>
        <p:nvPicPr>
          <p:cNvPr id="4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200" cy="52596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7"/>
          <a:stretch/>
        </p:blipFill>
        <p:spPr>
          <a:xfrm>
            <a:off x="5151240" y="6080040"/>
            <a:ext cx="1436400" cy="50220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-1440" y="6702840"/>
            <a:ext cx="12194280" cy="21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-1440" y="6702840"/>
            <a:ext cx="12191400" cy="21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-3240" y="0"/>
            <a:ext cx="121942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 flipH="1">
            <a:off x="7911000" y="1409760"/>
            <a:ext cx="3571560" cy="4384440"/>
          </a:xfrm>
          <a:prstGeom prst="rect">
            <a:avLst/>
          </a:prstGeom>
          <a:ln>
            <a:noFill/>
          </a:ln>
        </p:spPr>
      </p:pic>
      <p:pic>
        <p:nvPicPr>
          <p:cNvPr id="49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1219140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319640" y="867600"/>
            <a:ext cx="3551760" cy="35517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-3600" y="0"/>
            <a:ext cx="1153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2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520" cy="4061520"/>
          </a:xfrm>
          <a:prstGeom prst="rect">
            <a:avLst/>
          </a:prstGeom>
          <a:ln>
            <a:noFill/>
          </a:ln>
        </p:spPr>
      </p:pic>
      <p:pic>
        <p:nvPicPr>
          <p:cNvPr id="172" name="Picture 3" descr=""/>
          <p:cNvPicPr/>
          <p:nvPr/>
        </p:nvPicPr>
        <p:blipFill>
          <a:blip r:embed="rId4"/>
          <a:stretch/>
        </p:blipFill>
        <p:spPr>
          <a:xfrm>
            <a:off x="235080" y="1792440"/>
            <a:ext cx="914400" cy="4061520"/>
          </a:xfrm>
          <a:prstGeom prst="rect">
            <a:avLst/>
          </a:prstGeom>
          <a:ln>
            <a:noFill/>
          </a:ln>
        </p:spPr>
      </p:pic>
      <p:pic>
        <p:nvPicPr>
          <p:cNvPr id="173" name="Picture 14" descr=""/>
          <p:cNvPicPr/>
          <p:nvPr/>
        </p:nvPicPr>
        <p:blipFill>
          <a:blip r:embed="rId5"/>
          <a:stretch/>
        </p:blipFill>
        <p:spPr>
          <a:xfrm>
            <a:off x="9835560" y="274680"/>
            <a:ext cx="2144160" cy="534240"/>
          </a:xfrm>
          <a:prstGeom prst="rect">
            <a:avLst/>
          </a:prstGeom>
          <a:ln>
            <a:noFill/>
          </a:ln>
        </p:spPr>
      </p:pic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-3600" y="0"/>
            <a:ext cx="1153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Picture 2" descr=""/>
          <p:cNvPicPr/>
          <p:nvPr/>
        </p:nvPicPr>
        <p:blipFill>
          <a:blip r:embed="rId3"/>
          <a:stretch/>
        </p:blipFill>
        <p:spPr>
          <a:xfrm>
            <a:off x="520200" y="3314880"/>
            <a:ext cx="1260000" cy="2797200"/>
          </a:xfrm>
          <a:prstGeom prst="rect">
            <a:avLst/>
          </a:prstGeom>
          <a:ln>
            <a:noFill/>
          </a:ln>
        </p:spPr>
      </p:pic>
      <p:pic>
        <p:nvPicPr>
          <p:cNvPr id="215" name="Picture 10" descr=""/>
          <p:cNvPicPr/>
          <p:nvPr/>
        </p:nvPicPr>
        <p:blipFill>
          <a:blip r:embed="rId4"/>
          <a:stretch/>
        </p:blipFill>
        <p:spPr>
          <a:xfrm>
            <a:off x="9835560" y="274680"/>
            <a:ext cx="2144160" cy="534240"/>
          </a:xfrm>
          <a:prstGeom prst="rect">
            <a:avLst/>
          </a:prstGeom>
          <a:ln>
            <a:noFill/>
          </a:ln>
        </p:spPr>
      </p:pic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4280" cy="6851520"/>
          </a:xfrm>
          <a:prstGeom prst="rect">
            <a:avLst/>
          </a:prstGeom>
          <a:ln>
            <a:noFill/>
          </a:ln>
        </p:spPr>
      </p:pic>
      <p:pic>
        <p:nvPicPr>
          <p:cNvPr id="255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-1051200" y="703080"/>
            <a:ext cx="8405280" cy="10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  <a:ea typeface="DejaVu Sans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57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5160" cy="4147920"/>
          </a:xfrm>
          <a:prstGeom prst="rect">
            <a:avLst/>
          </a:prstGeom>
          <a:ln>
            <a:noFill/>
          </a:ln>
        </p:spPr>
      </p:pic>
      <p:pic>
        <p:nvPicPr>
          <p:cNvPr id="258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440" cy="529560"/>
          </a:xfrm>
          <a:prstGeom prst="rect">
            <a:avLst/>
          </a:prstGeom>
          <a:ln>
            <a:noFill/>
          </a:ln>
        </p:spPr>
      </p:pic>
      <p:pic>
        <p:nvPicPr>
          <p:cNvPr id="259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8080" cy="1198080"/>
          </a:xfrm>
          <a:prstGeom prst="rect">
            <a:avLst/>
          </a:prstGeom>
          <a:ln>
            <a:noFill/>
          </a:ln>
        </p:spPr>
      </p:pic>
      <p:pic>
        <p:nvPicPr>
          <p:cNvPr id="260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5680" cy="1401480"/>
          </a:xfrm>
          <a:prstGeom prst="rect">
            <a:avLst/>
          </a:prstGeom>
          <a:ln>
            <a:noFill/>
          </a:ln>
        </p:spPr>
      </p:pic>
      <p:pic>
        <p:nvPicPr>
          <p:cNvPr id="261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5680" cy="1388520"/>
          </a:xfrm>
          <a:prstGeom prst="rect">
            <a:avLst/>
          </a:prstGeom>
          <a:ln>
            <a:noFill/>
          </a:ln>
        </p:spPr>
      </p:pic>
      <p:pic>
        <p:nvPicPr>
          <p:cNvPr id="262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5680" cy="1566360"/>
          </a:xfrm>
          <a:prstGeom prst="rect">
            <a:avLst/>
          </a:prstGeom>
          <a:ln>
            <a:noFill/>
          </a:ln>
        </p:spPr>
      </p:pic>
      <p:pic>
        <p:nvPicPr>
          <p:cNvPr id="263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5680" cy="1350000"/>
          </a:xfrm>
          <a:prstGeom prst="rect">
            <a:avLst/>
          </a:prstGeom>
          <a:ln>
            <a:noFill/>
          </a:ln>
        </p:spPr>
      </p:pic>
      <p:pic>
        <p:nvPicPr>
          <p:cNvPr id="264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5680" cy="1433160"/>
          </a:xfrm>
          <a:prstGeom prst="rect">
            <a:avLst/>
          </a:prstGeom>
          <a:ln>
            <a:noFill/>
          </a:ln>
        </p:spPr>
      </p:pic>
      <p:pic>
        <p:nvPicPr>
          <p:cNvPr id="265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3880" cy="1439280"/>
          </a:xfrm>
          <a:prstGeom prst="rect">
            <a:avLst/>
          </a:prstGeom>
          <a:ln>
            <a:noFill/>
          </a:ln>
        </p:spPr>
      </p:pic>
      <p:sp>
        <p:nvSpPr>
          <p:cNvPr id="266" name="Line 2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3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4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5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6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7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8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9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0"/>
          <p:cNvSpPr/>
          <p:nvPr/>
        </p:nvSpPr>
        <p:spPr>
          <a:xfrm>
            <a:off x="-1440" y="6371280"/>
            <a:ext cx="12194280" cy="50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5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8080" cy="1198080"/>
          </a:xfrm>
          <a:prstGeom prst="rect">
            <a:avLst/>
          </a:prstGeom>
          <a:ln>
            <a:noFill/>
          </a:ln>
        </p:spPr>
      </p:pic>
      <p:pic>
        <p:nvPicPr>
          <p:cNvPr id="276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5680" cy="1401480"/>
          </a:xfrm>
          <a:prstGeom prst="rect">
            <a:avLst/>
          </a:prstGeom>
          <a:ln>
            <a:noFill/>
          </a:ln>
        </p:spPr>
      </p:pic>
      <p:pic>
        <p:nvPicPr>
          <p:cNvPr id="277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5680" cy="1388520"/>
          </a:xfrm>
          <a:prstGeom prst="rect">
            <a:avLst/>
          </a:prstGeom>
          <a:ln>
            <a:noFill/>
          </a:ln>
        </p:spPr>
      </p:pic>
      <p:pic>
        <p:nvPicPr>
          <p:cNvPr id="278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5680" cy="1566360"/>
          </a:xfrm>
          <a:prstGeom prst="rect">
            <a:avLst/>
          </a:prstGeom>
          <a:ln>
            <a:noFill/>
          </a:ln>
        </p:spPr>
      </p:pic>
      <p:pic>
        <p:nvPicPr>
          <p:cNvPr id="279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5680" cy="1350000"/>
          </a:xfrm>
          <a:prstGeom prst="rect">
            <a:avLst/>
          </a:prstGeom>
          <a:ln>
            <a:noFill/>
          </a:ln>
        </p:spPr>
      </p:pic>
      <p:pic>
        <p:nvPicPr>
          <p:cNvPr id="280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5680" cy="1433160"/>
          </a:xfrm>
          <a:prstGeom prst="rect">
            <a:avLst/>
          </a:prstGeom>
          <a:ln>
            <a:noFill/>
          </a:ln>
        </p:spPr>
      </p:pic>
      <p:pic>
        <p:nvPicPr>
          <p:cNvPr id="281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3880" cy="1439280"/>
          </a:xfrm>
          <a:prstGeom prst="rect">
            <a:avLst/>
          </a:prstGeom>
          <a:ln>
            <a:noFill/>
          </a:ln>
        </p:spPr>
      </p:pic>
      <p:sp>
        <p:nvSpPr>
          <p:cNvPr id="282" name="Line 11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12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13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14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15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16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17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18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jpe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jpeg"/><Relationship Id="rId5" Type="http://schemas.openxmlformats.org/officeDocument/2006/relationships/image" Target="../media/image68.gif"/><Relationship Id="rId6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06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66720" y="1303200"/>
            <a:ext cx="109645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55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Functions, Parameters, Return Value, Arrow Functions (Lambda)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66720" y="254880"/>
            <a:ext cx="109645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Functions and Arrow Functions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8643960" y="5754960"/>
            <a:ext cx="29509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5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8643960" y="6194880"/>
            <a:ext cx="295092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671040" y="4876920"/>
            <a:ext cx="29509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671040" y="5175000"/>
            <a:ext cx="2950920" cy="8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40" name="Picture 10" descr=""/>
          <p:cNvPicPr/>
          <p:nvPr/>
        </p:nvPicPr>
        <p:blipFill>
          <a:blip r:embed="rId2"/>
          <a:stretch/>
        </p:blipFill>
        <p:spPr>
          <a:xfrm>
            <a:off x="820440" y="2484000"/>
            <a:ext cx="5328360" cy="188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065680" y="1121040"/>
            <a:ext cx="1012572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In C# / Java / C++ functions can be overloaded</a:t>
            </a:r>
            <a:endParaRPr b="0" lang="en-US" sz="2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Function overloading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== same name, different parameters</a:t>
            </a:r>
            <a:endParaRPr b="0" lang="en-US" sz="24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JavaScript (like Python and PHP) does not support overloading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Function Overloading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2228400" y="3284640"/>
            <a:ext cx="9353880" cy="2518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printName(firstName, lastName)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let name = firstName;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if (lastName !=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undefined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name += ' ' + lastName;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console.log(name);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8107560" y="5364720"/>
            <a:ext cx="3474720" cy="802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printName('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Maria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');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6575040" y="5806440"/>
            <a:ext cx="5007240" cy="802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printName('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Maria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','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Nikolova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');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8034120" y="3780360"/>
            <a:ext cx="3912120" cy="1045800"/>
          </a:xfrm>
          <a:prstGeom prst="wedgeRoundRectCallout">
            <a:avLst>
              <a:gd name="adj1" fmla="val -59055"/>
              <a:gd name="adj2" fmla="val 18490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Simulate overloading by parameter checks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JS functions have special array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arguments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Variable Number of Arguments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2135160" y="2107800"/>
            <a:ext cx="9859320" cy="3286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sum()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console.log("args count: " +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arguments.length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arguments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sum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x of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arguments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sum += 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console.log("sum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sum);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7881840" y="3154680"/>
            <a:ext cx="411264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sum();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// 0 [] 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7881840" y="3981240"/>
            <a:ext cx="411264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sum(5,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3);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// 2 [5, 3] 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4" name="CustomShape 6"/>
          <p:cNvSpPr/>
          <p:nvPr/>
        </p:nvSpPr>
        <p:spPr>
          <a:xfrm>
            <a:off x="7881840" y="4807800"/>
            <a:ext cx="4112640" cy="946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sum(4,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2,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3);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// 3 [4, 2, 3] 9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Returning Values from a Function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Picture 3" descr=""/>
          <p:cNvPicPr/>
          <p:nvPr/>
        </p:nvPicPr>
        <p:blipFill>
          <a:blip r:embed="rId1"/>
          <a:stretch/>
        </p:blipFill>
        <p:spPr>
          <a:xfrm>
            <a:off x="5289480" y="1883880"/>
            <a:ext cx="1612440" cy="1356480"/>
          </a:xfrm>
          <a:prstGeom prst="rect">
            <a:avLst/>
          </a:prstGeom>
          <a:ln>
            <a:noFill/>
          </a:ln>
        </p:spPr>
      </p:pic>
      <p:pic>
        <p:nvPicPr>
          <p:cNvPr id="408" name="Picture 4" descr=""/>
          <p:cNvPicPr/>
          <p:nvPr/>
        </p:nvPicPr>
        <p:blipFill>
          <a:blip r:embed="rId2"/>
          <a:stretch/>
        </p:blipFill>
        <p:spPr>
          <a:xfrm>
            <a:off x="6759720" y="3004560"/>
            <a:ext cx="793440" cy="818640"/>
          </a:xfrm>
          <a:prstGeom prst="rect">
            <a:avLst/>
          </a:prstGeom>
          <a:ln>
            <a:noFill/>
          </a:ln>
        </p:spPr>
      </p:pic>
      <p:pic>
        <p:nvPicPr>
          <p:cNvPr id="409" name="Picture 5" descr=""/>
          <p:cNvPicPr/>
          <p:nvPr/>
        </p:nvPicPr>
        <p:blipFill>
          <a:blip r:embed="rId3"/>
          <a:stretch/>
        </p:blipFill>
        <p:spPr>
          <a:xfrm>
            <a:off x="4729320" y="1563480"/>
            <a:ext cx="711360" cy="77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Functions Can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142720" y="1658880"/>
            <a:ext cx="9804600" cy="1313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multiply(a, b)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a * b;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142720" y="3958200"/>
            <a:ext cx="9804600" cy="1313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hello()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console.log("hello");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7652520" y="1997640"/>
            <a:ext cx="4294800" cy="1312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m = multiply(3, 5);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console.log(m);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6810120" y="4296600"/>
            <a:ext cx="5137200" cy="1312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v = hello();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console.log(v);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undefined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Returning Values – Examples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985040" y="1288080"/>
            <a:ext cx="9559080" cy="2410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check(a)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(a &gt; 0)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"positive";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(a &lt; 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"negative";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985040" y="4026960"/>
            <a:ext cx="9559080" cy="204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console.log(check(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positive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console.log(check(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-5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negative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console.log(check(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undefined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console.log(check());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undefined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console.log(check(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"hello"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undefined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7341480" y="1550160"/>
            <a:ext cx="4048920" cy="1915200"/>
          </a:xfrm>
          <a:prstGeom prst="wedgeRoundRectCallout">
            <a:avLst>
              <a:gd name="adj1" fmla="val -79008"/>
              <a:gd name="adj2" fmla="val -40235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The function sometimes returns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string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sometimes returns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undefined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JS function to check a string for symmetry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Examples: "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abcccba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true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; "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xyz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false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Symmetry Check (Palindrome)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988920" y="2603880"/>
            <a:ext cx="10209960" cy="2410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isPalindrome(str)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i=0; i&lt;str.length/2;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(str[i] !== str[str.length-i-1])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false;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true;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816120" y="593568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5103720" y="5037840"/>
            <a:ext cx="609516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isPalindrome("abba");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true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Write a JS function to return the day number by day of week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Example: "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Monday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26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1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…, "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Sunday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26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7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other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"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error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Day of Week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988920" y="2802960"/>
            <a:ext cx="10209960" cy="2410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dayOfWeek(day)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if (day === 'Monday')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if (day === 'Sunday')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7;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"error";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816120" y="615528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5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6591240" y="5237280"/>
            <a:ext cx="4607640" cy="946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dayOfWeek(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  <a:ea typeface="DejaVu Sans"/>
              </a:rPr>
              <a:t>"Monday"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7976880" y="2625840"/>
            <a:ext cx="3787560" cy="1832040"/>
          </a:xfrm>
          <a:prstGeom prst="wedgeRoundRectCallout">
            <a:avLst>
              <a:gd name="adj1" fmla="val -82516"/>
              <a:gd name="adj2" fmla="val -14840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JS functions can return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mixed data type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: e.g. number or string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Function Variables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615240" y="582120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Variables Holding Functions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432" name="Picture 3" descr=""/>
          <p:cNvPicPr/>
          <p:nvPr/>
        </p:nvPicPr>
        <p:blipFill>
          <a:blip r:embed="rId1"/>
          <a:stretch/>
        </p:blipFill>
        <p:spPr>
          <a:xfrm>
            <a:off x="6095880" y="1976040"/>
            <a:ext cx="1713600" cy="144180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  <p:pic>
        <p:nvPicPr>
          <p:cNvPr id="433" name="Picture 4" descr=""/>
          <p:cNvPicPr/>
          <p:nvPr/>
        </p:nvPicPr>
        <p:blipFill>
          <a:blip r:embed="rId2"/>
          <a:stretch/>
        </p:blipFill>
        <p:spPr>
          <a:xfrm>
            <a:off x="4321800" y="2053800"/>
            <a:ext cx="1885320" cy="128664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  <p:pic>
        <p:nvPicPr>
          <p:cNvPr id="434" name="Picture 5" descr=""/>
          <p:cNvPicPr/>
          <p:nvPr/>
        </p:nvPicPr>
        <p:blipFill>
          <a:blip r:embed="rId3"/>
          <a:stretch/>
        </p:blipFill>
        <p:spPr>
          <a:xfrm rot="6953400">
            <a:off x="5079600" y="1548360"/>
            <a:ext cx="935640" cy="10126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 JS variables can hold functions as their values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Variables Holding Functions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2262600" y="1903320"/>
            <a:ext cx="9654840" cy="404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=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function(x) { return x * x;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(3));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(5));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25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 function(x) { return 2 * x;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(3));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(5));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 undefined;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(3));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TypeError: f is not a function(…)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Functions as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2107440" y="1567440"/>
            <a:ext cx="9761760" cy="3964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repeatIt(count,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1;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count;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(i);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starsFunc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 function(i)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console.log("**".repeat(i))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repeatIt(3,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starsFunc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repeatIt(3,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function(x)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console.log(2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*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x);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8566560" y="2570400"/>
            <a:ext cx="1675800" cy="1241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******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6851520" y="3823920"/>
            <a:ext cx="3088080" cy="1061280"/>
          </a:xfrm>
          <a:prstGeom prst="bentUpArrow">
            <a:avLst>
              <a:gd name="adj1" fmla="val 15434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5"/>
          <p:cNvSpPr/>
          <p:nvPr/>
        </p:nvSpPr>
        <p:spPr>
          <a:xfrm>
            <a:off x="10510920" y="2570400"/>
            <a:ext cx="794880" cy="1241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10667880" y="3891240"/>
            <a:ext cx="380160" cy="1197000"/>
          </a:xfrm>
          <a:prstGeom prst="upArrow">
            <a:avLst>
              <a:gd name="adj1" fmla="val 39333"/>
              <a:gd name="adj2" fmla="val 60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96920" y="1371600"/>
            <a:ext cx="818172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46040" indent="-4453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Functions: Declare, Invoke,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Using Parameters</a:t>
            </a:r>
            <a:endParaRPr b="0" lang="en-US" sz="3200" spc="-1" strike="noStrike">
              <a:latin typeface="Arial"/>
            </a:endParaRPr>
          </a:p>
          <a:p>
            <a:pPr marL="446040" indent="-4453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Return Value</a:t>
            </a:r>
            <a:endParaRPr b="0" lang="en-US" sz="3200" spc="-1" strike="noStrike">
              <a:latin typeface="Arial"/>
            </a:endParaRPr>
          </a:p>
          <a:p>
            <a:pPr marL="446040" indent="-4453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 Variables</a:t>
            </a:r>
            <a:endParaRPr b="0" lang="en-US" sz="3200" spc="-1" strike="noStrike">
              <a:latin typeface="Arial"/>
            </a:endParaRPr>
          </a:p>
          <a:p>
            <a:pPr marL="446040" indent="-4453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Arrow Functions (Lambda)</a:t>
            </a:r>
            <a:endParaRPr b="0" lang="en-US" sz="3200" spc="-1" strike="noStrike">
              <a:latin typeface="Arial"/>
            </a:endParaRPr>
          </a:p>
          <a:p>
            <a:pPr marL="446040" indent="-4453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Nested Functions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calculator that takes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two numbers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an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operator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     performs a calculation between them using the operator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Functional Calculator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631520" y="2612880"/>
            <a:ext cx="8935200" cy="3141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calculate(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op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calc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function(a,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b,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op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op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b)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function(a,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b) 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a + b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subtract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function(a,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b) 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a - b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multiply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function(a,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b) 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a * b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divide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function(a,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b) 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a / b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Functional Calculator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766440" y="1525320"/>
            <a:ext cx="10661400" cy="277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switch (op)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case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': 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calc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(a, b,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case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-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': 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calc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(a, b,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subtract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case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*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': 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calc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(a, b,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multiply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case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': 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calc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(a, b,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divide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785880" y="616788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766440" y="4629960"/>
            <a:ext cx="106614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console.log(calculate(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4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'))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766440" y="5279040"/>
            <a:ext cx="106614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console.log(calculate(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9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'))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4.5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Immediately-invoked function expression (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IIFE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IIFE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2181600" y="2105280"/>
            <a:ext cx="779076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(count)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1;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count;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console.log('+'.repeat(i));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)(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10944720" y="2055240"/>
            <a:ext cx="112428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++++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6" name="CustomShape 5"/>
          <p:cNvSpPr/>
          <p:nvPr/>
        </p:nvSpPr>
        <p:spPr>
          <a:xfrm>
            <a:off x="10126440" y="2725560"/>
            <a:ext cx="484920" cy="41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6"/>
          <p:cNvSpPr/>
          <p:nvPr/>
        </p:nvSpPr>
        <p:spPr>
          <a:xfrm>
            <a:off x="2135160" y="4493520"/>
            <a:ext cx="779076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f =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 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 x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function()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console.log(++x);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8" name="CustomShape 7"/>
          <p:cNvSpPr/>
          <p:nvPr/>
        </p:nvSpPr>
        <p:spPr>
          <a:xfrm>
            <a:off x="10944720" y="4503960"/>
            <a:ext cx="112428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9" name="CustomShape 8"/>
          <p:cNvSpPr/>
          <p:nvPr/>
        </p:nvSpPr>
        <p:spPr>
          <a:xfrm>
            <a:off x="10126440" y="5174280"/>
            <a:ext cx="484920" cy="41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9"/>
          <p:cNvSpPr/>
          <p:nvPr/>
        </p:nvSpPr>
        <p:spPr>
          <a:xfrm>
            <a:off x="7199280" y="3673080"/>
            <a:ext cx="3085200" cy="1621080"/>
          </a:xfrm>
          <a:prstGeom prst="wedgeRoundRectCallout">
            <a:avLst>
              <a:gd name="adj1" fmla="val -74998"/>
              <a:gd name="adj2" fmla="val 3246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This is called "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closure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 (a state is closed inside)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9" dur="indefinite" restart="never" nodeType="tmRoot">
          <p:childTnLst>
            <p:seq>
              <p:cTn id="360" dur="indefinite" nodeType="mainSeq">
                <p:childTnLst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Arrow (Lambda) Functions in JS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58647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Short Syntax for Anonymous Functions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3736800" y="1727640"/>
            <a:ext cx="471780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900" spc="46" strike="noStrike">
                <a:solidFill>
                  <a:srgbClr val="fbfbfb"/>
                </a:solidFill>
                <a:latin typeface="Calibri"/>
                <a:ea typeface="DejaVu Sans"/>
              </a:rPr>
              <a:t>()=&gt;…</a:t>
            </a:r>
            <a:endParaRPr b="0" lang="en-US" sz="9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3" dur="indefinite" restart="never" nodeType="tmRoot">
          <p:childTnLst>
            <p:seq>
              <p:cTn id="3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Functions in JS can be written in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short form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using           "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=&gt;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(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arrow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Arrow Functions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152440" y="2193840"/>
            <a:ext cx="9489960" cy="94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increment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x =&gt; x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+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console.log(increment(5));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152440" y="3681000"/>
            <a:ext cx="9489960" cy="1313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increment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function(x)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 x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+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2152440" y="5440320"/>
            <a:ext cx="9489960" cy="94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sum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(a, b) =&gt; a + 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console.log(sum(5, 6));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 rot="5400000">
            <a:off x="8014320" y="2315520"/>
            <a:ext cx="1792440" cy="2038680"/>
          </a:xfrm>
          <a:prstGeom prst="uturnArrow">
            <a:avLst>
              <a:gd name="adj1" fmla="val 11723"/>
              <a:gd name="adj2" fmla="val 15496"/>
              <a:gd name="adj3" fmla="val 17805"/>
              <a:gd name="adj4" fmla="val 35557"/>
              <a:gd name="adj5" fmla="val 7244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7"/>
          <p:cNvSpPr/>
          <p:nvPr/>
        </p:nvSpPr>
        <p:spPr>
          <a:xfrm>
            <a:off x="7890480" y="4564080"/>
            <a:ext cx="3307320" cy="1188000"/>
          </a:xfrm>
          <a:prstGeom prst="wedgeRoundRectCallout">
            <a:avLst>
              <a:gd name="adj1" fmla="val -68847"/>
              <a:gd name="adj2" fmla="val -51864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This is the same as the above function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function to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aggregate elements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elements are given as array, e.g.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[1, 2, 3]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Start by given initial value, e.g.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0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At each iteration apply given aggregate function e.g.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a + b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Aggregate Elements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1863000" y="3951000"/>
            <a:ext cx="8778240" cy="946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aggregate(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[10,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20,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30]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(a,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b) =&gt; a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+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1863000" y="4859280"/>
            <a:ext cx="8778240" cy="946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aggregate(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[10,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20,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30]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(a,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b) =&gt; a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*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5" name="CustomShape 5"/>
          <p:cNvSpPr/>
          <p:nvPr/>
        </p:nvSpPr>
        <p:spPr>
          <a:xfrm>
            <a:off x="8287200" y="5750640"/>
            <a:ext cx="2638440" cy="897480"/>
          </a:xfrm>
          <a:prstGeom prst="wedgeRoundRectCallout">
            <a:avLst>
              <a:gd name="adj1" fmla="val -36373"/>
              <a:gd name="adj2" fmla="val -89991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Aggregate functioan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5320080" y="5746680"/>
            <a:ext cx="2056320" cy="633240"/>
          </a:xfrm>
          <a:prstGeom prst="wedgeRoundRectCallout">
            <a:avLst>
              <a:gd name="adj1" fmla="val -19821"/>
              <a:gd name="adj2" fmla="val -93626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Initial value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7" name="CustomShape 7"/>
          <p:cNvSpPr/>
          <p:nvPr/>
        </p:nvSpPr>
        <p:spPr>
          <a:xfrm>
            <a:off x="2046960" y="5823720"/>
            <a:ext cx="2472120" cy="677160"/>
          </a:xfrm>
          <a:prstGeom prst="wedgeRoundRectCallout">
            <a:avLst>
              <a:gd name="adj1" fmla="val 31466"/>
              <a:gd name="adj2" fmla="val -117657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Input elements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Using the aggregating function, calculate: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elements</a:t>
            </a:r>
            <a:endParaRPr b="0" lang="en-US" sz="32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 [1, 2, 4]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1 + 2 + 4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7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inverse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elements (1/a</a:t>
            </a:r>
            <a:r>
              <a:rPr b="0" lang="en-US" sz="3200" spc="-1" strike="noStrike" baseline="-25000">
                <a:solidFill>
                  <a:srgbClr val="234465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 [1, 2, 4]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1/1 + 1/2 +1/4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7/4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3.5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Concatenation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elements</a:t>
            </a:r>
            <a:endParaRPr b="0" lang="en-US" sz="32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 ['1', '2', '4']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'1'+'2'+'4'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'124'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Sum / Inverse Sum / Concatenate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Aggregate Elements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731880" y="1155960"/>
            <a:ext cx="10729080" cy="5245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aggregateElements(elements)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(elements,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(a, b) =&gt; a + 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(elements,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(a, b) =&gt; a + 1 / 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(elements,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''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(a, b) =&gt; a + 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(arr, initVal,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val = initVal;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 = 0; i &lt; arr.length;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val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(val, arr[i]);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console.log(val);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731880" y="640260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2634840" y="5887800"/>
            <a:ext cx="8826120" cy="87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>
            <a:no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aggregateElements(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[10,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20,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30]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60 1.833 102030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Nested Functions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85" name="Picture 2" descr=""/>
          <p:cNvPicPr/>
          <p:nvPr/>
        </p:nvPicPr>
        <p:blipFill>
          <a:blip r:embed="rId1"/>
          <a:stretch/>
        </p:blipFill>
        <p:spPr>
          <a:xfrm>
            <a:off x="4680000" y="2116080"/>
            <a:ext cx="1121400" cy="1121400"/>
          </a:xfrm>
          <a:prstGeom prst="rect">
            <a:avLst/>
          </a:prstGeom>
          <a:ln>
            <a:noFill/>
          </a:ln>
        </p:spPr>
      </p:pic>
      <p:pic>
        <p:nvPicPr>
          <p:cNvPr id="486" name="Picture 4" descr=""/>
          <p:cNvPicPr/>
          <p:nvPr/>
        </p:nvPicPr>
        <p:blipFill>
          <a:blip r:embed="rId2"/>
          <a:stretch/>
        </p:blipFill>
        <p:spPr>
          <a:xfrm>
            <a:off x="5958360" y="1958400"/>
            <a:ext cx="1707840" cy="14367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5" dur="indefinite" restart="never" nodeType="tmRoot">
          <p:childTnLst>
            <p:seq>
              <p:cTn id="4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Functions in JS can be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nested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i.e. hold other functions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Inner functions have access to variables from their parent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Words Uppercase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817200" y="2287440"/>
            <a:ext cx="10562040" cy="316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wordsUppercase(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str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strUpper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str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.toUpperCase();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words = extractWords();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words = words.filter(w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=&gt;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w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!=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'');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words.join(', ');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extractWords()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return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strUpper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.split(/\W+/);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817200" y="5227200"/>
            <a:ext cx="10562040" cy="87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wordsUppercase('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Hi, how are you?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');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"HI, HOW, ARE, YOU"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817200" y="5757120"/>
            <a:ext cx="10562040" cy="509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extractWords('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Consolas"/>
              </a:rPr>
              <a:t>Hello functions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');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Consolas"/>
              </a:rPr>
              <a:t>// ReferenceError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855360" y="640656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5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3" name="CustomShape 7"/>
          <p:cNvSpPr/>
          <p:nvPr/>
        </p:nvSpPr>
        <p:spPr>
          <a:xfrm flipH="1">
            <a:off x="7084440" y="2658960"/>
            <a:ext cx="675360" cy="1607400"/>
          </a:xfrm>
          <a:prstGeom prst="bentArrow">
            <a:avLst>
              <a:gd name="adj1" fmla="val 25000"/>
              <a:gd name="adj2" fmla="val 30585"/>
              <a:gd name="adj3" fmla="val 42553"/>
              <a:gd name="adj4" fmla="val 4375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455760" y="3161520"/>
            <a:ext cx="712800" cy="1506960"/>
          </a:xfrm>
          <a:prstGeom prst="curvedRightArrow">
            <a:avLst>
              <a:gd name="adj1" fmla="val 21294"/>
              <a:gd name="adj2" fmla="val 50000"/>
              <a:gd name="adj3" fmla="val 35942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7" dur="indefinite" restart="never" nodeType="tmRoot">
          <p:childTnLst>
            <p:seq>
              <p:cTn id="468" dur="indefinite" nodeType="mainSeq">
                <p:childTnLst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0" y="1150920"/>
            <a:ext cx="11804040" cy="53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  <a:ea typeface="DejaVu Sans"/>
              </a:rPr>
              <a:t>sli.do</a:t>
            </a:r>
            <a:br/>
            <a:r>
              <a:rPr b="1" lang="en-US" sz="11500" spc="-1" strike="noStrike">
                <a:solidFill>
                  <a:srgbClr val="234465"/>
                </a:solidFill>
                <a:latin typeface="Calibri"/>
                <a:ea typeface="DejaVu Sans"/>
              </a:rPr>
              <a:t>#JSCORE</a:t>
            </a:r>
            <a:endParaRPr b="0" lang="en-US" sz="115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Live Exercises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7" name="Picture 3" descr=""/>
          <p:cNvPicPr/>
          <p:nvPr/>
        </p:nvPicPr>
        <p:blipFill>
          <a:blip r:embed="rId1"/>
          <a:stretch/>
        </p:blipFill>
        <p:spPr>
          <a:xfrm>
            <a:off x="4265640" y="793440"/>
            <a:ext cx="3675600" cy="3675600"/>
          </a:xfrm>
          <a:prstGeom prst="rect">
            <a:avLst/>
          </a:prstGeom>
          <a:ln>
            <a:noFill/>
          </a:ln>
        </p:spPr>
      </p:pic>
      <p:pic>
        <p:nvPicPr>
          <p:cNvPr id="498" name="Picture 4" descr=""/>
          <p:cNvPicPr/>
          <p:nvPr/>
        </p:nvPicPr>
        <p:blipFill>
          <a:blip r:embed="rId2"/>
          <a:stretch/>
        </p:blipFill>
        <p:spPr>
          <a:xfrm>
            <a:off x="4407120" y="714240"/>
            <a:ext cx="3120840" cy="38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1761920" y="6524640"/>
            <a:ext cx="4280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B30A56E-B477-4219-82A9-8685A67E4F5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501" name="Group 3"/>
          <p:cNvGrpSpPr/>
          <p:nvPr/>
        </p:nvGrpSpPr>
        <p:grpSpPr>
          <a:xfrm>
            <a:off x="349560" y="1624320"/>
            <a:ext cx="8349480" cy="4798080"/>
            <a:chOff x="349560" y="1624320"/>
            <a:chExt cx="8349480" cy="4798080"/>
          </a:xfrm>
        </p:grpSpPr>
        <p:sp>
          <p:nvSpPr>
            <p:cNvPr id="502" name="CustomShape 4"/>
            <p:cNvSpPr/>
            <p:nvPr/>
          </p:nvSpPr>
          <p:spPr>
            <a:xfrm>
              <a:off x="349560" y="1716480"/>
              <a:ext cx="194040" cy="470592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5"/>
            <p:cNvSpPr/>
            <p:nvPr/>
          </p:nvSpPr>
          <p:spPr>
            <a:xfrm rot="5400000">
              <a:off x="8064000" y="1718280"/>
              <a:ext cx="729000" cy="54108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roup 6"/>
          <p:cNvGrpSpPr/>
          <p:nvPr/>
        </p:nvGrpSpPr>
        <p:grpSpPr>
          <a:xfrm>
            <a:off x="191520" y="1322640"/>
            <a:ext cx="8629920" cy="5299560"/>
            <a:chOff x="191520" y="1322640"/>
            <a:chExt cx="8629920" cy="5299560"/>
          </a:xfrm>
        </p:grpSpPr>
        <p:sp>
          <p:nvSpPr>
            <p:cNvPr id="505" name="CustomShape 7"/>
            <p:cNvSpPr/>
            <p:nvPr/>
          </p:nvSpPr>
          <p:spPr>
            <a:xfrm>
              <a:off x="191520" y="1322640"/>
              <a:ext cx="8629920" cy="5299560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marL="343080" indent="-342360" algn="ctr">
                <a:lnSpc>
                  <a:spcPct val="100000"/>
                </a:lnSpc>
                <a:buClr>
                  <a:srgbClr val="234465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234465"/>
                  </a:solidFill>
                  <a:latin typeface="Calibri"/>
                  <a:ea typeface="맑은 고딕"/>
                </a:rPr>
                <a:t>Arrow functions ≈ short function syntax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06" name="CustomShape 8"/>
            <p:cNvSpPr/>
            <p:nvPr/>
          </p:nvSpPr>
          <p:spPr>
            <a:xfrm>
              <a:off x="347760" y="1619640"/>
              <a:ext cx="194040" cy="470592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9"/>
            <p:cNvSpPr/>
            <p:nvPr/>
          </p:nvSpPr>
          <p:spPr>
            <a:xfrm rot="5400000">
              <a:off x="8062200" y="1621440"/>
              <a:ext cx="729000" cy="54108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8" name="CustomShape 10"/>
          <p:cNvSpPr/>
          <p:nvPr/>
        </p:nvSpPr>
        <p:spPr>
          <a:xfrm>
            <a:off x="536040" y="1398600"/>
            <a:ext cx="8222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Function == named piece of code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Can take parameters and return result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609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Arrow functions ≈ short function syntax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09" name="Picture 20" descr=""/>
          <p:cNvPicPr/>
          <p:nvPr/>
        </p:nvPicPr>
        <p:blipFill>
          <a:blip r:embed="rId1"/>
          <a:stretch/>
        </p:blipFill>
        <p:spPr>
          <a:xfrm>
            <a:off x="9008640" y="3308040"/>
            <a:ext cx="2882880" cy="3114720"/>
          </a:xfrm>
          <a:prstGeom prst="rect">
            <a:avLst/>
          </a:prstGeom>
          <a:ln>
            <a:noFill/>
          </a:ln>
        </p:spPr>
      </p:pic>
      <p:sp>
        <p:nvSpPr>
          <p:cNvPr id="510" name="CustomShape 11"/>
          <p:cNvSpPr/>
          <p:nvPr/>
        </p:nvSpPr>
        <p:spPr>
          <a:xfrm>
            <a:off x="1242000" y="2751480"/>
            <a:ext cx="7009560" cy="1823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calcSum(a, b)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let sum = a + b;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sum;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1" name="CustomShape 12"/>
          <p:cNvSpPr/>
          <p:nvPr/>
        </p:nvSpPr>
        <p:spPr>
          <a:xfrm>
            <a:off x="1211040" y="5634000"/>
            <a:ext cx="7009560" cy="61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[10, 20, 30].filter(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 =&gt; a &gt; 15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3" dur="indefinite" restart="never" nodeType="tmRoot">
          <p:childTnLst>
            <p:seq>
              <p:cTn id="504" dur="indefinite" nodeType="mainSeq">
                <p:childTnLst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2385720" y="6416640"/>
            <a:ext cx="674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https://softuni.bg/trainings/2080/js-fundamentals-september-2018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1" dur="indefinite" restart="never" nodeType="tmRoot">
          <p:childTnLst>
            <p:seq>
              <p:cTn id="5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14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440" y="4536000"/>
            <a:ext cx="566964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15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5960" y="4536000"/>
            <a:ext cx="39625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6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5160" y="5566320"/>
            <a:ext cx="22399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7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5960" y="5566320"/>
            <a:ext cx="55681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8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3480" y="5566320"/>
            <a:ext cx="15926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9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520" y="2474640"/>
            <a:ext cx="57945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0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5960" y="2474640"/>
            <a:ext cx="38588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1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7080" y="1444320"/>
            <a:ext cx="24480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2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5960" y="1444320"/>
            <a:ext cx="41860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3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7720" y="1444320"/>
            <a:ext cx="27136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4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1680" y="3505320"/>
            <a:ext cx="25196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5" name="SuperHosting" descr=""/>
          <p:cNvPicPr/>
          <p:nvPr/>
        </p:nvPicPr>
        <p:blipFill>
          <a:blip r:embed="rId12"/>
          <a:srcRect l="-34654" t="-10755" r="-34654" b="-10755"/>
          <a:stretch/>
        </p:blipFill>
        <p:spPr>
          <a:xfrm>
            <a:off x="8854920" y="3505320"/>
            <a:ext cx="22701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6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5960" y="3505320"/>
            <a:ext cx="45421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28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29680" y="2067840"/>
            <a:ext cx="50238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9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120" y="4064400"/>
            <a:ext cx="61416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0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6360" y="2067840"/>
            <a:ext cx="196272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1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1600" y="2067840"/>
            <a:ext cx="240012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2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29680" y="4064400"/>
            <a:ext cx="338328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latin typeface="Arial"/>
            </a:endParaRPr>
          </a:p>
          <a:p>
            <a:pPr lvl="1" marL="99036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latin typeface="Arial"/>
            </a:endParaRPr>
          </a:p>
          <a:p>
            <a:pPr lvl="1" marL="99036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5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2560" cy="528840"/>
          </a:xfrm>
          <a:prstGeom prst="rect">
            <a:avLst/>
          </a:prstGeom>
          <a:ln>
            <a:noFill/>
          </a:ln>
        </p:spPr>
      </p:pic>
      <p:pic>
        <p:nvPicPr>
          <p:cNvPr id="536" name="Picture 17" descr=""/>
          <p:cNvPicPr/>
          <p:nvPr/>
        </p:nvPicPr>
        <p:blipFill>
          <a:blip r:embed="rId6"/>
          <a:stretch/>
        </p:blipFill>
        <p:spPr>
          <a:xfrm>
            <a:off x="8623440" y="2057400"/>
            <a:ext cx="3367080" cy="4482360"/>
          </a:xfrm>
          <a:prstGeom prst="rect">
            <a:avLst/>
          </a:prstGeom>
          <a:ln>
            <a:noFill/>
          </a:ln>
        </p:spPr>
      </p:pic>
      <p:pic>
        <p:nvPicPr>
          <p:cNvPr id="537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8160" cy="1117800"/>
          </a:xfrm>
          <a:prstGeom prst="rect">
            <a:avLst/>
          </a:prstGeom>
          <a:ln>
            <a:noFill/>
          </a:ln>
        </p:spPr>
      </p:pic>
      <p:pic>
        <p:nvPicPr>
          <p:cNvPr id="538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1480" cy="10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B31409F-19C2-4120-811C-4BBA70545F9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42" name="Picture 4" descr=""/>
          <p:cNvPicPr/>
          <p:nvPr/>
        </p:nvPicPr>
        <p:blipFill>
          <a:blip r:embed="rId4"/>
          <a:stretch/>
        </p:blipFill>
        <p:spPr>
          <a:xfrm>
            <a:off x="3772800" y="3809880"/>
            <a:ext cx="4642920" cy="1623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JavaScript Functions Overview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615240" y="578664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Declaring and Invoking Functions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347" name="Picture 3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3763080" y="1544400"/>
            <a:ext cx="4665600" cy="22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Function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== named piece of code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Can take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parameters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return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result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Functions in JS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1869480" y="3623040"/>
            <a:ext cx="10256040" cy="1421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printStars(count)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console.log("*".repeat(count));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1869480" y="5041080"/>
            <a:ext cx="1025604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printStars(10);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3385440" y="2464200"/>
            <a:ext cx="2836440" cy="929880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name: use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camelCase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6838560" y="2541600"/>
            <a:ext cx="3645360" cy="888120"/>
          </a:xfrm>
          <a:prstGeom prst="wedgeRoundRectCallout">
            <a:avLst>
              <a:gd name="adj1" fmla="val -42123"/>
              <a:gd name="adj2" fmla="val 72612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parameters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: use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camelCase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8112960" y="3784320"/>
            <a:ext cx="2603520" cy="891720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{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stays at the same 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5067360" y="4936320"/>
            <a:ext cx="3386160" cy="575280"/>
          </a:xfrm>
          <a:prstGeom prst="wedgeRoundRectCallout">
            <a:avLst>
              <a:gd name="adj1" fmla="val -60201"/>
              <a:gd name="adj2" fmla="val 21830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Invoke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the function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JS function to print a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triangle of stars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size </a:t>
            </a:r>
            <a:r>
              <a:rPr b="0" lang="en-US" sz="3400" spc="-1" strike="noStrike">
                <a:solidFill>
                  <a:srgbClr val="1a334c"/>
                </a:solidFill>
                <a:latin typeface="Consolas"/>
              </a:rPr>
              <a:t>n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Triangle of Stars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5933520" y="3095280"/>
            <a:ext cx="1014120" cy="1833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1370160" y="4573440"/>
            <a:ext cx="5580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2624400" y="4111920"/>
            <a:ext cx="802800" cy="1313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2100600" y="4748040"/>
            <a:ext cx="38016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7"/>
          <p:cNvSpPr/>
          <p:nvPr/>
        </p:nvSpPr>
        <p:spPr>
          <a:xfrm>
            <a:off x="4681800" y="3777120"/>
            <a:ext cx="5580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CustomShape 8"/>
          <p:cNvSpPr/>
          <p:nvPr/>
        </p:nvSpPr>
        <p:spPr>
          <a:xfrm>
            <a:off x="5412600" y="3951720"/>
            <a:ext cx="38016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9"/>
          <p:cNvSpPr/>
          <p:nvPr/>
        </p:nvSpPr>
        <p:spPr>
          <a:xfrm>
            <a:off x="1392840" y="2514600"/>
            <a:ext cx="5580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10"/>
          <p:cNvSpPr/>
          <p:nvPr/>
        </p:nvSpPr>
        <p:spPr>
          <a:xfrm>
            <a:off x="2647080" y="2514600"/>
            <a:ext cx="44388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6" name="CustomShape 11"/>
          <p:cNvSpPr/>
          <p:nvPr/>
        </p:nvSpPr>
        <p:spPr>
          <a:xfrm>
            <a:off x="2123280" y="2689200"/>
            <a:ext cx="38016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2"/>
          <p:cNvSpPr/>
          <p:nvPr/>
        </p:nvSpPr>
        <p:spPr>
          <a:xfrm>
            <a:off x="9340920" y="2788560"/>
            <a:ext cx="1172520" cy="2371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8117640" y="3777480"/>
            <a:ext cx="5580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8848440" y="3952080"/>
            <a:ext cx="38016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Solution: Triangle of Stars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959120" y="1121040"/>
            <a:ext cx="100353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Functions in JS can be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nested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(function inside a function)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839960" y="1949760"/>
            <a:ext cx="10256040" cy="325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printTriangle(n)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printStars(count)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console.log("*".repeat(count));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i=1; i&lt;=n; i++) printStars(i);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i=n-1; i&gt;0; i--) printStars(i);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11081880" y="1959840"/>
            <a:ext cx="1014120" cy="2037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***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*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7803360" y="5226480"/>
            <a:ext cx="4292640" cy="509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printTriangle(3);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CustomShape 6"/>
          <p:cNvSpPr/>
          <p:nvPr/>
        </p:nvSpPr>
        <p:spPr>
          <a:xfrm flipH="1">
            <a:off x="7227360" y="2567160"/>
            <a:ext cx="1984680" cy="1429560"/>
          </a:xfrm>
          <a:prstGeom prst="bentArrow">
            <a:avLst>
              <a:gd name="adj1" fmla="val 12436"/>
              <a:gd name="adj2" fmla="val 14853"/>
              <a:gd name="adj3" fmla="val 20137"/>
              <a:gd name="adj4" fmla="val 30984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7"/>
          <p:cNvSpPr/>
          <p:nvPr/>
        </p:nvSpPr>
        <p:spPr>
          <a:xfrm>
            <a:off x="1041480" y="616644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5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Functions in JS can have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default parameter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values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Default Function Parameter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206160" y="1931400"/>
            <a:ext cx="7748280" cy="1313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printStars(count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= 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console.log("*".repeat(count));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3206160" y="3831840"/>
            <a:ext cx="774828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printStars();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*****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3206160" y="4820760"/>
            <a:ext cx="774828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printStars(2);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**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3206160" y="5809680"/>
            <a:ext cx="774828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printStars(3, 5, 8);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***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JS function to print a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square of stars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Square of Stars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671400" y="2083680"/>
            <a:ext cx="7470360" cy="3370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squareOfStars(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printStars(count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= 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 +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 *".repeat(count-1));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i=1; i&lt;=n;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9734400" y="2089440"/>
            <a:ext cx="1254960" cy="1288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8482680" y="2466720"/>
            <a:ext cx="5580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9191520" y="2623680"/>
            <a:ext cx="38016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7"/>
          <p:cNvSpPr/>
          <p:nvPr/>
        </p:nvSpPr>
        <p:spPr>
          <a:xfrm>
            <a:off x="9734400" y="4000320"/>
            <a:ext cx="1533600" cy="164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 * * 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8482680" y="4599360"/>
            <a:ext cx="558000" cy="58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1" name="CustomShape 9"/>
          <p:cNvSpPr/>
          <p:nvPr/>
        </p:nvSpPr>
        <p:spPr>
          <a:xfrm>
            <a:off x="9190080" y="4727880"/>
            <a:ext cx="38016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0"/>
          <p:cNvSpPr/>
          <p:nvPr/>
        </p:nvSpPr>
        <p:spPr>
          <a:xfrm>
            <a:off x="816120" y="6172200"/>
            <a:ext cx="10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283</TotalTime>
  <Application>LibreOffice/6.1.4.2$Linux_X86_64 LibreOffice_project/10$Build-2</Application>
  <Words>1823</Words>
  <Paragraphs>336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2018-09-06T10:34:45Z</dcterms:created>
  <dc:creator>Tanya Staneva</dc:creator>
  <dc:description/>
  <cp:keywords>JS Fundamentals Software University SoftUni programming coding software development education training course</cp:keywords>
  <dc:language>en-US</dc:language>
  <cp:lastModifiedBy/>
  <dcterms:modified xsi:type="dcterms:W3CDTF">2019-01-27T01:48:35Z</dcterms:modified>
  <cp:revision>55</cp:revision>
  <dc:subject/>
  <dc:title>JS Fundamentals - Functions and Arrow 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По избор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  <property fmtid="{D5CDD505-2E9C-101B-9397-08002B2CF9AE}" pid="12" name="category">
    <vt:lpwstr>programming;computer programming;software development;web development</vt:lpwstr>
  </property>
</Properties>
</file>