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_rels/notesSlide46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2.xml.rels" ContentType="application/vnd.openxmlformats-package.relationships+xml"/>
  <Override PartName="/ppt/notesSlides/_rels/notesSlide1.xml.rels" ContentType="application/vnd.openxmlformats-package.relationships+xml"/>
  <Override PartName="/ppt/notesSlides/_rels/notesSlide41.xml.rels" ContentType="application/vnd.openxmlformats-package.relationships+xml"/>
  <Override PartName="/ppt/notesSlides/_rels/notesSlide45.xml.rels" ContentType="application/vnd.openxmlformats-package.relationships+xml"/>
  <Override PartName="/ppt/notesSlides/notesSlide46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media/image74.png" ContentType="image/png"/>
  <Override PartName="/ppt/media/image73.png" ContentType="image/png"/>
  <Override PartName="/ppt/media/image72.png" ContentType="image/png"/>
  <Override PartName="/ppt/media/image67.jpeg" ContentType="image/jpeg"/>
  <Override PartName="/ppt/media/image62.png" ContentType="image/png"/>
  <Override PartName="/ppt/media/image57.jpeg" ContentType="image/jpeg"/>
  <Override PartName="/ppt/media/image54.png" ContentType="image/png"/>
  <Override PartName="/ppt/media/image53.png" ContentType="image/png"/>
  <Override PartName="/ppt/media/image52.png" ContentType="image/png"/>
  <Override PartName="/ppt/media/image76.png" ContentType="image/png"/>
  <Override PartName="/ppt/media/image70.jpeg" ContentType="image/jpeg"/>
  <Override PartName="/ppt/media/image51.png" ContentType="image/png"/>
  <Override PartName="/ppt/media/image75.png" ContentType="image/png"/>
  <Override PartName="/ppt/media/image50.png" ContentType="image/png"/>
  <Override PartName="/ppt/media/image69.png" ContentType="image/png"/>
  <Override PartName="/ppt/media/image44.png" ContentType="image/png"/>
  <Override PartName="/ppt/media/image66.png" ContentType="image/png"/>
  <Override PartName="/ppt/media/image41.png" ContentType="image/png"/>
  <Override PartName="/ppt/media/image38.png" ContentType="image/png"/>
  <Override PartName="/ppt/media/image37.gif" ContentType="image/gif"/>
  <Override PartName="/ppt/media/image42.png" ContentType="image/png"/>
  <Override PartName="/ppt/media/image12.wmf" ContentType="image/x-wmf"/>
  <Override PartName="/ppt/media/image68.png" ContentType="image/png"/>
  <Override PartName="/ppt/media/image43.png" ContentType="image/png"/>
  <Override PartName="/ppt/media/image13.wmf" ContentType="image/x-wmf"/>
  <Override PartName="/ppt/media/image65.png" ContentType="image/png"/>
  <Override PartName="/ppt/media/image40.png" ContentType="image/png"/>
  <Override PartName="/ppt/media/image10.wmf" ContentType="image/x-wmf"/>
  <Override PartName="/ppt/media/image39.png" ContentType="image/png"/>
  <Override PartName="/ppt/media/image14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45.png" ContentType="image/png"/>
  <Override PartName="/ppt/media/image15.wmf" ContentType="image/x-wmf"/>
  <Override PartName="/ppt/media/image20.png" ContentType="image/png"/>
  <Override PartName="/ppt/media/image46.png" ContentType="image/png"/>
  <Override PartName="/ppt/media/image16.wmf" ContentType="image/x-wmf"/>
  <Override PartName="/ppt/media/image21.png" ContentType="image/png"/>
  <Override PartName="/ppt/media/image47.png" ContentType="image/png"/>
  <Override PartName="/ppt/media/image22.png" ContentType="image/png"/>
  <Override PartName="/ppt/media/image48.png" ContentType="image/png"/>
  <Override PartName="/ppt/media/image23.png" ContentType="image/png"/>
  <Override PartName="/ppt/media/image49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28.png" ContentType="image/png"/>
  <Override PartName="/ppt/media/image29.png" ContentType="image/png"/>
  <Override PartName="/ppt/media/image55.png" ContentType="image/png"/>
  <Override PartName="/ppt/media/image30.png" ContentType="image/png"/>
  <Override PartName="/ppt/media/image56.png" ContentType="image/png"/>
  <Override PartName="/ppt/media/image31.png" ContentType="image/png"/>
  <Override PartName="/ppt/media/image32.png" ContentType="image/png"/>
  <Override PartName="/ppt/media/image71.gif" ContentType="image/gif"/>
  <Override PartName="/ppt/media/image58.png" ContentType="image/png"/>
  <Override PartName="/ppt/media/image33.png" ContentType="image/png"/>
  <Override PartName="/ppt/media/image59.png" ContentType="image/png"/>
  <Override PartName="/ppt/media/image34.png" ContentType="image/png"/>
  <Override PartName="/ppt/media/image35.png" ContentType="image/png"/>
  <Override PartName="/ppt/media/image11.png" ContentType="image/png"/>
  <Override PartName="/ppt/media/image36.png" ContentType="image/png"/>
  <Override PartName="/ppt/media/image64.png" ContentType="image/png"/>
  <Override PartName="/ppt/media/image9.png" ContentType="image/png"/>
  <Override PartName="/ppt/media/image63.png" ContentType="image/png"/>
  <Override PartName="/ppt/media/image8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60.png" ContentType="image/png"/>
  <Override PartName="/ppt/media/image5.png" ContentType="image/png"/>
  <Override PartName="/ppt/media/image61.png" ContentType="image/png"/>
  <Override PartName="/ppt/media/image6.png" ContentType="image/png"/>
  <Override PartName="/ppt/media/image1.wmf" ContentType="image/x-wmf"/>
  <Override PartName="/ppt/media/image7.wmf" ContentType="image/x-wmf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7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slides/slide44.xml" ContentType="application/vnd.openxmlformats-officedocument.presentationml.slide+xml"/>
  <Override PartName="/ppt/slides/slide43.xml" ContentType="application/vnd.openxmlformats-officedocument.presentationml.slide+xml"/>
  <Override PartName="/ppt/slides/slide42.xml" ContentType="application/vnd.openxmlformats-officedocument.presentationml.slide+xml"/>
  <Override PartName="/ppt/slides/slide41.xml" ContentType="application/vnd.openxmlformats-officedocument.presentationml.slide+xml"/>
  <Override PartName="/ppt/slides/slide40.xml" ContentType="application/vnd.openxmlformats-officedocument.presentationml.slide+xml"/>
  <Override PartName="/ppt/slides/slide38.xml" ContentType="application/vnd.openxmlformats-officedocument.presentationml.slide+xml"/>
  <Override PartName="/ppt/slides/slide13.xml" ContentType="application/vnd.openxmlformats-officedocument.presentationml.slide+xml"/>
  <Override PartName="/ppt/slides/slide37.xml" ContentType="application/vnd.openxmlformats-officedocument.presentationml.slide+xml"/>
  <Override PartName="/ppt/slides/slide12.xml" ContentType="application/vnd.openxmlformats-officedocument.presentationml.slide+xml"/>
  <Override PartName="/ppt/slides/slide45.xml" ContentType="application/vnd.openxmlformats-officedocument.presentationml.slide+xml"/>
  <Override PartName="/ppt/slides/slide20.xml" ContentType="application/vnd.openxmlformats-officedocument.presentationml.slide+xml"/>
  <Override PartName="/ppt/slides/slide46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10.xml" ContentType="application/vnd.openxmlformats-officedocument.presentationml.slide+xml"/>
  <Override PartName="/ppt/slides/slide35.xml" ContentType="application/vnd.openxmlformats-officedocument.presentationml.slide+xml"/>
  <Override PartName="/ppt/slides/slide11.xml" ContentType="application/vnd.openxmlformats-officedocument.presentationml.slide+xml"/>
  <Override PartName="/ppt/slides/slide36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9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3.xml" ContentType="application/vnd.openxmlformats-officedocument.presentationml.slide+xml"/>
  <Override PartName="/ppt/slides/_rels/slide44.xml.rels" ContentType="application/vnd.openxmlformats-package.relationships+xml"/>
  <Override PartName="/ppt/slides/_rels/slide43.xml.rels" ContentType="application/vnd.openxmlformats-package.relationships+xml"/>
  <Override PartName="/ppt/slides/_rels/slide42.xml.rels" ContentType="application/vnd.openxmlformats-package.relationships+xml"/>
  <Override PartName="/ppt/slides/_rels/slide41.xml.rels" ContentType="application/vnd.openxmlformats-package.relationships+xml"/>
  <Override PartName="/ppt/slides/_rels/slide40.xml.rels" ContentType="application/vnd.openxmlformats-package.relationships+xml"/>
  <Override PartName="/ppt/slides/_rels/slide39.xml.rels" ContentType="application/vnd.openxmlformats-package.relationships+xml"/>
  <Override PartName="/ppt/slides/_rels/slide38.xml.rels" ContentType="application/vnd.openxmlformats-package.relationships+xml"/>
  <Override PartName="/ppt/slides/_rels/slide37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34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3.xml.rels" ContentType="application/vnd.openxmlformats-package.relationships+xml"/>
  <Override PartName="/ppt/slides/_rels/slide3.xml.rels" ContentType="application/vnd.openxmlformats-package.relationships+xml"/>
  <Override PartName="/ppt/slides/_rels/slide45.xml.rels" ContentType="application/vnd.openxmlformats-package.relationships+xml"/>
  <Override PartName="/ppt/slides/_rels/slide4.xml.rels" ContentType="application/vnd.openxmlformats-package.relationships+xml"/>
  <Override PartName="/ppt/slides/_rels/slide35.xml.rels" ContentType="application/vnd.openxmlformats-package.relationships+xml"/>
  <Override PartName="/ppt/slides/_rels/slide5.xml.rels" ContentType="application/vnd.openxmlformats-package.relationships+xml"/>
  <Override PartName="/ppt/slides/_rels/slide36.xml.rels" ContentType="application/vnd.openxmlformats-package.relationships+xml"/>
  <Override PartName="/ppt/slides/_rels/slide6.xml.rels" ContentType="application/vnd.openxmlformats-package.relationships+xml"/>
  <Override PartName="/ppt/slides/_rels/slide17.xml.rels" ContentType="application/vnd.openxmlformats-package.relationships+xml"/>
  <Override PartName="/ppt/slides/_rels/slide46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30.xml.rels" ContentType="application/vnd.openxmlformats-package.relationships+xml"/>
  <Override PartName="/ppt/slides/_rels/slide25.xml.rels" ContentType="application/vnd.openxmlformats-package.relationships+xml"/>
  <Override PartName="/ppt/slides/_rels/slide31.xml.rels" ContentType="application/vnd.openxmlformats-package.relationships+xml"/>
  <Override PartName="/ppt/slides/_rels/slide26.xml.rels" ContentType="application/vnd.openxmlformats-package.relationships+xml"/>
  <Override PartName="/ppt/slides/_rels/slide27.xml.rels" ContentType="application/vnd.openxmlformats-package.relationships+xml"/>
  <Override PartName="/ppt/slides/_rels/slide32.xml.rels" ContentType="application/vnd.openxmlformats-package.relationships+xml"/>
  <Override PartName="/ppt/slides/_rels/slide28.xml.rels" ContentType="application/vnd.openxmlformats-package.relationships+xml"/>
  <Override PartName="/ppt/slides/_rels/slide10.xml.rels" ContentType="application/vnd.openxmlformats-package.relationships+xml"/>
  <Override PartName="/ppt/slides/_rels/slide29.xml.rels" ContentType="application/vnd.openxmlformats-package.relationships+xml"/>
  <Override PartName="/ppt/slides/slide17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6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72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68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.xml" ContentType="application/vnd.openxmlformats-officedocument.presentationml.slideLayou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284" r:id="rId37"/>
    <p:sldId id="285" r:id="rId38"/>
    <p:sldId id="286" r:id="rId39"/>
    <p:sldId id="287" r:id="rId40"/>
    <p:sldId id="288" r:id="rId41"/>
    <p:sldId id="289" r:id="rId42"/>
    <p:sldId id="290" r:id="rId43"/>
    <p:sldId id="291" r:id="rId44"/>
    <p:sldId id="292" r:id="rId45"/>
    <p:sldId id="293" r:id="rId46"/>
    <p:sldId id="294" r:id="rId47"/>
    <p:sldId id="295" r:id="rId48"/>
    <p:sldId id="296" r:id="rId49"/>
    <p:sldId id="297" r:id="rId50"/>
    <p:sldId id="298" r:id="rId51"/>
    <p:sldId id="299" r:id="rId52"/>
    <p:sldId id="300" r:id="rId53"/>
    <p:sldId id="301" r:id="rId54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notesMaster" Target="notesMasters/notesMaster1.xml"/><Relationship Id="rId9" Type="http://schemas.openxmlformats.org/officeDocument/2006/relationships/slide" Target="slides/slide1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Relationship Id="rId19" Type="http://schemas.openxmlformats.org/officeDocument/2006/relationships/slide" Target="slides/slide11.xml"/><Relationship Id="rId20" Type="http://schemas.openxmlformats.org/officeDocument/2006/relationships/slide" Target="slides/slide12.xml"/><Relationship Id="rId21" Type="http://schemas.openxmlformats.org/officeDocument/2006/relationships/slide" Target="slides/slide13.xml"/><Relationship Id="rId22" Type="http://schemas.openxmlformats.org/officeDocument/2006/relationships/slide" Target="slides/slide14.xml"/><Relationship Id="rId23" Type="http://schemas.openxmlformats.org/officeDocument/2006/relationships/slide" Target="slides/slide15.xml"/><Relationship Id="rId24" Type="http://schemas.openxmlformats.org/officeDocument/2006/relationships/slide" Target="slides/slide16.xml"/><Relationship Id="rId25" Type="http://schemas.openxmlformats.org/officeDocument/2006/relationships/slide" Target="slides/slide17.xml"/><Relationship Id="rId26" Type="http://schemas.openxmlformats.org/officeDocument/2006/relationships/slide" Target="slides/slide18.xml"/><Relationship Id="rId27" Type="http://schemas.openxmlformats.org/officeDocument/2006/relationships/slide" Target="slides/slide19.xml"/><Relationship Id="rId28" Type="http://schemas.openxmlformats.org/officeDocument/2006/relationships/slide" Target="slides/slide20.xml"/><Relationship Id="rId29" Type="http://schemas.openxmlformats.org/officeDocument/2006/relationships/slide" Target="slides/slide21.xml"/><Relationship Id="rId30" Type="http://schemas.openxmlformats.org/officeDocument/2006/relationships/slide" Target="slides/slide22.xml"/><Relationship Id="rId31" Type="http://schemas.openxmlformats.org/officeDocument/2006/relationships/slide" Target="slides/slide23.xml"/><Relationship Id="rId32" Type="http://schemas.openxmlformats.org/officeDocument/2006/relationships/slide" Target="slides/slide24.xml"/><Relationship Id="rId33" Type="http://schemas.openxmlformats.org/officeDocument/2006/relationships/slide" Target="slides/slide25.xml"/><Relationship Id="rId34" Type="http://schemas.openxmlformats.org/officeDocument/2006/relationships/slide" Target="slides/slide26.xml"/><Relationship Id="rId35" Type="http://schemas.openxmlformats.org/officeDocument/2006/relationships/slide" Target="slides/slide27.xml"/><Relationship Id="rId36" Type="http://schemas.openxmlformats.org/officeDocument/2006/relationships/slide" Target="slides/slide28.xml"/><Relationship Id="rId37" Type="http://schemas.openxmlformats.org/officeDocument/2006/relationships/slide" Target="slides/slide29.xml"/><Relationship Id="rId38" Type="http://schemas.openxmlformats.org/officeDocument/2006/relationships/slide" Target="slides/slide30.xml"/><Relationship Id="rId39" Type="http://schemas.openxmlformats.org/officeDocument/2006/relationships/slide" Target="slides/slide31.xml"/><Relationship Id="rId40" Type="http://schemas.openxmlformats.org/officeDocument/2006/relationships/slide" Target="slides/slide32.xml"/><Relationship Id="rId41" Type="http://schemas.openxmlformats.org/officeDocument/2006/relationships/slide" Target="slides/slide33.xml"/><Relationship Id="rId42" Type="http://schemas.openxmlformats.org/officeDocument/2006/relationships/slide" Target="slides/slide34.xml"/><Relationship Id="rId43" Type="http://schemas.openxmlformats.org/officeDocument/2006/relationships/slide" Target="slides/slide35.xml"/><Relationship Id="rId44" Type="http://schemas.openxmlformats.org/officeDocument/2006/relationships/slide" Target="slides/slide36.xml"/><Relationship Id="rId45" Type="http://schemas.openxmlformats.org/officeDocument/2006/relationships/slide" Target="slides/slide37.xml"/><Relationship Id="rId46" Type="http://schemas.openxmlformats.org/officeDocument/2006/relationships/slide" Target="slides/slide38.xml"/><Relationship Id="rId47" Type="http://schemas.openxmlformats.org/officeDocument/2006/relationships/slide" Target="slides/slide39.xml"/><Relationship Id="rId48" Type="http://schemas.openxmlformats.org/officeDocument/2006/relationships/slide" Target="slides/slide40.xml"/><Relationship Id="rId49" Type="http://schemas.openxmlformats.org/officeDocument/2006/relationships/slide" Target="slides/slide41.xml"/><Relationship Id="rId50" Type="http://schemas.openxmlformats.org/officeDocument/2006/relationships/slide" Target="slides/slide42.xml"/><Relationship Id="rId51" Type="http://schemas.openxmlformats.org/officeDocument/2006/relationships/slide" Target="slides/slide43.xml"/><Relationship Id="rId52" Type="http://schemas.openxmlformats.org/officeDocument/2006/relationships/slide" Target="slides/slide44.xml"/><Relationship Id="rId53" Type="http://schemas.openxmlformats.org/officeDocument/2006/relationships/slide" Target="slides/slide45.xml"/><Relationship Id="rId54" Type="http://schemas.openxmlformats.org/officeDocument/2006/relationships/slide" Target="slides/slide46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7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8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8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87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88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89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1308DCE8-849D-482B-BC69-5683925508C5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hyperlink" Target="http://softuni.org/" TargetMode="External"/><Relationship Id="rId2" Type="http://schemas.openxmlformats.org/officeDocument/2006/relationships/hyperlink" Target="http://creativecommons.org/licenses/by-nc-sa/4.0/" TargetMode="External"/><Relationship Id="rId3" Type="http://schemas.openxmlformats.org/officeDocument/2006/relationships/slide" Target="../slides/slide1.xml"/><Relationship Id="rId4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hyperlink" Target="http://softuni.org/" TargetMode="External"/><Relationship Id="rId2" Type="http://schemas.openxmlformats.org/officeDocument/2006/relationships/hyperlink" Target="http://creativecommons.org/licenses/by-nc-sa/4.0/" TargetMode="External"/><Relationship Id="rId3" Type="http://schemas.openxmlformats.org/officeDocument/2006/relationships/slide" Target="../slides/slide2.xml"/><Relationship Id="rId4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hyperlink" Target="http://softuni.org/" TargetMode="External"/><Relationship Id="rId2" Type="http://schemas.openxmlformats.org/officeDocument/2006/relationships/hyperlink" Target="http://creativecommons.org/licenses/by-nc-sa/4.0/" TargetMode="External"/><Relationship Id="rId3" Type="http://schemas.openxmlformats.org/officeDocument/2006/relationships/slide" Target="../slides/slide3.xml"/><Relationship Id="rId4" Type="http://schemas.openxmlformats.org/officeDocument/2006/relationships/notesMaster" Target="../notesMasters/notesMaster1.xml"/>
</Relationships>
</file>

<file path=ppt/notesSlides/_rels/notesSlide41.xml.rels><?xml version="1.0" encoding="UTF-8"?>
<Relationships xmlns="http://schemas.openxmlformats.org/package/2006/relationships"><Relationship Id="rId1" Type="http://schemas.openxmlformats.org/officeDocument/2006/relationships/hyperlink" Target="http://softuni.org/" TargetMode="External"/><Relationship Id="rId2" Type="http://schemas.openxmlformats.org/officeDocument/2006/relationships/hyperlink" Target="http://creativecommons.org/licenses/by-nc-sa/4.0/" TargetMode="External"/><Relationship Id="rId3" Type="http://schemas.openxmlformats.org/officeDocument/2006/relationships/slide" Target="../slides/slide41.xml"/><Relationship Id="rId4" Type="http://schemas.openxmlformats.org/officeDocument/2006/relationships/notesMaster" Target="../notesMasters/notesMaster1.xml"/>
</Relationships>
</file>

<file path=ppt/notesSlides/_rels/notesSlide42.xml.rels><?xml version="1.0" encoding="UTF-8"?>
<Relationships xmlns="http://schemas.openxmlformats.org/package/2006/relationships"><Relationship Id="rId1" Type="http://schemas.openxmlformats.org/officeDocument/2006/relationships/hyperlink" Target="http://softuni.org/" TargetMode="External"/><Relationship Id="rId2" Type="http://schemas.openxmlformats.org/officeDocument/2006/relationships/hyperlink" Target="http://creativecommons.org/licenses/by-nc-sa/4.0/" TargetMode="External"/><Relationship Id="rId3" Type="http://schemas.openxmlformats.org/officeDocument/2006/relationships/slide" Target="../slides/slide42.xml"/><Relationship Id="rId4" Type="http://schemas.openxmlformats.org/officeDocument/2006/relationships/notesMaster" Target="../notesMasters/notesMaster1.xml"/>
</Relationships>
</file>

<file path=ppt/notesSlides/_rels/notesSlide45.xml.rels><?xml version="1.0" encoding="UTF-8"?>
<Relationships xmlns="http://schemas.openxmlformats.org/package/2006/relationships"><Relationship Id="rId1" Type="http://schemas.openxmlformats.org/officeDocument/2006/relationships/hyperlink" Target="http://softuni.org/" TargetMode="External"/><Relationship Id="rId2" Type="http://schemas.openxmlformats.org/officeDocument/2006/relationships/hyperlink" Target="http://creativecommons.org/licenses/by-nc-sa/4.0/" TargetMode="External"/><Relationship Id="rId3" Type="http://schemas.openxmlformats.org/officeDocument/2006/relationships/slide" Target="../slides/slide45.xml"/><Relationship Id="rId4" Type="http://schemas.openxmlformats.org/officeDocument/2006/relationships/notesMaster" Target="../notesMasters/notesMaster1.xml"/>
</Relationships>
</file>

<file path=ppt/notesSlides/_rels/notesSlide46.xml.rels><?xml version="1.0" encoding="UTF-8"?>
<Relationships xmlns="http://schemas.openxmlformats.org/package/2006/relationships"><Relationship Id="rId1" Type="http://schemas.openxmlformats.org/officeDocument/2006/relationships/hyperlink" Target="http://softuni.org/" TargetMode="External"/><Relationship Id="rId2" Type="http://schemas.openxmlformats.org/officeDocument/2006/relationships/hyperlink" Target="http://creativecommons.org/licenses/by-nc-sa/4.0/" TargetMode="External"/><Relationship Id="rId3" Type="http://schemas.openxmlformats.org/officeDocument/2006/relationships/slide" Target="../slides/slide46.xml"/><Relationship Id="rId4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54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47" name="CustomShape 3"/>
          <p:cNvSpPr/>
          <p:nvPr/>
        </p:nvSpPr>
        <p:spPr>
          <a:xfrm>
            <a:off x="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© Software University Foundation – </a:t>
            </a:r>
            <a:r>
              <a:rPr b="0" lang="en-US" sz="1000" spc="-1" strike="noStrike" u="sng">
                <a:solidFill>
                  <a:srgbClr val="000000"/>
                </a:solidFill>
                <a:uFillTx/>
                <a:latin typeface="+mn-lt"/>
                <a:ea typeface="+mn-ea"/>
                <a:hlinkClick r:id="rId1"/>
              </a:rPr>
              <a:t>http://softuni.org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This work is licensed under the </a:t>
            </a:r>
            <a:r>
              <a:rPr b="0" lang="en-US" sz="1000" spc="-1" strike="noStrike" u="sng">
                <a:solidFill>
                  <a:srgbClr val="000000"/>
                </a:solidFill>
                <a:uFillTx/>
                <a:latin typeface="+mn-lt"/>
                <a:ea typeface="+mn-ea"/>
                <a:hlinkClick r:id="rId2"/>
              </a:rPr>
              <a:t>Creative Commons Attribution-NonCommercial-ShareAlike</a:t>
            </a: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 license.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548" name="CustomShape 4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100A5844-4DA0-4B29-B255-7F9ADD522EE2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55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51" name="CustomShape 3"/>
          <p:cNvSpPr/>
          <p:nvPr/>
        </p:nvSpPr>
        <p:spPr>
          <a:xfrm>
            <a:off x="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© Software University Foundation – </a:t>
            </a:r>
            <a:r>
              <a:rPr b="0" lang="en-US" sz="1000" spc="-1" strike="noStrike" u="sng">
                <a:solidFill>
                  <a:srgbClr val="000000"/>
                </a:solidFill>
                <a:uFillTx/>
                <a:latin typeface="+mn-lt"/>
                <a:ea typeface="+mn-ea"/>
                <a:hlinkClick r:id="rId1"/>
              </a:rPr>
              <a:t>http://softuni.org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This work is licensed under the </a:t>
            </a:r>
            <a:r>
              <a:rPr b="0" lang="en-US" sz="1000" spc="-1" strike="noStrike" u="sng">
                <a:solidFill>
                  <a:srgbClr val="000000"/>
                </a:solidFill>
                <a:uFillTx/>
                <a:latin typeface="+mn-lt"/>
                <a:ea typeface="+mn-ea"/>
                <a:hlinkClick r:id="rId2"/>
              </a:rPr>
              <a:t>Creative Commons Attribution-NonCommercial-ShareAlike</a:t>
            </a: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 license.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552" name="CustomShape 4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EFE07EF6-7F0E-4DAA-B06D-0E2B7F9B9457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55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55" name="CustomShape 3"/>
          <p:cNvSpPr/>
          <p:nvPr/>
        </p:nvSpPr>
        <p:spPr>
          <a:xfrm>
            <a:off x="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© Software University Foundation – </a:t>
            </a:r>
            <a:r>
              <a:rPr b="0" lang="en-US" sz="1000" spc="-1" strike="noStrike" u="sng">
                <a:solidFill>
                  <a:srgbClr val="000000"/>
                </a:solidFill>
                <a:uFillTx/>
                <a:latin typeface="+mn-lt"/>
                <a:ea typeface="+mn-ea"/>
                <a:hlinkClick r:id="rId1"/>
              </a:rPr>
              <a:t>http://softuni.org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This work is licensed under the </a:t>
            </a:r>
            <a:r>
              <a:rPr b="0" lang="en-US" sz="1000" spc="-1" strike="noStrike" u="sng">
                <a:solidFill>
                  <a:srgbClr val="000000"/>
                </a:solidFill>
                <a:uFillTx/>
                <a:latin typeface="+mn-lt"/>
                <a:ea typeface="+mn-ea"/>
                <a:hlinkClick r:id="rId2"/>
              </a:rPr>
              <a:t>Creative Commons Attribution-NonCommercial-ShareAlike</a:t>
            </a: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 license.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556" name="CustomShape 4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C11B91F5-F366-44E6-A088-53F8A9D1C1E4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4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55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59" name="CustomShape 3"/>
          <p:cNvSpPr/>
          <p:nvPr/>
        </p:nvSpPr>
        <p:spPr>
          <a:xfrm>
            <a:off x="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© Software University Foundation – </a:t>
            </a:r>
            <a:r>
              <a:rPr b="0" lang="en-US" sz="1000" spc="-1" strike="noStrike" u="sng">
                <a:solidFill>
                  <a:srgbClr val="000000"/>
                </a:solidFill>
                <a:uFillTx/>
                <a:latin typeface="+mn-lt"/>
                <a:ea typeface="+mn-ea"/>
                <a:hlinkClick r:id="rId1"/>
              </a:rPr>
              <a:t>http://softuni.org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This work is licensed under the </a:t>
            </a:r>
            <a:r>
              <a:rPr b="0" lang="en-US" sz="1000" spc="-1" strike="noStrike" u="sng">
                <a:solidFill>
                  <a:srgbClr val="000000"/>
                </a:solidFill>
                <a:uFillTx/>
                <a:latin typeface="+mn-lt"/>
                <a:ea typeface="+mn-ea"/>
                <a:hlinkClick r:id="rId2"/>
              </a:rPr>
              <a:t>Creative Commons Attribution-NonCommercial-ShareAlike</a:t>
            </a: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 license.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560" name="CustomShape 4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8B9DA123-229B-4F74-AB69-24FDEB31A8F4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4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56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63" name="CustomShape 3"/>
          <p:cNvSpPr/>
          <p:nvPr/>
        </p:nvSpPr>
        <p:spPr>
          <a:xfrm>
            <a:off x="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© Software University Foundation – </a:t>
            </a:r>
            <a:r>
              <a:rPr b="0" lang="en-US" sz="1000" spc="-1" strike="noStrike" u="sng">
                <a:solidFill>
                  <a:srgbClr val="000000"/>
                </a:solidFill>
                <a:uFillTx/>
                <a:latin typeface="+mn-lt"/>
                <a:ea typeface="+mn-ea"/>
                <a:hlinkClick r:id="rId1"/>
              </a:rPr>
              <a:t>http://softuni.org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This work is licensed under the </a:t>
            </a:r>
            <a:r>
              <a:rPr b="0" lang="en-US" sz="1000" spc="-1" strike="noStrike" u="sng">
                <a:solidFill>
                  <a:srgbClr val="000000"/>
                </a:solidFill>
                <a:uFillTx/>
                <a:latin typeface="+mn-lt"/>
                <a:ea typeface="+mn-ea"/>
                <a:hlinkClick r:id="rId2"/>
              </a:rPr>
              <a:t>Creative Commons Attribution-NonCommercial-ShareAlike</a:t>
            </a: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 license.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564" name="CustomShape 4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646EC540-DBF4-45B8-8AB8-3BA9840C6EED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4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56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67" name="CustomShape 3"/>
          <p:cNvSpPr/>
          <p:nvPr/>
        </p:nvSpPr>
        <p:spPr>
          <a:xfrm>
            <a:off x="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© Software University Foundation – </a:t>
            </a:r>
            <a:r>
              <a:rPr b="0" lang="en-US" sz="1000" spc="-1" strike="noStrike" u="sng">
                <a:solidFill>
                  <a:srgbClr val="000000"/>
                </a:solidFill>
                <a:uFillTx/>
                <a:latin typeface="+mn-lt"/>
                <a:ea typeface="+mn-ea"/>
                <a:hlinkClick r:id="rId1"/>
              </a:rPr>
              <a:t>http://softuni.org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This work is licensed under the </a:t>
            </a:r>
            <a:r>
              <a:rPr b="0" lang="en-US" sz="1000" spc="-1" strike="noStrike" u="sng">
                <a:solidFill>
                  <a:srgbClr val="000000"/>
                </a:solidFill>
                <a:uFillTx/>
                <a:latin typeface="+mn-lt"/>
                <a:ea typeface="+mn-ea"/>
                <a:hlinkClick r:id="rId2"/>
              </a:rPr>
              <a:t>Creative Commons Attribution-NonCommercial-ShareAlike</a:t>
            </a: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 license.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568" name="CustomShape 4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962C3508-25D0-4A27-BF23-1856D07994D5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4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57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71" name="CustomShape 3"/>
          <p:cNvSpPr/>
          <p:nvPr/>
        </p:nvSpPr>
        <p:spPr>
          <a:xfrm>
            <a:off x="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© Software University Foundation – </a:t>
            </a:r>
            <a:r>
              <a:rPr b="0" lang="en-US" sz="1000" spc="-1" strike="noStrike" u="sng">
                <a:solidFill>
                  <a:srgbClr val="000000"/>
                </a:solidFill>
                <a:uFillTx/>
                <a:latin typeface="+mn-lt"/>
                <a:ea typeface="+mn-ea"/>
                <a:hlinkClick r:id="rId1"/>
              </a:rPr>
              <a:t>http://softuni.org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This work is licensed under the </a:t>
            </a:r>
            <a:r>
              <a:rPr b="0" lang="en-US" sz="1000" spc="-1" strike="noStrike" u="sng">
                <a:solidFill>
                  <a:srgbClr val="000000"/>
                </a:solidFill>
                <a:uFillTx/>
                <a:latin typeface="+mn-lt"/>
                <a:ea typeface="+mn-ea"/>
                <a:hlinkClick r:id="rId2"/>
              </a:rPr>
              <a:t>Creative Commons Attribution-NonCommercial-ShareAlike</a:t>
            </a: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 license.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572" name="CustomShape 4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20E6C011-E882-4E94-82FC-19E8E52C6D39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wmf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slideLayout" Target="../slideLayouts/slideLayout1.xml"/><Relationship Id="rId9" Type="http://schemas.openxmlformats.org/officeDocument/2006/relationships/slideLayout" Target="../slideLayouts/slideLayout2.xml"/><Relationship Id="rId10" Type="http://schemas.openxmlformats.org/officeDocument/2006/relationships/slideLayout" Target="../slideLayouts/slideLayout3.xml"/><Relationship Id="rId11" Type="http://schemas.openxmlformats.org/officeDocument/2006/relationships/slideLayout" Target="../slideLayouts/slideLayout4.xml"/><Relationship Id="rId12" Type="http://schemas.openxmlformats.org/officeDocument/2006/relationships/slideLayout" Target="../slideLayouts/slideLayout5.xml"/><Relationship Id="rId13" Type="http://schemas.openxmlformats.org/officeDocument/2006/relationships/slideLayout" Target="../slideLayouts/slideLayout6.xml"/><Relationship Id="rId14" Type="http://schemas.openxmlformats.org/officeDocument/2006/relationships/slideLayout" Target="../slideLayouts/slideLayout7.xml"/><Relationship Id="rId15" Type="http://schemas.openxmlformats.org/officeDocument/2006/relationships/slideLayout" Target="../slideLayouts/slideLayout8.xml"/><Relationship Id="rId16" Type="http://schemas.openxmlformats.org/officeDocument/2006/relationships/slideLayout" Target="../slideLayouts/slideLayout9.xml"/><Relationship Id="rId17" Type="http://schemas.openxmlformats.org/officeDocument/2006/relationships/slideLayout" Target="../slideLayouts/slideLayout10.xml"/><Relationship Id="rId18" Type="http://schemas.openxmlformats.org/officeDocument/2006/relationships/slideLayout" Target="../slideLayouts/slideLayout11.xml"/><Relationship Id="rId19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7.wmf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6.xml"/><Relationship Id="rId9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23.xml"/><Relationship Id="rId16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0.wmf"/><Relationship Id="rId3" Type="http://schemas.openxmlformats.org/officeDocument/2006/relationships/image" Target="../media/image11.png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2.wmf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3.wmf"/><Relationship Id="rId3" Type="http://schemas.openxmlformats.org/officeDocument/2006/relationships/image" Target="../media/image14.png"/><Relationship Id="rId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2.xml"/><Relationship Id="rId8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55.xml"/><Relationship Id="rId11" Type="http://schemas.openxmlformats.org/officeDocument/2006/relationships/slideLayout" Target="../slideLayouts/slideLayout56.xml"/><Relationship Id="rId12" Type="http://schemas.openxmlformats.org/officeDocument/2006/relationships/slideLayout" Target="../slideLayouts/slideLayout57.xml"/><Relationship Id="rId13" Type="http://schemas.openxmlformats.org/officeDocument/2006/relationships/slideLayout" Target="../slideLayouts/slideLayout58.xml"/><Relationship Id="rId14" Type="http://schemas.openxmlformats.org/officeDocument/2006/relationships/slideLayout" Target="../slideLayouts/slideLayout59.xml"/><Relationship Id="rId15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15.wmf"/><Relationship Id="rId3" Type="http://schemas.openxmlformats.org/officeDocument/2006/relationships/image" Target="../media/image16.wmf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7" Type="http://schemas.openxmlformats.org/officeDocument/2006/relationships/image" Target="../media/image20.png"/><Relationship Id="rId8" Type="http://schemas.openxmlformats.org/officeDocument/2006/relationships/image" Target="../media/image21.png"/><Relationship Id="rId9" Type="http://schemas.openxmlformats.org/officeDocument/2006/relationships/image" Target="../media/image22.png"/><Relationship Id="rId10" Type="http://schemas.openxmlformats.org/officeDocument/2006/relationships/image" Target="../media/image23.png"/><Relationship Id="rId11" Type="http://schemas.openxmlformats.org/officeDocument/2006/relationships/image" Target="../media/image24.png"/><Relationship Id="rId12" Type="http://schemas.openxmlformats.org/officeDocument/2006/relationships/image" Target="../media/image25.png"/><Relationship Id="rId13" Type="http://schemas.openxmlformats.org/officeDocument/2006/relationships/image" Target="../media/image26.png"/><Relationship Id="rId14" Type="http://schemas.openxmlformats.org/officeDocument/2006/relationships/image" Target="../media/image27.png"/><Relationship Id="rId15" Type="http://schemas.openxmlformats.org/officeDocument/2006/relationships/image" Target="../media/image28.png"/><Relationship Id="rId16" Type="http://schemas.openxmlformats.org/officeDocument/2006/relationships/image" Target="../media/image29.png"/><Relationship Id="rId17" Type="http://schemas.openxmlformats.org/officeDocument/2006/relationships/image" Target="../media/image30.png"/><Relationship Id="rId18" Type="http://schemas.openxmlformats.org/officeDocument/2006/relationships/image" Target="../media/image31.png"/><Relationship Id="rId19" Type="http://schemas.openxmlformats.org/officeDocument/2006/relationships/image" Target="../media/image32.png"/><Relationship Id="rId20" Type="http://schemas.openxmlformats.org/officeDocument/2006/relationships/slideLayout" Target="../slideLayouts/slideLayout61.xml"/><Relationship Id="rId21" Type="http://schemas.openxmlformats.org/officeDocument/2006/relationships/slideLayout" Target="../slideLayouts/slideLayout62.xml"/><Relationship Id="rId22" Type="http://schemas.openxmlformats.org/officeDocument/2006/relationships/slideLayout" Target="../slideLayouts/slideLayout63.xml"/><Relationship Id="rId23" Type="http://schemas.openxmlformats.org/officeDocument/2006/relationships/slideLayout" Target="../slideLayouts/slideLayout64.xml"/><Relationship Id="rId24" Type="http://schemas.openxmlformats.org/officeDocument/2006/relationships/slideLayout" Target="../slideLayouts/slideLayout65.xml"/><Relationship Id="rId25" Type="http://schemas.openxmlformats.org/officeDocument/2006/relationships/slideLayout" Target="../slideLayouts/slideLayout66.xml"/><Relationship Id="rId26" Type="http://schemas.openxmlformats.org/officeDocument/2006/relationships/slideLayout" Target="../slideLayouts/slideLayout67.xml"/><Relationship Id="rId27" Type="http://schemas.openxmlformats.org/officeDocument/2006/relationships/slideLayout" Target="../slideLayouts/slideLayout68.xml"/><Relationship Id="rId28" Type="http://schemas.openxmlformats.org/officeDocument/2006/relationships/slideLayout" Target="../slideLayouts/slideLayout69.xml"/><Relationship Id="rId29" Type="http://schemas.openxmlformats.org/officeDocument/2006/relationships/slideLayout" Target="../slideLayouts/slideLayout70.xml"/><Relationship Id="rId30" Type="http://schemas.openxmlformats.org/officeDocument/2006/relationships/slideLayout" Target="../slideLayouts/slideLayout71.xml"/><Relationship Id="rId31" Type="http://schemas.openxmlformats.org/officeDocument/2006/relationships/slideLayout" Target="../slideLayouts/slideLayout7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16" descr=""/>
          <p:cNvPicPr/>
          <p:nvPr/>
        </p:nvPicPr>
        <p:blipFill>
          <a:blip r:embed="rId2"/>
          <a:stretch/>
        </p:blipFill>
        <p:spPr>
          <a:xfrm>
            <a:off x="-3240" y="0"/>
            <a:ext cx="12194280" cy="6851520"/>
          </a:xfrm>
          <a:prstGeom prst="rect">
            <a:avLst/>
          </a:prstGeom>
          <a:ln>
            <a:noFill/>
          </a:ln>
        </p:spPr>
      </p:pic>
      <p:pic>
        <p:nvPicPr>
          <p:cNvPr id="1" name="Picture 34" descr=""/>
          <p:cNvPicPr/>
          <p:nvPr/>
        </p:nvPicPr>
        <p:blipFill>
          <a:blip r:embed="rId3"/>
          <a:stretch/>
        </p:blipFill>
        <p:spPr>
          <a:xfrm flipH="1">
            <a:off x="8351640" y="2374200"/>
            <a:ext cx="3170160" cy="3431160"/>
          </a:xfrm>
          <a:prstGeom prst="rect">
            <a:avLst/>
          </a:prstGeom>
          <a:ln>
            <a:noFill/>
          </a:ln>
        </p:spPr>
      </p:pic>
      <p:pic>
        <p:nvPicPr>
          <p:cNvPr id="2" name="Picture 18" descr=""/>
          <p:cNvPicPr/>
          <p:nvPr/>
        </p:nvPicPr>
        <p:blipFill>
          <a:blip r:embed="rId4"/>
          <a:stretch/>
        </p:blipFill>
        <p:spPr>
          <a:xfrm>
            <a:off x="2792880" y="6057720"/>
            <a:ext cx="2105280" cy="524520"/>
          </a:xfrm>
          <a:prstGeom prst="rect">
            <a:avLst/>
          </a:prstGeom>
          <a:ln>
            <a:noFill/>
          </a:ln>
        </p:spPr>
      </p:pic>
      <p:pic>
        <p:nvPicPr>
          <p:cNvPr id="3" name="Picture 9" descr=""/>
          <p:cNvPicPr/>
          <p:nvPr/>
        </p:nvPicPr>
        <p:blipFill>
          <a:blip r:embed="rId5"/>
          <a:stretch/>
        </p:blipFill>
        <p:spPr>
          <a:xfrm>
            <a:off x="656640" y="6035760"/>
            <a:ext cx="628920" cy="525960"/>
          </a:xfrm>
          <a:prstGeom prst="rect">
            <a:avLst/>
          </a:prstGeom>
          <a:ln>
            <a:noFill/>
          </a:ln>
        </p:spPr>
      </p:pic>
      <p:pic>
        <p:nvPicPr>
          <p:cNvPr id="4" name="Picture 14" descr=""/>
          <p:cNvPicPr/>
          <p:nvPr/>
        </p:nvPicPr>
        <p:blipFill>
          <a:blip r:embed="rId6"/>
          <a:stretch/>
        </p:blipFill>
        <p:spPr>
          <a:xfrm>
            <a:off x="1353240" y="6035760"/>
            <a:ext cx="1186200" cy="525960"/>
          </a:xfrm>
          <a:prstGeom prst="rect">
            <a:avLst/>
          </a:prstGeom>
          <a:ln>
            <a:noFill/>
          </a:ln>
        </p:spPr>
      </p:pic>
      <p:pic>
        <p:nvPicPr>
          <p:cNvPr id="5" name="Picture 4" descr=""/>
          <p:cNvPicPr/>
          <p:nvPr/>
        </p:nvPicPr>
        <p:blipFill>
          <a:blip r:embed="rId7"/>
          <a:stretch/>
        </p:blipFill>
        <p:spPr>
          <a:xfrm>
            <a:off x="5151240" y="6080040"/>
            <a:ext cx="1436400" cy="502200"/>
          </a:xfrm>
          <a:prstGeom prst="rect">
            <a:avLst/>
          </a:prstGeom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6" name="CustomShape 1"/>
          <p:cNvSpPr/>
          <p:nvPr/>
        </p:nvSpPr>
        <p:spPr>
          <a:xfrm>
            <a:off x="-1440" y="6702840"/>
            <a:ext cx="12194280" cy="2163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" name="CustomShape 2"/>
          <p:cNvSpPr/>
          <p:nvPr/>
        </p:nvSpPr>
        <p:spPr>
          <a:xfrm>
            <a:off x="-1440" y="6702840"/>
            <a:ext cx="12191400" cy="2163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</a:t>
            </a:r>
            <a:r>
              <a:rPr b="0" lang="en-US" sz="4400" spc="-1" strike="noStrike">
                <a:latin typeface="Arial"/>
              </a:rPr>
              <a:t>ic</a:t>
            </a:r>
            <a:r>
              <a:rPr b="0" lang="en-US" sz="4400" spc="-1" strike="noStrike">
                <a:latin typeface="Arial"/>
              </a:rPr>
              <a:t>k </a:t>
            </a:r>
            <a:r>
              <a:rPr b="0" lang="en-US" sz="4400" spc="-1" strike="noStrike">
                <a:latin typeface="Arial"/>
              </a:rPr>
              <a:t>to 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di</a:t>
            </a:r>
            <a:r>
              <a:rPr b="0" lang="en-US" sz="4400" spc="-1" strike="noStrike">
                <a:latin typeface="Arial"/>
              </a:rPr>
              <a:t>t </a:t>
            </a:r>
            <a:r>
              <a:rPr b="0" lang="en-US" sz="4400" spc="-1" strike="noStrike">
                <a:latin typeface="Arial"/>
              </a:rPr>
              <a:t>th</a:t>
            </a:r>
            <a:r>
              <a:rPr b="0" lang="en-US" sz="4400" spc="-1" strike="noStrike">
                <a:latin typeface="Arial"/>
              </a:rPr>
              <a:t>e </a:t>
            </a:r>
            <a:r>
              <a:rPr b="0" lang="en-US" sz="4400" spc="-1" strike="noStrike">
                <a:latin typeface="Arial"/>
              </a:rPr>
              <a:t>tit</a:t>
            </a:r>
            <a:r>
              <a:rPr b="0" lang="en-US" sz="4400" spc="-1" strike="noStrike">
                <a:latin typeface="Arial"/>
              </a:rPr>
              <a:t>le </a:t>
            </a:r>
            <a:r>
              <a:rPr b="0" lang="en-US" sz="4400" spc="-1" strike="noStrike">
                <a:latin typeface="Arial"/>
              </a:rPr>
              <a:t>te</a:t>
            </a:r>
            <a:r>
              <a:rPr b="0" lang="en-US" sz="4400" spc="-1" strike="noStrike">
                <a:latin typeface="Arial"/>
              </a:rPr>
              <a:t>xt </a:t>
            </a:r>
            <a:r>
              <a:rPr b="0" lang="en-US" sz="4400" spc="-1" strike="noStrike">
                <a:latin typeface="Arial"/>
              </a:rPr>
              <a:t>fo</a:t>
            </a:r>
            <a:r>
              <a:rPr b="0" lang="en-US" sz="4400" spc="-1" strike="noStrike">
                <a:latin typeface="Arial"/>
              </a:rPr>
              <a:t>r</a:t>
            </a:r>
            <a:r>
              <a:rPr b="0" lang="en-US" sz="4400" spc="-1" strike="noStrike">
                <a:latin typeface="Arial"/>
              </a:rPr>
              <a:t>m</a:t>
            </a:r>
            <a:r>
              <a:rPr b="0" lang="en-US" sz="4400" spc="-1" strike="noStrike">
                <a:latin typeface="Arial"/>
              </a:rPr>
              <a:t>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8"/>
    <p:sldLayoutId id="2147483650" r:id="rId9"/>
    <p:sldLayoutId id="2147483651" r:id="rId10"/>
    <p:sldLayoutId id="2147483652" r:id="rId11"/>
    <p:sldLayoutId id="2147483653" r:id="rId12"/>
    <p:sldLayoutId id="2147483654" r:id="rId13"/>
    <p:sldLayoutId id="2147483655" r:id="rId14"/>
    <p:sldLayoutId id="2147483656" r:id="rId15"/>
    <p:sldLayoutId id="2147483657" r:id="rId16"/>
    <p:sldLayoutId id="2147483658" r:id="rId17"/>
    <p:sldLayoutId id="2147483659" r:id="rId18"/>
    <p:sldLayoutId id="2147483660" r:id="rId19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10" descr=""/>
          <p:cNvPicPr/>
          <p:nvPr/>
        </p:nvPicPr>
        <p:blipFill>
          <a:blip r:embed="rId2"/>
          <a:stretch/>
        </p:blipFill>
        <p:spPr>
          <a:xfrm>
            <a:off x="-3240" y="0"/>
            <a:ext cx="12194280" cy="6851520"/>
          </a:xfrm>
          <a:prstGeom prst="rect">
            <a:avLst/>
          </a:prstGeom>
          <a:ln>
            <a:noFill/>
          </a:ln>
        </p:spPr>
      </p:pic>
      <p:sp>
        <p:nvSpPr>
          <p:cNvPr id="47" name="CustomShape 1"/>
          <p:cNvSpPr/>
          <p:nvPr/>
        </p:nvSpPr>
        <p:spPr>
          <a:xfrm>
            <a:off x="-3240" y="0"/>
            <a:ext cx="12194280" cy="10947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8" name="Picture 8" descr=""/>
          <p:cNvPicPr/>
          <p:nvPr/>
        </p:nvPicPr>
        <p:blipFill>
          <a:blip r:embed="rId3"/>
          <a:stretch/>
        </p:blipFill>
        <p:spPr>
          <a:xfrm flipH="1">
            <a:off x="7911000" y="1409760"/>
            <a:ext cx="3571560" cy="4384440"/>
          </a:xfrm>
          <a:prstGeom prst="rect">
            <a:avLst/>
          </a:prstGeom>
          <a:ln>
            <a:noFill/>
          </a:ln>
        </p:spPr>
      </p:pic>
      <p:pic>
        <p:nvPicPr>
          <p:cNvPr id="49" name="Picture 9" descr=""/>
          <p:cNvPicPr/>
          <p:nvPr/>
        </p:nvPicPr>
        <p:blipFill>
          <a:blip r:embed="rId4"/>
          <a:stretch/>
        </p:blipFill>
        <p:spPr>
          <a:xfrm>
            <a:off x="9870840" y="232920"/>
            <a:ext cx="2125440" cy="529560"/>
          </a:xfrm>
          <a:prstGeom prst="rect">
            <a:avLst/>
          </a:prstGeom>
          <a:ln>
            <a:noFill/>
          </a:ln>
        </p:spPr>
      </p:pic>
      <p:sp>
        <p:nvSpPr>
          <p:cNvPr id="50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Picture 9" descr=""/>
          <p:cNvPicPr/>
          <p:nvPr/>
        </p:nvPicPr>
        <p:blipFill>
          <a:blip r:embed="rId2"/>
          <a:stretch/>
        </p:blipFill>
        <p:spPr>
          <a:xfrm>
            <a:off x="-3240" y="0"/>
            <a:ext cx="12194280" cy="6851520"/>
          </a:xfrm>
          <a:prstGeom prst="rect">
            <a:avLst/>
          </a:prstGeom>
          <a:ln>
            <a:noFill/>
          </a:ln>
        </p:spPr>
      </p:pic>
      <p:sp>
        <p:nvSpPr>
          <p:cNvPr id="89" name="CustomShape 1"/>
          <p:cNvSpPr/>
          <p:nvPr/>
        </p:nvSpPr>
        <p:spPr>
          <a:xfrm>
            <a:off x="0" y="0"/>
            <a:ext cx="12191400" cy="10947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0" name="Picture 10" descr=""/>
          <p:cNvPicPr/>
          <p:nvPr/>
        </p:nvPicPr>
        <p:blipFill>
          <a:blip r:embed="rId3"/>
          <a:stretch/>
        </p:blipFill>
        <p:spPr>
          <a:xfrm>
            <a:off x="9870840" y="232920"/>
            <a:ext cx="2125440" cy="529560"/>
          </a:xfrm>
          <a:prstGeom prst="rect">
            <a:avLst/>
          </a:prstGeom>
          <a:ln>
            <a:noFill/>
          </a:ln>
        </p:spPr>
      </p:pic>
      <p:sp>
        <p:nvSpPr>
          <p:cNvPr id="91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Picture 5" descr=""/>
          <p:cNvPicPr/>
          <p:nvPr/>
        </p:nvPicPr>
        <p:blipFill>
          <a:blip r:embed="rId2"/>
          <a:stretch/>
        </p:blipFill>
        <p:spPr>
          <a:xfrm>
            <a:off x="-3240" y="0"/>
            <a:ext cx="12194280" cy="6851520"/>
          </a:xfrm>
          <a:prstGeom prst="rect">
            <a:avLst/>
          </a:prstGeom>
          <a:ln>
            <a:noFill/>
          </a:ln>
        </p:spPr>
      </p:pic>
      <p:sp>
        <p:nvSpPr>
          <p:cNvPr id="130" name="CustomShape 1"/>
          <p:cNvSpPr/>
          <p:nvPr/>
        </p:nvSpPr>
        <p:spPr>
          <a:xfrm>
            <a:off x="4319640" y="867600"/>
            <a:ext cx="3551760" cy="355176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Picture 9" descr=""/>
          <p:cNvPicPr/>
          <p:nvPr/>
        </p:nvPicPr>
        <p:blipFill>
          <a:blip r:embed="rId2"/>
          <a:stretch/>
        </p:blipFill>
        <p:spPr>
          <a:xfrm>
            <a:off x="-3240" y="0"/>
            <a:ext cx="12194280" cy="6851520"/>
          </a:xfrm>
          <a:prstGeom prst="rect">
            <a:avLst/>
          </a:prstGeom>
          <a:ln>
            <a:noFill/>
          </a:ln>
        </p:spPr>
      </p:pic>
      <p:sp>
        <p:nvSpPr>
          <p:cNvPr id="170" name="CustomShape 1"/>
          <p:cNvSpPr/>
          <p:nvPr/>
        </p:nvSpPr>
        <p:spPr>
          <a:xfrm>
            <a:off x="0" y="0"/>
            <a:ext cx="12191400" cy="10947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71" name="Picture 10" descr=""/>
          <p:cNvPicPr/>
          <p:nvPr/>
        </p:nvPicPr>
        <p:blipFill>
          <a:blip r:embed="rId3"/>
          <a:stretch/>
        </p:blipFill>
        <p:spPr>
          <a:xfrm>
            <a:off x="9870840" y="232920"/>
            <a:ext cx="2125440" cy="529560"/>
          </a:xfrm>
          <a:prstGeom prst="rect">
            <a:avLst/>
          </a:prstGeom>
          <a:ln>
            <a:noFill/>
          </a:ln>
        </p:spPr>
      </p:pic>
      <p:sp>
        <p:nvSpPr>
          <p:cNvPr id="172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Picture 35" descr=""/>
          <p:cNvPicPr/>
          <p:nvPr/>
        </p:nvPicPr>
        <p:blipFill>
          <a:blip r:embed="rId2"/>
          <a:stretch/>
        </p:blipFill>
        <p:spPr>
          <a:xfrm>
            <a:off x="-3240" y="5760"/>
            <a:ext cx="12194280" cy="6851520"/>
          </a:xfrm>
          <a:prstGeom prst="rect">
            <a:avLst/>
          </a:prstGeom>
          <a:ln>
            <a:noFill/>
          </a:ln>
        </p:spPr>
      </p:pic>
      <p:pic>
        <p:nvPicPr>
          <p:cNvPr id="211" name="Picture 55" descr=""/>
          <p:cNvPicPr/>
          <p:nvPr/>
        </p:nvPicPr>
        <p:blipFill>
          <a:blip r:embed="rId3"/>
          <a:stretch/>
        </p:blipFill>
        <p:spPr>
          <a:xfrm>
            <a:off x="-3240" y="5760"/>
            <a:ext cx="12194280" cy="6851520"/>
          </a:xfrm>
          <a:prstGeom prst="rect">
            <a:avLst/>
          </a:prstGeom>
          <a:ln>
            <a:noFill/>
          </a:ln>
        </p:spPr>
      </p:pic>
      <p:sp>
        <p:nvSpPr>
          <p:cNvPr id="212" name="CustomShape 1"/>
          <p:cNvSpPr/>
          <p:nvPr/>
        </p:nvSpPr>
        <p:spPr>
          <a:xfrm>
            <a:off x="-1051200" y="703080"/>
            <a:ext cx="8405280" cy="103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8800" spc="-1" strike="noStrike">
                <a:solidFill>
                  <a:srgbClr val="234465"/>
                </a:solidFill>
                <a:latin typeface="Calibri"/>
                <a:ea typeface="DejaVu Sans"/>
              </a:rPr>
              <a:t>Questions?</a:t>
            </a:r>
            <a:endParaRPr b="0" lang="en-US" sz="8800" spc="-1" strike="noStrike">
              <a:latin typeface="Arial"/>
            </a:endParaRPr>
          </a:p>
        </p:txBody>
      </p:sp>
      <p:pic>
        <p:nvPicPr>
          <p:cNvPr id="213" name="Picture 25" descr=""/>
          <p:cNvPicPr/>
          <p:nvPr/>
        </p:nvPicPr>
        <p:blipFill>
          <a:blip r:embed="rId4"/>
          <a:stretch/>
        </p:blipFill>
        <p:spPr>
          <a:xfrm>
            <a:off x="165240" y="2223000"/>
            <a:ext cx="3575160" cy="4147920"/>
          </a:xfrm>
          <a:prstGeom prst="rect">
            <a:avLst/>
          </a:prstGeom>
          <a:ln>
            <a:noFill/>
          </a:ln>
        </p:spPr>
      </p:pic>
      <p:pic>
        <p:nvPicPr>
          <p:cNvPr id="214" name="Picture 41" descr=""/>
          <p:cNvPicPr/>
          <p:nvPr/>
        </p:nvPicPr>
        <p:blipFill>
          <a:blip r:embed="rId5"/>
          <a:stretch/>
        </p:blipFill>
        <p:spPr>
          <a:xfrm>
            <a:off x="9696600" y="314280"/>
            <a:ext cx="2125440" cy="529560"/>
          </a:xfrm>
          <a:prstGeom prst="rect">
            <a:avLst/>
          </a:prstGeom>
          <a:ln>
            <a:noFill/>
          </a:ln>
        </p:spPr>
      </p:pic>
      <p:pic>
        <p:nvPicPr>
          <p:cNvPr id="215" name="Picture 17" descr=""/>
          <p:cNvPicPr/>
          <p:nvPr/>
        </p:nvPicPr>
        <p:blipFill>
          <a:blip r:embed="rId6"/>
          <a:stretch/>
        </p:blipFill>
        <p:spPr>
          <a:xfrm>
            <a:off x="6950880" y="1702440"/>
            <a:ext cx="1198080" cy="1198080"/>
          </a:xfrm>
          <a:prstGeom prst="rect">
            <a:avLst/>
          </a:prstGeom>
          <a:ln>
            <a:noFill/>
          </a:ln>
        </p:spPr>
      </p:pic>
      <p:pic>
        <p:nvPicPr>
          <p:cNvPr id="216" name="Picture 19" descr=""/>
          <p:cNvPicPr/>
          <p:nvPr/>
        </p:nvPicPr>
        <p:blipFill>
          <a:blip r:embed="rId7"/>
          <a:stretch/>
        </p:blipFill>
        <p:spPr>
          <a:xfrm>
            <a:off x="4789080" y="3776400"/>
            <a:ext cx="1165680" cy="1401480"/>
          </a:xfrm>
          <a:prstGeom prst="rect">
            <a:avLst/>
          </a:prstGeom>
          <a:ln>
            <a:noFill/>
          </a:ln>
        </p:spPr>
      </p:pic>
      <p:pic>
        <p:nvPicPr>
          <p:cNvPr id="217" name="Picture 20" descr=""/>
          <p:cNvPicPr/>
          <p:nvPr/>
        </p:nvPicPr>
        <p:blipFill>
          <a:blip r:embed="rId8"/>
          <a:stretch/>
        </p:blipFill>
        <p:spPr>
          <a:xfrm>
            <a:off x="6228000" y="3776400"/>
            <a:ext cx="1165680" cy="1388520"/>
          </a:xfrm>
          <a:prstGeom prst="rect">
            <a:avLst/>
          </a:prstGeom>
          <a:ln>
            <a:noFill/>
          </a:ln>
        </p:spPr>
      </p:pic>
      <p:pic>
        <p:nvPicPr>
          <p:cNvPr id="218" name="Picture 21" descr=""/>
          <p:cNvPicPr/>
          <p:nvPr/>
        </p:nvPicPr>
        <p:blipFill>
          <a:blip r:embed="rId9"/>
          <a:stretch/>
        </p:blipFill>
        <p:spPr>
          <a:xfrm>
            <a:off x="7668000" y="3775680"/>
            <a:ext cx="1165680" cy="1566360"/>
          </a:xfrm>
          <a:prstGeom prst="rect">
            <a:avLst/>
          </a:prstGeom>
          <a:ln>
            <a:noFill/>
          </a:ln>
        </p:spPr>
      </p:pic>
      <p:pic>
        <p:nvPicPr>
          <p:cNvPr id="219" name="Picture 22" descr=""/>
          <p:cNvPicPr/>
          <p:nvPr/>
        </p:nvPicPr>
        <p:blipFill>
          <a:blip r:embed="rId10"/>
          <a:stretch/>
        </p:blipFill>
        <p:spPr>
          <a:xfrm>
            <a:off x="9108000" y="3769920"/>
            <a:ext cx="1165680" cy="1350000"/>
          </a:xfrm>
          <a:prstGeom prst="rect">
            <a:avLst/>
          </a:prstGeom>
          <a:ln>
            <a:noFill/>
          </a:ln>
        </p:spPr>
      </p:pic>
      <p:pic>
        <p:nvPicPr>
          <p:cNvPr id="220" name="Picture 23" descr=""/>
          <p:cNvPicPr/>
          <p:nvPr/>
        </p:nvPicPr>
        <p:blipFill>
          <a:blip r:embed="rId11"/>
          <a:stretch/>
        </p:blipFill>
        <p:spPr>
          <a:xfrm>
            <a:off x="10548000" y="3776400"/>
            <a:ext cx="1165680" cy="1433160"/>
          </a:xfrm>
          <a:prstGeom prst="rect">
            <a:avLst/>
          </a:prstGeom>
          <a:ln>
            <a:noFill/>
          </a:ln>
        </p:spPr>
      </p:pic>
      <p:pic>
        <p:nvPicPr>
          <p:cNvPr id="221" name="Picture 24" descr=""/>
          <p:cNvPicPr/>
          <p:nvPr/>
        </p:nvPicPr>
        <p:blipFill>
          <a:blip r:embed="rId12"/>
          <a:stretch/>
        </p:blipFill>
        <p:spPr>
          <a:xfrm>
            <a:off x="3386160" y="3776400"/>
            <a:ext cx="1163880" cy="1439280"/>
          </a:xfrm>
          <a:prstGeom prst="rect">
            <a:avLst/>
          </a:prstGeom>
          <a:ln>
            <a:noFill/>
          </a:ln>
        </p:spPr>
      </p:pic>
      <p:sp>
        <p:nvSpPr>
          <p:cNvPr id="222" name="Line 2"/>
          <p:cNvSpPr/>
          <p:nvPr/>
        </p:nvSpPr>
        <p:spPr>
          <a:xfrm>
            <a:off x="3969360" y="3335400"/>
            <a:ext cx="7161840" cy="360"/>
          </a:xfrm>
          <a:prstGeom prst="line">
            <a:avLst/>
          </a:prstGeom>
          <a:ln w="25560">
            <a:solidFill>
              <a:srgbClr val="f4c46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3" name="Line 3"/>
          <p:cNvSpPr/>
          <p:nvPr/>
        </p:nvSpPr>
        <p:spPr>
          <a:xfrm>
            <a:off x="3969360" y="3335400"/>
            <a:ext cx="360" cy="236160"/>
          </a:xfrm>
          <a:prstGeom prst="line">
            <a:avLst/>
          </a:prstGeom>
          <a:ln w="25560">
            <a:solidFill>
              <a:srgbClr val="f4c46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4" name="Line 4"/>
          <p:cNvSpPr/>
          <p:nvPr/>
        </p:nvSpPr>
        <p:spPr>
          <a:xfrm>
            <a:off x="5364000" y="3335400"/>
            <a:ext cx="360" cy="236160"/>
          </a:xfrm>
          <a:prstGeom prst="line">
            <a:avLst/>
          </a:prstGeom>
          <a:ln w="25560">
            <a:solidFill>
              <a:srgbClr val="f4c46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5" name="Line 5"/>
          <p:cNvSpPr/>
          <p:nvPr/>
        </p:nvSpPr>
        <p:spPr>
          <a:xfrm>
            <a:off x="6811200" y="3328920"/>
            <a:ext cx="360" cy="236160"/>
          </a:xfrm>
          <a:prstGeom prst="line">
            <a:avLst/>
          </a:prstGeom>
          <a:ln w="25560">
            <a:solidFill>
              <a:srgbClr val="f4c46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6" name="Line 6"/>
          <p:cNvSpPr/>
          <p:nvPr/>
        </p:nvSpPr>
        <p:spPr>
          <a:xfrm>
            <a:off x="8251200" y="3328920"/>
            <a:ext cx="360" cy="236160"/>
          </a:xfrm>
          <a:prstGeom prst="line">
            <a:avLst/>
          </a:prstGeom>
          <a:ln w="25560">
            <a:solidFill>
              <a:srgbClr val="f4c46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7" name="Line 7"/>
          <p:cNvSpPr/>
          <p:nvPr/>
        </p:nvSpPr>
        <p:spPr>
          <a:xfrm>
            <a:off x="9691200" y="3328920"/>
            <a:ext cx="360" cy="236160"/>
          </a:xfrm>
          <a:prstGeom prst="line">
            <a:avLst/>
          </a:prstGeom>
          <a:ln w="25560">
            <a:solidFill>
              <a:srgbClr val="f4c46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8" name="Line 8"/>
          <p:cNvSpPr/>
          <p:nvPr/>
        </p:nvSpPr>
        <p:spPr>
          <a:xfrm>
            <a:off x="11131200" y="3335400"/>
            <a:ext cx="360" cy="236160"/>
          </a:xfrm>
          <a:prstGeom prst="line">
            <a:avLst/>
          </a:prstGeom>
          <a:ln w="25560">
            <a:solidFill>
              <a:srgbClr val="f4c46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9" name="Line 9"/>
          <p:cNvSpPr/>
          <p:nvPr/>
        </p:nvSpPr>
        <p:spPr>
          <a:xfrm>
            <a:off x="7550280" y="3092760"/>
            <a:ext cx="360" cy="236160"/>
          </a:xfrm>
          <a:prstGeom prst="line">
            <a:avLst/>
          </a:prstGeom>
          <a:ln w="25560">
            <a:solidFill>
              <a:srgbClr val="f4c46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0" name="CustomShape 10"/>
          <p:cNvSpPr/>
          <p:nvPr/>
        </p:nvSpPr>
        <p:spPr>
          <a:xfrm>
            <a:off x="-1440" y="6371280"/>
            <a:ext cx="12194280" cy="50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31" name="Picture 36" descr=""/>
          <p:cNvPicPr/>
          <p:nvPr/>
        </p:nvPicPr>
        <p:blipFill>
          <a:blip r:embed="rId13"/>
          <a:stretch/>
        </p:blipFill>
        <p:spPr>
          <a:xfrm>
            <a:off x="6950880" y="1702440"/>
            <a:ext cx="1198080" cy="1198080"/>
          </a:xfrm>
          <a:prstGeom prst="rect">
            <a:avLst/>
          </a:prstGeom>
          <a:ln>
            <a:noFill/>
          </a:ln>
        </p:spPr>
      </p:pic>
      <p:pic>
        <p:nvPicPr>
          <p:cNvPr id="232" name="Picture 37" descr=""/>
          <p:cNvPicPr/>
          <p:nvPr/>
        </p:nvPicPr>
        <p:blipFill>
          <a:blip r:embed="rId14"/>
          <a:stretch/>
        </p:blipFill>
        <p:spPr>
          <a:xfrm>
            <a:off x="4789080" y="3776400"/>
            <a:ext cx="1165680" cy="1401480"/>
          </a:xfrm>
          <a:prstGeom prst="rect">
            <a:avLst/>
          </a:prstGeom>
          <a:ln>
            <a:noFill/>
          </a:ln>
        </p:spPr>
      </p:pic>
      <p:pic>
        <p:nvPicPr>
          <p:cNvPr id="233" name="Picture 38" descr=""/>
          <p:cNvPicPr/>
          <p:nvPr/>
        </p:nvPicPr>
        <p:blipFill>
          <a:blip r:embed="rId15"/>
          <a:stretch/>
        </p:blipFill>
        <p:spPr>
          <a:xfrm>
            <a:off x="6228000" y="3776400"/>
            <a:ext cx="1165680" cy="1388520"/>
          </a:xfrm>
          <a:prstGeom prst="rect">
            <a:avLst/>
          </a:prstGeom>
          <a:ln>
            <a:noFill/>
          </a:ln>
        </p:spPr>
      </p:pic>
      <p:pic>
        <p:nvPicPr>
          <p:cNvPr id="234" name="Picture 39" descr=""/>
          <p:cNvPicPr/>
          <p:nvPr/>
        </p:nvPicPr>
        <p:blipFill>
          <a:blip r:embed="rId16"/>
          <a:stretch/>
        </p:blipFill>
        <p:spPr>
          <a:xfrm>
            <a:off x="7668000" y="3775680"/>
            <a:ext cx="1165680" cy="1566360"/>
          </a:xfrm>
          <a:prstGeom prst="rect">
            <a:avLst/>
          </a:prstGeom>
          <a:ln>
            <a:noFill/>
          </a:ln>
        </p:spPr>
      </p:pic>
      <p:pic>
        <p:nvPicPr>
          <p:cNvPr id="235" name="Picture 40" descr=""/>
          <p:cNvPicPr/>
          <p:nvPr/>
        </p:nvPicPr>
        <p:blipFill>
          <a:blip r:embed="rId17"/>
          <a:stretch/>
        </p:blipFill>
        <p:spPr>
          <a:xfrm>
            <a:off x="9108000" y="3769920"/>
            <a:ext cx="1165680" cy="1350000"/>
          </a:xfrm>
          <a:prstGeom prst="rect">
            <a:avLst/>
          </a:prstGeom>
          <a:ln>
            <a:noFill/>
          </a:ln>
        </p:spPr>
      </p:pic>
      <p:pic>
        <p:nvPicPr>
          <p:cNvPr id="236" name="Picture 42" descr=""/>
          <p:cNvPicPr/>
          <p:nvPr/>
        </p:nvPicPr>
        <p:blipFill>
          <a:blip r:embed="rId18"/>
          <a:stretch/>
        </p:blipFill>
        <p:spPr>
          <a:xfrm>
            <a:off x="10548000" y="3776400"/>
            <a:ext cx="1165680" cy="1433160"/>
          </a:xfrm>
          <a:prstGeom prst="rect">
            <a:avLst/>
          </a:prstGeom>
          <a:ln>
            <a:noFill/>
          </a:ln>
        </p:spPr>
      </p:pic>
      <p:pic>
        <p:nvPicPr>
          <p:cNvPr id="237" name="Picture 43" descr=""/>
          <p:cNvPicPr/>
          <p:nvPr/>
        </p:nvPicPr>
        <p:blipFill>
          <a:blip r:embed="rId19"/>
          <a:stretch/>
        </p:blipFill>
        <p:spPr>
          <a:xfrm>
            <a:off x="3386160" y="3776400"/>
            <a:ext cx="1163880" cy="1439280"/>
          </a:xfrm>
          <a:prstGeom prst="rect">
            <a:avLst/>
          </a:prstGeom>
          <a:ln>
            <a:noFill/>
          </a:ln>
        </p:spPr>
      </p:pic>
      <p:sp>
        <p:nvSpPr>
          <p:cNvPr id="238" name="Line 11"/>
          <p:cNvSpPr/>
          <p:nvPr/>
        </p:nvSpPr>
        <p:spPr>
          <a:xfrm>
            <a:off x="3969360" y="3335400"/>
            <a:ext cx="7161840" cy="360"/>
          </a:xfrm>
          <a:prstGeom prst="line">
            <a:avLst/>
          </a:prstGeom>
          <a:ln w="25560">
            <a:solidFill>
              <a:srgbClr val="f4c46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9" name="Line 12"/>
          <p:cNvSpPr/>
          <p:nvPr/>
        </p:nvSpPr>
        <p:spPr>
          <a:xfrm>
            <a:off x="3969360" y="3335400"/>
            <a:ext cx="360" cy="236160"/>
          </a:xfrm>
          <a:prstGeom prst="line">
            <a:avLst/>
          </a:prstGeom>
          <a:ln w="25560">
            <a:solidFill>
              <a:srgbClr val="f4c46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Line 13"/>
          <p:cNvSpPr/>
          <p:nvPr/>
        </p:nvSpPr>
        <p:spPr>
          <a:xfrm>
            <a:off x="5364000" y="3335400"/>
            <a:ext cx="360" cy="236160"/>
          </a:xfrm>
          <a:prstGeom prst="line">
            <a:avLst/>
          </a:prstGeom>
          <a:ln w="25560">
            <a:solidFill>
              <a:srgbClr val="f4c46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1" name="Line 14"/>
          <p:cNvSpPr/>
          <p:nvPr/>
        </p:nvSpPr>
        <p:spPr>
          <a:xfrm>
            <a:off x="6811200" y="3328920"/>
            <a:ext cx="360" cy="236160"/>
          </a:xfrm>
          <a:prstGeom prst="line">
            <a:avLst/>
          </a:prstGeom>
          <a:ln w="25560">
            <a:solidFill>
              <a:srgbClr val="f4c46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2" name="Line 15"/>
          <p:cNvSpPr/>
          <p:nvPr/>
        </p:nvSpPr>
        <p:spPr>
          <a:xfrm>
            <a:off x="8251200" y="3328920"/>
            <a:ext cx="360" cy="236160"/>
          </a:xfrm>
          <a:prstGeom prst="line">
            <a:avLst/>
          </a:prstGeom>
          <a:ln w="25560">
            <a:solidFill>
              <a:srgbClr val="f4c46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3" name="Line 16"/>
          <p:cNvSpPr/>
          <p:nvPr/>
        </p:nvSpPr>
        <p:spPr>
          <a:xfrm>
            <a:off x="9691200" y="3328920"/>
            <a:ext cx="360" cy="236160"/>
          </a:xfrm>
          <a:prstGeom prst="line">
            <a:avLst/>
          </a:prstGeom>
          <a:ln w="25560">
            <a:solidFill>
              <a:srgbClr val="f4c46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4" name="Line 17"/>
          <p:cNvSpPr/>
          <p:nvPr/>
        </p:nvSpPr>
        <p:spPr>
          <a:xfrm>
            <a:off x="11131200" y="3335400"/>
            <a:ext cx="360" cy="236160"/>
          </a:xfrm>
          <a:prstGeom prst="line">
            <a:avLst/>
          </a:prstGeom>
          <a:ln w="25560">
            <a:solidFill>
              <a:srgbClr val="f4c46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5" name="Line 18"/>
          <p:cNvSpPr/>
          <p:nvPr/>
        </p:nvSpPr>
        <p:spPr>
          <a:xfrm>
            <a:off x="7550280" y="3092760"/>
            <a:ext cx="360" cy="236160"/>
          </a:xfrm>
          <a:prstGeom prst="line">
            <a:avLst/>
          </a:prstGeom>
          <a:ln w="25560">
            <a:solidFill>
              <a:srgbClr val="f4c46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6" name="PlaceHolder 19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47" name="PlaceHolder 20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0"/>
    <p:sldLayoutId id="2147483715" r:id="rId21"/>
    <p:sldLayoutId id="2147483716" r:id="rId22"/>
    <p:sldLayoutId id="2147483717" r:id="rId23"/>
    <p:sldLayoutId id="2147483718" r:id="rId24"/>
    <p:sldLayoutId id="2147483719" r:id="rId25"/>
    <p:sldLayoutId id="2147483720" r:id="rId26"/>
    <p:sldLayoutId id="2147483721" r:id="rId27"/>
    <p:sldLayoutId id="2147483722" r:id="rId28"/>
    <p:sldLayoutId id="2147483723" r:id="rId29"/>
    <p:sldLayoutId id="2147483724" r:id="rId30"/>
    <p:sldLayoutId id="2147483725" r:id="rId31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http://softuni.bg/" TargetMode="External"/><Relationship Id="rId2" Type="http://schemas.openxmlformats.org/officeDocument/2006/relationships/image" Target="../media/image33.png"/><Relationship Id="rId3" Type="http://schemas.openxmlformats.org/officeDocument/2006/relationships/image" Target="../media/image34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hyperlink" Target="https://judge.softuni.bg/Contests/315" TargetMode="External"/><Relationship Id="rId2" Type="http://schemas.openxmlformats.org/officeDocument/2006/relationships/hyperlink" Target="https://judge.softuni.bg/Contests/315" TargetMode="External"/><Relationship Id="rId3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hyperlink" Target="https://judge.softuni.bg/Contests/315" TargetMode="External"/><Relationship Id="rId2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hyperlink" Target="https://judge.softuni.bg/Contests/315" TargetMode="External"/><Relationship Id="rId2" Type="http://schemas.openxmlformats.org/officeDocument/2006/relationships/slideLayout" Target="../slideLayouts/slideLayout2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slideLayout" Target="../slideLayouts/slideLayout3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40.png"/><Relationship Id="rId2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41.png"/><Relationship Id="rId2" Type="http://schemas.openxmlformats.org/officeDocument/2006/relationships/slideLayout" Target="../slideLayouts/slideLayout2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42.png"/><Relationship Id="rId2" Type="http://schemas.openxmlformats.org/officeDocument/2006/relationships/slideLayout" Target="../slideLayouts/slideLayout2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43.png"/><Relationship Id="rId2" Type="http://schemas.openxmlformats.org/officeDocument/2006/relationships/hyperlink" Target="https://judge.softuni.bg/Contests/315" TargetMode="External"/><Relationship Id="rId3" Type="http://schemas.openxmlformats.org/officeDocument/2006/relationships/hyperlink" Target="https://judge.softuni.bg/Contests/315" TargetMode="External"/><Relationship Id="rId4" Type="http://schemas.openxmlformats.org/officeDocument/2006/relationships/slideLayout" Target="../slideLayouts/slideLayout25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44.png"/><Relationship Id="rId2" Type="http://schemas.openxmlformats.org/officeDocument/2006/relationships/hyperlink" Target="https://judge.softuni.bg/Contests/315" TargetMode="External"/><Relationship Id="rId3" Type="http://schemas.openxmlformats.org/officeDocument/2006/relationships/hyperlink" Target="https://judge.softuni.bg/Contests/315" TargetMode="External"/><Relationship Id="rId4" Type="http://schemas.openxmlformats.org/officeDocument/2006/relationships/slideLayout" Target="../slideLayouts/slideLayout25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slideLayout" Target="../slideLayouts/slideLayout37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46.png"/><Relationship Id="rId2" Type="http://schemas.openxmlformats.org/officeDocument/2006/relationships/slideLayout" Target="../slideLayouts/slideLayout37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47.png"/><Relationship Id="rId2" Type="http://schemas.openxmlformats.org/officeDocument/2006/relationships/slideLayout" Target="../slideLayouts/slideLayout25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48.png"/><Relationship Id="rId2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hyperlink" Target="https://judge.softuni.bg/Contests/315" TargetMode="External"/><Relationship Id="rId2" Type="http://schemas.openxmlformats.org/officeDocument/2006/relationships/slideLayout" Target="../slideLayouts/slideLayout25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49.png"/><Relationship Id="rId2" Type="http://schemas.openxmlformats.org/officeDocument/2006/relationships/slideLayout" Target="../slideLayouts/slideLayout25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hyperlink" Target="https://judge.softuni.bg/Contests/315" TargetMode="External"/><Relationship Id="rId2" Type="http://schemas.openxmlformats.org/officeDocument/2006/relationships/hyperlink" Target="https://judge.softuni.bg/Contests/315" TargetMode="External"/><Relationship Id="rId3" Type="http://schemas.openxmlformats.org/officeDocument/2006/relationships/slideLayout" Target="../slideLayouts/slideLayout25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hyperlink" Target="https://judge.softuni.bg/Contests/315" TargetMode="External"/><Relationship Id="rId2" Type="http://schemas.openxmlformats.org/officeDocument/2006/relationships/hyperlink" Target="https://judge.softuni.bg/Contests/315" TargetMode="External"/><Relationship Id="rId3" Type="http://schemas.openxmlformats.org/officeDocument/2006/relationships/slideLayout" Target="../slideLayouts/slideLayout2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50.png"/><Relationship Id="rId2" Type="http://schemas.openxmlformats.org/officeDocument/2006/relationships/slideLayout" Target="../slideLayouts/slideLayout37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image" Target="../media/image51.png"/><Relationship Id="rId2" Type="http://schemas.openxmlformats.org/officeDocument/2006/relationships/slideLayout" Target="../slideLayouts/slideLayout25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hyperlink" Target="https://judge.softuni.bg/Contests/315" TargetMode="External"/><Relationship Id="rId2" Type="http://schemas.openxmlformats.org/officeDocument/2006/relationships/hyperlink" Target="https://judge.softuni.bg/Contests/315" TargetMode="External"/><Relationship Id="rId3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slideLayout" Target="../slideLayouts/slideLayout37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image" Target="../media/image52.png"/><Relationship Id="rId2" Type="http://schemas.openxmlformats.org/officeDocument/2006/relationships/slideLayout" Target="../slideLayouts/slideLayout37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image" Target="../media/image53.png"/><Relationship Id="rId2" Type="http://schemas.openxmlformats.org/officeDocument/2006/relationships/slideLayout" Target="../slideLayouts/slideLayout49.xml"/><Relationship Id="rId3" Type="http://schemas.openxmlformats.org/officeDocument/2006/relationships/notesSlide" Target="../notesSlides/notesSlide41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hyperlink" Target="https://softuni.bg/trainings/2080/js-fundamentals-september-2018" TargetMode="External"/><Relationship Id="rId2" Type="http://schemas.openxmlformats.org/officeDocument/2006/relationships/slideLayout" Target="../slideLayouts/slideLayout61.xml"/><Relationship Id="rId3" Type="http://schemas.openxmlformats.org/officeDocument/2006/relationships/notesSlide" Target="../notesSlides/notesSlide42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image" Target="../media/image54.png"/><Relationship Id="rId2" Type="http://schemas.openxmlformats.org/officeDocument/2006/relationships/image" Target="../media/image55.png"/><Relationship Id="rId3" Type="http://schemas.openxmlformats.org/officeDocument/2006/relationships/image" Target="../media/image56.png"/><Relationship Id="rId4" Type="http://schemas.openxmlformats.org/officeDocument/2006/relationships/image" Target="../media/image57.jpeg"/><Relationship Id="rId5" Type="http://schemas.openxmlformats.org/officeDocument/2006/relationships/image" Target="../media/image58.png"/><Relationship Id="rId6" Type="http://schemas.openxmlformats.org/officeDocument/2006/relationships/image" Target="../media/image59.png"/><Relationship Id="rId7" Type="http://schemas.openxmlformats.org/officeDocument/2006/relationships/image" Target="../media/image60.png"/><Relationship Id="rId8" Type="http://schemas.openxmlformats.org/officeDocument/2006/relationships/image" Target="../media/image61.png"/><Relationship Id="rId9" Type="http://schemas.openxmlformats.org/officeDocument/2006/relationships/image" Target="../media/image62.png"/><Relationship Id="rId10" Type="http://schemas.openxmlformats.org/officeDocument/2006/relationships/image" Target="../media/image63.png"/><Relationship Id="rId11" Type="http://schemas.openxmlformats.org/officeDocument/2006/relationships/image" Target="../media/image64.png"/><Relationship Id="rId12" Type="http://schemas.openxmlformats.org/officeDocument/2006/relationships/image" Target="../media/image65.png"/><Relationship Id="rId13" Type="http://schemas.openxmlformats.org/officeDocument/2006/relationships/image" Target="../media/image66.png"/><Relationship Id="rId14" Type="http://schemas.openxmlformats.org/officeDocument/2006/relationships/slideLayout" Target="../slideLayouts/slideLayout49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image" Target="../media/image67.jpeg"/><Relationship Id="rId2" Type="http://schemas.openxmlformats.org/officeDocument/2006/relationships/image" Target="../media/image68.png"/><Relationship Id="rId3" Type="http://schemas.openxmlformats.org/officeDocument/2006/relationships/image" Target="../media/image69.png"/><Relationship Id="rId4" Type="http://schemas.openxmlformats.org/officeDocument/2006/relationships/image" Target="../media/image70.jpeg"/><Relationship Id="rId5" Type="http://schemas.openxmlformats.org/officeDocument/2006/relationships/image" Target="../media/image71.gif"/><Relationship Id="rId6" Type="http://schemas.openxmlformats.org/officeDocument/2006/relationships/slideLayout" Target="../slideLayouts/slideLayout49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hyperlink" Target="http://softuni.bg/" TargetMode="External"/><Relationship Id="rId2" Type="http://schemas.openxmlformats.org/officeDocument/2006/relationships/hyperlink" Target="http://softuni.foundation/" TargetMode="External"/><Relationship Id="rId3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://forum.softuni.bg/" TargetMode="External"/><Relationship Id="rId5" Type="http://schemas.openxmlformats.org/officeDocument/2006/relationships/image" Target="../media/image72.png"/><Relationship Id="rId6" Type="http://schemas.openxmlformats.org/officeDocument/2006/relationships/image" Target="../media/image73.png"/><Relationship Id="rId7" Type="http://schemas.openxmlformats.org/officeDocument/2006/relationships/image" Target="../media/image74.png"/><Relationship Id="rId8" Type="http://schemas.openxmlformats.org/officeDocument/2006/relationships/image" Target="../media/image75.png"/><Relationship Id="rId9" Type="http://schemas.openxmlformats.org/officeDocument/2006/relationships/slideLayout" Target="../slideLayouts/slideLayout49.xml"/><Relationship Id="rId10" Type="http://schemas.openxmlformats.org/officeDocument/2006/relationships/notesSlide" Target="../notesSlides/notesSlide45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creativecommons.org/licenses/by-nc-sa/4.0/" TargetMode="External"/><Relationship Id="rId3" Type="http://schemas.openxmlformats.org/officeDocument/2006/relationships/hyperlink" Target="http://creativecommons.org/licenses/by-nc-sa/4.0/" TargetMode="External"/><Relationship Id="rId4" Type="http://schemas.openxmlformats.org/officeDocument/2006/relationships/image" Target="../media/image76.png"/><Relationship Id="rId5" Type="http://schemas.openxmlformats.org/officeDocument/2006/relationships/slideLayout" Target="../slideLayouts/slideLayout49.xml"/><Relationship Id="rId6" Type="http://schemas.openxmlformats.org/officeDocument/2006/relationships/notesSlide" Target="../notesSlides/notesSlide46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7.gif"/><Relationship Id="rId2" Type="http://schemas.openxmlformats.org/officeDocument/2006/relationships/image" Target="../media/image38.png"/><Relationship Id="rId3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CustomShape 1"/>
          <p:cNvSpPr/>
          <p:nvPr/>
        </p:nvSpPr>
        <p:spPr>
          <a:xfrm>
            <a:off x="666720" y="1303200"/>
            <a:ext cx="10964520" cy="88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>
            <a:normAutofit fontScale="61000"/>
          </a:bodyPr>
          <a:p>
            <a:pPr algn="ctr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r>
              <a:rPr b="0" lang="en-US" sz="3600" spc="-1" strike="noStrike">
                <a:solidFill>
                  <a:srgbClr val="234465"/>
                </a:solidFill>
                <a:latin typeface="Calibri"/>
              </a:rPr>
              <a:t>Objects, JSON, Associative Arrays, Maps and Sets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91" name="CustomShape 2"/>
          <p:cNvSpPr/>
          <p:nvPr/>
        </p:nvSpPr>
        <p:spPr>
          <a:xfrm>
            <a:off x="94320" y="254880"/>
            <a:ext cx="12097080" cy="88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rmAutofit/>
          </a:bodyPr>
          <a:p>
            <a:pPr algn="ctr">
              <a:lnSpc>
                <a:spcPct val="100000"/>
              </a:lnSpc>
            </a:pPr>
            <a:r>
              <a:rPr b="1" lang="en-US" sz="4800" spc="-1" strike="noStrike">
                <a:solidFill>
                  <a:srgbClr val="234465"/>
                </a:solidFill>
                <a:latin typeface="Calibri"/>
              </a:rPr>
              <a:t>Objects and Associative Arrays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292" name="CustomShape 3"/>
          <p:cNvSpPr/>
          <p:nvPr/>
        </p:nvSpPr>
        <p:spPr>
          <a:xfrm>
            <a:off x="8643960" y="5916240"/>
            <a:ext cx="2950920" cy="38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r">
              <a:lnSpc>
                <a:spcPct val="105000"/>
              </a:lnSpc>
            </a:pPr>
            <a:r>
              <a:rPr b="1" lang="en-US" sz="2000" spc="-1" strike="noStrike">
                <a:solidFill>
                  <a:srgbClr val="1a334c"/>
                </a:solidFill>
                <a:latin typeface="Calibri"/>
              </a:rPr>
              <a:t>Software University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93" name="CustomShape 4"/>
          <p:cNvSpPr/>
          <p:nvPr/>
        </p:nvSpPr>
        <p:spPr>
          <a:xfrm>
            <a:off x="8643960" y="6340320"/>
            <a:ext cx="2950920" cy="35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r">
              <a:lnSpc>
                <a:spcPct val="105000"/>
              </a:lnSpc>
            </a:pPr>
            <a:r>
              <a:rPr b="1" lang="en-US" sz="1800" spc="-1" strike="noStrike" u="sng">
                <a:solidFill>
                  <a:srgbClr val="f2ac44"/>
                </a:solidFill>
                <a:uFillTx/>
                <a:latin typeface="Calibri"/>
                <a:hlinkClick r:id="rId1"/>
              </a:rPr>
              <a:t>http://softuni.bg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4" name="CustomShape 5"/>
          <p:cNvSpPr/>
          <p:nvPr/>
        </p:nvSpPr>
        <p:spPr>
          <a:xfrm>
            <a:off x="671040" y="4876920"/>
            <a:ext cx="2950920" cy="50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>
              <a:lnSpc>
                <a:spcPct val="105000"/>
              </a:lnSpc>
            </a:pPr>
            <a:r>
              <a:rPr b="1" lang="en-US" sz="2800" spc="-1" strike="noStrike">
                <a:solidFill>
                  <a:srgbClr val="234465"/>
                </a:solidFill>
                <a:latin typeface="Calibri"/>
              </a:rPr>
              <a:t>SoftUni Team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95" name="CustomShape 6"/>
          <p:cNvSpPr/>
          <p:nvPr/>
        </p:nvSpPr>
        <p:spPr>
          <a:xfrm>
            <a:off x="671040" y="5368680"/>
            <a:ext cx="2950920" cy="44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>
              <a:lnSpc>
                <a:spcPct val="105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alibri"/>
              </a:rPr>
              <a:t>Technical Trainers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296" name="Picture 7" descr=""/>
          <p:cNvPicPr/>
          <p:nvPr/>
        </p:nvPicPr>
        <p:blipFill>
          <a:blip r:embed="rId2"/>
          <a:stretch/>
        </p:blipFill>
        <p:spPr>
          <a:xfrm>
            <a:off x="4672080" y="2786400"/>
            <a:ext cx="2954160" cy="1855440"/>
          </a:xfrm>
          <a:prstGeom prst="rect">
            <a:avLst/>
          </a:prstGeom>
          <a:ln>
            <a:noFill/>
          </a:ln>
        </p:spPr>
      </p:pic>
      <p:pic>
        <p:nvPicPr>
          <p:cNvPr id="297" name="Picture 6" descr=""/>
          <p:cNvPicPr/>
          <p:nvPr/>
        </p:nvPicPr>
        <p:blipFill>
          <a:blip r:embed="rId3"/>
          <a:stretch/>
        </p:blipFill>
        <p:spPr>
          <a:xfrm>
            <a:off x="1666080" y="2787840"/>
            <a:ext cx="2091600" cy="1854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CustomShape 1"/>
          <p:cNvSpPr/>
          <p:nvPr/>
        </p:nvSpPr>
        <p:spPr>
          <a:xfrm>
            <a:off x="177120" y="6281640"/>
            <a:ext cx="11817360" cy="42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>
            <a:noAutofit/>
          </a:bodyPr>
          <a:p>
            <a:pPr algn="ctr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r>
              <a:rPr b="0" lang="en-US" sz="2400" spc="-1" strike="noStrike">
                <a:solidFill>
                  <a:srgbClr val="234465"/>
                </a:solidFill>
                <a:latin typeface="Calibri"/>
              </a:rPr>
              <a:t>Check your solution here: </a:t>
            </a:r>
            <a:r>
              <a:rPr b="0" lang="en-US" sz="2400" spc="-1" strike="noStrike" u="sng">
                <a:solidFill>
                  <a:srgbClr val="f2ac44"/>
                </a:solidFill>
                <a:uFillTx/>
                <a:latin typeface="Calibri"/>
                <a:hlinkClick r:id="rId1"/>
              </a:rPr>
              <a:t>https://</a:t>
            </a:r>
            <a:r>
              <a:rPr b="0" lang="en-US" sz="2400" spc="-1" strike="noStrike" u="sng">
                <a:solidFill>
                  <a:srgbClr val="f2ac44"/>
                </a:solidFill>
                <a:uFillTx/>
                <a:latin typeface="Calibri"/>
                <a:hlinkClick r:id="rId2"/>
              </a:rPr>
              <a:t>judge.softuni.bg/Contests/315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35" name="CustomShape 2"/>
          <p:cNvSpPr/>
          <p:nvPr/>
        </p:nvSpPr>
        <p:spPr>
          <a:xfrm>
            <a:off x="190440" y="100800"/>
            <a:ext cx="9505440" cy="88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Solution: Towns to JSON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336" name="CustomShape 3"/>
          <p:cNvSpPr/>
          <p:nvPr/>
        </p:nvSpPr>
        <p:spPr>
          <a:xfrm>
            <a:off x="11566440" y="6397200"/>
            <a:ext cx="428040" cy="30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r">
              <a:lnSpc>
                <a:spcPct val="100000"/>
              </a:lnSpc>
            </a:pPr>
            <a:fld id="{3FEBD3F0-940D-4998-A216-D609B3AB60D3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  <p:sp>
        <p:nvSpPr>
          <p:cNvPr id="337" name="CustomShape 4"/>
          <p:cNvSpPr/>
          <p:nvPr/>
        </p:nvSpPr>
        <p:spPr>
          <a:xfrm>
            <a:off x="808200" y="1230120"/>
            <a:ext cx="9463680" cy="48297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>
            <a:noAutofit/>
          </a:bodyPr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function parseTownsToJSON(towns) {</a:t>
            </a:r>
            <a:br/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    let townsArr = 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  <a:ea typeface="DejaVu Sans"/>
              </a:rPr>
              <a:t>[]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;</a:t>
            </a:r>
            <a:br/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    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  <a:ea typeface="DejaVu Sans"/>
              </a:rPr>
              <a:t>for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 (let town 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  <a:ea typeface="DejaVu Sans"/>
              </a:rPr>
              <a:t>of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 towns.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  <a:ea typeface="DejaVu Sans"/>
              </a:rPr>
              <a:t>slice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(1)) {</a:t>
            </a:r>
            <a:br/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        let [empty, townName, lat, lng] =</a:t>
            </a:r>
            <a:br/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            town.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  <a:ea typeface="DejaVu Sans"/>
              </a:rPr>
              <a:t>split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(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  <a:ea typeface="DejaVu Sans"/>
              </a:rPr>
              <a:t>/\s*\|\s*/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);</a:t>
            </a:r>
            <a:br/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        let townObj = 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  <a:ea typeface="DejaVu Sans"/>
              </a:rPr>
              <a:t>{</a:t>
            </a:r>
            <a:r>
              <a:rPr b="1" lang="en-US" sz="2400" spc="-1" strike="noStrike">
                <a:solidFill>
                  <a:srgbClr val="1a334c"/>
                </a:solidFill>
                <a:latin typeface="Consolas"/>
                <a:ea typeface="DejaVu Sans"/>
              </a:rPr>
              <a:t>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Town: townName, Latitude:</a:t>
            </a:r>
            <a:br/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            Number(lat), Longitude: Number(lng) 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  <a:ea typeface="DejaVu Sans"/>
              </a:rPr>
              <a:t>}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;</a:t>
            </a:r>
            <a:br/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        townsArr.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  <a:ea typeface="DejaVu Sans"/>
              </a:rPr>
              <a:t>push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(townObj);</a:t>
            </a:r>
            <a:br/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    }</a:t>
            </a:r>
            <a:br/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    return 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  <a:ea typeface="DejaVu Sans"/>
              </a:rPr>
              <a:t>JSON.stringify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(townsArr);</a:t>
            </a:r>
            <a:br/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}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338" name="CustomShape 5"/>
          <p:cNvSpPr/>
          <p:nvPr/>
        </p:nvSpPr>
        <p:spPr>
          <a:xfrm>
            <a:off x="2828520" y="5613840"/>
            <a:ext cx="7443360" cy="8755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>
            <a:noAutofit/>
          </a:bodyPr>
          <a:p>
            <a:pPr>
              <a:lnSpc>
                <a:spcPct val="11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400" spc="-1" strike="noStrike">
                <a:solidFill>
                  <a:srgbClr val="234465"/>
                </a:solidFill>
                <a:latin typeface="Calibri"/>
                <a:ea typeface="DejaVu Sans"/>
              </a:rPr>
              <a:t>parseTownsToJSON(['</a:t>
            </a:r>
            <a:r>
              <a:rPr b="1" lang="en-US" sz="2400" spc="-1" strike="noStrike">
                <a:solidFill>
                  <a:srgbClr val="ffa000"/>
                </a:solidFill>
                <a:latin typeface="Calibri"/>
                <a:ea typeface="DejaVu Sans"/>
              </a:rPr>
              <a:t>|Town|Lat|Lng|</a:t>
            </a:r>
            <a:r>
              <a:rPr b="1" lang="en-US" sz="2400" spc="-1" strike="noStrike">
                <a:solidFill>
                  <a:srgbClr val="234465"/>
                </a:solidFill>
                <a:latin typeface="Calibri"/>
                <a:ea typeface="DejaVu Sans"/>
              </a:rPr>
              <a:t>', '</a:t>
            </a:r>
            <a:r>
              <a:rPr b="1" lang="en-US" sz="2400" spc="-1" strike="noStrike">
                <a:solidFill>
                  <a:srgbClr val="ffa000"/>
                </a:solidFill>
                <a:latin typeface="Calibri"/>
                <a:ea typeface="DejaVu Sans"/>
              </a:rPr>
              <a:t>|Sofia |42|23|</a:t>
            </a:r>
            <a:r>
              <a:rPr b="1" lang="en-US" sz="2400" spc="-1" strike="noStrike">
                <a:solidFill>
                  <a:srgbClr val="234465"/>
                </a:solidFill>
                <a:latin typeface="Calibri"/>
                <a:ea typeface="DejaVu Sans"/>
              </a:rPr>
              <a:t>'])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91" dur="indefinite" restart="never" nodeType="tmRoot">
          <p:childTnLst>
            <p:seq>
              <p:cTn id="92" dur="indefinite" nodeType="mainSeq">
                <p:childTnLst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CustomShape 1"/>
          <p:cNvSpPr/>
          <p:nvPr/>
        </p:nvSpPr>
        <p:spPr>
          <a:xfrm>
            <a:off x="190440" y="100800"/>
            <a:ext cx="9505440" cy="88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Nested Objects in JS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340" name="CustomShape 2"/>
          <p:cNvSpPr/>
          <p:nvPr/>
        </p:nvSpPr>
        <p:spPr>
          <a:xfrm>
            <a:off x="11566440" y="6397200"/>
            <a:ext cx="428040" cy="30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r">
              <a:lnSpc>
                <a:spcPct val="100000"/>
              </a:lnSpc>
            </a:pPr>
            <a:fld id="{2059FD78-4BC8-4B9E-9A11-99C9660F67F8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  <p:sp>
        <p:nvSpPr>
          <p:cNvPr id="341" name="CustomShape 3"/>
          <p:cNvSpPr/>
          <p:nvPr/>
        </p:nvSpPr>
        <p:spPr>
          <a:xfrm>
            <a:off x="973080" y="1516320"/>
            <a:ext cx="10149840" cy="437688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>
            <a:noAutofit/>
          </a:bodyPr>
          <a:p>
            <a:pPr>
              <a:lnSpc>
                <a:spcPct val="11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let polygon = 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  <a:ea typeface="DejaVu Sans"/>
              </a:rPr>
              <a:t>{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 </a:t>
            </a:r>
            <a:br/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  about: 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  <a:ea typeface="DejaVu Sans"/>
              </a:rPr>
              <a:t>{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 name: "triangle", color: "red" 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  <a:ea typeface="DejaVu Sans"/>
              </a:rPr>
              <a:t>}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,</a:t>
            </a:r>
            <a:br/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  corners: [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  <a:ea typeface="DejaVu Sans"/>
              </a:rPr>
              <a:t>{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x:2, y:6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  <a:ea typeface="DejaVu Sans"/>
              </a:rPr>
              <a:t>}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, 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  <a:ea typeface="DejaVu Sans"/>
              </a:rPr>
              <a:t>{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x:3, y:1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  <a:ea typeface="DejaVu Sans"/>
              </a:rPr>
              <a:t>}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, 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  <a:ea typeface="DejaVu Sans"/>
              </a:rPr>
              <a:t>{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x:-2, y:2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  <a:ea typeface="DejaVu Sans"/>
              </a:rPr>
              <a:t>}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]</a:t>
            </a:r>
            <a:br/>
            <a:r>
              <a:rPr b="1" lang="en-US" sz="2400" spc="-1" strike="noStrike">
                <a:solidFill>
                  <a:srgbClr val="ffa000"/>
                </a:solidFill>
                <a:latin typeface="Consolas"/>
                <a:ea typeface="DejaVu Sans"/>
              </a:rPr>
              <a:t>}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10000"/>
              </a:lnSpc>
              <a:spcBef>
                <a:spcPts val="1199"/>
              </a:spcBef>
              <a:spcAft>
                <a:spcPts val="601"/>
              </a:spcAft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console.log(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  <a:ea typeface="DejaVu Sans"/>
              </a:rPr>
              <a:t>JSON.stringify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(polygon)); </a:t>
            </a:r>
            <a:r>
              <a:rPr b="1" i="1" lang="en-US" sz="2400" spc="-1" strike="noStrike">
                <a:solidFill>
                  <a:srgbClr val="00b050"/>
                </a:solidFill>
                <a:latin typeface="Consolas"/>
                <a:ea typeface="DejaVu Sans"/>
              </a:rPr>
              <a:t>// {"about":</a:t>
            </a:r>
            <a:br/>
            <a:r>
              <a:rPr b="1" i="1" lang="en-US" sz="2400" spc="-1" strike="noStrike">
                <a:solidFill>
                  <a:srgbClr val="00b050"/>
                </a:solidFill>
                <a:latin typeface="Consolas"/>
                <a:ea typeface="DejaVu Sans"/>
              </a:rPr>
              <a:t>{"name":"triangle","color":"red"},"corners":[{"x":2,"y":6},{"x":3,"y":1},{"x":-2,"y":2}]}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10000"/>
              </a:lnSpc>
              <a:spcBef>
                <a:spcPts val="1199"/>
              </a:spcBef>
              <a:spcAft>
                <a:spcPts val="601"/>
              </a:spcAft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console.log(polygon.about.color); </a:t>
            </a:r>
            <a:r>
              <a:rPr b="1" i="1" lang="en-US" sz="2400" spc="-1" strike="noStrike">
                <a:solidFill>
                  <a:srgbClr val="00b050"/>
                </a:solidFill>
                <a:latin typeface="Consolas"/>
                <a:ea typeface="DejaVu Sans"/>
              </a:rPr>
              <a:t>// red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10000"/>
              </a:lnSpc>
              <a:spcBef>
                <a:spcPts val="1199"/>
              </a:spcBef>
              <a:spcAft>
                <a:spcPts val="601"/>
              </a:spcAft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polygon.about.location = 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  <a:ea typeface="DejaVu Sans"/>
              </a:rPr>
              <a:t>{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x:4, y:-7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  <a:ea typeface="DejaVu Sans"/>
              </a:rPr>
              <a:t>}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;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97" dur="indefinite" restart="never" nodeType="tmRoot">
          <p:childTnLst>
            <p:seq>
              <p:cTn id="9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CustomShape 1"/>
          <p:cNvSpPr/>
          <p:nvPr/>
        </p:nvSpPr>
        <p:spPr>
          <a:xfrm>
            <a:off x="190440" y="1196280"/>
            <a:ext cx="11817360" cy="520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>
            <a:noAutofit/>
          </a:bodyPr>
          <a:p>
            <a:pPr marL="456840" indent="-4561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234465"/>
                </a:solidFill>
                <a:latin typeface="Calibri"/>
              </a:rPr>
              <a:t>Read a </a:t>
            </a:r>
            <a:r>
              <a:rPr b="1" lang="en-US" sz="2800" spc="-1" strike="noStrike">
                <a:solidFill>
                  <a:srgbClr val="ffa000"/>
                </a:solidFill>
                <a:latin typeface="Calibri"/>
              </a:rPr>
              <a:t>JSON string</a:t>
            </a:r>
            <a:r>
              <a:rPr b="0" lang="en-US" sz="2800" spc="-1" strike="noStrike">
                <a:solidFill>
                  <a:srgbClr val="234465"/>
                </a:solidFill>
                <a:latin typeface="Calibri"/>
              </a:rPr>
              <a:t>, holding array of objects: </a:t>
            </a:r>
            <a:r>
              <a:rPr b="1" lang="en-US" sz="2800" spc="-1" strike="noStrike">
                <a:solidFill>
                  <a:srgbClr val="ffa000"/>
                </a:solidFill>
                <a:latin typeface="Calibri"/>
              </a:rPr>
              <a:t>{name, score}</a:t>
            </a:r>
            <a:endParaRPr b="0" lang="en-US" sz="2800" spc="-1" strike="noStrike">
              <a:latin typeface="Arial"/>
            </a:endParaRPr>
          </a:p>
          <a:p>
            <a:pPr marL="456840" indent="-4561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234465"/>
                </a:solidFill>
                <a:latin typeface="Calibri"/>
              </a:rPr>
              <a:t>Print the objects as </a:t>
            </a:r>
            <a:r>
              <a:rPr b="1" lang="en-US" sz="2800" spc="-1" strike="noStrike">
                <a:solidFill>
                  <a:srgbClr val="ffa000"/>
                </a:solidFill>
                <a:latin typeface="Calibri"/>
              </a:rPr>
              <a:t>HTML table </a:t>
            </a:r>
            <a:r>
              <a:rPr b="0" lang="en-US" sz="2800" spc="-1" strike="noStrike">
                <a:solidFill>
                  <a:srgbClr val="234465"/>
                </a:solidFill>
                <a:latin typeface="Calibri"/>
              </a:rPr>
              <a:t>like shown below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43" name="CustomShape 2"/>
          <p:cNvSpPr/>
          <p:nvPr/>
        </p:nvSpPr>
        <p:spPr>
          <a:xfrm>
            <a:off x="190440" y="100800"/>
            <a:ext cx="9505440" cy="88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Calibri"/>
              </a:rPr>
              <a:t>Problem: Score to HTML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344" name="CustomShape 3"/>
          <p:cNvSpPr/>
          <p:nvPr/>
        </p:nvSpPr>
        <p:spPr>
          <a:xfrm>
            <a:off x="11566440" y="6397200"/>
            <a:ext cx="428040" cy="30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r">
              <a:lnSpc>
                <a:spcPct val="100000"/>
              </a:lnSpc>
            </a:pPr>
            <a:fld id="{02F699C0-AF55-438A-A97A-56FE7C96E0D1}" type="slidenum">
              <a:rPr b="0" lang="en-US" sz="8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en-US" sz="800" spc="-1" strike="noStrike">
              <a:latin typeface="Arial"/>
            </a:endParaRPr>
          </a:p>
        </p:txBody>
      </p:sp>
      <p:sp>
        <p:nvSpPr>
          <p:cNvPr id="345" name="CustomShape 4"/>
          <p:cNvSpPr/>
          <p:nvPr/>
        </p:nvSpPr>
        <p:spPr>
          <a:xfrm>
            <a:off x="1536480" y="2761560"/>
            <a:ext cx="9226080" cy="8762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>
            <a:noAutofit/>
          </a:bodyPr>
          <a:p>
            <a:pPr>
              <a:lnSpc>
                <a:spcPct val="11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000" spc="-1" strike="noStrike">
                <a:solidFill>
                  <a:srgbClr val="234465"/>
                </a:solidFill>
                <a:latin typeface="Consolas"/>
                <a:ea typeface="DejaVu Sans"/>
              </a:rPr>
              <a:t>[{"</a:t>
            </a:r>
            <a:r>
              <a:rPr b="1" lang="en-US" sz="2000" spc="-1" strike="noStrike">
                <a:solidFill>
                  <a:srgbClr val="ffa000"/>
                </a:solidFill>
                <a:latin typeface="Consolas"/>
                <a:ea typeface="DejaVu Sans"/>
              </a:rPr>
              <a:t>name</a:t>
            </a:r>
            <a:r>
              <a:rPr b="1" lang="en-US" sz="2000" spc="-1" strike="noStrike">
                <a:solidFill>
                  <a:srgbClr val="234465"/>
                </a:solidFill>
                <a:latin typeface="Consolas"/>
                <a:ea typeface="DejaVu Sans"/>
              </a:rPr>
              <a:t>":"Pesho &amp; Kiro","</a:t>
            </a:r>
            <a:r>
              <a:rPr b="1" lang="en-US" sz="2000" spc="-1" strike="noStrike">
                <a:solidFill>
                  <a:srgbClr val="ffa000"/>
                </a:solidFill>
                <a:latin typeface="Consolas"/>
                <a:ea typeface="DejaVu Sans"/>
              </a:rPr>
              <a:t>score</a:t>
            </a:r>
            <a:r>
              <a:rPr b="1" lang="en-US" sz="2000" spc="-1" strike="noStrike">
                <a:solidFill>
                  <a:srgbClr val="234465"/>
                </a:solidFill>
                <a:latin typeface="Consolas"/>
                <a:ea typeface="DejaVu Sans"/>
              </a:rPr>
              <a:t>":479},{"</a:t>
            </a:r>
            <a:r>
              <a:rPr b="1" lang="en-US" sz="2000" spc="-1" strike="noStrike">
                <a:solidFill>
                  <a:srgbClr val="ffa000"/>
                </a:solidFill>
                <a:latin typeface="Consolas"/>
                <a:ea typeface="DejaVu Sans"/>
              </a:rPr>
              <a:t>name</a:t>
            </a:r>
            <a:r>
              <a:rPr b="1" lang="en-US" sz="2000" spc="-1" strike="noStrike">
                <a:solidFill>
                  <a:srgbClr val="234465"/>
                </a:solidFill>
                <a:latin typeface="Consolas"/>
                <a:ea typeface="DejaVu Sans"/>
              </a:rPr>
              <a:t>":"Gosho, Maria &amp; Viki","</a:t>
            </a:r>
            <a:r>
              <a:rPr b="1" lang="en-US" sz="2000" spc="-1" strike="noStrike">
                <a:solidFill>
                  <a:srgbClr val="ffa000"/>
                </a:solidFill>
                <a:latin typeface="Consolas"/>
                <a:ea typeface="DejaVu Sans"/>
              </a:rPr>
              <a:t>score</a:t>
            </a:r>
            <a:r>
              <a:rPr b="1" lang="en-US" sz="2000" spc="-1" strike="noStrike">
                <a:solidFill>
                  <a:srgbClr val="234465"/>
                </a:solidFill>
                <a:latin typeface="Consolas"/>
                <a:ea typeface="DejaVu Sans"/>
              </a:rPr>
              <a:t>":205}]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46" name="CustomShape 5"/>
          <p:cNvSpPr/>
          <p:nvPr/>
        </p:nvSpPr>
        <p:spPr>
          <a:xfrm>
            <a:off x="1536480" y="4231440"/>
            <a:ext cx="9226080" cy="252648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>
            <a:noAutofit/>
          </a:bodyPr>
          <a:p>
            <a:pPr>
              <a:lnSpc>
                <a:spcPct val="105000"/>
              </a:lnSpc>
              <a:spcBef>
                <a:spcPts val="601"/>
              </a:spcBef>
            </a:pPr>
            <a:r>
              <a:rPr b="1" lang="en-US" sz="2000" spc="-1" strike="noStrike">
                <a:solidFill>
                  <a:srgbClr val="234465"/>
                </a:solidFill>
                <a:latin typeface="Consolas"/>
                <a:ea typeface="DejaVu Sans"/>
              </a:rPr>
              <a:t>&lt;table&gt;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5000"/>
              </a:lnSpc>
              <a:spcBef>
                <a:spcPts val="601"/>
              </a:spcBef>
            </a:pPr>
            <a:r>
              <a:rPr b="1" lang="en-US" sz="2000" spc="-1" strike="noStrike">
                <a:solidFill>
                  <a:srgbClr val="234465"/>
                </a:solidFill>
                <a:latin typeface="Consolas"/>
                <a:ea typeface="DejaVu Sans"/>
              </a:rPr>
              <a:t>  </a:t>
            </a:r>
            <a:r>
              <a:rPr b="1" lang="en-US" sz="2000" spc="-1" strike="noStrike">
                <a:solidFill>
                  <a:srgbClr val="234465"/>
                </a:solidFill>
                <a:latin typeface="Consolas"/>
                <a:ea typeface="DejaVu Sans"/>
              </a:rPr>
              <a:t>&lt;tr&gt;&lt;th&gt;</a:t>
            </a:r>
            <a:r>
              <a:rPr b="1" lang="en-US" sz="2000" spc="-1" strike="noStrike">
                <a:solidFill>
                  <a:srgbClr val="ffa000"/>
                </a:solidFill>
                <a:latin typeface="Consolas"/>
                <a:ea typeface="DejaVu Sans"/>
              </a:rPr>
              <a:t>name</a:t>
            </a:r>
            <a:r>
              <a:rPr b="1" lang="en-US" sz="2000" spc="-1" strike="noStrike">
                <a:solidFill>
                  <a:srgbClr val="234465"/>
                </a:solidFill>
                <a:latin typeface="Consolas"/>
                <a:ea typeface="DejaVu Sans"/>
              </a:rPr>
              <a:t>&lt;/th&gt;&lt;th&gt;score&lt;/th&gt;&lt;/tr&gt;</a:t>
            </a:r>
            <a:br/>
            <a:r>
              <a:rPr b="1" lang="en-US" sz="2000" spc="-1" strike="noStrike">
                <a:solidFill>
                  <a:srgbClr val="234465"/>
                </a:solidFill>
                <a:latin typeface="Consolas"/>
                <a:ea typeface="DejaVu Sans"/>
              </a:rPr>
              <a:t>  &lt;tr&gt;&lt;td&gt;</a:t>
            </a:r>
            <a:r>
              <a:rPr b="1" lang="en-US" sz="2000" spc="-1" strike="noStrike">
                <a:solidFill>
                  <a:srgbClr val="ffa000"/>
                </a:solidFill>
                <a:latin typeface="Consolas"/>
                <a:ea typeface="DejaVu Sans"/>
              </a:rPr>
              <a:t>Pesho &amp;amp; Kiro</a:t>
            </a:r>
            <a:r>
              <a:rPr b="1" lang="en-US" sz="2000" spc="-1" strike="noStrike">
                <a:solidFill>
                  <a:srgbClr val="234465"/>
                </a:solidFill>
                <a:latin typeface="Consolas"/>
                <a:ea typeface="DejaVu Sans"/>
              </a:rPr>
              <a:t>&lt;/td&gt;&lt;td&gt;</a:t>
            </a:r>
            <a:r>
              <a:rPr b="1" lang="en-US" sz="2000" spc="-1" strike="noStrike">
                <a:solidFill>
                  <a:srgbClr val="ffa000"/>
                </a:solidFill>
                <a:latin typeface="Consolas"/>
                <a:ea typeface="DejaVu Sans"/>
              </a:rPr>
              <a:t>479</a:t>
            </a:r>
            <a:r>
              <a:rPr b="1" lang="en-US" sz="2000" spc="-1" strike="noStrike">
                <a:solidFill>
                  <a:srgbClr val="234465"/>
                </a:solidFill>
                <a:latin typeface="Consolas"/>
                <a:ea typeface="DejaVu Sans"/>
              </a:rPr>
              <a:t>&lt;/td&gt;&lt;/tr&gt;</a:t>
            </a:r>
            <a:br/>
            <a:r>
              <a:rPr b="1" lang="en-US" sz="2000" spc="-1" strike="noStrike">
                <a:solidFill>
                  <a:srgbClr val="234465"/>
                </a:solidFill>
                <a:latin typeface="Consolas"/>
                <a:ea typeface="DejaVu Sans"/>
              </a:rPr>
              <a:t>  &lt;tr&gt;&lt;td&gt;</a:t>
            </a:r>
            <a:r>
              <a:rPr b="1" lang="en-US" sz="2000" spc="-1" strike="noStrike">
                <a:solidFill>
                  <a:srgbClr val="ffa000"/>
                </a:solidFill>
                <a:latin typeface="Consolas"/>
                <a:ea typeface="DejaVu Sans"/>
              </a:rPr>
              <a:t>Gosho,</a:t>
            </a:r>
            <a:r>
              <a:rPr b="1" lang="en-US" sz="2000" spc="-1" strike="noStrike">
                <a:solidFill>
                  <a:srgbClr val="ffa000"/>
                </a:solidFill>
                <a:latin typeface="Calibri"/>
                <a:ea typeface="DejaVu Sans"/>
              </a:rPr>
              <a:t> </a:t>
            </a:r>
            <a:r>
              <a:rPr b="1" lang="en-US" sz="2000" spc="-1" strike="noStrike">
                <a:solidFill>
                  <a:srgbClr val="ffa000"/>
                </a:solidFill>
                <a:latin typeface="Consolas"/>
                <a:ea typeface="DejaVu Sans"/>
              </a:rPr>
              <a:t>Maria</a:t>
            </a:r>
            <a:r>
              <a:rPr b="1" lang="en-US" sz="2000" spc="-1" strike="noStrike">
                <a:solidFill>
                  <a:srgbClr val="ffa000"/>
                </a:solidFill>
                <a:latin typeface="Calibri"/>
                <a:ea typeface="DejaVu Sans"/>
              </a:rPr>
              <a:t> </a:t>
            </a:r>
            <a:r>
              <a:rPr b="1" lang="en-US" sz="2000" spc="-1" strike="noStrike">
                <a:solidFill>
                  <a:srgbClr val="ffa000"/>
                </a:solidFill>
                <a:latin typeface="Consolas"/>
                <a:ea typeface="DejaVu Sans"/>
              </a:rPr>
              <a:t>&amp;amp;</a:t>
            </a:r>
            <a:r>
              <a:rPr b="1" lang="en-US" sz="2000" spc="-1" strike="noStrike">
                <a:solidFill>
                  <a:srgbClr val="ffa000"/>
                </a:solidFill>
                <a:latin typeface="Calibri"/>
                <a:ea typeface="DejaVu Sans"/>
              </a:rPr>
              <a:t> </a:t>
            </a:r>
            <a:r>
              <a:rPr b="1" lang="en-US" sz="2000" spc="-1" strike="noStrike">
                <a:solidFill>
                  <a:srgbClr val="ffa000"/>
                </a:solidFill>
                <a:latin typeface="Consolas"/>
                <a:ea typeface="DejaVu Sans"/>
              </a:rPr>
              <a:t>Viki</a:t>
            </a:r>
            <a:r>
              <a:rPr b="1" lang="en-US" sz="2000" spc="-1" strike="noStrike">
                <a:solidFill>
                  <a:srgbClr val="234465"/>
                </a:solidFill>
                <a:latin typeface="Consolas"/>
                <a:ea typeface="DejaVu Sans"/>
              </a:rPr>
              <a:t>&lt;/td&gt;&lt;td&gt;</a:t>
            </a:r>
            <a:r>
              <a:rPr b="1" lang="en-US" sz="2000" spc="-1" strike="noStrike">
                <a:solidFill>
                  <a:srgbClr val="ffa000"/>
                </a:solidFill>
                <a:latin typeface="Consolas"/>
                <a:ea typeface="DejaVu Sans"/>
              </a:rPr>
              <a:t>205</a:t>
            </a:r>
            <a:r>
              <a:rPr b="1" lang="en-US" sz="2000" spc="-1" strike="noStrike">
                <a:solidFill>
                  <a:srgbClr val="234465"/>
                </a:solidFill>
                <a:latin typeface="Consolas"/>
                <a:ea typeface="DejaVu Sans"/>
              </a:rPr>
              <a:t>&lt;/td&gt;&lt;/tr&gt;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5000"/>
              </a:lnSpc>
              <a:spcBef>
                <a:spcPts val="601"/>
              </a:spcBef>
            </a:pPr>
            <a:r>
              <a:rPr b="1" lang="en-US" sz="2000" spc="-1" strike="noStrike">
                <a:solidFill>
                  <a:srgbClr val="234465"/>
                </a:solidFill>
                <a:latin typeface="Consolas"/>
                <a:ea typeface="DejaVu Sans"/>
              </a:rPr>
              <a:t>&lt;/table&gt;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47" name="CustomShape 6"/>
          <p:cNvSpPr/>
          <p:nvPr/>
        </p:nvSpPr>
        <p:spPr>
          <a:xfrm>
            <a:off x="5886000" y="3718440"/>
            <a:ext cx="426600" cy="44064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dk2">
              <a:alpha val="80000"/>
            </a:schemeClr>
          </a:solidFill>
          <a:ln w="19080">
            <a:solidFill>
              <a:schemeClr val="tx1">
                <a:lumMod val="75000"/>
                <a:alpha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99" dur="indefinite" restart="never" nodeType="tmRoot">
          <p:childTnLst>
            <p:seq>
              <p:cTn id="100" dur="indefinite" nodeType="mainSeq">
                <p:childTnLst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CustomShape 1"/>
          <p:cNvSpPr/>
          <p:nvPr/>
        </p:nvSpPr>
        <p:spPr>
          <a:xfrm>
            <a:off x="190440" y="100800"/>
            <a:ext cx="9505440" cy="88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Solution: Score to HTML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349" name="CustomShape 2"/>
          <p:cNvSpPr/>
          <p:nvPr/>
        </p:nvSpPr>
        <p:spPr>
          <a:xfrm>
            <a:off x="11566440" y="6397200"/>
            <a:ext cx="428040" cy="30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r">
              <a:lnSpc>
                <a:spcPct val="100000"/>
              </a:lnSpc>
            </a:pPr>
            <a:fld id="{E8B9FC0B-C157-4F7E-9A4E-DB2E4D74D806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  <p:sp>
        <p:nvSpPr>
          <p:cNvPr id="350" name="CustomShape 3"/>
          <p:cNvSpPr/>
          <p:nvPr/>
        </p:nvSpPr>
        <p:spPr>
          <a:xfrm>
            <a:off x="1024200" y="1328760"/>
            <a:ext cx="10149840" cy="44460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>
            <a:noAutofit/>
          </a:bodyPr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function scoreToHTMLTable(scoreJSON) {</a:t>
            </a:r>
            <a:br/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  let html = "&lt;table&gt;\n";</a:t>
            </a:r>
            <a:br/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  html += "  &lt;tr&gt;&lt;th&gt;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  <a:ea typeface="DejaVu Sans"/>
              </a:rPr>
              <a:t>name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&lt;/th&gt;&lt;th&gt;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  <a:ea typeface="DejaVu Sans"/>
              </a:rPr>
              <a:t>score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&lt;/th&gt;\n";</a:t>
            </a:r>
            <a:br/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  let arr = 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  <a:ea typeface="DejaVu Sans"/>
              </a:rPr>
              <a:t>JSON.parse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(scoreJSON);</a:t>
            </a:r>
            <a:br/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  </a:t>
            </a:r>
            <a:r>
              <a:rPr b="1" lang="en-US" sz="2400" spc="-1" strike="noStrike">
                <a:solidFill>
                  <a:srgbClr val="1a334c"/>
                </a:solidFill>
                <a:latin typeface="Consolas"/>
                <a:ea typeface="DejaVu Sans"/>
              </a:rPr>
              <a:t>for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 (let obj </a:t>
            </a:r>
            <a:r>
              <a:rPr b="1" lang="en-US" sz="2400" spc="-1" strike="noStrike">
                <a:solidFill>
                  <a:srgbClr val="1a334c"/>
                </a:solidFill>
                <a:latin typeface="Consolas"/>
                <a:ea typeface="DejaVu Sans"/>
              </a:rPr>
              <a:t>of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 arr)</a:t>
            </a:r>
            <a:br/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    html += `  &lt;tr&gt;&lt;td&gt;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  <a:ea typeface="DejaVu Sans"/>
              </a:rPr>
              <a:t>${htmlEscape(obj['name'])}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` +</a:t>
            </a:r>
            <a:br/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      `&lt;/td&gt;&lt;td&gt;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  <a:ea typeface="DejaVu Sans"/>
              </a:rPr>
              <a:t>${obj['score']}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&lt;/td&gt;&lt;/tr&gt;\n`;</a:t>
            </a:r>
            <a:br/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  return html + "&lt;/table&gt;";</a:t>
            </a:r>
            <a:br/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  function htmlEscape(text) { </a:t>
            </a:r>
            <a:r>
              <a:rPr b="1" i="1" lang="en-US" sz="2400" spc="-1" strike="noStrike">
                <a:solidFill>
                  <a:srgbClr val="00b050"/>
                </a:solidFill>
                <a:latin typeface="Consolas"/>
                <a:ea typeface="DejaVu Sans"/>
              </a:rPr>
              <a:t>// TODO …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}</a:t>
            </a:r>
            <a:br/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}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351" name="CustomShape 4"/>
          <p:cNvSpPr/>
          <p:nvPr/>
        </p:nvSpPr>
        <p:spPr>
          <a:xfrm>
            <a:off x="4489560" y="5287320"/>
            <a:ext cx="6684480" cy="9489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>
            <a:noAutofit/>
          </a:bodyPr>
          <a:p>
            <a:pPr>
              <a:lnSpc>
                <a:spcPct val="12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400" spc="-1" strike="noStrike">
                <a:solidFill>
                  <a:srgbClr val="234465"/>
                </a:solidFill>
                <a:latin typeface="Calibri"/>
                <a:ea typeface="DejaVu Sans"/>
              </a:rPr>
              <a:t>scoreToHTMLTable(</a:t>
            </a:r>
            <a:r>
              <a:rPr b="1" lang="en-US" sz="2400" spc="-1" strike="noStrike">
                <a:solidFill>
                  <a:srgbClr val="ffa000"/>
                </a:solidFill>
                <a:latin typeface="Calibri"/>
                <a:ea typeface="DejaVu Sans"/>
              </a:rPr>
              <a:t>[{"name":"Pesho","score":70}]</a:t>
            </a:r>
            <a:r>
              <a:rPr b="1" lang="en-US" sz="2400" spc="-1" strike="noStrike">
                <a:solidFill>
                  <a:srgbClr val="234465"/>
                </a:solidFill>
                <a:latin typeface="Calibri"/>
                <a:ea typeface="DejaVu Sans"/>
              </a:rPr>
              <a:t>)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52" name="CustomShape 5"/>
          <p:cNvSpPr/>
          <p:nvPr/>
        </p:nvSpPr>
        <p:spPr>
          <a:xfrm>
            <a:off x="190440" y="6281640"/>
            <a:ext cx="11817360" cy="42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>
            <a:noAutofit/>
          </a:bodyPr>
          <a:p>
            <a:pPr algn="ctr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r>
              <a:rPr b="0" lang="en-US" sz="2400" spc="-1" strike="noStrike">
                <a:solidFill>
                  <a:srgbClr val="234465"/>
                </a:solidFill>
                <a:latin typeface="Calibri"/>
                <a:ea typeface="DejaVu Sans"/>
              </a:rPr>
              <a:t>Check your solution here: </a:t>
            </a:r>
            <a:r>
              <a:rPr b="0" lang="en-US" sz="2400" spc="-1" strike="noStrike" u="sng">
                <a:solidFill>
                  <a:srgbClr val="f2ac44"/>
                </a:solidFill>
                <a:uFillTx/>
                <a:latin typeface="Calibri"/>
                <a:ea typeface="DejaVu Sans"/>
                <a:hlinkClick r:id="rId1"/>
              </a:rPr>
              <a:t>https://judge.softuni.bg/Contests/315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115" dur="indefinite" restart="never" nodeType="tmRoot">
          <p:childTnLst>
            <p:seq>
              <p:cTn id="116" dur="indefinite" nodeType="mainSeq">
                <p:childTnLst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CustomShape 1"/>
          <p:cNvSpPr/>
          <p:nvPr/>
        </p:nvSpPr>
        <p:spPr>
          <a:xfrm>
            <a:off x="190440" y="100800"/>
            <a:ext cx="9505440" cy="88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Iterating Over Object Values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354" name="CustomShape 2"/>
          <p:cNvSpPr/>
          <p:nvPr/>
        </p:nvSpPr>
        <p:spPr>
          <a:xfrm>
            <a:off x="11566440" y="6397200"/>
            <a:ext cx="428040" cy="30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r">
              <a:lnSpc>
                <a:spcPct val="100000"/>
              </a:lnSpc>
            </a:pPr>
            <a:fld id="{E0681FB3-CD74-43A8-A880-2F9A1F5DFE6A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  <p:sp>
        <p:nvSpPr>
          <p:cNvPr id="355" name="CustomShape 3"/>
          <p:cNvSpPr/>
          <p:nvPr/>
        </p:nvSpPr>
        <p:spPr>
          <a:xfrm>
            <a:off x="1940400" y="1617120"/>
            <a:ext cx="8327160" cy="8755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>
            <a:noAutofit/>
          </a:bodyPr>
          <a:p>
            <a:pPr>
              <a:lnSpc>
                <a:spcPct val="11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let laptop = 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  <a:ea typeface="DejaVu Sans"/>
              </a:rPr>
              <a:t>{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 RAM: '8GB', CPU: 'i7 2.20 GHz' 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  <a:ea typeface="DejaVu Sans"/>
              </a:rPr>
              <a:t>}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;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56" name="CustomShape 4"/>
          <p:cNvSpPr/>
          <p:nvPr/>
        </p:nvSpPr>
        <p:spPr>
          <a:xfrm>
            <a:off x="1940400" y="2565000"/>
            <a:ext cx="8327160" cy="208188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>
            <a:noAutofit/>
          </a:bodyPr>
          <a:p>
            <a:pPr>
              <a:lnSpc>
                <a:spcPct val="11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for (let 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  <a:ea typeface="DejaVu Sans"/>
              </a:rPr>
              <a:t>key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 in laptop) {</a:t>
            </a:r>
            <a:br/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  console.log(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  <a:ea typeface="DejaVu Sans"/>
              </a:rPr>
              <a:t>key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);          </a:t>
            </a:r>
            <a:r>
              <a:rPr b="1" i="1" lang="en-US" sz="2400" spc="-1" strike="noStrike">
                <a:solidFill>
                  <a:srgbClr val="00b050"/>
                </a:solidFill>
                <a:latin typeface="Consolas"/>
                <a:ea typeface="DejaVu Sans"/>
              </a:rPr>
              <a:t>// RAM, CPU</a:t>
            </a:r>
            <a:br/>
            <a:r>
              <a:rPr b="1" lang="en-US" sz="2400" spc="-1" strike="noStrike">
                <a:solidFill>
                  <a:srgbClr val="00b050"/>
                </a:solidFill>
                <a:latin typeface="Consolas"/>
                <a:ea typeface="DejaVu Sans"/>
              </a:rPr>
              <a:t> 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console.log(laptop[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  <a:ea typeface="DejaVu Sans"/>
              </a:rPr>
              <a:t>key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]);  </a:t>
            </a:r>
            <a:r>
              <a:rPr b="1" i="1" lang="en-US" sz="2400" spc="-1" strike="noStrike">
                <a:solidFill>
                  <a:srgbClr val="00b050"/>
                </a:solidFill>
                <a:latin typeface="Consolas"/>
                <a:ea typeface="DejaVu Sans"/>
              </a:rPr>
              <a:t>// 8GB, i7 2.20 GHz</a:t>
            </a:r>
            <a:br/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}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57" name="CustomShape 5"/>
          <p:cNvSpPr/>
          <p:nvPr/>
        </p:nvSpPr>
        <p:spPr>
          <a:xfrm>
            <a:off x="2754000" y="4724280"/>
            <a:ext cx="6699600" cy="16797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>
            <a:noAutofit/>
          </a:bodyPr>
          <a:p>
            <a:pPr>
              <a:lnSpc>
                <a:spcPct val="11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for (let 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  <a:ea typeface="DejaVu Sans"/>
              </a:rPr>
              <a:t>value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 of laptop) {</a:t>
            </a:r>
            <a:br/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  </a:t>
            </a:r>
            <a:r>
              <a:rPr b="1" i="1" lang="en-US" sz="2400" spc="-1" strike="noStrike">
                <a:solidFill>
                  <a:srgbClr val="00b050"/>
                </a:solidFill>
                <a:latin typeface="Consolas"/>
                <a:ea typeface="DejaVu Sans"/>
              </a:rPr>
              <a:t>// TypeError: laptop is not iterable</a:t>
            </a:r>
            <a:br/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}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121" dur="indefinite" restart="never" nodeType="tmRoot">
          <p:childTnLst>
            <p:seq>
              <p:cTn id="122" dur="indefinite" nodeType="mainSeq">
                <p:childTnLst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CustomShape 1"/>
          <p:cNvSpPr/>
          <p:nvPr/>
        </p:nvSpPr>
        <p:spPr>
          <a:xfrm>
            <a:off x="190440" y="1196280"/>
            <a:ext cx="11738160" cy="520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>
            <a:noAutofit/>
          </a:bodyPr>
          <a:p>
            <a:pPr marL="456840" indent="-4561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234465"/>
                </a:solidFill>
                <a:latin typeface="Calibri"/>
              </a:rPr>
              <a:t>Read a </a:t>
            </a:r>
            <a:r>
              <a:rPr b="1" lang="en-US" sz="2800" spc="-1" strike="noStrike">
                <a:solidFill>
                  <a:srgbClr val="ffa000"/>
                </a:solidFill>
                <a:latin typeface="Calibri"/>
              </a:rPr>
              <a:t>JSON string</a:t>
            </a:r>
            <a:r>
              <a:rPr b="0" lang="en-US" sz="2800" spc="-1" strike="noStrike">
                <a:solidFill>
                  <a:srgbClr val="234465"/>
                </a:solidFill>
                <a:latin typeface="Calibri"/>
              </a:rPr>
              <a:t>, holding array of JS objects (key / value pairs)</a:t>
            </a:r>
            <a:endParaRPr b="0" lang="en-US" sz="2800" spc="-1" strike="noStrike">
              <a:latin typeface="Arial"/>
            </a:endParaRPr>
          </a:p>
          <a:p>
            <a:pPr lvl="1" marL="990000" indent="-3801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2600" spc="-1" strike="noStrike">
                <a:solidFill>
                  <a:srgbClr val="234465"/>
                </a:solidFill>
                <a:latin typeface="Calibri"/>
              </a:rPr>
              <a:t>Print the objects as </a:t>
            </a:r>
            <a:r>
              <a:rPr b="1" lang="en-US" sz="2600" spc="-1" strike="noStrike">
                <a:solidFill>
                  <a:srgbClr val="ffa000"/>
                </a:solidFill>
                <a:latin typeface="Calibri"/>
              </a:rPr>
              <a:t>HTML table </a:t>
            </a:r>
            <a:r>
              <a:rPr b="0" lang="en-US" sz="2600" spc="-1" strike="noStrike">
                <a:solidFill>
                  <a:srgbClr val="234465"/>
                </a:solidFill>
                <a:latin typeface="Calibri"/>
              </a:rPr>
              <a:t>like shown below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359" name="CustomShape 2"/>
          <p:cNvSpPr/>
          <p:nvPr/>
        </p:nvSpPr>
        <p:spPr>
          <a:xfrm>
            <a:off x="190440" y="100800"/>
            <a:ext cx="9505440" cy="88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Calibri"/>
              </a:rPr>
              <a:t>Problem: From JSON to HTML Table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360" name="CustomShape 3"/>
          <p:cNvSpPr/>
          <p:nvPr/>
        </p:nvSpPr>
        <p:spPr>
          <a:xfrm>
            <a:off x="11566440" y="6397200"/>
            <a:ext cx="428040" cy="30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r">
              <a:lnSpc>
                <a:spcPct val="100000"/>
              </a:lnSpc>
            </a:pPr>
            <a:fld id="{A3B7C22C-001E-4A83-86BA-7178B5A58C19}" type="slidenum">
              <a:rPr b="0" lang="en-US" sz="8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en-US" sz="800" spc="-1" strike="noStrike">
              <a:latin typeface="Arial"/>
            </a:endParaRPr>
          </a:p>
        </p:txBody>
      </p:sp>
      <p:sp>
        <p:nvSpPr>
          <p:cNvPr id="361" name="CustomShape 4"/>
          <p:cNvSpPr/>
          <p:nvPr/>
        </p:nvSpPr>
        <p:spPr>
          <a:xfrm>
            <a:off x="1496520" y="2750040"/>
            <a:ext cx="9307800" cy="8762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>
            <a:noAutofit/>
          </a:bodyPr>
          <a:p>
            <a:pPr>
              <a:lnSpc>
                <a:spcPct val="11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000" spc="-1" strike="noStrike">
                <a:solidFill>
                  <a:srgbClr val="234465"/>
                </a:solidFill>
                <a:latin typeface="Consolas"/>
                <a:ea typeface="DejaVu Sans"/>
              </a:rPr>
              <a:t>[{"</a:t>
            </a:r>
            <a:r>
              <a:rPr b="1" lang="en-US" sz="2000" spc="-1" strike="noStrike">
                <a:solidFill>
                  <a:srgbClr val="ffa000"/>
                </a:solidFill>
                <a:latin typeface="Consolas"/>
                <a:ea typeface="DejaVu Sans"/>
              </a:rPr>
              <a:t>Name</a:t>
            </a:r>
            <a:r>
              <a:rPr b="1" lang="en-US" sz="2000" spc="-1" strike="noStrike">
                <a:solidFill>
                  <a:srgbClr val="234465"/>
                </a:solidFill>
                <a:latin typeface="Consolas"/>
                <a:ea typeface="DejaVu Sans"/>
              </a:rPr>
              <a:t>":"Tomatoes &amp; Chips","</a:t>
            </a:r>
            <a:r>
              <a:rPr b="1" lang="en-US" sz="2000" spc="-1" strike="noStrike">
                <a:solidFill>
                  <a:srgbClr val="ffa000"/>
                </a:solidFill>
                <a:latin typeface="Consolas"/>
                <a:ea typeface="DejaVu Sans"/>
              </a:rPr>
              <a:t>Price</a:t>
            </a:r>
            <a:r>
              <a:rPr b="1" lang="en-US" sz="2000" spc="-1" strike="noStrike">
                <a:solidFill>
                  <a:srgbClr val="234465"/>
                </a:solidFill>
                <a:latin typeface="Consolas"/>
                <a:ea typeface="DejaVu Sans"/>
              </a:rPr>
              <a:t>":2.35},{"</a:t>
            </a:r>
            <a:r>
              <a:rPr b="1" lang="en-US" sz="2000" spc="-1" strike="noStrike">
                <a:solidFill>
                  <a:srgbClr val="ffa000"/>
                </a:solidFill>
                <a:latin typeface="Consolas"/>
                <a:ea typeface="DejaVu Sans"/>
              </a:rPr>
              <a:t>Name</a:t>
            </a:r>
            <a:r>
              <a:rPr b="1" lang="en-US" sz="2000" spc="-1" strike="noStrike">
                <a:solidFill>
                  <a:srgbClr val="234465"/>
                </a:solidFill>
                <a:latin typeface="Consolas"/>
                <a:ea typeface="DejaVu Sans"/>
              </a:rPr>
              <a:t>":"J&amp;B Chocolate","</a:t>
            </a:r>
            <a:r>
              <a:rPr b="1" lang="en-US" sz="2000" spc="-1" strike="noStrike">
                <a:solidFill>
                  <a:srgbClr val="ffa000"/>
                </a:solidFill>
                <a:latin typeface="Consolas"/>
                <a:ea typeface="DejaVu Sans"/>
              </a:rPr>
              <a:t>Price</a:t>
            </a:r>
            <a:r>
              <a:rPr b="1" lang="en-US" sz="2000" spc="-1" strike="noStrike">
                <a:solidFill>
                  <a:srgbClr val="234465"/>
                </a:solidFill>
                <a:latin typeface="Consolas"/>
                <a:ea typeface="DejaVu Sans"/>
              </a:rPr>
              <a:t>":0.96}]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62" name="CustomShape 5"/>
          <p:cNvSpPr/>
          <p:nvPr/>
        </p:nvSpPr>
        <p:spPr>
          <a:xfrm>
            <a:off x="1496520" y="4263480"/>
            <a:ext cx="9307800" cy="2757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>
            <a:noAutofit/>
          </a:bodyPr>
          <a:p>
            <a:pPr>
              <a:lnSpc>
                <a:spcPct val="105000"/>
              </a:lnSpc>
              <a:spcBef>
                <a:spcPts val="601"/>
              </a:spcBef>
            </a:pPr>
            <a:r>
              <a:rPr b="1" lang="en-US" sz="2000" spc="-1" strike="noStrike">
                <a:solidFill>
                  <a:srgbClr val="234465"/>
                </a:solidFill>
                <a:latin typeface="Consolas"/>
                <a:ea typeface="DejaVu Sans"/>
              </a:rPr>
              <a:t>&lt;table&gt;</a:t>
            </a:r>
            <a:br/>
            <a:r>
              <a:rPr b="1" lang="en-US" sz="2000" spc="-1" strike="noStrike">
                <a:solidFill>
                  <a:srgbClr val="234465"/>
                </a:solidFill>
                <a:latin typeface="Consolas"/>
                <a:ea typeface="DejaVu Sans"/>
              </a:rPr>
              <a:t>  &lt;tr&gt;&lt;th&gt;</a:t>
            </a:r>
            <a:r>
              <a:rPr b="1" lang="en-US" sz="2000" spc="-1" strike="noStrike">
                <a:solidFill>
                  <a:srgbClr val="ffa000"/>
                </a:solidFill>
                <a:latin typeface="Consolas"/>
                <a:ea typeface="DejaVu Sans"/>
              </a:rPr>
              <a:t>Name</a:t>
            </a:r>
            <a:r>
              <a:rPr b="1" lang="en-US" sz="2000" spc="-1" strike="noStrike">
                <a:solidFill>
                  <a:srgbClr val="234465"/>
                </a:solidFill>
                <a:latin typeface="Consolas"/>
                <a:ea typeface="DejaVu Sans"/>
              </a:rPr>
              <a:t>&lt;/th&gt;&lt;th&gt;</a:t>
            </a:r>
            <a:r>
              <a:rPr b="1" lang="en-US" sz="2000" spc="-1" strike="noStrike">
                <a:solidFill>
                  <a:srgbClr val="ffa000"/>
                </a:solidFill>
                <a:latin typeface="Consolas"/>
                <a:ea typeface="DejaVu Sans"/>
              </a:rPr>
              <a:t>Price</a:t>
            </a:r>
            <a:r>
              <a:rPr b="1" lang="en-US" sz="2000" spc="-1" strike="noStrike">
                <a:solidFill>
                  <a:srgbClr val="234465"/>
                </a:solidFill>
                <a:latin typeface="Consolas"/>
                <a:ea typeface="DejaVu Sans"/>
              </a:rPr>
              <a:t>&lt;/th&gt;&lt;/tr&gt;</a:t>
            </a:r>
            <a:br/>
            <a:r>
              <a:rPr b="1" lang="en-US" sz="2000" spc="-1" strike="noStrike">
                <a:solidFill>
                  <a:srgbClr val="234465"/>
                </a:solidFill>
                <a:latin typeface="Consolas"/>
                <a:ea typeface="DejaVu Sans"/>
              </a:rPr>
              <a:t>  &lt;tr&gt;&lt;td&gt;</a:t>
            </a:r>
            <a:r>
              <a:rPr b="1" lang="en-US" sz="2000" spc="-1" strike="noStrike">
                <a:solidFill>
                  <a:srgbClr val="ffa000"/>
                </a:solidFill>
                <a:latin typeface="Consolas"/>
                <a:ea typeface="DejaVu Sans"/>
              </a:rPr>
              <a:t>Tomatoes &amp;amp; Chips</a:t>
            </a:r>
            <a:r>
              <a:rPr b="1" lang="en-US" sz="2000" spc="-1" strike="noStrike">
                <a:solidFill>
                  <a:srgbClr val="234465"/>
                </a:solidFill>
                <a:latin typeface="Consolas"/>
                <a:ea typeface="DejaVu Sans"/>
              </a:rPr>
              <a:t>&lt;/td&gt;&lt;td&gt;</a:t>
            </a:r>
            <a:r>
              <a:rPr b="1" lang="en-US" sz="2000" spc="-1" strike="noStrike">
                <a:solidFill>
                  <a:srgbClr val="ffa000"/>
                </a:solidFill>
                <a:latin typeface="Consolas"/>
                <a:ea typeface="DejaVu Sans"/>
              </a:rPr>
              <a:t>2.35</a:t>
            </a:r>
            <a:r>
              <a:rPr b="1" lang="en-US" sz="2000" spc="-1" strike="noStrike">
                <a:solidFill>
                  <a:srgbClr val="234465"/>
                </a:solidFill>
                <a:latin typeface="Consolas"/>
                <a:ea typeface="DejaVu Sans"/>
              </a:rPr>
              <a:t>&lt;/td&gt;&lt;/tr&gt;</a:t>
            </a:r>
            <a:br/>
            <a:r>
              <a:rPr b="1" lang="en-US" sz="2000" spc="-1" strike="noStrike">
                <a:solidFill>
                  <a:srgbClr val="234465"/>
                </a:solidFill>
                <a:latin typeface="Consolas"/>
                <a:ea typeface="DejaVu Sans"/>
              </a:rPr>
              <a:t>  &lt;tr&gt;&lt;td&gt;</a:t>
            </a:r>
            <a:r>
              <a:rPr b="1" lang="en-US" sz="2000" spc="-1" strike="noStrike">
                <a:solidFill>
                  <a:srgbClr val="ffa000"/>
                </a:solidFill>
                <a:latin typeface="Consolas"/>
                <a:ea typeface="DejaVu Sans"/>
              </a:rPr>
              <a:t>J&amp;amp;B Chocolate</a:t>
            </a:r>
            <a:r>
              <a:rPr b="1" lang="en-US" sz="2000" spc="-1" strike="noStrike">
                <a:solidFill>
                  <a:srgbClr val="234465"/>
                </a:solidFill>
                <a:latin typeface="Consolas"/>
                <a:ea typeface="DejaVu Sans"/>
              </a:rPr>
              <a:t>&lt;/td&gt;&lt;td&gt;</a:t>
            </a:r>
            <a:r>
              <a:rPr b="1" lang="en-US" sz="2000" spc="-1" strike="noStrike">
                <a:solidFill>
                  <a:srgbClr val="ffa000"/>
                </a:solidFill>
                <a:latin typeface="Consolas"/>
                <a:ea typeface="DejaVu Sans"/>
              </a:rPr>
              <a:t>0.96</a:t>
            </a:r>
            <a:r>
              <a:rPr b="1" lang="en-US" sz="2000" spc="-1" strike="noStrike">
                <a:solidFill>
                  <a:srgbClr val="234465"/>
                </a:solidFill>
                <a:latin typeface="Consolas"/>
                <a:ea typeface="DejaVu Sans"/>
              </a:rPr>
              <a:t>&lt;/td&gt;&lt;/tr&gt;</a:t>
            </a:r>
            <a:br/>
            <a:r>
              <a:rPr b="1" lang="en-US" sz="2000" spc="-1" strike="noStrike">
                <a:solidFill>
                  <a:srgbClr val="234465"/>
                </a:solidFill>
                <a:latin typeface="Consolas"/>
                <a:ea typeface="DejaVu Sans"/>
              </a:rPr>
              <a:t>&lt;/table&gt;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63" name="CustomShape 6"/>
          <p:cNvSpPr/>
          <p:nvPr/>
        </p:nvSpPr>
        <p:spPr>
          <a:xfrm>
            <a:off x="5846040" y="3744000"/>
            <a:ext cx="426600" cy="44064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dk2">
              <a:alpha val="80000"/>
            </a:schemeClr>
          </a:solidFill>
          <a:ln w="19080">
            <a:solidFill>
              <a:schemeClr val="tx1">
                <a:lumMod val="75000"/>
                <a:alpha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131" dur="indefinite" restart="never" nodeType="tmRoot">
          <p:childTnLst>
            <p:seq>
              <p:cTn id="132" dur="indefinite" nodeType="mainSeq">
                <p:childTnLst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CustomShape 1"/>
          <p:cNvSpPr/>
          <p:nvPr/>
        </p:nvSpPr>
        <p:spPr>
          <a:xfrm>
            <a:off x="190440" y="100800"/>
            <a:ext cx="9505440" cy="88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Solution: From JSON to HTML Table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365" name="CustomShape 2"/>
          <p:cNvSpPr/>
          <p:nvPr/>
        </p:nvSpPr>
        <p:spPr>
          <a:xfrm>
            <a:off x="11566440" y="6397200"/>
            <a:ext cx="428040" cy="30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r">
              <a:lnSpc>
                <a:spcPct val="100000"/>
              </a:lnSpc>
            </a:pPr>
            <a:fld id="{23A27288-9445-4A55-AE97-8532EDD8C9C1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  <p:sp>
        <p:nvSpPr>
          <p:cNvPr id="366" name="CustomShape 3"/>
          <p:cNvSpPr/>
          <p:nvPr/>
        </p:nvSpPr>
        <p:spPr>
          <a:xfrm>
            <a:off x="1452240" y="1167840"/>
            <a:ext cx="9125640" cy="54259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>
            <a:noAutofit/>
          </a:bodyPr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function JSONToHTMLTable(json) {</a:t>
            </a:r>
            <a:br/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  let html = "&lt;table&gt;\n";</a:t>
            </a:r>
            <a:br/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  let arr = 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  <a:ea typeface="DejaVu Sans"/>
              </a:rPr>
              <a:t>JSON.parse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(json);</a:t>
            </a:r>
            <a:br/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  html += "  &lt;tr&gt;";</a:t>
            </a:r>
            <a:br/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  </a:t>
            </a:r>
            <a:r>
              <a:rPr b="1" lang="en-US" sz="2400" spc="-1" strike="noStrike">
                <a:solidFill>
                  <a:srgbClr val="1a334c"/>
                </a:solidFill>
                <a:latin typeface="Consolas"/>
                <a:ea typeface="DejaVu Sans"/>
              </a:rPr>
              <a:t>for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 (let key 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  <a:ea typeface="DejaVu Sans"/>
              </a:rPr>
              <a:t>of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 Object.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  <a:ea typeface="DejaVu Sans"/>
              </a:rPr>
              <a:t>keys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(arr[0]))</a:t>
            </a:r>
            <a:br/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    html += `&lt;th&gt;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  <a:ea typeface="DejaVu Sans"/>
              </a:rPr>
              <a:t>${htmlEscape(key)}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&lt;/th&gt;`;</a:t>
            </a:r>
            <a:br/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    html += "&lt;/tr&gt;\n";</a:t>
            </a:r>
            <a:br/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  </a:t>
            </a:r>
            <a:r>
              <a:rPr b="1" lang="en-US" sz="2400" spc="-1" strike="noStrike">
                <a:solidFill>
                  <a:srgbClr val="1a334c"/>
                </a:solidFill>
                <a:latin typeface="Consolas"/>
                <a:ea typeface="DejaVu Sans"/>
              </a:rPr>
              <a:t>for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 (let obj 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  <a:ea typeface="DejaVu Sans"/>
              </a:rPr>
              <a:t>of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 arr) {</a:t>
            </a:r>
            <a:br/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  </a:t>
            </a:r>
            <a:r>
              <a:rPr b="1" i="1" lang="en-US" sz="2400" spc="-1" strike="noStrike">
                <a:solidFill>
                  <a:srgbClr val="00b050"/>
                </a:solidFill>
                <a:latin typeface="Consolas"/>
                <a:ea typeface="DejaVu Sans"/>
              </a:rPr>
              <a:t>// TODO: print obj values in &lt;tr&gt;&lt;td&gt;…&lt;/td&gt;&lt;/tr&gt;</a:t>
            </a:r>
            <a:br/>
            <a:r>
              <a:rPr b="1" i="1" lang="en-US" sz="2400" spc="-1" strike="noStrike">
                <a:solidFill>
                  <a:srgbClr val="00b050"/>
                </a:solidFill>
                <a:latin typeface="Consolas"/>
                <a:ea typeface="DejaVu Sans"/>
              </a:rPr>
              <a:t> 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return html + "&lt;/table&gt;";</a:t>
            </a:r>
            <a:br/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  function htmlEscape(text) { </a:t>
            </a:r>
            <a:r>
              <a:rPr b="1" i="1" lang="en-US" sz="2400" spc="-1" strike="noStrike">
                <a:solidFill>
                  <a:srgbClr val="00b050"/>
                </a:solidFill>
                <a:latin typeface="Consolas"/>
                <a:ea typeface="DejaVu Sans"/>
              </a:rPr>
              <a:t>// TODO …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}</a:t>
            </a:r>
            <a:br/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}</a:t>
            </a:r>
            <a:br/>
            <a:endParaRPr b="0" lang="en-US" sz="2400" spc="-1" strike="noStrike">
              <a:latin typeface="Arial"/>
            </a:endParaRPr>
          </a:p>
        </p:txBody>
      </p:sp>
      <p:sp>
        <p:nvSpPr>
          <p:cNvPr id="367" name="CustomShape 4"/>
          <p:cNvSpPr/>
          <p:nvPr/>
        </p:nvSpPr>
        <p:spPr>
          <a:xfrm>
            <a:off x="3943800" y="5802840"/>
            <a:ext cx="6634080" cy="8755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>
            <a:noAutofit/>
          </a:bodyPr>
          <a:p>
            <a:pPr>
              <a:lnSpc>
                <a:spcPct val="11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400" spc="-1" strike="noStrike">
                <a:solidFill>
                  <a:srgbClr val="234465"/>
                </a:solidFill>
                <a:latin typeface="Calibri"/>
                <a:ea typeface="DejaVu Sans"/>
              </a:rPr>
              <a:t>JSONToHTMLTable(</a:t>
            </a:r>
            <a:r>
              <a:rPr b="1" lang="en-US" sz="2400" spc="-1" strike="noStrike">
                <a:solidFill>
                  <a:srgbClr val="ffa000"/>
                </a:solidFill>
                <a:latin typeface="Calibri"/>
                <a:ea typeface="DejaVu Sans"/>
              </a:rPr>
              <a:t>['[{"X":5,"Y":7},{"X":2,"Y":4}]']</a:t>
            </a:r>
            <a:r>
              <a:rPr b="1" lang="en-US" sz="2400" spc="-1" strike="noStrike">
                <a:solidFill>
                  <a:srgbClr val="234465"/>
                </a:solidFill>
                <a:latin typeface="Calibri"/>
                <a:ea typeface="DejaVu Sans"/>
              </a:rPr>
              <a:t>)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68" name="CustomShape 5"/>
          <p:cNvSpPr/>
          <p:nvPr/>
        </p:nvSpPr>
        <p:spPr>
          <a:xfrm>
            <a:off x="190440" y="6281640"/>
            <a:ext cx="11817360" cy="42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>
            <a:noAutofit/>
          </a:bodyPr>
          <a:p>
            <a:pPr algn="ctr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r>
              <a:rPr b="0" lang="en-US" sz="2400" spc="-1" strike="noStrike">
                <a:solidFill>
                  <a:srgbClr val="234465"/>
                </a:solidFill>
                <a:latin typeface="Calibri"/>
                <a:ea typeface="DejaVu Sans"/>
              </a:rPr>
              <a:t>Check your solution here: </a:t>
            </a:r>
            <a:r>
              <a:rPr b="0" lang="en-US" sz="2400" spc="-1" strike="noStrike" u="sng">
                <a:solidFill>
                  <a:srgbClr val="f2ac44"/>
                </a:solidFill>
                <a:uFillTx/>
                <a:latin typeface="Calibri"/>
                <a:ea typeface="DejaVu Sans"/>
                <a:hlinkClick r:id="rId1"/>
              </a:rPr>
              <a:t>https://judge.softuni.bg/Contests/315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147" dur="indefinite" restart="never" nodeType="tmRoot">
          <p:childTnLst>
            <p:seq>
              <p:cTn id="148" dur="indefinite" nodeType="mainSeq">
                <p:childTnLst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CustomShape 1"/>
          <p:cNvSpPr/>
          <p:nvPr/>
        </p:nvSpPr>
        <p:spPr>
          <a:xfrm>
            <a:off x="615240" y="4704840"/>
            <a:ext cx="10960920" cy="76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Autofit/>
          </a:bodyPr>
          <a:p>
            <a:pPr algn="ctr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5400" spc="-1" strike="noStrike">
                <a:solidFill>
                  <a:srgbClr val="234465"/>
                </a:solidFill>
                <a:latin typeface="Calibri"/>
              </a:rPr>
              <a:t>Associative Arrays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370" name="CustomShape 2"/>
          <p:cNvSpPr/>
          <p:nvPr/>
        </p:nvSpPr>
        <p:spPr>
          <a:xfrm>
            <a:off x="615240" y="5490360"/>
            <a:ext cx="10960920" cy="49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Autofit/>
          </a:bodyPr>
          <a:p>
            <a:pPr algn="ctr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4000" spc="-1" strike="noStrike">
                <a:solidFill>
                  <a:srgbClr val="234465"/>
                </a:solidFill>
                <a:latin typeface="Calibri"/>
              </a:rPr>
              <a:t>Objects as Associative Arrays in JS</a:t>
            </a:r>
            <a:endParaRPr b="0" lang="en-US" sz="4000" spc="-1" strike="noStrike">
              <a:latin typeface="Arial"/>
            </a:endParaRPr>
          </a:p>
        </p:txBody>
      </p:sp>
      <p:pic>
        <p:nvPicPr>
          <p:cNvPr id="371" name="Picture 4" descr=""/>
          <p:cNvPicPr/>
          <p:nvPr/>
        </p:nvPicPr>
        <p:blipFill>
          <a:blip r:embed="rId1"/>
          <a:stretch/>
        </p:blipFill>
        <p:spPr>
          <a:xfrm>
            <a:off x="4831200" y="1409400"/>
            <a:ext cx="2536920" cy="2536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153" dur="indefinite" restart="never" nodeType="tmRoot">
          <p:childTnLst>
            <p:seq>
              <p:cTn id="15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CustomShape 1"/>
          <p:cNvSpPr/>
          <p:nvPr/>
        </p:nvSpPr>
        <p:spPr>
          <a:xfrm>
            <a:off x="190440" y="1196280"/>
            <a:ext cx="11817360" cy="520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>
            <a:noAutofit/>
          </a:bodyPr>
          <a:p>
            <a:pPr marL="456840" indent="-4561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1" lang="en-US" sz="2000" spc="-1" strike="noStrike">
                <a:solidFill>
                  <a:srgbClr val="ffa000"/>
                </a:solidFill>
                <a:latin typeface="Calibri"/>
              </a:rPr>
              <a:t>Associative arrays </a:t>
            </a:r>
            <a:r>
              <a:rPr b="0" lang="en-US" sz="2000" spc="-1" strike="noStrike">
                <a:solidFill>
                  <a:srgbClr val="234465"/>
                </a:solidFill>
                <a:latin typeface="Calibri"/>
              </a:rPr>
              <a:t>(</a:t>
            </a:r>
            <a:r>
              <a:rPr b="1" lang="en-US" sz="2000" spc="-1" strike="noStrike">
                <a:solidFill>
                  <a:srgbClr val="ffa000"/>
                </a:solidFill>
                <a:latin typeface="Calibri"/>
              </a:rPr>
              <a:t>maps</a:t>
            </a:r>
            <a:r>
              <a:rPr b="0" lang="en-US" sz="2000" spc="-1" strike="noStrike">
                <a:solidFill>
                  <a:srgbClr val="234465"/>
                </a:solidFill>
                <a:latin typeface="Calibri"/>
              </a:rPr>
              <a:t> / </a:t>
            </a:r>
            <a:r>
              <a:rPr b="1" lang="en-US" sz="2000" spc="-1" strike="noStrike">
                <a:solidFill>
                  <a:srgbClr val="ffa000"/>
                </a:solidFill>
                <a:latin typeface="Calibri"/>
              </a:rPr>
              <a:t>dictionaries</a:t>
            </a:r>
            <a:r>
              <a:rPr b="0" lang="en-US" sz="2000" spc="-1" strike="noStrike">
                <a:solidFill>
                  <a:srgbClr val="234465"/>
                </a:solidFill>
                <a:latin typeface="Calibri"/>
              </a:rPr>
              <a:t>) == arrays indexed by keys</a:t>
            </a:r>
            <a:endParaRPr b="0" lang="en-US" sz="2000" spc="-1" strike="noStrike">
              <a:latin typeface="Arial"/>
            </a:endParaRPr>
          </a:p>
          <a:p>
            <a:pPr lvl="1" marL="990000" indent="-3801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234465"/>
                </a:solidFill>
                <a:latin typeface="Calibri"/>
              </a:rPr>
              <a:t>Not by numbers 0, 1, 2, …</a:t>
            </a:r>
            <a:endParaRPr b="0" lang="en-US" sz="2000" spc="-1" strike="noStrike">
              <a:latin typeface="Arial"/>
            </a:endParaRPr>
          </a:p>
          <a:p>
            <a:pPr marL="456840" indent="-4561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234465"/>
                </a:solidFill>
                <a:latin typeface="Calibri"/>
              </a:rPr>
              <a:t>Hold a set of pairs </a:t>
            </a:r>
            <a:r>
              <a:rPr b="1" lang="en-US" sz="2000" spc="-1" strike="noStrike">
                <a:solidFill>
                  <a:srgbClr val="ffa000"/>
                </a:solidFill>
                <a:latin typeface="Calibri"/>
              </a:rPr>
              <a:t>{key -&gt; value}</a:t>
            </a:r>
            <a:r>
              <a:rPr b="0" lang="en-US" sz="2000" spc="-1" strike="noStrike">
                <a:solidFill>
                  <a:srgbClr val="234465"/>
                </a:solidFill>
                <a:latin typeface="Calibri"/>
              </a:rPr>
              <a:t>, just like JS object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73" name="CustomShape 2"/>
          <p:cNvSpPr/>
          <p:nvPr/>
        </p:nvSpPr>
        <p:spPr>
          <a:xfrm>
            <a:off x="190440" y="100800"/>
            <a:ext cx="9505440" cy="88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Calibri"/>
              </a:rPr>
              <a:t>Associative Arrays (Maps, Dictionaries)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74" name="CustomShape 3"/>
          <p:cNvSpPr/>
          <p:nvPr/>
        </p:nvSpPr>
        <p:spPr>
          <a:xfrm>
            <a:off x="11566440" y="6397200"/>
            <a:ext cx="428040" cy="30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r">
              <a:lnSpc>
                <a:spcPct val="100000"/>
              </a:lnSpc>
            </a:pPr>
            <a:fld id="{B61D2C41-90CF-4D7B-9262-1F0636782D01}" type="slidenum">
              <a:rPr b="0" lang="en-US" sz="54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en-US" sz="540" spc="-1" strike="noStrike">
              <a:latin typeface="Arial"/>
            </a:endParaRPr>
          </a:p>
        </p:txBody>
      </p:sp>
      <p:grpSp>
        <p:nvGrpSpPr>
          <p:cNvPr id="375" name="Group 4"/>
          <p:cNvGrpSpPr/>
          <p:nvPr/>
        </p:nvGrpSpPr>
        <p:grpSpPr>
          <a:xfrm>
            <a:off x="740160" y="3868200"/>
            <a:ext cx="5020200" cy="2593440"/>
            <a:chOff x="740160" y="3868200"/>
            <a:chExt cx="5020200" cy="2593440"/>
          </a:xfrm>
        </p:grpSpPr>
        <p:grpSp>
          <p:nvGrpSpPr>
            <p:cNvPr id="376" name="Group 5"/>
            <p:cNvGrpSpPr/>
            <p:nvPr/>
          </p:nvGrpSpPr>
          <p:grpSpPr>
            <a:xfrm>
              <a:off x="740160" y="3868200"/>
              <a:ext cx="5020200" cy="2593440"/>
              <a:chOff x="740160" y="3868200"/>
              <a:chExt cx="5020200" cy="2593440"/>
            </a:xfrm>
          </p:grpSpPr>
          <p:sp>
            <p:nvSpPr>
              <p:cNvPr id="377" name="CustomShape 6"/>
              <p:cNvSpPr/>
              <p:nvPr/>
            </p:nvSpPr>
            <p:spPr>
              <a:xfrm>
                <a:off x="740160" y="3868200"/>
                <a:ext cx="5020200" cy="6325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noAutofit/>
              </a:bodyPr>
              <a:p>
                <a:pPr>
                  <a:lnSpc>
                    <a:spcPct val="105000"/>
                  </a:lnSpc>
                  <a:spcBef>
                    <a:spcPts val="601"/>
                  </a:spcBef>
                  <a:spcAft>
                    <a:spcPts val="601"/>
                  </a:spcAft>
                </a:pPr>
                <a:r>
                  <a:rPr b="0" lang="en-US" sz="3400" spc="-1" strike="noStrike">
                    <a:solidFill>
                      <a:srgbClr val="ffffff"/>
                    </a:solidFill>
                    <a:latin typeface="Calibri"/>
                    <a:ea typeface="DejaVu Sans"/>
                  </a:rPr>
                  <a:t>Traditional array</a:t>
                </a:r>
                <a:endParaRPr b="0" lang="en-US" sz="3400" spc="-1" strike="noStrike">
                  <a:latin typeface="Arial"/>
                </a:endParaRPr>
              </a:p>
            </p:txBody>
          </p:sp>
          <p:sp>
            <p:nvSpPr>
              <p:cNvPr id="378" name="CustomShape 7"/>
              <p:cNvSpPr/>
              <p:nvPr/>
            </p:nvSpPr>
            <p:spPr>
              <a:xfrm>
                <a:off x="740160" y="4479840"/>
                <a:ext cx="5020200" cy="1981800"/>
              </a:xfrm>
              <a:prstGeom prst="roundRect">
                <a:avLst>
                  <a:gd name="adj" fmla="val 6659"/>
                </a:avLst>
              </a:prstGeom>
              <a:solidFill>
                <a:schemeClr val="accent5">
                  <a:lumMod val="40000"/>
                  <a:lumOff val="60000"/>
                  <a:alpha val="20000"/>
                </a:schemeClr>
              </a:solidFill>
              <a:ln cap="rnd" w="12600"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custDash>
                  <a:ds d="300000" sp="100000"/>
                </a:custDash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79" name="CustomShape 8"/>
              <p:cNvSpPr/>
              <p:nvPr/>
            </p:nvSpPr>
            <p:spPr>
              <a:xfrm>
                <a:off x="1824120" y="5006520"/>
                <a:ext cx="3677040" cy="500760"/>
              </a:xfrm>
              <a:prstGeom prst="rect">
                <a:avLst/>
              </a:prstGeom>
              <a:noFill/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>
                <a:noAutofit/>
              </a:bodyPr>
              <a:p>
                <a:pPr>
                  <a:lnSpc>
                    <a:spcPct val="100000"/>
                  </a:lnSpc>
                </a:pPr>
                <a:r>
                  <a:rPr b="1" lang="en-US" sz="2700" spc="-1" strike="noStrike">
                    <a:solidFill>
                      <a:srgbClr val="234465"/>
                    </a:solidFill>
                    <a:latin typeface="Consolas"/>
                    <a:ea typeface="DejaVu Sans"/>
                  </a:rPr>
                  <a:t>0   1   2   3   4</a:t>
                </a:r>
                <a:endParaRPr b="0" lang="en-US" sz="2700" spc="-1" strike="noStrike">
                  <a:latin typeface="Arial"/>
                </a:endParaRPr>
              </a:p>
            </p:txBody>
          </p:sp>
          <p:graphicFrame>
            <p:nvGraphicFramePr>
              <p:cNvPr id="380" name="Table 9"/>
              <p:cNvGraphicFramePr/>
              <p:nvPr/>
            </p:nvGraphicFramePr>
            <p:xfrm>
              <a:off x="1865160" y="5447160"/>
              <a:ext cx="3614400" cy="739440"/>
            </p:xfrm>
            <a:graphic>
              <a:graphicData uri="http://schemas.openxmlformats.org/drawingml/2006/table">
                <a:tbl>
                  <a:tblPr/>
                  <a:tblGrid>
                    <a:gridCol w="722880"/>
                    <a:gridCol w="722880"/>
                    <a:gridCol w="722880"/>
                    <a:gridCol w="722880"/>
                    <a:gridCol w="723240"/>
                  </a:tblGrid>
                  <a:tr h="739800">
                    <a:tc>
                      <a:txBody>
                        <a:bodyPr>
                          <a:noAutofit/>
                        </a:bodyPr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b="0" lang="en-US" sz="1800" spc="-1" strike="noStrike">
                              <a:latin typeface="Arial"/>
                            </a:rPr>
                            <a:t>8</a:t>
                          </a:r>
                          <a:endParaRPr b="0" lang="en-US" sz="1800" spc="-1" strike="noStrike">
                            <a:latin typeface="Arial"/>
                          </a:endParaRPr>
                        </a:p>
                      </a:txBody>
                      <a:tcPr marL="91440" marR="91440">
                        <a:lnL w="28080">
                          <a:solidFill>
                            <a:srgbClr val="e0e3e9"/>
                          </a:solidFill>
                        </a:lnL>
                        <a:lnR w="28080">
                          <a:solidFill>
                            <a:srgbClr val="e0e3e9"/>
                          </a:solidFill>
                        </a:lnR>
                        <a:lnT w="28080">
                          <a:solidFill>
                            <a:srgbClr val="e0e3e9"/>
                          </a:solidFill>
                        </a:lnT>
                        <a:lnB w="28080">
                          <a:solidFill>
                            <a:srgbClr val="e0e3e9"/>
                          </a:solidFill>
                        </a:lnB>
                        <a:solidFill>
                          <a:srgbClr val="e0e3e9">
                            <a:alpha val="30000"/>
                          </a:srgbClr>
                        </a:solidFill>
                      </a:tcPr>
                    </a:tc>
                    <a:tc>
                      <a:txBody>
                        <a:bodyPr>
                          <a:noAutofit/>
                        </a:bodyPr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b="0" lang="en-US" sz="1800" spc="-1" strike="noStrike">
                              <a:latin typeface="Arial"/>
                            </a:rPr>
                            <a:t>-3</a:t>
                          </a:r>
                          <a:endParaRPr b="0" lang="en-US" sz="1800" spc="-1" strike="noStrike">
                            <a:latin typeface="Arial"/>
                          </a:endParaRPr>
                        </a:p>
                      </a:txBody>
                      <a:tcPr marL="91440" marR="91440">
                        <a:lnL w="28080">
                          <a:solidFill>
                            <a:srgbClr val="e0e3e9"/>
                          </a:solidFill>
                        </a:lnL>
                        <a:lnR w="28080">
                          <a:solidFill>
                            <a:srgbClr val="e0e3e9"/>
                          </a:solidFill>
                        </a:lnR>
                        <a:lnT w="28080">
                          <a:solidFill>
                            <a:srgbClr val="e0e3e9"/>
                          </a:solidFill>
                        </a:lnT>
                        <a:lnB w="28080">
                          <a:solidFill>
                            <a:srgbClr val="e0e3e9"/>
                          </a:solidFill>
                        </a:lnB>
                        <a:solidFill>
                          <a:srgbClr val="e0e3e9">
                            <a:alpha val="30000"/>
                          </a:srgbClr>
                        </a:solidFill>
                      </a:tcPr>
                    </a:tc>
                    <a:tc>
                      <a:txBody>
                        <a:bodyPr>
                          <a:noAutofit/>
                        </a:bodyPr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b="0" lang="en-US" sz="1800" spc="-1" strike="noStrike">
                              <a:latin typeface="Arial"/>
                            </a:rPr>
                            <a:t>12</a:t>
                          </a:r>
                          <a:endParaRPr b="0" lang="en-US" sz="1800" spc="-1" strike="noStrike">
                            <a:latin typeface="Arial"/>
                          </a:endParaRPr>
                        </a:p>
                      </a:txBody>
                      <a:tcPr marL="91440" marR="91440">
                        <a:lnL w="28080">
                          <a:solidFill>
                            <a:srgbClr val="e0e3e9"/>
                          </a:solidFill>
                        </a:lnL>
                        <a:lnR w="28080">
                          <a:solidFill>
                            <a:srgbClr val="e0e3e9"/>
                          </a:solidFill>
                        </a:lnR>
                        <a:lnT w="28080">
                          <a:solidFill>
                            <a:srgbClr val="e0e3e9"/>
                          </a:solidFill>
                        </a:lnT>
                        <a:lnB w="28080">
                          <a:solidFill>
                            <a:srgbClr val="e0e3e9"/>
                          </a:solidFill>
                        </a:lnB>
                        <a:solidFill>
                          <a:srgbClr val="e0e3e9">
                            <a:alpha val="30000"/>
                          </a:srgbClr>
                        </a:solidFill>
                      </a:tcPr>
                    </a:tc>
                    <a:tc>
                      <a:txBody>
                        <a:bodyPr>
                          <a:noAutofit/>
                        </a:bodyPr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b="0" lang="en-US" sz="1800" spc="-1" strike="noStrike">
                              <a:latin typeface="Arial"/>
                            </a:rPr>
                            <a:t>408</a:t>
                          </a:r>
                          <a:endParaRPr b="0" lang="en-US" sz="1800" spc="-1" strike="noStrike">
                            <a:latin typeface="Arial"/>
                          </a:endParaRPr>
                        </a:p>
                      </a:txBody>
                      <a:tcPr marL="91440" marR="91440">
                        <a:lnL w="28080">
                          <a:solidFill>
                            <a:srgbClr val="e0e3e9"/>
                          </a:solidFill>
                        </a:lnL>
                        <a:lnR w="28080">
                          <a:solidFill>
                            <a:srgbClr val="e0e3e9"/>
                          </a:solidFill>
                        </a:lnR>
                        <a:lnT w="28080">
                          <a:solidFill>
                            <a:srgbClr val="e0e3e9"/>
                          </a:solidFill>
                        </a:lnT>
                        <a:lnB w="28080">
                          <a:solidFill>
                            <a:srgbClr val="e0e3e9"/>
                          </a:solidFill>
                        </a:lnB>
                        <a:solidFill>
                          <a:srgbClr val="e0e3e9">
                            <a:alpha val="30000"/>
                          </a:srgbClr>
                        </a:solidFill>
                      </a:tcPr>
                    </a:tc>
                    <a:tc>
                      <a:txBody>
                        <a:bodyPr>
                          <a:noAutofit/>
                        </a:bodyPr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b="0" lang="en-US" sz="1800" spc="-1" strike="noStrike">
                              <a:latin typeface="Arial"/>
                            </a:rPr>
                            <a:t>33</a:t>
                          </a:r>
                          <a:endParaRPr b="0" lang="en-US" sz="1800" spc="-1" strike="noStrike">
                            <a:latin typeface="Arial"/>
                          </a:endParaRPr>
                        </a:p>
                      </a:txBody>
                      <a:tcPr marL="91440" marR="91440">
                        <a:lnL w="28080">
                          <a:solidFill>
                            <a:srgbClr val="e0e3e9"/>
                          </a:solidFill>
                        </a:lnL>
                        <a:lnR w="28080">
                          <a:solidFill>
                            <a:srgbClr val="e0e3e9"/>
                          </a:solidFill>
                        </a:lnR>
                        <a:lnT w="28080">
                          <a:solidFill>
                            <a:srgbClr val="e0e3e9"/>
                          </a:solidFill>
                        </a:lnT>
                        <a:lnB w="28080">
                          <a:solidFill>
                            <a:srgbClr val="e0e3e9"/>
                          </a:solidFill>
                        </a:lnB>
                        <a:solidFill>
                          <a:srgbClr val="e0e3e9">
                            <a:alpha val="30000"/>
                          </a:srgbClr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381" name="CustomShape 10"/>
              <p:cNvSpPr/>
              <p:nvPr/>
            </p:nvSpPr>
            <p:spPr>
              <a:xfrm>
                <a:off x="840240" y="5009040"/>
                <a:ext cx="947880" cy="5158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noAutofit/>
              </a:bodyPr>
              <a:p>
                <a:pPr>
                  <a:lnSpc>
                    <a:spcPct val="100000"/>
                  </a:lnSpc>
                </a:pPr>
                <a:r>
                  <a:rPr b="0" lang="en-US" sz="2800" spc="-1" strike="noStrike">
                    <a:solidFill>
                      <a:srgbClr val="234465"/>
                    </a:solidFill>
                    <a:latin typeface="Calibri"/>
                    <a:ea typeface="DejaVu Sans"/>
                  </a:rPr>
                  <a:t>key</a:t>
                </a:r>
                <a:endParaRPr b="0" lang="en-US" sz="2800" spc="-1" strike="noStrike">
                  <a:latin typeface="Arial"/>
                </a:endParaRPr>
              </a:p>
            </p:txBody>
          </p:sp>
          <p:sp>
            <p:nvSpPr>
              <p:cNvPr id="382" name="CustomShape 11"/>
              <p:cNvSpPr/>
              <p:nvPr/>
            </p:nvSpPr>
            <p:spPr>
              <a:xfrm>
                <a:off x="840240" y="5505120"/>
                <a:ext cx="947880" cy="942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noAutofit/>
              </a:bodyPr>
              <a:p>
                <a:pPr>
                  <a:lnSpc>
                    <a:spcPct val="100000"/>
                  </a:lnSpc>
                </a:pPr>
                <a:r>
                  <a:rPr b="0" lang="en-US" sz="2800" spc="-1" strike="noStrike">
                    <a:solidFill>
                      <a:srgbClr val="234465"/>
                    </a:solidFill>
                    <a:latin typeface="Calibri"/>
                    <a:ea typeface="DejaVu Sans"/>
                  </a:rPr>
                  <a:t>value</a:t>
                </a:r>
                <a:endParaRPr b="0" lang="en-US" sz="2800" spc="-1" strike="noStrike">
                  <a:latin typeface="Arial"/>
                </a:endParaRPr>
              </a:p>
            </p:txBody>
          </p:sp>
        </p:grpSp>
        <p:sp>
          <p:nvSpPr>
            <p:cNvPr id="383" name="CustomShape 12"/>
            <p:cNvSpPr/>
            <p:nvPr/>
          </p:nvSpPr>
          <p:spPr>
            <a:xfrm>
              <a:off x="1144440" y="3952440"/>
              <a:ext cx="4211640" cy="6084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noAutofit/>
            </a:bodyPr>
            <a:p>
              <a:pPr>
                <a:lnSpc>
                  <a:spcPct val="100000"/>
                </a:lnSpc>
              </a:pPr>
              <a:r>
                <a:rPr b="1" lang="en-US" sz="3400" spc="-1" strike="noStrike">
                  <a:solidFill>
                    <a:srgbClr val="234465"/>
                  </a:solidFill>
                  <a:latin typeface="Calibri"/>
                  <a:ea typeface="DejaVu Sans"/>
                </a:rPr>
                <a:t>Traditional array</a:t>
              </a:r>
              <a:endParaRPr b="0" lang="en-US" sz="3400" spc="-1" strike="noStrike">
                <a:latin typeface="Arial"/>
              </a:endParaRPr>
            </a:p>
          </p:txBody>
        </p:sp>
      </p:grpSp>
      <p:grpSp>
        <p:nvGrpSpPr>
          <p:cNvPr id="384" name="Group 13"/>
          <p:cNvGrpSpPr/>
          <p:nvPr/>
        </p:nvGrpSpPr>
        <p:grpSpPr>
          <a:xfrm>
            <a:off x="5868000" y="4114800"/>
            <a:ext cx="5691240" cy="2348640"/>
            <a:chOff x="5868000" y="4114800"/>
            <a:chExt cx="5691240" cy="2348640"/>
          </a:xfrm>
        </p:grpSpPr>
        <p:grpSp>
          <p:nvGrpSpPr>
            <p:cNvPr id="385" name="Group 14"/>
            <p:cNvGrpSpPr/>
            <p:nvPr/>
          </p:nvGrpSpPr>
          <p:grpSpPr>
            <a:xfrm>
              <a:off x="7010280" y="4114800"/>
              <a:ext cx="3391920" cy="2348640"/>
              <a:chOff x="7010280" y="4114800"/>
              <a:chExt cx="3391920" cy="2348640"/>
            </a:xfrm>
          </p:grpSpPr>
          <p:sp>
            <p:nvSpPr>
              <p:cNvPr id="386" name="CustomShape 15"/>
              <p:cNvSpPr/>
              <p:nvPr/>
            </p:nvSpPr>
            <p:spPr>
              <a:xfrm>
                <a:off x="7010280" y="4114800"/>
                <a:ext cx="3391920" cy="17197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noAutofit/>
              </a:bodyPr>
              <a:p>
                <a:pPr>
                  <a:lnSpc>
                    <a:spcPct val="105000"/>
                  </a:lnSpc>
                  <a:spcBef>
                    <a:spcPts val="601"/>
                  </a:spcBef>
                  <a:spcAft>
                    <a:spcPts val="601"/>
                  </a:spcAft>
                </a:pPr>
                <a:r>
                  <a:rPr b="0" lang="en-US" sz="3400" spc="-1" strike="noStrike">
                    <a:solidFill>
                      <a:srgbClr val="ffffff"/>
                    </a:solidFill>
                    <a:latin typeface="Calibri"/>
                    <a:ea typeface="DejaVu Sans"/>
                  </a:rPr>
                  <a:t>Associative array (dictionary)</a:t>
                </a:r>
                <a:endParaRPr b="0" lang="en-US" sz="3400" spc="-1" strike="noStrike">
                  <a:latin typeface="Arial"/>
                </a:endParaRPr>
              </a:p>
            </p:txBody>
          </p:sp>
          <p:sp>
            <p:nvSpPr>
              <p:cNvPr id="387" name="CustomShape 16"/>
              <p:cNvSpPr/>
              <p:nvPr/>
            </p:nvSpPr>
            <p:spPr>
              <a:xfrm>
                <a:off x="7010280" y="4546080"/>
                <a:ext cx="3391920" cy="1384560"/>
              </a:xfrm>
              <a:prstGeom prst="roundRect">
                <a:avLst>
                  <a:gd name="adj" fmla="val 6659"/>
                </a:avLst>
              </a:prstGeom>
              <a:solidFill>
                <a:schemeClr val="accent5">
                  <a:lumMod val="40000"/>
                  <a:lumOff val="60000"/>
                  <a:alpha val="20000"/>
                </a:schemeClr>
              </a:solidFill>
              <a:ln cap="rnd" w="12600"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custDash>
                  <a:ds d="300000" sp="100000"/>
                </a:custDash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graphicFrame>
            <p:nvGraphicFramePr>
              <p:cNvPr id="388" name="Table 17"/>
              <p:cNvGraphicFramePr/>
              <p:nvPr/>
            </p:nvGraphicFramePr>
            <p:xfrm>
              <a:off x="7212240" y="4911840"/>
              <a:ext cx="3002040" cy="1551600"/>
            </p:xfrm>
            <a:graphic>
              <a:graphicData uri="http://schemas.openxmlformats.org/drawingml/2006/table">
                <a:tbl>
                  <a:tblPr/>
                  <a:tblGrid>
                    <a:gridCol w="1441440"/>
                    <a:gridCol w="1560960"/>
                  </a:tblGrid>
                  <a:tr h="516960">
                    <a:tc>
                      <a:txBody>
                        <a:bodyPr>
                          <a:noAutofit/>
                        </a:bodyPr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b="0" lang="en-US" sz="1800" spc="-1" strike="noStrike">
                              <a:latin typeface="Arial"/>
                            </a:rPr>
                            <a:t>John Smith</a:t>
                          </a:r>
                          <a:endParaRPr b="0" lang="en-US" sz="1800" spc="-1" strike="noStrike">
                            <a:latin typeface="Arial"/>
                          </a:endParaRPr>
                        </a:p>
                      </a:txBody>
                      <a:tcPr marL="91440" marR="91440">
                        <a:lnL w="28080">
                          <a:solidFill>
                            <a:srgbClr val="e0e3e9"/>
                          </a:solidFill>
                        </a:lnL>
                        <a:lnR w="28080">
                          <a:solidFill>
                            <a:srgbClr val="e0e3e9"/>
                          </a:solidFill>
                        </a:lnR>
                        <a:lnT w="28080">
                          <a:solidFill>
                            <a:srgbClr val="e0e3e9"/>
                          </a:solidFill>
                        </a:lnT>
                        <a:lnB w="28080">
                          <a:solidFill>
                            <a:srgbClr val="e0e3e9"/>
                          </a:solidFill>
                        </a:lnB>
                        <a:solidFill>
                          <a:srgbClr val="e0e3e9">
                            <a:alpha val="30000"/>
                          </a:srgbClr>
                        </a:solidFill>
                      </a:tcPr>
                    </a:tc>
                    <a:tc>
                      <a:txBody>
                        <a:bodyPr>
                          <a:noAutofit/>
                        </a:bodyPr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b="0" lang="en-US" sz="1800" spc="-1" strike="noStrike">
                              <a:latin typeface="Arial"/>
                            </a:rPr>
                            <a:t>+1-555-8976</a:t>
                          </a:r>
                          <a:endParaRPr b="0" lang="en-US" sz="1800" spc="-1" strike="noStrike">
                            <a:latin typeface="Arial"/>
                          </a:endParaRPr>
                        </a:p>
                      </a:txBody>
                      <a:tcPr marL="91440" marR="91440">
                        <a:lnL w="28080">
                          <a:solidFill>
                            <a:srgbClr val="e0e3e9"/>
                          </a:solidFill>
                        </a:lnL>
                        <a:lnR w="28080">
                          <a:solidFill>
                            <a:srgbClr val="e0e3e9"/>
                          </a:solidFill>
                        </a:lnR>
                        <a:lnT w="28080">
                          <a:solidFill>
                            <a:srgbClr val="e0e3e9"/>
                          </a:solidFill>
                        </a:lnT>
                        <a:lnB w="28080">
                          <a:solidFill>
                            <a:srgbClr val="e0e3e9"/>
                          </a:solidFill>
                        </a:lnB>
                        <a:solidFill>
                          <a:srgbClr val="e0e3e9">
                            <a:alpha val="30000"/>
                          </a:srgbClr>
                        </a:solidFill>
                      </a:tcPr>
                    </a:tc>
                  </a:tr>
                  <a:tr h="516960">
                    <a:tc>
                      <a:txBody>
                        <a:bodyPr>
                          <a:noAutofit/>
                        </a:bodyPr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b="0" lang="en-US" sz="1800" spc="-1" strike="noStrike">
                              <a:latin typeface="Arial"/>
                            </a:rPr>
                            <a:t>Lisa Smith</a:t>
                          </a:r>
                          <a:endParaRPr b="0" lang="en-US" sz="1800" spc="-1" strike="noStrike">
                            <a:latin typeface="Arial"/>
                          </a:endParaRPr>
                        </a:p>
                      </a:txBody>
                      <a:tcPr marL="91440" marR="91440">
                        <a:lnL w="28080">
                          <a:solidFill>
                            <a:srgbClr val="e0e3e9"/>
                          </a:solidFill>
                        </a:lnL>
                        <a:lnR w="28080">
                          <a:solidFill>
                            <a:srgbClr val="e0e3e9"/>
                          </a:solidFill>
                        </a:lnR>
                        <a:lnT w="28080">
                          <a:solidFill>
                            <a:srgbClr val="e0e3e9"/>
                          </a:solidFill>
                        </a:lnT>
                        <a:lnB w="28080">
                          <a:solidFill>
                            <a:srgbClr val="e0e3e9"/>
                          </a:solidFill>
                        </a:lnB>
                        <a:solidFill>
                          <a:srgbClr val="e0e3e9">
                            <a:alpha val="30000"/>
                          </a:srgbClr>
                        </a:solidFill>
                      </a:tcPr>
                    </a:tc>
                    <a:tc>
                      <a:txBody>
                        <a:bodyPr>
                          <a:noAutofit/>
                        </a:bodyPr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b="0" lang="en-US" sz="1800" spc="-1" strike="noStrike">
                              <a:latin typeface="Arial"/>
                            </a:rPr>
                            <a:t>+1-555-1234</a:t>
                          </a:r>
                          <a:endParaRPr b="0" lang="en-US" sz="1800" spc="-1" strike="noStrike">
                            <a:latin typeface="Arial"/>
                          </a:endParaRPr>
                        </a:p>
                      </a:txBody>
                      <a:tcPr marL="91440" marR="91440">
                        <a:lnL w="28080">
                          <a:solidFill>
                            <a:srgbClr val="e0e3e9"/>
                          </a:solidFill>
                        </a:lnL>
                        <a:lnR w="28080">
                          <a:solidFill>
                            <a:srgbClr val="e0e3e9"/>
                          </a:solidFill>
                        </a:lnR>
                        <a:lnT w="28080">
                          <a:solidFill>
                            <a:srgbClr val="e0e3e9"/>
                          </a:solidFill>
                        </a:lnT>
                        <a:lnB w="28080">
                          <a:solidFill>
                            <a:srgbClr val="e0e3e9"/>
                          </a:solidFill>
                        </a:lnB>
                        <a:solidFill>
                          <a:srgbClr val="e0e3e9">
                            <a:alpha val="30000"/>
                          </a:srgbClr>
                        </a:solidFill>
                      </a:tcPr>
                    </a:tc>
                  </a:tr>
                  <a:tr h="518040">
                    <a:tc>
                      <a:txBody>
                        <a:bodyPr>
                          <a:noAutofit/>
                        </a:bodyPr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b="0" lang="en-US" sz="1800" spc="-1" strike="noStrike">
                              <a:latin typeface="Arial"/>
                            </a:rPr>
                            <a:t>Sam Doe</a:t>
                          </a:r>
                          <a:endParaRPr b="0" lang="en-US" sz="1800" spc="-1" strike="noStrike">
                            <a:latin typeface="Arial"/>
                          </a:endParaRPr>
                        </a:p>
                      </a:txBody>
                      <a:tcPr marL="91440" marR="91440">
                        <a:lnL w="28080">
                          <a:solidFill>
                            <a:srgbClr val="e0e3e9"/>
                          </a:solidFill>
                        </a:lnL>
                        <a:lnR w="28080">
                          <a:solidFill>
                            <a:srgbClr val="e0e3e9"/>
                          </a:solidFill>
                        </a:lnR>
                        <a:lnT w="28080">
                          <a:solidFill>
                            <a:srgbClr val="e0e3e9"/>
                          </a:solidFill>
                        </a:lnT>
                        <a:lnB w="28080">
                          <a:solidFill>
                            <a:srgbClr val="e0e3e9"/>
                          </a:solidFill>
                        </a:lnB>
                        <a:solidFill>
                          <a:srgbClr val="e0e3e9">
                            <a:alpha val="30000"/>
                          </a:srgbClr>
                        </a:solidFill>
                      </a:tcPr>
                    </a:tc>
                    <a:tc>
                      <a:txBody>
                        <a:bodyPr>
                          <a:noAutofit/>
                        </a:bodyPr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b="0" lang="en-US" sz="1800" spc="-1" strike="noStrike">
                              <a:latin typeface="Arial"/>
                            </a:rPr>
                            <a:t>+1-555-5030</a:t>
                          </a:r>
                          <a:endParaRPr b="0" lang="en-US" sz="1800" spc="-1" strike="noStrike">
                            <a:latin typeface="Arial"/>
                          </a:endParaRPr>
                        </a:p>
                      </a:txBody>
                      <a:tcPr marL="91440" marR="91440">
                        <a:lnL w="28080">
                          <a:solidFill>
                            <a:srgbClr val="e0e3e9"/>
                          </a:solidFill>
                        </a:lnL>
                        <a:lnR w="28080">
                          <a:solidFill>
                            <a:srgbClr val="e0e3e9"/>
                          </a:solidFill>
                        </a:lnR>
                        <a:lnT w="28080">
                          <a:solidFill>
                            <a:srgbClr val="e0e3e9"/>
                          </a:solidFill>
                        </a:lnT>
                        <a:lnB w="28080">
                          <a:solidFill>
                            <a:srgbClr val="e0e3e9"/>
                          </a:solidFill>
                        </a:lnB>
                        <a:solidFill>
                          <a:srgbClr val="e0e3e9">
                            <a:alpha val="30000"/>
                          </a:srgbClr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389" name="CustomShape 18"/>
              <p:cNvSpPr/>
              <p:nvPr/>
            </p:nvSpPr>
            <p:spPr>
              <a:xfrm>
                <a:off x="7218000" y="4602960"/>
                <a:ext cx="1428480" cy="486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noAutofit/>
              </a:bodyPr>
              <a:p>
                <a:pPr>
                  <a:lnSpc>
                    <a:spcPct val="100000"/>
                  </a:lnSpc>
                </a:pPr>
                <a:r>
                  <a:rPr b="0" lang="en-US" sz="2600" spc="-1" strike="noStrike">
                    <a:solidFill>
                      <a:srgbClr val="234465"/>
                    </a:solidFill>
                    <a:latin typeface="Calibri"/>
                    <a:ea typeface="DejaVu Sans"/>
                  </a:rPr>
                  <a:t>key</a:t>
                </a:r>
                <a:endParaRPr b="0" lang="en-US" sz="2600" spc="-1" strike="noStrike">
                  <a:latin typeface="Arial"/>
                </a:endParaRPr>
              </a:p>
            </p:txBody>
          </p:sp>
          <p:sp>
            <p:nvSpPr>
              <p:cNvPr id="390" name="CustomShape 19"/>
              <p:cNvSpPr/>
              <p:nvPr/>
            </p:nvSpPr>
            <p:spPr>
              <a:xfrm>
                <a:off x="8656560" y="4605480"/>
                <a:ext cx="1554120" cy="5166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noAutofit/>
              </a:bodyPr>
              <a:p>
                <a:pPr>
                  <a:lnSpc>
                    <a:spcPct val="100000"/>
                  </a:lnSpc>
                </a:pPr>
                <a:r>
                  <a:rPr b="0" lang="en-US" sz="2800" spc="-1" strike="noStrike">
                    <a:solidFill>
                      <a:srgbClr val="234465"/>
                    </a:solidFill>
                    <a:latin typeface="Calibri"/>
                    <a:ea typeface="DejaVu Sans"/>
                  </a:rPr>
                  <a:t>value</a:t>
                </a:r>
                <a:endParaRPr b="0" lang="en-US" sz="2800" spc="-1" strike="noStrike">
                  <a:latin typeface="Arial"/>
                </a:endParaRPr>
              </a:p>
            </p:txBody>
          </p:sp>
        </p:grpSp>
        <p:sp>
          <p:nvSpPr>
            <p:cNvPr id="391" name="CustomShape 20"/>
            <p:cNvSpPr/>
            <p:nvPr/>
          </p:nvSpPr>
          <p:spPr>
            <a:xfrm>
              <a:off x="5868000" y="4173480"/>
              <a:ext cx="5691240" cy="4874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noAutofit/>
            </a:bodyPr>
            <a:p>
              <a:pPr>
                <a:lnSpc>
                  <a:spcPct val="100000"/>
                </a:lnSpc>
              </a:pPr>
              <a:r>
                <a:rPr b="1" lang="en-US" sz="2600" spc="-1" strike="noStrike">
                  <a:solidFill>
                    <a:srgbClr val="234465"/>
                  </a:solidFill>
                  <a:latin typeface="Calibri"/>
                  <a:ea typeface="DejaVu Sans"/>
                </a:rPr>
                <a:t>Associative array (dictionary)</a:t>
              </a:r>
              <a:endParaRPr b="0" lang="en-US" sz="26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155" dur="indefinite" restart="never" nodeType="tmRoot">
          <p:childTnLst>
            <p:seq>
              <p:cTn id="156" dur="indefinite" nodeType="mainSeq">
                <p:childTnLst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CustomShape 1"/>
          <p:cNvSpPr/>
          <p:nvPr/>
        </p:nvSpPr>
        <p:spPr>
          <a:xfrm>
            <a:off x="190440" y="100800"/>
            <a:ext cx="9505440" cy="88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fffff"/>
                </a:solidFill>
                <a:latin typeface="Calibri"/>
              </a:rPr>
              <a:t>Phonebook - Associative array Example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93" name="CustomShape 2"/>
          <p:cNvSpPr/>
          <p:nvPr/>
        </p:nvSpPr>
        <p:spPr>
          <a:xfrm>
            <a:off x="11566440" y="6397200"/>
            <a:ext cx="428040" cy="30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r">
              <a:lnSpc>
                <a:spcPct val="100000"/>
              </a:lnSpc>
            </a:pPr>
            <a:fld id="{10C8E4BE-9304-46DD-AA73-CAE4E3C2E741}" type="slidenum">
              <a:rPr b="0" lang="en-US" sz="7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en-US" sz="700" spc="-1" strike="noStrike">
              <a:latin typeface="Arial"/>
            </a:endParaRPr>
          </a:p>
        </p:txBody>
      </p:sp>
      <p:sp>
        <p:nvSpPr>
          <p:cNvPr id="394" name="CustomShape 3"/>
          <p:cNvSpPr/>
          <p:nvPr/>
        </p:nvSpPr>
        <p:spPr>
          <a:xfrm>
            <a:off x="856800" y="1596960"/>
            <a:ext cx="7506360" cy="36979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>
            <a:noAutofit/>
          </a:bodyPr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1800" spc="-1" strike="noStrike">
                <a:solidFill>
                  <a:srgbClr val="234465"/>
                </a:solidFill>
                <a:latin typeface="Calibri"/>
                <a:ea typeface="DejaVu Sans"/>
              </a:rPr>
              <a:t>let phonebook = </a:t>
            </a:r>
            <a:r>
              <a:rPr b="1" lang="en-US" sz="1800" spc="-1" strike="noStrike">
                <a:solidFill>
                  <a:srgbClr val="ffa000"/>
                </a:solidFill>
                <a:latin typeface="Calibri"/>
                <a:ea typeface="DejaVu Sans"/>
              </a:rPr>
              <a:t>{ }</a:t>
            </a:r>
            <a:r>
              <a:rPr b="1" lang="en-US" sz="1800" spc="-1" strike="noStrike">
                <a:solidFill>
                  <a:srgbClr val="234465"/>
                </a:solidFill>
                <a:latin typeface="Calibri"/>
                <a:ea typeface="DejaVu Sans"/>
              </a:rPr>
              <a:t>;</a:t>
            </a:r>
            <a:br/>
            <a:r>
              <a:rPr b="1" lang="en-US" sz="1800" spc="-1" strike="noStrike">
                <a:solidFill>
                  <a:srgbClr val="234465"/>
                </a:solidFill>
                <a:latin typeface="Calibri"/>
                <a:ea typeface="DejaVu Sans"/>
              </a:rPr>
              <a:t>phonebook</a:t>
            </a:r>
            <a:r>
              <a:rPr b="1" lang="en-US" sz="1800" spc="-1" strike="noStrike">
                <a:solidFill>
                  <a:srgbClr val="ffa000"/>
                </a:solidFill>
                <a:latin typeface="Calibri"/>
                <a:ea typeface="DejaVu Sans"/>
              </a:rPr>
              <a:t>[</a:t>
            </a:r>
            <a:r>
              <a:rPr b="1" lang="en-US" sz="1800" spc="-1" strike="noStrike">
                <a:solidFill>
                  <a:srgbClr val="234465"/>
                </a:solidFill>
                <a:latin typeface="Calibri"/>
                <a:ea typeface="DejaVu Sans"/>
              </a:rPr>
              <a:t>"John Smith"</a:t>
            </a:r>
            <a:r>
              <a:rPr b="1" lang="en-US" sz="1800" spc="-1" strike="noStrike">
                <a:solidFill>
                  <a:srgbClr val="ffa000"/>
                </a:solidFill>
                <a:latin typeface="Calibri"/>
                <a:ea typeface="DejaVu Sans"/>
              </a:rPr>
              <a:t>]</a:t>
            </a:r>
            <a:r>
              <a:rPr b="1" lang="en-US" sz="1800" spc="-1" strike="noStrike">
                <a:solidFill>
                  <a:srgbClr val="234465"/>
                </a:solidFill>
                <a:latin typeface="Calibri"/>
                <a:ea typeface="DejaVu Sans"/>
              </a:rPr>
              <a:t> = "+1-555-8976";</a:t>
            </a:r>
            <a:r>
              <a:rPr b="1" lang="en-US" sz="1800" spc="-1" strike="noStrike">
                <a:solidFill>
                  <a:srgbClr val="1a334c"/>
                </a:solidFill>
                <a:latin typeface="Calibri"/>
                <a:ea typeface="DejaVu Sans"/>
              </a:rPr>
              <a:t>    </a:t>
            </a:r>
            <a:r>
              <a:rPr b="1" i="1" lang="en-US" sz="1800" spc="-1" strike="noStrike">
                <a:solidFill>
                  <a:srgbClr val="00b050"/>
                </a:solidFill>
                <a:latin typeface="Calibri"/>
                <a:ea typeface="DejaVu Sans"/>
              </a:rPr>
              <a:t>// Add</a:t>
            </a:r>
            <a:br/>
            <a:r>
              <a:rPr b="1" lang="en-US" sz="1800" spc="-1" strike="noStrike">
                <a:solidFill>
                  <a:srgbClr val="234465"/>
                </a:solidFill>
                <a:latin typeface="Calibri"/>
                <a:ea typeface="DejaVu Sans"/>
              </a:rPr>
              <a:t>phonebook</a:t>
            </a:r>
            <a:r>
              <a:rPr b="1" lang="en-US" sz="1800" spc="-1" strike="noStrike">
                <a:solidFill>
                  <a:srgbClr val="ffa000"/>
                </a:solidFill>
                <a:latin typeface="Calibri"/>
                <a:ea typeface="DejaVu Sans"/>
              </a:rPr>
              <a:t>[</a:t>
            </a:r>
            <a:r>
              <a:rPr b="1" lang="en-US" sz="1800" spc="-1" strike="noStrike">
                <a:solidFill>
                  <a:srgbClr val="234465"/>
                </a:solidFill>
                <a:latin typeface="Calibri"/>
                <a:ea typeface="DejaVu Sans"/>
              </a:rPr>
              <a:t>"Lisa Smith"</a:t>
            </a:r>
            <a:r>
              <a:rPr b="1" lang="en-US" sz="1800" spc="-1" strike="noStrike">
                <a:solidFill>
                  <a:srgbClr val="ffa000"/>
                </a:solidFill>
                <a:latin typeface="Calibri"/>
                <a:ea typeface="DejaVu Sans"/>
              </a:rPr>
              <a:t>]</a:t>
            </a:r>
            <a:r>
              <a:rPr b="1" lang="en-US" sz="1800" spc="-1" strike="noStrike">
                <a:solidFill>
                  <a:srgbClr val="234465"/>
                </a:solidFill>
                <a:latin typeface="Calibri"/>
                <a:ea typeface="DejaVu Sans"/>
              </a:rPr>
              <a:t> = "+1-555-1234";</a:t>
            </a:r>
            <a:br/>
            <a:r>
              <a:rPr b="1" lang="en-US" sz="1800" spc="-1" strike="noStrike">
                <a:solidFill>
                  <a:srgbClr val="234465"/>
                </a:solidFill>
                <a:latin typeface="Calibri"/>
                <a:ea typeface="DejaVu Sans"/>
              </a:rPr>
              <a:t>phonebook</a:t>
            </a:r>
            <a:r>
              <a:rPr b="1" lang="en-US" sz="1800" spc="-1" strike="noStrike">
                <a:solidFill>
                  <a:srgbClr val="ffa000"/>
                </a:solidFill>
                <a:latin typeface="Calibri"/>
                <a:ea typeface="DejaVu Sans"/>
              </a:rPr>
              <a:t>[</a:t>
            </a:r>
            <a:r>
              <a:rPr b="1" lang="en-US" sz="1800" spc="-1" strike="noStrike">
                <a:solidFill>
                  <a:srgbClr val="234465"/>
                </a:solidFill>
                <a:latin typeface="Calibri"/>
                <a:ea typeface="DejaVu Sans"/>
              </a:rPr>
              <a:t>"Sam Doe"</a:t>
            </a:r>
            <a:r>
              <a:rPr b="1" lang="en-US" sz="1800" spc="-1" strike="noStrike">
                <a:solidFill>
                  <a:srgbClr val="ffa000"/>
                </a:solidFill>
                <a:latin typeface="Calibri"/>
                <a:ea typeface="DejaVu Sans"/>
              </a:rPr>
              <a:t>]</a:t>
            </a:r>
            <a:r>
              <a:rPr b="1" lang="en-US" sz="1800" spc="-1" strike="noStrike">
                <a:solidFill>
                  <a:srgbClr val="234465"/>
                </a:solidFill>
                <a:latin typeface="Calibri"/>
                <a:ea typeface="DejaVu Sans"/>
              </a:rPr>
              <a:t> = "+1-555-5030";</a:t>
            </a:r>
            <a:br/>
            <a:r>
              <a:rPr b="1" lang="en-US" sz="1800" spc="-1" strike="noStrike">
                <a:solidFill>
                  <a:srgbClr val="234465"/>
                </a:solidFill>
                <a:latin typeface="Calibri"/>
                <a:ea typeface="DejaVu Sans"/>
              </a:rPr>
              <a:t>phonebook</a:t>
            </a:r>
            <a:r>
              <a:rPr b="1" lang="en-US" sz="1800" spc="-1" strike="noStrike">
                <a:solidFill>
                  <a:srgbClr val="ffa000"/>
                </a:solidFill>
                <a:latin typeface="Calibri"/>
                <a:ea typeface="DejaVu Sans"/>
              </a:rPr>
              <a:t>[</a:t>
            </a:r>
            <a:r>
              <a:rPr b="1" lang="en-US" sz="1800" spc="-1" strike="noStrike">
                <a:solidFill>
                  <a:srgbClr val="234465"/>
                </a:solidFill>
                <a:latin typeface="Calibri"/>
                <a:ea typeface="DejaVu Sans"/>
              </a:rPr>
              <a:t>"Nakov"</a:t>
            </a:r>
            <a:r>
              <a:rPr b="1" lang="en-US" sz="1800" spc="-1" strike="noStrike">
                <a:solidFill>
                  <a:srgbClr val="ffa000"/>
                </a:solidFill>
                <a:latin typeface="Calibri"/>
                <a:ea typeface="DejaVu Sans"/>
              </a:rPr>
              <a:t>]</a:t>
            </a:r>
            <a:r>
              <a:rPr b="1" lang="en-US" sz="1800" spc="-1" strike="noStrike">
                <a:solidFill>
                  <a:srgbClr val="234465"/>
                </a:solidFill>
                <a:latin typeface="Calibri"/>
                <a:ea typeface="DejaVu Sans"/>
              </a:rPr>
              <a:t> = "+359-899-555-592";</a:t>
            </a:r>
            <a:br/>
            <a:r>
              <a:rPr b="1" lang="en-US" sz="1800" spc="-1" strike="noStrike">
                <a:solidFill>
                  <a:srgbClr val="234465"/>
                </a:solidFill>
                <a:latin typeface="Calibri"/>
                <a:ea typeface="DejaVu Sans"/>
              </a:rPr>
              <a:t>phonebook</a:t>
            </a:r>
            <a:r>
              <a:rPr b="1" lang="en-US" sz="1800" spc="-1" strike="noStrike">
                <a:solidFill>
                  <a:srgbClr val="ffa000"/>
                </a:solidFill>
                <a:latin typeface="Calibri"/>
                <a:ea typeface="DejaVu Sans"/>
              </a:rPr>
              <a:t>[</a:t>
            </a:r>
            <a:r>
              <a:rPr b="1" lang="en-US" sz="1800" spc="-1" strike="noStrike">
                <a:solidFill>
                  <a:srgbClr val="234465"/>
                </a:solidFill>
                <a:latin typeface="Calibri"/>
                <a:ea typeface="DejaVu Sans"/>
              </a:rPr>
              <a:t>"Nakov"</a:t>
            </a:r>
            <a:r>
              <a:rPr b="1" lang="en-US" sz="1800" spc="-1" strike="noStrike">
                <a:solidFill>
                  <a:srgbClr val="ffa000"/>
                </a:solidFill>
                <a:latin typeface="Calibri"/>
                <a:ea typeface="DejaVu Sans"/>
              </a:rPr>
              <a:t>]</a:t>
            </a:r>
            <a:r>
              <a:rPr b="1" lang="en-US" sz="1800" spc="-1" strike="noStrike">
                <a:solidFill>
                  <a:srgbClr val="234465"/>
                </a:solidFill>
                <a:latin typeface="Calibri"/>
                <a:ea typeface="DejaVu Sans"/>
              </a:rPr>
              <a:t> = "+359-2-981-9819";    </a:t>
            </a:r>
            <a:r>
              <a:rPr b="1" i="1" lang="en-US" sz="1800" spc="-1" strike="noStrike">
                <a:solidFill>
                  <a:srgbClr val="00b050"/>
                </a:solidFill>
                <a:latin typeface="Calibri"/>
                <a:ea typeface="DejaVu Sans"/>
              </a:rPr>
              <a:t>// Replace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1800" spc="-1" strike="noStrike">
                <a:solidFill>
                  <a:srgbClr val="1a334c"/>
                </a:solidFill>
                <a:latin typeface="Calibri"/>
                <a:ea typeface="DejaVu Sans"/>
              </a:rPr>
              <a:t>delete </a:t>
            </a:r>
            <a:r>
              <a:rPr b="1" lang="en-US" sz="1800" spc="-1" strike="noStrike">
                <a:solidFill>
                  <a:srgbClr val="234465"/>
                </a:solidFill>
                <a:latin typeface="Calibri"/>
                <a:ea typeface="DejaVu Sans"/>
              </a:rPr>
              <a:t>phonebook["John Smith"];</a:t>
            </a:r>
            <a:r>
              <a:rPr b="1" lang="en-US" sz="1800" spc="-1" strike="noStrike">
                <a:solidFill>
                  <a:srgbClr val="1a334c"/>
                </a:solidFill>
                <a:latin typeface="Calibri"/>
                <a:ea typeface="DejaVu Sans"/>
              </a:rPr>
              <a:t>                      </a:t>
            </a:r>
            <a:r>
              <a:rPr b="1" i="1" lang="en-US" sz="1800" spc="-1" strike="noStrike">
                <a:solidFill>
                  <a:srgbClr val="00b050"/>
                </a:solidFill>
                <a:latin typeface="Calibri"/>
                <a:ea typeface="DejaVu Sans"/>
              </a:rPr>
              <a:t>// Delete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1800" spc="-1" strike="noStrike">
                <a:solidFill>
                  <a:srgbClr val="234465"/>
                </a:solidFill>
                <a:latin typeface="Calibri"/>
                <a:ea typeface="DejaVu Sans"/>
              </a:rPr>
              <a:t>console.log(</a:t>
            </a:r>
            <a:r>
              <a:rPr b="1" lang="en-US" sz="1800" spc="-1" strike="noStrike">
                <a:solidFill>
                  <a:srgbClr val="ffa000"/>
                </a:solidFill>
                <a:latin typeface="Calibri"/>
                <a:ea typeface="DejaVu Sans"/>
              </a:rPr>
              <a:t>Object.keys(</a:t>
            </a:r>
            <a:r>
              <a:rPr b="1" lang="en-US" sz="1800" spc="-1" strike="noStrike">
                <a:solidFill>
                  <a:srgbClr val="234465"/>
                </a:solidFill>
                <a:latin typeface="Calibri"/>
                <a:ea typeface="DejaVu Sans"/>
              </a:rPr>
              <a:t>phonebook).</a:t>
            </a:r>
            <a:r>
              <a:rPr b="1" lang="en-US" sz="1800" spc="-1" strike="noStrike">
                <a:solidFill>
                  <a:srgbClr val="ffa000"/>
                </a:solidFill>
                <a:latin typeface="Calibri"/>
                <a:ea typeface="DejaVu Sans"/>
              </a:rPr>
              <a:t>length</a:t>
            </a:r>
            <a:r>
              <a:rPr b="1" lang="en-US" sz="1800" spc="-1" strike="noStrike">
                <a:solidFill>
                  <a:srgbClr val="234465"/>
                </a:solidFill>
                <a:latin typeface="Calibri"/>
                <a:ea typeface="DejaVu Sans"/>
              </a:rPr>
              <a:t>); </a:t>
            </a:r>
            <a:r>
              <a:rPr b="1" i="1" lang="en-US" sz="1800" spc="-1" strike="noStrike">
                <a:solidFill>
                  <a:srgbClr val="00b050"/>
                </a:solidFill>
                <a:latin typeface="Calibri"/>
                <a:ea typeface="DejaVu Sans"/>
              </a:rPr>
              <a:t>// 3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1800" spc="-1" strike="noStrike">
                <a:solidFill>
                  <a:srgbClr val="1a334c"/>
                </a:solidFill>
                <a:latin typeface="Calibri"/>
                <a:ea typeface="DejaVu Sans"/>
              </a:rPr>
              <a:t>for</a:t>
            </a:r>
            <a:r>
              <a:rPr b="1" lang="en-US" sz="1800" spc="-1" strike="noStrike">
                <a:solidFill>
                  <a:srgbClr val="234465"/>
                </a:solidFill>
                <a:latin typeface="Calibri"/>
                <a:ea typeface="DejaVu Sans"/>
              </a:rPr>
              <a:t> (let key </a:t>
            </a:r>
            <a:r>
              <a:rPr b="1" lang="en-US" sz="1800" spc="-1" strike="noStrike">
                <a:solidFill>
                  <a:srgbClr val="ffa000"/>
                </a:solidFill>
                <a:latin typeface="Calibri"/>
                <a:ea typeface="DejaVu Sans"/>
              </a:rPr>
              <a:t>in</a:t>
            </a:r>
            <a:r>
              <a:rPr b="1" lang="en-US" sz="1800" spc="-1" strike="noStrike">
                <a:solidFill>
                  <a:srgbClr val="234465"/>
                </a:solidFill>
                <a:latin typeface="Calibri"/>
                <a:ea typeface="DejaVu Sans"/>
              </a:rPr>
              <a:t> phonebook)</a:t>
            </a:r>
            <a:r>
              <a:rPr b="1" lang="en-US" sz="1800" spc="-1" strike="noStrike">
                <a:solidFill>
                  <a:srgbClr val="1a334c"/>
                </a:solidFill>
                <a:latin typeface="Calibri"/>
                <a:ea typeface="DejaVu Sans"/>
              </a:rPr>
              <a:t> {                                  </a:t>
            </a:r>
            <a:r>
              <a:rPr b="1" i="1" lang="en-US" sz="1800" spc="-1" strike="noStrike">
                <a:solidFill>
                  <a:srgbClr val="00b050"/>
                </a:solidFill>
                <a:latin typeface="Calibri"/>
                <a:ea typeface="DejaVu Sans"/>
              </a:rPr>
              <a:t>// Print</a:t>
            </a:r>
            <a:br/>
            <a:r>
              <a:rPr b="1" i="1" lang="en-US" sz="1800" spc="-1" strike="noStrike">
                <a:solidFill>
                  <a:srgbClr val="00b050"/>
                </a:solidFill>
                <a:latin typeface="Calibri"/>
                <a:ea typeface="DejaVu Sans"/>
              </a:rPr>
              <a:t>    </a:t>
            </a:r>
            <a:r>
              <a:rPr b="1" lang="en-US" sz="1800" spc="-1" strike="noStrike">
                <a:solidFill>
                  <a:srgbClr val="234465"/>
                </a:solidFill>
                <a:latin typeface="Calibri"/>
                <a:ea typeface="DejaVu Sans"/>
              </a:rPr>
              <a:t>console.log(`${</a:t>
            </a:r>
            <a:r>
              <a:rPr b="1" lang="en-US" sz="1800" spc="-1" strike="noStrike">
                <a:solidFill>
                  <a:srgbClr val="ffa000"/>
                </a:solidFill>
                <a:latin typeface="Calibri"/>
                <a:ea typeface="DejaVu Sans"/>
              </a:rPr>
              <a:t>key</a:t>
            </a:r>
            <a:r>
              <a:rPr b="1" lang="en-US" sz="1800" spc="-1" strike="noStrike">
                <a:solidFill>
                  <a:srgbClr val="234465"/>
                </a:solidFill>
                <a:latin typeface="Calibri"/>
                <a:ea typeface="DejaVu Sans"/>
              </a:rPr>
              <a:t>} -&gt; ${</a:t>
            </a:r>
            <a:r>
              <a:rPr b="1" lang="en-US" sz="1800" spc="-1" strike="noStrike">
                <a:solidFill>
                  <a:srgbClr val="ffa000"/>
                </a:solidFill>
                <a:latin typeface="Calibri"/>
                <a:ea typeface="DejaVu Sans"/>
              </a:rPr>
              <a:t>phonebook[key]</a:t>
            </a:r>
            <a:r>
              <a:rPr b="1" lang="en-US" sz="1800" spc="-1" strike="noStrike">
                <a:solidFill>
                  <a:srgbClr val="234465"/>
                </a:solidFill>
                <a:latin typeface="Calibri"/>
                <a:ea typeface="DejaVu Sans"/>
              </a:rPr>
              <a:t>}`);</a:t>
            </a:r>
            <a:br/>
            <a:r>
              <a:rPr b="1" lang="en-US" sz="1800" spc="-1" strike="noStrike">
                <a:solidFill>
                  <a:srgbClr val="234465"/>
                </a:solidFill>
                <a:latin typeface="Calibri"/>
                <a:ea typeface="DejaVu Sans"/>
              </a:rPr>
              <a:t>}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395" name="Picture 5" descr=""/>
          <p:cNvPicPr/>
          <p:nvPr/>
        </p:nvPicPr>
        <p:blipFill>
          <a:blip r:embed="rId1"/>
          <a:stretch/>
        </p:blipFill>
        <p:spPr>
          <a:xfrm>
            <a:off x="8426520" y="2590200"/>
            <a:ext cx="2959200" cy="2959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173" dur="indefinite" restart="never" nodeType="tmRoot">
          <p:childTnLst>
            <p:seq>
              <p:cTn id="17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CustomShape 1"/>
          <p:cNvSpPr/>
          <p:nvPr/>
        </p:nvSpPr>
        <p:spPr>
          <a:xfrm>
            <a:off x="190440" y="100800"/>
            <a:ext cx="9505440" cy="88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rm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Table of Content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299" name="CustomShape 2"/>
          <p:cNvSpPr/>
          <p:nvPr/>
        </p:nvSpPr>
        <p:spPr>
          <a:xfrm>
            <a:off x="196920" y="1371600"/>
            <a:ext cx="8181720" cy="479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>
            <a:normAutofit/>
          </a:bodyPr>
          <a:p>
            <a:pPr marL="514080" indent="-5133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Calibri"/>
              <a:buAutoNum type="arabicPeriod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Objects and JSON</a:t>
            </a:r>
            <a:endParaRPr b="0" lang="en-US" sz="3200" spc="-1" strike="noStrike">
              <a:latin typeface="Arial"/>
            </a:endParaRPr>
          </a:p>
          <a:p>
            <a:pPr lvl="1" marL="990000" indent="-3801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000" spc="-1" strike="noStrike">
                <a:solidFill>
                  <a:srgbClr val="234465"/>
                </a:solidFill>
                <a:latin typeface="Calibri"/>
              </a:rPr>
              <a:t>Access Keys and Values</a:t>
            </a:r>
            <a:endParaRPr b="0" lang="en-US" sz="3000" spc="-1" strike="noStrike">
              <a:latin typeface="Arial"/>
            </a:endParaRPr>
          </a:p>
          <a:p>
            <a:pPr lvl="1" marL="990000" indent="-3801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000" spc="-1" strike="noStrike">
                <a:solidFill>
                  <a:srgbClr val="234465"/>
                </a:solidFill>
                <a:latin typeface="Calibri"/>
              </a:rPr>
              <a:t>Make Objects Read Only</a:t>
            </a:r>
            <a:endParaRPr b="0" lang="en-US" sz="3000" spc="-1" strike="noStrike">
              <a:latin typeface="Arial"/>
            </a:endParaRPr>
          </a:p>
          <a:p>
            <a:pPr lvl="1" marL="990000" indent="-3801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000" spc="-1" strike="noStrike">
                <a:solidFill>
                  <a:srgbClr val="234465"/>
                </a:solidFill>
                <a:latin typeface="Calibri"/>
              </a:rPr>
              <a:t>Iterate Over Objects Keys</a:t>
            </a:r>
            <a:endParaRPr b="0" lang="en-US" sz="3000" spc="-1" strike="noStrike">
              <a:latin typeface="Arial"/>
            </a:endParaRPr>
          </a:p>
          <a:p>
            <a:pPr marL="514080" indent="-5133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Calibri"/>
              <a:buAutoNum type="arabicPeriod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The Map Class</a:t>
            </a:r>
            <a:endParaRPr b="0" lang="en-US" sz="3200" spc="-1" strike="noStrike">
              <a:latin typeface="Arial"/>
            </a:endParaRPr>
          </a:p>
          <a:p>
            <a:pPr marL="514080" indent="-5133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Calibri"/>
              <a:buAutoNum type="arabicPeriod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The Set Class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300" name="CustomShape 3"/>
          <p:cNvSpPr/>
          <p:nvPr/>
        </p:nvSpPr>
        <p:spPr>
          <a:xfrm>
            <a:off x="11763360" y="6524640"/>
            <a:ext cx="428040" cy="19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r">
              <a:lnSpc>
                <a:spcPct val="100000"/>
              </a:lnSpc>
            </a:pPr>
            <a:fld id="{D6834DF4-1D67-44AB-A99A-612BBC80FA38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2</a:t>
            </a:fld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3" dur="indefinite" restart="never" nodeType="tmRoot">
          <p:childTnLst>
            <p:seq>
              <p:cTn id="4" dur="indefinite" nodeType="mainSeq">
                <p:childTnLst>
                  <p:par>
                    <p:cTn id="5" fill="hold">
                      <p:stCondLst>
                        <p:cond delay="indefinite"/>
                      </p:stCondLst>
                      <p:childTnLst>
                        <p:par>
                          <p:cTn id="6" fill="hold">
                            <p:stCondLst>
                              <p:cond delay="0"/>
                            </p:stCondLst>
                            <p:childTnLst>
                              <p:par>
                                <p:cTn id="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CustomShape 1"/>
          <p:cNvSpPr/>
          <p:nvPr/>
        </p:nvSpPr>
        <p:spPr>
          <a:xfrm>
            <a:off x="190440" y="1196280"/>
            <a:ext cx="11817360" cy="520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>
            <a:noAutofit/>
          </a:bodyPr>
          <a:p>
            <a:pPr marL="456840" indent="-4561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The </a:t>
            </a:r>
            <a:r>
              <a:rPr b="1" lang="en-US" sz="3400" spc="-1" strike="noStrike">
                <a:solidFill>
                  <a:srgbClr val="ffa000"/>
                </a:solidFill>
                <a:latin typeface="Calibri"/>
              </a:rPr>
              <a:t>order of keys 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in JS objects in unspecified!</a:t>
            </a:r>
            <a:endParaRPr b="0" lang="en-US" sz="3400" spc="-1" strike="noStrike">
              <a:latin typeface="Arial"/>
            </a:endParaRPr>
          </a:p>
        </p:txBody>
      </p:sp>
      <p:sp>
        <p:nvSpPr>
          <p:cNvPr id="397" name="CustomShape 2"/>
          <p:cNvSpPr/>
          <p:nvPr/>
        </p:nvSpPr>
        <p:spPr>
          <a:xfrm>
            <a:off x="190440" y="100800"/>
            <a:ext cx="9505440" cy="88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The Order of Keys in JS Object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398" name="CustomShape 3"/>
          <p:cNvSpPr/>
          <p:nvPr/>
        </p:nvSpPr>
        <p:spPr>
          <a:xfrm>
            <a:off x="11566440" y="6397200"/>
            <a:ext cx="428040" cy="30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r">
              <a:lnSpc>
                <a:spcPct val="100000"/>
              </a:lnSpc>
            </a:pPr>
            <a:fld id="{B255A4E6-368E-4752-992C-46AE7765713C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  <p:sp>
        <p:nvSpPr>
          <p:cNvPr id="399" name="CustomShape 4"/>
          <p:cNvSpPr/>
          <p:nvPr/>
        </p:nvSpPr>
        <p:spPr>
          <a:xfrm>
            <a:off x="642960" y="1893600"/>
            <a:ext cx="10362600" cy="45979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>
            <a:noAutofit/>
          </a:bodyPr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let obj = 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  <a:ea typeface="DejaVu Sans"/>
              </a:rPr>
              <a:t>{</a:t>
            </a:r>
            <a:br/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  "1": 'one',</a:t>
            </a:r>
            <a:br/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  "3": 'three',</a:t>
            </a:r>
            <a:br/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  "2": 'two',</a:t>
            </a:r>
            <a:br/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  "z": 'z',</a:t>
            </a:r>
            <a:br/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  "a": 'a'</a:t>
            </a:r>
            <a:br/>
            <a:r>
              <a:rPr b="1" lang="en-US" sz="2400" spc="-1" strike="noStrike">
                <a:solidFill>
                  <a:srgbClr val="ffa000"/>
                </a:solidFill>
                <a:latin typeface="Consolas"/>
                <a:ea typeface="DejaVu Sans"/>
              </a:rPr>
              <a:t>}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console.log(Object.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  <a:ea typeface="DejaVu Sans"/>
              </a:rPr>
              <a:t>keys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(obj)); </a:t>
            </a:r>
            <a:r>
              <a:rPr b="1" i="1" lang="en-US" sz="2400" spc="-1" strike="noStrike">
                <a:solidFill>
                  <a:srgbClr val="00b050"/>
                </a:solidFill>
                <a:latin typeface="Consolas"/>
                <a:ea typeface="DejaVu Sans"/>
              </a:rPr>
              <a:t>// ["1", "2", "3", "z", "a"]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console.log(obj); </a:t>
            </a:r>
            <a:r>
              <a:rPr b="1" i="1" lang="en-US" sz="2400" spc="-1" strike="noStrike">
                <a:solidFill>
                  <a:srgbClr val="00b050"/>
                </a:solidFill>
                <a:latin typeface="Consolas"/>
                <a:ea typeface="DejaVu Sans"/>
              </a:rPr>
              <a:t>// Object {1: "one", 2: "two", 3: "three", z: "z", a: "a"}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400" name="Picture 5" descr=""/>
          <p:cNvPicPr/>
          <p:nvPr/>
        </p:nvPicPr>
        <p:blipFill>
          <a:blip r:embed="rId1"/>
          <a:stretch/>
        </p:blipFill>
        <p:spPr>
          <a:xfrm>
            <a:off x="5391360" y="2002680"/>
            <a:ext cx="4076640" cy="2556000"/>
          </a:xfrm>
          <a:prstGeom prst="rect">
            <a:avLst/>
          </a:prstGeom>
          <a:ln>
            <a:noFill/>
          </a:ln>
          <a:effectLst>
            <a:outerShdw algn="tl" blurRad="190500" rotWithShape="0">
              <a:srgbClr val="000000">
                <a:alpha val="70000"/>
              </a:srgbClr>
            </a:outerShdw>
          </a:effectLst>
        </p:spPr>
      </p:pic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175" dur="indefinite" restart="never" nodeType="tmRoot">
          <p:childTnLst>
            <p:seq>
              <p:cTn id="176" dur="indefinite" nodeType="mainSeq">
                <p:childTnLst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CustomShape 1"/>
          <p:cNvSpPr/>
          <p:nvPr/>
        </p:nvSpPr>
        <p:spPr>
          <a:xfrm>
            <a:off x="190440" y="1196280"/>
            <a:ext cx="11817360" cy="520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>
            <a:noAutofit/>
          </a:bodyPr>
          <a:p>
            <a:pPr marL="456840" indent="-4561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2600" spc="-1" strike="noStrike">
                <a:solidFill>
                  <a:srgbClr val="234465"/>
                </a:solidFill>
                <a:latin typeface="Calibri"/>
              </a:rPr>
              <a:t>Read </a:t>
            </a:r>
            <a:r>
              <a:rPr b="1" lang="en-US" sz="2600" spc="-1" strike="noStrike">
                <a:solidFill>
                  <a:srgbClr val="ffa000"/>
                </a:solidFill>
                <a:latin typeface="Calibri"/>
              </a:rPr>
              <a:t>towns</a:t>
            </a:r>
            <a:r>
              <a:rPr b="0" lang="en-US" sz="2600" spc="-1" strike="noStrike">
                <a:solidFill>
                  <a:srgbClr val="234465"/>
                </a:solidFill>
                <a:latin typeface="Calibri"/>
              </a:rPr>
              <a:t> and </a:t>
            </a:r>
            <a:r>
              <a:rPr b="1" lang="en-US" sz="2600" spc="-1" strike="noStrike">
                <a:solidFill>
                  <a:srgbClr val="ffa000"/>
                </a:solidFill>
                <a:latin typeface="Calibri"/>
              </a:rPr>
              <a:t>incomes</a:t>
            </a:r>
            <a:r>
              <a:rPr b="0" lang="en-US" sz="2600" spc="-1" strike="noStrike">
                <a:solidFill>
                  <a:srgbClr val="234465"/>
                </a:solidFill>
                <a:latin typeface="Calibri"/>
              </a:rPr>
              <a:t> (like shown below) and print a </a:t>
            </a:r>
            <a:r>
              <a:rPr b="1" lang="en-US" sz="2600" spc="-1" strike="noStrike">
                <a:solidFill>
                  <a:srgbClr val="ffa000"/>
                </a:solidFill>
                <a:latin typeface="Calibri"/>
              </a:rPr>
              <a:t>JSON</a:t>
            </a:r>
            <a:br/>
            <a:r>
              <a:rPr b="1" lang="en-US" sz="2600" spc="-1" strike="noStrike">
                <a:solidFill>
                  <a:srgbClr val="ffa000"/>
                </a:solidFill>
                <a:latin typeface="Calibri"/>
              </a:rPr>
              <a:t>object</a:t>
            </a:r>
            <a:r>
              <a:rPr b="0" lang="en-US" sz="2600" spc="-1" strike="noStrike">
                <a:solidFill>
                  <a:srgbClr val="234465"/>
                </a:solidFill>
                <a:latin typeface="Calibri"/>
              </a:rPr>
              <a:t> holding </a:t>
            </a:r>
            <a:r>
              <a:rPr b="1" lang="en-US" sz="2600" spc="-1" strike="noStrike">
                <a:solidFill>
                  <a:srgbClr val="ffa000"/>
                </a:solidFill>
                <a:latin typeface="Calibri"/>
              </a:rPr>
              <a:t>the total </a:t>
            </a:r>
            <a:r>
              <a:rPr b="0" lang="en-US" sz="2600" spc="-1" strike="noStrike">
                <a:solidFill>
                  <a:srgbClr val="234465"/>
                </a:solidFill>
                <a:latin typeface="Calibri"/>
              </a:rPr>
              <a:t>income for each </a:t>
            </a:r>
            <a:r>
              <a:rPr b="1" lang="en-US" sz="2600" spc="-1" strike="noStrike">
                <a:solidFill>
                  <a:srgbClr val="ffa000"/>
                </a:solidFill>
                <a:latin typeface="Calibri"/>
              </a:rPr>
              <a:t>town</a:t>
            </a:r>
            <a:r>
              <a:rPr b="0" lang="en-US" sz="2600" spc="-1" strike="noStrike">
                <a:solidFill>
                  <a:srgbClr val="234465"/>
                </a:solidFill>
                <a:latin typeface="Calibri"/>
              </a:rPr>
              <a:t> (see below)</a:t>
            </a:r>
            <a:endParaRPr b="0" lang="en-US" sz="2600" spc="-1" strike="noStrike">
              <a:latin typeface="Arial"/>
            </a:endParaRPr>
          </a:p>
          <a:p>
            <a:pPr lvl="1" marL="990000" indent="-3801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234465"/>
                </a:solidFill>
                <a:latin typeface="Calibri"/>
              </a:rPr>
              <a:t>Print the towns in their </a:t>
            </a:r>
            <a:r>
              <a:rPr b="1" lang="en-US" sz="2400" spc="-1" strike="noStrike">
                <a:solidFill>
                  <a:srgbClr val="ffa000"/>
                </a:solidFill>
                <a:latin typeface="Calibri"/>
              </a:rPr>
              <a:t>natural order </a:t>
            </a:r>
            <a:r>
              <a:rPr b="0" lang="en-US" sz="2400" spc="-1" strike="noStrike">
                <a:solidFill>
                  <a:srgbClr val="234465"/>
                </a:solidFill>
                <a:latin typeface="Calibri"/>
              </a:rPr>
              <a:t>as object properties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02" name="CustomShape 2"/>
          <p:cNvSpPr/>
          <p:nvPr/>
        </p:nvSpPr>
        <p:spPr>
          <a:xfrm>
            <a:off x="190440" y="100800"/>
            <a:ext cx="9505440" cy="88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fffff"/>
                </a:solidFill>
                <a:latin typeface="Calibri"/>
              </a:rPr>
              <a:t>Problem: Sum by Town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403" name="CustomShape 3"/>
          <p:cNvSpPr/>
          <p:nvPr/>
        </p:nvSpPr>
        <p:spPr>
          <a:xfrm>
            <a:off x="11566440" y="6397200"/>
            <a:ext cx="428040" cy="30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r">
              <a:lnSpc>
                <a:spcPct val="100000"/>
              </a:lnSpc>
            </a:pPr>
            <a:fld id="{16D7A3F8-B11B-4DF7-982F-0F6B7DB2849C}" type="slidenum">
              <a:rPr b="0" lang="en-US" sz="7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en-US" sz="700" spc="-1" strike="noStrike">
              <a:latin typeface="Arial"/>
            </a:endParaRPr>
          </a:p>
        </p:txBody>
      </p:sp>
      <p:sp>
        <p:nvSpPr>
          <p:cNvPr id="404" name="CustomShape 4"/>
          <p:cNvSpPr/>
          <p:nvPr/>
        </p:nvSpPr>
        <p:spPr>
          <a:xfrm>
            <a:off x="548640" y="3222000"/>
            <a:ext cx="1891800" cy="2721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>
            <a:noAutofit/>
          </a:bodyPr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1800" spc="-1" strike="noStrike">
                <a:solidFill>
                  <a:srgbClr val="234465"/>
                </a:solidFill>
                <a:latin typeface="Consolas"/>
                <a:ea typeface="DejaVu Sans"/>
              </a:rPr>
              <a:t>Sofia</a:t>
            </a:r>
            <a:br/>
            <a:r>
              <a:rPr b="1" lang="en-US" sz="1800" spc="-1" strike="noStrike">
                <a:solidFill>
                  <a:srgbClr val="234465"/>
                </a:solidFill>
                <a:latin typeface="Consolas"/>
                <a:ea typeface="DejaVu Sans"/>
              </a:rPr>
              <a:t>20</a:t>
            </a:r>
            <a:br/>
            <a:r>
              <a:rPr b="1" lang="en-US" sz="1800" spc="-1" strike="noStrike">
                <a:solidFill>
                  <a:srgbClr val="234465"/>
                </a:solidFill>
                <a:latin typeface="Consolas"/>
                <a:ea typeface="DejaVu Sans"/>
              </a:rPr>
              <a:t>Varna</a:t>
            </a:r>
            <a:br/>
            <a:r>
              <a:rPr b="1" lang="en-US" sz="1800" spc="-1" strike="noStrike">
                <a:solidFill>
                  <a:srgbClr val="234465"/>
                </a:solidFill>
                <a:latin typeface="Consolas"/>
                <a:ea typeface="DejaVu Sans"/>
              </a:rPr>
              <a:t>3</a:t>
            </a:r>
            <a:br/>
            <a:r>
              <a:rPr b="1" lang="en-US" sz="1800" spc="-1" strike="noStrike">
                <a:solidFill>
                  <a:srgbClr val="234465"/>
                </a:solidFill>
                <a:latin typeface="Consolas"/>
                <a:ea typeface="DejaVu Sans"/>
              </a:rPr>
              <a:t>Sofia</a:t>
            </a:r>
            <a:br/>
            <a:r>
              <a:rPr b="1" lang="en-US" sz="1800" spc="-1" strike="noStrike">
                <a:solidFill>
                  <a:srgbClr val="234465"/>
                </a:solidFill>
                <a:latin typeface="Consolas"/>
                <a:ea typeface="DejaVu Sans"/>
              </a:rPr>
              <a:t>5</a:t>
            </a:r>
            <a:br/>
            <a:r>
              <a:rPr b="1" lang="en-US" sz="1800" spc="-1" strike="noStrike">
                <a:solidFill>
                  <a:srgbClr val="234465"/>
                </a:solidFill>
                <a:latin typeface="Consolas"/>
                <a:ea typeface="DejaVu Sans"/>
              </a:rPr>
              <a:t>Varna</a:t>
            </a:r>
            <a:br/>
            <a:r>
              <a:rPr b="1" lang="en-US" sz="1800" spc="-1" strike="noStrike">
                <a:solidFill>
                  <a:srgbClr val="234465"/>
                </a:solidFill>
                <a:latin typeface="Consolas"/>
                <a:ea typeface="DejaVu Sans"/>
              </a:rPr>
              <a:t>4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5" name="CustomShape 5"/>
          <p:cNvSpPr/>
          <p:nvPr/>
        </p:nvSpPr>
        <p:spPr>
          <a:xfrm>
            <a:off x="6658920" y="4570200"/>
            <a:ext cx="4604040" cy="8755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>
            <a:noAutofit/>
          </a:bodyPr>
          <a:p>
            <a:pPr>
              <a:lnSpc>
                <a:spcPct val="11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1800" spc="-1" strike="noStrike">
                <a:solidFill>
                  <a:srgbClr val="234465"/>
                </a:solidFill>
                <a:latin typeface="Consolas"/>
                <a:ea typeface="DejaVu Sans"/>
              </a:rPr>
              <a:t>{"Sofia":"25","Varna":"7"}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406" name="Picture 7" descr=""/>
          <p:cNvPicPr/>
          <p:nvPr/>
        </p:nvPicPr>
        <p:blipFill>
          <a:blip r:embed="rId1"/>
          <a:stretch/>
        </p:blipFill>
        <p:spPr>
          <a:xfrm>
            <a:off x="2550600" y="4295160"/>
            <a:ext cx="3998520" cy="1219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185" dur="indefinite" restart="never" nodeType="tmRoot">
          <p:childTnLst>
            <p:seq>
              <p:cTn id="186" dur="indefinite" nodeType="mainSeq">
                <p:childTnLst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CustomShape 1"/>
          <p:cNvSpPr/>
          <p:nvPr/>
        </p:nvSpPr>
        <p:spPr>
          <a:xfrm>
            <a:off x="190440" y="100800"/>
            <a:ext cx="9505440" cy="88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Solution: Sum of Towns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08" name="CustomShape 2"/>
          <p:cNvSpPr/>
          <p:nvPr/>
        </p:nvSpPr>
        <p:spPr>
          <a:xfrm>
            <a:off x="11566440" y="6397200"/>
            <a:ext cx="428040" cy="30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r">
              <a:lnSpc>
                <a:spcPct val="100000"/>
              </a:lnSpc>
            </a:pPr>
            <a:fld id="{C18F2FC9-BE37-462D-A787-D833345DE6E7}" type="slidenum">
              <a:rPr b="0" lang="en-US" sz="1000" spc="-1" strike="noStrike">
                <a:solidFill>
                  <a:srgbClr val="234465"/>
                </a:solidFill>
                <a:latin typeface="Consolas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  <p:sp>
        <p:nvSpPr>
          <p:cNvPr id="409" name="CustomShape 3"/>
          <p:cNvSpPr/>
          <p:nvPr/>
        </p:nvSpPr>
        <p:spPr>
          <a:xfrm>
            <a:off x="1158480" y="1167840"/>
            <a:ext cx="9167400" cy="54259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>
            <a:noAutofit/>
          </a:bodyPr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function sumOfTowns(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  <a:ea typeface="DejaVu Sans"/>
              </a:rPr>
              <a:t>arr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) {</a:t>
            </a:r>
            <a:br/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  let sums = 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  <a:ea typeface="DejaVu Sans"/>
              </a:rPr>
              <a:t>{}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;</a:t>
            </a:r>
            <a:br/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  for (let i=0; i&lt;arr.length; i+=2) {</a:t>
            </a:r>
            <a:br/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    let 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  <a:ea typeface="DejaVu Sans"/>
              </a:rPr>
              <a:t>[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town, income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  <a:ea typeface="DejaVu Sans"/>
              </a:rPr>
              <a:t>]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 = 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  <a:ea typeface="DejaVu Sans"/>
              </a:rPr>
              <a:t>[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arr[i], Number(arr[i+1])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  <a:ea typeface="DejaVu Sans"/>
              </a:rPr>
              <a:t>]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;</a:t>
            </a:r>
            <a:br/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    if (sums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  <a:ea typeface="DejaVu Sans"/>
              </a:rPr>
              <a:t>[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town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  <a:ea typeface="DejaVu Sans"/>
              </a:rPr>
              <a:t>]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 == 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  <a:ea typeface="DejaVu Sans"/>
              </a:rPr>
              <a:t>undefined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){</a:t>
            </a:r>
            <a:br/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      sums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  <a:ea typeface="DejaVu Sans"/>
              </a:rPr>
              <a:t>[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town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  <a:ea typeface="DejaVu Sans"/>
              </a:rPr>
              <a:t>]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 = income;</a:t>
            </a:r>
            <a:br/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    } else{</a:t>
            </a:r>
            <a:br/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      sums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  <a:ea typeface="DejaVu Sans"/>
              </a:rPr>
              <a:t>[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town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  <a:ea typeface="DejaVu Sans"/>
              </a:rPr>
              <a:t>]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 += income;</a:t>
            </a:r>
            <a:br/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    }</a:t>
            </a:r>
            <a:br/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  }</a:t>
            </a:r>
            <a:br/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  return 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  <a:ea typeface="DejaVu Sans"/>
              </a:rPr>
              <a:t>JSON.stringify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(sums);</a:t>
            </a:r>
            <a:br/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}</a:t>
            </a:r>
            <a:br/>
            <a:endParaRPr b="0" lang="en-US" sz="2400" spc="-1" strike="noStrike">
              <a:latin typeface="Arial"/>
            </a:endParaRPr>
          </a:p>
        </p:txBody>
      </p:sp>
      <p:pic>
        <p:nvPicPr>
          <p:cNvPr id="410" name="Picture 5" descr=""/>
          <p:cNvPicPr/>
          <p:nvPr/>
        </p:nvPicPr>
        <p:blipFill>
          <a:blip r:embed="rId1"/>
          <a:stretch/>
        </p:blipFill>
        <p:spPr>
          <a:xfrm>
            <a:off x="7110720" y="3364200"/>
            <a:ext cx="3999960" cy="1514520"/>
          </a:xfrm>
          <a:prstGeom prst="rect">
            <a:avLst/>
          </a:prstGeom>
          <a:ln>
            <a:noFill/>
          </a:ln>
          <a:effectLst>
            <a:outerShdw algn="tl" blurRad="190500" rotWithShape="0">
              <a:srgbClr val="000000">
                <a:alpha val="70000"/>
              </a:srgbClr>
            </a:outerShdw>
          </a:effectLst>
        </p:spPr>
      </p:pic>
      <p:sp>
        <p:nvSpPr>
          <p:cNvPr id="411" name="CustomShape 4"/>
          <p:cNvSpPr/>
          <p:nvPr/>
        </p:nvSpPr>
        <p:spPr>
          <a:xfrm>
            <a:off x="3921480" y="5802840"/>
            <a:ext cx="6404760" cy="8755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>
            <a:noAutofit/>
          </a:bodyPr>
          <a:p>
            <a:pPr>
              <a:lnSpc>
                <a:spcPct val="11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400" spc="-1" strike="noStrike">
                <a:solidFill>
                  <a:srgbClr val="234465"/>
                </a:solidFill>
                <a:latin typeface="Calibri"/>
                <a:ea typeface="DejaVu Sans"/>
              </a:rPr>
              <a:t>sumOfTowns(['Sofia','20', 'Varna','10', 'Sofia','5'])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12" name="CustomShape 5"/>
          <p:cNvSpPr/>
          <p:nvPr/>
        </p:nvSpPr>
        <p:spPr>
          <a:xfrm>
            <a:off x="177120" y="6281640"/>
            <a:ext cx="11817360" cy="42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>
            <a:noAutofit/>
          </a:bodyPr>
          <a:p>
            <a:pPr algn="ctr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r>
              <a:rPr b="0" lang="en-US" sz="2400" spc="-1" strike="noStrike">
                <a:solidFill>
                  <a:srgbClr val="234465"/>
                </a:solidFill>
                <a:latin typeface="Calibri"/>
              </a:rPr>
              <a:t>Check your solution here: </a:t>
            </a:r>
            <a:r>
              <a:rPr b="0" lang="en-US" sz="2400" spc="-1" strike="noStrike" u="sng">
                <a:solidFill>
                  <a:srgbClr val="f2ac44"/>
                </a:solidFill>
                <a:uFillTx/>
                <a:latin typeface="Calibri"/>
                <a:hlinkClick r:id="rId2"/>
              </a:rPr>
              <a:t>https://</a:t>
            </a:r>
            <a:r>
              <a:rPr b="0" lang="en-US" sz="2400" spc="-1" strike="noStrike" u="sng">
                <a:solidFill>
                  <a:srgbClr val="f2ac44"/>
                </a:solidFill>
                <a:uFillTx/>
                <a:latin typeface="Calibri"/>
                <a:hlinkClick r:id="rId3"/>
              </a:rPr>
              <a:t>judge.softuni.bg/Contests/315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203" dur="indefinite" restart="never" nodeType="tmRoot">
          <p:childTnLst>
            <p:seq>
              <p:cTn id="204" dur="indefinite" nodeType="mainSeq">
                <p:childTnLst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CustomShape 1"/>
          <p:cNvSpPr/>
          <p:nvPr/>
        </p:nvSpPr>
        <p:spPr>
          <a:xfrm>
            <a:off x="190440" y="1196280"/>
            <a:ext cx="11817360" cy="520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>
            <a:noAutofit/>
          </a:bodyPr>
          <a:p>
            <a:pPr marL="456840" indent="-4561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234465"/>
                </a:solidFill>
                <a:latin typeface="Calibri"/>
              </a:rPr>
              <a:t>Write a JS function to </a:t>
            </a:r>
            <a:r>
              <a:rPr b="1" lang="en-US" sz="2800" spc="-1" strike="noStrike">
                <a:solidFill>
                  <a:srgbClr val="ffa000"/>
                </a:solidFill>
                <a:latin typeface="Calibri"/>
              </a:rPr>
              <a:t>count </a:t>
            </a:r>
            <a:r>
              <a:rPr b="0" lang="en-US" sz="2800" spc="-1" strike="noStrike">
                <a:solidFill>
                  <a:srgbClr val="234465"/>
                </a:solidFill>
                <a:latin typeface="Calibri"/>
              </a:rPr>
              <a:t>the </a:t>
            </a:r>
            <a:r>
              <a:rPr b="1" lang="en-US" sz="2800" spc="-1" strike="noStrike">
                <a:solidFill>
                  <a:srgbClr val="ffa000"/>
                </a:solidFill>
                <a:latin typeface="Calibri"/>
              </a:rPr>
              <a:t>words</a:t>
            </a:r>
            <a:r>
              <a:rPr b="0" lang="en-US" sz="2800" spc="-1" strike="noStrike">
                <a:solidFill>
                  <a:srgbClr val="234465"/>
                </a:solidFill>
                <a:latin typeface="Calibri"/>
              </a:rPr>
              <a:t> in a text (case sensitive)</a:t>
            </a:r>
            <a:endParaRPr b="0" lang="en-US" sz="2800" spc="-1" strike="noStrike">
              <a:latin typeface="Arial"/>
            </a:endParaRPr>
          </a:p>
          <a:p>
            <a:pPr lvl="1" marL="990000" indent="-3801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2600" spc="-1" strike="noStrike">
                <a:solidFill>
                  <a:srgbClr val="234465"/>
                </a:solidFill>
                <a:latin typeface="Calibri"/>
              </a:rPr>
              <a:t>Words are sequence of </a:t>
            </a:r>
            <a:r>
              <a:rPr b="1" lang="en-US" sz="2600" spc="-1" strike="noStrike">
                <a:solidFill>
                  <a:srgbClr val="ffa000"/>
                </a:solidFill>
                <a:latin typeface="Calibri"/>
              </a:rPr>
              <a:t>letters</a:t>
            </a:r>
            <a:r>
              <a:rPr b="0" lang="en-US" sz="2600" spc="-1" strike="noStrike">
                <a:solidFill>
                  <a:srgbClr val="234465"/>
                </a:solidFill>
                <a:latin typeface="Calibri"/>
              </a:rPr>
              <a:t>, </a:t>
            </a:r>
            <a:r>
              <a:rPr b="1" lang="en-US" sz="2600" spc="-1" strike="noStrike">
                <a:solidFill>
                  <a:srgbClr val="ffa000"/>
                </a:solidFill>
                <a:latin typeface="Calibri"/>
              </a:rPr>
              <a:t>digits</a:t>
            </a:r>
            <a:r>
              <a:rPr b="0" lang="en-US" sz="2600" spc="-1" strike="noStrike">
                <a:solidFill>
                  <a:srgbClr val="234465"/>
                </a:solidFill>
                <a:latin typeface="Calibri"/>
              </a:rPr>
              <a:t> and </a:t>
            </a:r>
            <a:r>
              <a:rPr b="1" lang="en-US" sz="2600" spc="-1" strike="noStrike">
                <a:solidFill>
                  <a:srgbClr val="ffa000"/>
                </a:solidFill>
                <a:latin typeface="Calibri"/>
              </a:rPr>
              <a:t>_</a:t>
            </a:r>
            <a:endParaRPr b="0" lang="en-US" sz="2600" spc="-1" strike="noStrike">
              <a:latin typeface="Arial"/>
            </a:endParaRPr>
          </a:p>
          <a:p>
            <a:pPr lvl="1" marL="990000" indent="-3801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2600" spc="-1" strike="noStrike">
                <a:solidFill>
                  <a:srgbClr val="234465"/>
                </a:solidFill>
                <a:latin typeface="Calibri"/>
              </a:rPr>
              <a:t>The </a:t>
            </a:r>
            <a:r>
              <a:rPr b="1" lang="en-US" sz="2600" spc="-1" strike="noStrike">
                <a:solidFill>
                  <a:srgbClr val="ffa000"/>
                </a:solidFill>
                <a:latin typeface="Calibri"/>
              </a:rPr>
              <a:t>input</a:t>
            </a:r>
            <a:r>
              <a:rPr b="0" lang="en-US" sz="2600" spc="-1" strike="noStrike">
                <a:solidFill>
                  <a:srgbClr val="234465"/>
                </a:solidFill>
                <a:latin typeface="Calibri"/>
              </a:rPr>
              <a:t> text comes as </a:t>
            </a:r>
            <a:r>
              <a:rPr b="1" lang="en-US" sz="2600" spc="-1" strike="noStrike">
                <a:solidFill>
                  <a:srgbClr val="ffa000"/>
                </a:solidFill>
                <a:latin typeface="Calibri"/>
              </a:rPr>
              <a:t>array of strings</a:t>
            </a:r>
            <a:endParaRPr b="0" lang="en-US" sz="2600" spc="-1" strike="noStrike">
              <a:latin typeface="Arial"/>
            </a:endParaRPr>
          </a:p>
          <a:p>
            <a:pPr lvl="1" marL="990000" indent="-3801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2600" spc="-1" strike="noStrike">
                <a:solidFill>
                  <a:srgbClr val="234465"/>
                </a:solidFill>
                <a:latin typeface="Calibri"/>
              </a:rPr>
              <a:t>Return the </a:t>
            </a:r>
            <a:r>
              <a:rPr b="1" lang="en-US" sz="2600" spc="-1" strike="noStrike">
                <a:solidFill>
                  <a:srgbClr val="ffa000"/>
                </a:solidFill>
                <a:latin typeface="Calibri"/>
              </a:rPr>
              <a:t>output</a:t>
            </a:r>
            <a:r>
              <a:rPr b="0" lang="en-US" sz="2600" spc="-1" strike="noStrike">
                <a:solidFill>
                  <a:srgbClr val="234465"/>
                </a:solidFill>
                <a:latin typeface="Calibri"/>
              </a:rPr>
              <a:t> as </a:t>
            </a:r>
            <a:r>
              <a:rPr b="1" lang="en-US" sz="2600" spc="-1" strike="noStrike">
                <a:solidFill>
                  <a:srgbClr val="ffa000"/>
                </a:solidFill>
                <a:latin typeface="Calibri"/>
              </a:rPr>
              <a:t>JSON string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414" name="CustomShape 2"/>
          <p:cNvSpPr/>
          <p:nvPr/>
        </p:nvSpPr>
        <p:spPr>
          <a:xfrm>
            <a:off x="190440" y="100800"/>
            <a:ext cx="9505440" cy="88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Calibri"/>
              </a:rPr>
              <a:t>Problem: Count Word in a Text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415" name="CustomShape 3"/>
          <p:cNvSpPr/>
          <p:nvPr/>
        </p:nvSpPr>
        <p:spPr>
          <a:xfrm>
            <a:off x="11566440" y="6397200"/>
            <a:ext cx="428040" cy="30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r">
              <a:lnSpc>
                <a:spcPct val="100000"/>
              </a:lnSpc>
            </a:pPr>
            <a:fld id="{AADD494A-97A2-473C-9BD2-902910476935}" type="slidenum">
              <a:rPr b="0" lang="en-US" sz="8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en-US" sz="800" spc="-1" strike="noStrike">
              <a:latin typeface="Arial"/>
            </a:endParaRPr>
          </a:p>
        </p:txBody>
      </p:sp>
      <p:sp>
        <p:nvSpPr>
          <p:cNvPr id="416" name="CustomShape 4"/>
          <p:cNvSpPr/>
          <p:nvPr/>
        </p:nvSpPr>
        <p:spPr>
          <a:xfrm>
            <a:off x="2760840" y="3990960"/>
            <a:ext cx="6793560" cy="12225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>
            <a:noAutofit/>
          </a:bodyPr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000" spc="-1" strike="noStrike">
                <a:solidFill>
                  <a:srgbClr val="234465"/>
                </a:solidFill>
                <a:latin typeface="Consolas"/>
                <a:ea typeface="DejaVu Sans"/>
              </a:rPr>
              <a:t>JS devs use Node.js for server-side JS.</a:t>
            </a:r>
            <a:br/>
            <a:r>
              <a:rPr b="1" lang="en-US" sz="2000" spc="-1" strike="noStrike">
                <a:solidFill>
                  <a:srgbClr val="234465"/>
                </a:solidFill>
                <a:latin typeface="Consolas"/>
                <a:ea typeface="DejaVu Sans"/>
              </a:rPr>
              <a:t>-- JS for devs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17" name="CustomShape 5"/>
          <p:cNvSpPr/>
          <p:nvPr/>
        </p:nvSpPr>
        <p:spPr>
          <a:xfrm>
            <a:off x="1902240" y="5511960"/>
            <a:ext cx="8510760" cy="8762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>
            <a:noAutofit/>
          </a:bodyPr>
          <a:p>
            <a:pPr>
              <a:lnSpc>
                <a:spcPct val="11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000" spc="-1" strike="noStrike">
                <a:solidFill>
                  <a:srgbClr val="234465"/>
                </a:solidFill>
                <a:latin typeface="Consolas"/>
                <a:ea typeface="DejaVu Sans"/>
              </a:rPr>
              <a:t>{"JS":3,"devs":2,"use":1,"Node":1,"js":1,"for":2,"server":1,"side":1}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18" name="CustomShape 6"/>
          <p:cNvSpPr/>
          <p:nvPr/>
        </p:nvSpPr>
        <p:spPr>
          <a:xfrm>
            <a:off x="5839560" y="4902480"/>
            <a:ext cx="519480" cy="54612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dk2">
              <a:alpha val="80000"/>
            </a:schemeClr>
          </a:solidFill>
          <a:ln w="19080">
            <a:solidFill>
              <a:schemeClr val="tx1">
                <a:lumMod val="75000"/>
                <a:alpha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213" dur="indefinite" restart="never" nodeType="tmRoot">
          <p:childTnLst>
            <p:seq>
              <p:cTn id="214" dur="indefinite" nodeType="mainSeq">
                <p:childTnLst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CustomShape 1"/>
          <p:cNvSpPr/>
          <p:nvPr/>
        </p:nvSpPr>
        <p:spPr>
          <a:xfrm>
            <a:off x="190440" y="100800"/>
            <a:ext cx="9505440" cy="88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Calibri"/>
              </a:rPr>
              <a:t>Solution: Count Words in a Text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420" name="CustomShape 2"/>
          <p:cNvSpPr/>
          <p:nvPr/>
        </p:nvSpPr>
        <p:spPr>
          <a:xfrm>
            <a:off x="11566440" y="6397200"/>
            <a:ext cx="428040" cy="30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r">
              <a:lnSpc>
                <a:spcPct val="100000"/>
              </a:lnSpc>
            </a:pPr>
            <a:fld id="{E2480025-6BD7-4727-9B7E-682D9544B72E}" type="slidenum">
              <a:rPr b="0" lang="en-US" sz="8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en-US" sz="800" spc="-1" strike="noStrike">
              <a:latin typeface="Arial"/>
            </a:endParaRPr>
          </a:p>
        </p:txBody>
      </p:sp>
      <p:sp>
        <p:nvSpPr>
          <p:cNvPr id="421" name="CustomShape 3"/>
          <p:cNvSpPr/>
          <p:nvPr/>
        </p:nvSpPr>
        <p:spPr>
          <a:xfrm>
            <a:off x="1628280" y="1309320"/>
            <a:ext cx="9545040" cy="46591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>
            <a:noAutofit/>
          </a:bodyPr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000" spc="-1" strike="noStrike">
                <a:solidFill>
                  <a:srgbClr val="234465"/>
                </a:solidFill>
                <a:latin typeface="Consolas"/>
                <a:ea typeface="DejaVu Sans"/>
              </a:rPr>
              <a:t>function countWords(</a:t>
            </a:r>
            <a:r>
              <a:rPr b="1" lang="en-US" sz="2000" spc="-1" strike="noStrike">
                <a:solidFill>
                  <a:srgbClr val="ffa000"/>
                </a:solidFill>
                <a:latin typeface="Consolas"/>
                <a:ea typeface="DejaVu Sans"/>
              </a:rPr>
              <a:t>inputLines</a:t>
            </a:r>
            <a:r>
              <a:rPr b="1" lang="en-US" sz="2000" spc="-1" strike="noStrike">
                <a:solidFill>
                  <a:srgbClr val="234465"/>
                </a:solidFill>
                <a:latin typeface="Consolas"/>
                <a:ea typeface="DejaVu Sans"/>
              </a:rPr>
              <a:t>) {</a:t>
            </a:r>
            <a:br/>
            <a:r>
              <a:rPr b="1" lang="en-US" sz="2000" spc="-1" strike="noStrike">
                <a:solidFill>
                  <a:srgbClr val="234465"/>
                </a:solidFill>
                <a:latin typeface="Consolas"/>
                <a:ea typeface="DejaVu Sans"/>
              </a:rPr>
              <a:t>  let text = inputLines.</a:t>
            </a:r>
            <a:r>
              <a:rPr b="1" lang="en-US" sz="2000" spc="-1" strike="noStrike">
                <a:solidFill>
                  <a:srgbClr val="ffa000"/>
                </a:solidFill>
                <a:latin typeface="Consolas"/>
                <a:ea typeface="DejaVu Sans"/>
              </a:rPr>
              <a:t>join</a:t>
            </a:r>
            <a:r>
              <a:rPr b="1" lang="en-US" sz="2000" spc="-1" strike="noStrike">
                <a:solidFill>
                  <a:srgbClr val="234465"/>
                </a:solidFill>
                <a:latin typeface="Consolas"/>
                <a:ea typeface="DejaVu Sans"/>
              </a:rPr>
              <a:t>('\n');</a:t>
            </a:r>
            <a:br/>
            <a:r>
              <a:rPr b="1" lang="en-US" sz="2000" spc="-1" strike="noStrike">
                <a:solidFill>
                  <a:srgbClr val="234465"/>
                </a:solidFill>
                <a:latin typeface="Consolas"/>
                <a:ea typeface="DejaVu Sans"/>
              </a:rPr>
              <a:t>  let words = text.</a:t>
            </a:r>
            <a:r>
              <a:rPr b="1" lang="en-US" sz="2000" spc="-1" strike="noStrike">
                <a:solidFill>
                  <a:srgbClr val="ffa000"/>
                </a:solidFill>
                <a:latin typeface="Consolas"/>
                <a:ea typeface="DejaVu Sans"/>
              </a:rPr>
              <a:t>split</a:t>
            </a:r>
            <a:r>
              <a:rPr b="1" lang="en-US" sz="2000" spc="-1" strike="noStrike">
                <a:solidFill>
                  <a:srgbClr val="234465"/>
                </a:solidFill>
                <a:latin typeface="Consolas"/>
                <a:ea typeface="DejaVu Sans"/>
              </a:rPr>
              <a:t>(</a:t>
            </a:r>
            <a:r>
              <a:rPr b="1" lang="en-US" sz="2000" spc="-1" strike="noStrike">
                <a:solidFill>
                  <a:srgbClr val="ffa000"/>
                </a:solidFill>
                <a:latin typeface="Consolas"/>
                <a:ea typeface="DejaVu Sans"/>
              </a:rPr>
              <a:t>/</a:t>
            </a:r>
            <a:r>
              <a:rPr b="1" lang="en-US" sz="2000" spc="-1" strike="noStrike">
                <a:solidFill>
                  <a:srgbClr val="234465"/>
                </a:solidFill>
                <a:latin typeface="Consolas"/>
                <a:ea typeface="DejaVu Sans"/>
              </a:rPr>
              <a:t>[^A-Za-z0-9_]+</a:t>
            </a:r>
            <a:r>
              <a:rPr b="1" lang="en-US" sz="2000" spc="-1" strike="noStrike">
                <a:solidFill>
                  <a:srgbClr val="ffa000"/>
                </a:solidFill>
                <a:latin typeface="Consolas"/>
                <a:ea typeface="DejaVu Sans"/>
              </a:rPr>
              <a:t>/</a:t>
            </a:r>
            <a:r>
              <a:rPr b="1" lang="en-US" sz="2000" spc="-1" strike="noStrike">
                <a:solidFill>
                  <a:srgbClr val="234465"/>
                </a:solidFill>
                <a:latin typeface="Consolas"/>
                <a:ea typeface="DejaVu Sans"/>
              </a:rPr>
              <a:t>)</a:t>
            </a:r>
            <a:br/>
            <a:r>
              <a:rPr b="1" lang="en-US" sz="2000" spc="-1" strike="noStrike">
                <a:solidFill>
                  <a:srgbClr val="234465"/>
                </a:solidFill>
                <a:latin typeface="Consolas"/>
                <a:ea typeface="DejaVu Sans"/>
              </a:rPr>
              <a:t>    .</a:t>
            </a:r>
            <a:r>
              <a:rPr b="1" lang="en-US" sz="2000" spc="-1" strike="noStrike">
                <a:solidFill>
                  <a:srgbClr val="ffa000"/>
                </a:solidFill>
                <a:latin typeface="Consolas"/>
                <a:ea typeface="DejaVu Sans"/>
              </a:rPr>
              <a:t>filter</a:t>
            </a:r>
            <a:r>
              <a:rPr b="1" lang="en-US" sz="2000" spc="-1" strike="noStrike">
                <a:solidFill>
                  <a:srgbClr val="234465"/>
                </a:solidFill>
                <a:latin typeface="Consolas"/>
                <a:ea typeface="DejaVu Sans"/>
              </a:rPr>
              <a:t>(w =&gt; w != '');</a:t>
            </a:r>
            <a:br/>
            <a:r>
              <a:rPr b="1" lang="en-US" sz="2000" spc="-1" strike="noStrike">
                <a:solidFill>
                  <a:srgbClr val="234465"/>
                </a:solidFill>
                <a:latin typeface="Consolas"/>
                <a:ea typeface="DejaVu Sans"/>
              </a:rPr>
              <a:t>  let wordsCount = </a:t>
            </a:r>
            <a:r>
              <a:rPr b="1" lang="en-US" sz="2000" spc="-1" strike="noStrike">
                <a:solidFill>
                  <a:srgbClr val="ffa000"/>
                </a:solidFill>
                <a:latin typeface="Consolas"/>
                <a:ea typeface="DejaVu Sans"/>
              </a:rPr>
              <a:t>{}</a:t>
            </a:r>
            <a:r>
              <a:rPr b="1" lang="en-US" sz="2000" spc="-1" strike="noStrike">
                <a:solidFill>
                  <a:srgbClr val="234465"/>
                </a:solidFill>
                <a:latin typeface="Consolas"/>
                <a:ea typeface="DejaVu Sans"/>
              </a:rPr>
              <a:t>;</a:t>
            </a:r>
            <a:br/>
            <a:r>
              <a:rPr b="1" lang="en-US" sz="2000" spc="-1" strike="noStrike">
                <a:solidFill>
                  <a:srgbClr val="234465"/>
                </a:solidFill>
                <a:latin typeface="Consolas"/>
                <a:ea typeface="DejaVu Sans"/>
              </a:rPr>
              <a:t>  </a:t>
            </a:r>
            <a:r>
              <a:rPr b="1" lang="en-US" sz="2000" spc="-1" strike="noStrike">
                <a:solidFill>
                  <a:srgbClr val="ffa000"/>
                </a:solidFill>
                <a:latin typeface="Consolas"/>
                <a:ea typeface="DejaVu Sans"/>
              </a:rPr>
              <a:t>for</a:t>
            </a:r>
            <a:r>
              <a:rPr b="1" lang="en-US" sz="2000" spc="-1" strike="noStrike">
                <a:solidFill>
                  <a:srgbClr val="234465"/>
                </a:solidFill>
                <a:latin typeface="Consolas"/>
                <a:ea typeface="DejaVu Sans"/>
              </a:rPr>
              <a:t> (let w </a:t>
            </a:r>
            <a:r>
              <a:rPr b="1" lang="en-US" sz="2000" spc="-1" strike="noStrike">
                <a:solidFill>
                  <a:srgbClr val="ffa000"/>
                </a:solidFill>
                <a:latin typeface="Consolas"/>
                <a:ea typeface="DejaVu Sans"/>
              </a:rPr>
              <a:t>of</a:t>
            </a:r>
            <a:r>
              <a:rPr b="1" lang="en-US" sz="2000" spc="-1" strike="noStrike">
                <a:solidFill>
                  <a:srgbClr val="234465"/>
                </a:solidFill>
                <a:latin typeface="Consolas"/>
                <a:ea typeface="DejaVu Sans"/>
              </a:rPr>
              <a:t> words){</a:t>
            </a:r>
            <a:br/>
            <a:r>
              <a:rPr b="1" lang="en-US" sz="2000" spc="-1" strike="noStrike">
                <a:solidFill>
                  <a:srgbClr val="234465"/>
                </a:solidFill>
                <a:latin typeface="Consolas"/>
                <a:ea typeface="DejaVu Sans"/>
              </a:rPr>
              <a:t>    wordsCount</a:t>
            </a:r>
            <a:r>
              <a:rPr b="1" lang="en-US" sz="2000" spc="-1" strike="noStrike">
                <a:solidFill>
                  <a:srgbClr val="ffa000"/>
                </a:solidFill>
                <a:latin typeface="Consolas"/>
                <a:ea typeface="DejaVu Sans"/>
              </a:rPr>
              <a:t>[</a:t>
            </a:r>
            <a:r>
              <a:rPr b="1" lang="en-US" sz="2000" spc="-1" strike="noStrike">
                <a:solidFill>
                  <a:srgbClr val="234465"/>
                </a:solidFill>
                <a:latin typeface="Consolas"/>
                <a:ea typeface="DejaVu Sans"/>
              </a:rPr>
              <a:t>w</a:t>
            </a:r>
            <a:r>
              <a:rPr b="1" lang="en-US" sz="2000" spc="-1" strike="noStrike">
                <a:solidFill>
                  <a:srgbClr val="ffa000"/>
                </a:solidFill>
                <a:latin typeface="Consolas"/>
                <a:ea typeface="DejaVu Sans"/>
              </a:rPr>
              <a:t>]</a:t>
            </a:r>
            <a:r>
              <a:rPr b="1" lang="en-US" sz="2000" spc="-1" strike="noStrike">
                <a:solidFill>
                  <a:srgbClr val="234465"/>
                </a:solidFill>
                <a:latin typeface="Consolas"/>
                <a:ea typeface="DejaVu Sans"/>
              </a:rPr>
              <a:t> ? wordsCount</a:t>
            </a:r>
            <a:r>
              <a:rPr b="1" lang="en-US" sz="2000" spc="-1" strike="noStrike">
                <a:solidFill>
                  <a:srgbClr val="ffa000"/>
                </a:solidFill>
                <a:latin typeface="Consolas"/>
                <a:ea typeface="DejaVu Sans"/>
              </a:rPr>
              <a:t>[</a:t>
            </a:r>
            <a:r>
              <a:rPr b="1" lang="en-US" sz="2000" spc="-1" strike="noStrike">
                <a:solidFill>
                  <a:srgbClr val="234465"/>
                </a:solidFill>
                <a:latin typeface="Consolas"/>
                <a:ea typeface="DejaVu Sans"/>
              </a:rPr>
              <a:t>w</a:t>
            </a:r>
            <a:r>
              <a:rPr b="1" lang="en-US" sz="2000" spc="-1" strike="noStrike">
                <a:solidFill>
                  <a:srgbClr val="ffa000"/>
                </a:solidFill>
                <a:latin typeface="Consolas"/>
                <a:ea typeface="DejaVu Sans"/>
              </a:rPr>
              <a:t>]</a:t>
            </a:r>
            <a:r>
              <a:rPr b="1" lang="en-US" sz="2000" spc="-1" strike="noStrike">
                <a:solidFill>
                  <a:srgbClr val="234465"/>
                </a:solidFill>
                <a:latin typeface="Consolas"/>
                <a:ea typeface="DejaVu Sans"/>
              </a:rPr>
              <a:t>++ :</a:t>
            </a:r>
            <a:br/>
            <a:r>
              <a:rPr b="1" lang="en-US" sz="2000" spc="-1" strike="noStrike">
                <a:solidFill>
                  <a:srgbClr val="234465"/>
                </a:solidFill>
                <a:latin typeface="Consolas"/>
                <a:ea typeface="DejaVu Sans"/>
              </a:rPr>
              <a:t>    wordsCount</a:t>
            </a:r>
            <a:r>
              <a:rPr b="1" lang="en-US" sz="2000" spc="-1" strike="noStrike">
                <a:solidFill>
                  <a:srgbClr val="ffa000"/>
                </a:solidFill>
                <a:latin typeface="Consolas"/>
                <a:ea typeface="DejaVu Sans"/>
              </a:rPr>
              <a:t>[</a:t>
            </a:r>
            <a:r>
              <a:rPr b="1" lang="en-US" sz="2000" spc="-1" strike="noStrike">
                <a:solidFill>
                  <a:srgbClr val="234465"/>
                </a:solidFill>
                <a:latin typeface="Consolas"/>
                <a:ea typeface="DejaVu Sans"/>
              </a:rPr>
              <a:t>w</a:t>
            </a:r>
            <a:r>
              <a:rPr b="1" lang="en-US" sz="2000" spc="-1" strike="noStrike">
                <a:solidFill>
                  <a:srgbClr val="ffa000"/>
                </a:solidFill>
                <a:latin typeface="Consolas"/>
                <a:ea typeface="DejaVu Sans"/>
              </a:rPr>
              <a:t>]</a:t>
            </a:r>
            <a:r>
              <a:rPr b="1" lang="en-US" sz="2000" spc="-1" strike="noStrike">
                <a:solidFill>
                  <a:srgbClr val="234465"/>
                </a:solidFill>
                <a:latin typeface="Consolas"/>
                <a:ea typeface="DejaVu Sans"/>
              </a:rPr>
              <a:t> = 1;</a:t>
            </a:r>
            <a:br/>
            <a:r>
              <a:rPr b="1" lang="en-US" sz="2000" spc="-1" strike="noStrike">
                <a:solidFill>
                  <a:srgbClr val="234465"/>
                </a:solidFill>
                <a:latin typeface="Consolas"/>
                <a:ea typeface="DejaVu Sans"/>
              </a:rPr>
              <a:t>  }</a:t>
            </a:r>
            <a:br/>
            <a:r>
              <a:rPr b="1" lang="en-US" sz="2000" spc="-1" strike="noStrike">
                <a:solidFill>
                  <a:srgbClr val="234465"/>
                </a:solidFill>
                <a:latin typeface="Consolas"/>
                <a:ea typeface="DejaVu Sans"/>
              </a:rPr>
              <a:t>  return </a:t>
            </a:r>
            <a:r>
              <a:rPr b="1" lang="en-US" sz="2000" spc="-1" strike="noStrike">
                <a:solidFill>
                  <a:srgbClr val="ffa000"/>
                </a:solidFill>
                <a:latin typeface="Consolas"/>
                <a:ea typeface="DejaVu Sans"/>
              </a:rPr>
              <a:t>JSON.stringify</a:t>
            </a:r>
            <a:r>
              <a:rPr b="1" lang="en-US" sz="2000" spc="-1" strike="noStrike">
                <a:solidFill>
                  <a:srgbClr val="234465"/>
                </a:solidFill>
                <a:latin typeface="Consolas"/>
                <a:ea typeface="DejaVu Sans"/>
              </a:rPr>
              <a:t>(wordsCount);</a:t>
            </a:r>
            <a:br/>
            <a:r>
              <a:rPr b="1" lang="en-US" sz="2000" spc="-1" strike="noStrike">
                <a:solidFill>
                  <a:srgbClr val="234465"/>
                </a:solidFill>
                <a:latin typeface="Consolas"/>
                <a:ea typeface="DejaVu Sans"/>
              </a:rPr>
              <a:t>}</a:t>
            </a:r>
            <a:br/>
            <a:endParaRPr b="0" lang="en-US" sz="2000" spc="-1" strike="noStrike">
              <a:latin typeface="Arial"/>
            </a:endParaRPr>
          </a:p>
        </p:txBody>
      </p:sp>
      <p:pic>
        <p:nvPicPr>
          <p:cNvPr id="422" name="Picture 5" descr=""/>
          <p:cNvPicPr/>
          <p:nvPr/>
        </p:nvPicPr>
        <p:blipFill>
          <a:blip r:embed="rId1"/>
          <a:stretch/>
        </p:blipFill>
        <p:spPr>
          <a:xfrm>
            <a:off x="8572680" y="2741400"/>
            <a:ext cx="2900880" cy="2133000"/>
          </a:xfrm>
          <a:prstGeom prst="rect">
            <a:avLst/>
          </a:prstGeom>
          <a:ln>
            <a:noFill/>
          </a:ln>
          <a:effectLst>
            <a:outerShdw algn="tl" blurRad="190500" rotWithShape="0">
              <a:srgbClr val="000000">
                <a:alpha val="70000"/>
              </a:srgbClr>
            </a:outerShdw>
          </a:effectLst>
        </p:spPr>
      </p:pic>
      <p:sp>
        <p:nvSpPr>
          <p:cNvPr id="423" name="CustomShape 4"/>
          <p:cNvSpPr/>
          <p:nvPr/>
        </p:nvSpPr>
        <p:spPr>
          <a:xfrm>
            <a:off x="2156040" y="5624280"/>
            <a:ext cx="9017280" cy="741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>
            <a:noAutofit/>
          </a:bodyPr>
          <a:p>
            <a:pPr>
              <a:lnSpc>
                <a:spcPct val="11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1600" spc="-1" strike="noStrike">
                <a:solidFill>
                  <a:srgbClr val="234465"/>
                </a:solidFill>
                <a:latin typeface="Consolas"/>
                <a:ea typeface="DejaVu Sans"/>
              </a:rPr>
              <a:t>countWords(['</a:t>
            </a:r>
            <a:r>
              <a:rPr b="1" lang="en-US" sz="1600" spc="-1" strike="noStrike">
                <a:solidFill>
                  <a:srgbClr val="ffa000"/>
                </a:solidFill>
                <a:latin typeface="Consolas"/>
                <a:ea typeface="DejaVu Sans"/>
              </a:rPr>
              <a:t>JS and Node.js</a:t>
            </a:r>
            <a:r>
              <a:rPr b="1" lang="en-US" sz="1600" spc="-1" strike="noStrike">
                <a:solidFill>
                  <a:srgbClr val="234465"/>
                </a:solidFill>
                <a:latin typeface="Consolas"/>
                <a:ea typeface="DejaVu Sans"/>
              </a:rPr>
              <a:t>', </a:t>
            </a:r>
            <a:r>
              <a:rPr b="1" lang="en-US" sz="1600" spc="-1" strike="noStrike">
                <a:solidFill>
                  <a:srgbClr val="ffa000"/>
                </a:solidFill>
                <a:latin typeface="Consolas"/>
                <a:ea typeface="DejaVu Sans"/>
              </a:rPr>
              <a:t>'JS again and again</a:t>
            </a:r>
            <a:r>
              <a:rPr b="1" lang="en-US" sz="1600" spc="-1" strike="noStrike">
                <a:solidFill>
                  <a:srgbClr val="234465"/>
                </a:solidFill>
                <a:latin typeface="Consolas"/>
                <a:ea typeface="DejaVu Sans"/>
              </a:rPr>
              <a:t>', '</a:t>
            </a:r>
            <a:r>
              <a:rPr b="1" lang="en-US" sz="1600" spc="-1" strike="noStrike">
                <a:solidFill>
                  <a:srgbClr val="ffa000"/>
                </a:solidFill>
                <a:latin typeface="Consolas"/>
                <a:ea typeface="DejaVu Sans"/>
              </a:rPr>
              <a:t>Oh, JS?</a:t>
            </a:r>
            <a:r>
              <a:rPr b="1" lang="en-US" sz="1600" spc="-1" strike="noStrike">
                <a:solidFill>
                  <a:srgbClr val="234465"/>
                </a:solidFill>
                <a:latin typeface="Consolas"/>
                <a:ea typeface="DejaVu Sans"/>
              </a:rPr>
              <a:t>'])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24" name="CustomShape 5"/>
          <p:cNvSpPr/>
          <p:nvPr/>
        </p:nvSpPr>
        <p:spPr>
          <a:xfrm>
            <a:off x="177120" y="6281640"/>
            <a:ext cx="11817360" cy="42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>
            <a:noAutofit/>
          </a:bodyPr>
          <a:p>
            <a:pPr algn="ctr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r>
              <a:rPr b="0" lang="en-US" sz="2000" spc="-1" strike="noStrike">
                <a:solidFill>
                  <a:srgbClr val="234465"/>
                </a:solidFill>
                <a:latin typeface="Calibri"/>
              </a:rPr>
              <a:t>Check your solution here: </a:t>
            </a:r>
            <a:r>
              <a:rPr b="0" lang="en-US" sz="2000" spc="-1" strike="noStrike" u="sng">
                <a:solidFill>
                  <a:srgbClr val="f2ac44"/>
                </a:solidFill>
                <a:uFillTx/>
                <a:latin typeface="Calibri"/>
                <a:hlinkClick r:id="rId2"/>
              </a:rPr>
              <a:t>https://</a:t>
            </a:r>
            <a:r>
              <a:rPr b="0" lang="en-US" sz="2000" spc="-1" strike="noStrike" u="sng">
                <a:solidFill>
                  <a:srgbClr val="f2ac44"/>
                </a:solidFill>
                <a:uFillTx/>
                <a:latin typeface="Calibri"/>
                <a:hlinkClick r:id="rId3"/>
              </a:rPr>
              <a:t>judge.softuni.bg/Contests/315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237" dur="indefinite" restart="never" nodeType="tmRoot">
          <p:childTnLst>
            <p:seq>
              <p:cTn id="238" dur="indefinite" nodeType="mainSeq">
                <p:childTnLst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CustomShape 1"/>
          <p:cNvSpPr/>
          <p:nvPr/>
        </p:nvSpPr>
        <p:spPr>
          <a:xfrm>
            <a:off x="4267080" y="807480"/>
            <a:ext cx="3656880" cy="365688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80">
            <a:solidFill>
              <a:schemeClr val="bg2">
                <a:alpha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426" name="CustomShape 2"/>
          <p:cNvSpPr/>
          <p:nvPr/>
        </p:nvSpPr>
        <p:spPr>
          <a:xfrm>
            <a:off x="615240" y="4704840"/>
            <a:ext cx="10960920" cy="76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Autofit/>
          </a:bodyPr>
          <a:p>
            <a:pPr algn="ctr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5400" spc="-1" strike="noStrike">
                <a:solidFill>
                  <a:srgbClr val="234465"/>
                </a:solidFill>
                <a:latin typeface="Calibri"/>
              </a:rPr>
              <a:t>Live Exercises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427" name="CustomShape 3"/>
          <p:cNvSpPr/>
          <p:nvPr/>
        </p:nvSpPr>
        <p:spPr>
          <a:xfrm>
            <a:off x="615240" y="5490360"/>
            <a:ext cx="10960920" cy="49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Autofit/>
          </a:bodyPr>
          <a:p>
            <a:pPr algn="ctr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4000" spc="-1" strike="noStrike">
                <a:solidFill>
                  <a:srgbClr val="234465"/>
                </a:solidFill>
                <a:latin typeface="Calibri"/>
              </a:rPr>
              <a:t>Practice: JS Objects &amp; JSON</a:t>
            </a:r>
            <a:endParaRPr b="0" lang="en-US" sz="4000" spc="-1" strike="noStrike">
              <a:latin typeface="Arial"/>
            </a:endParaRPr>
          </a:p>
        </p:txBody>
      </p:sp>
      <p:pic>
        <p:nvPicPr>
          <p:cNvPr id="428" name="Picture 3" descr=""/>
          <p:cNvPicPr/>
          <p:nvPr/>
        </p:nvPicPr>
        <p:blipFill>
          <a:blip r:embed="rId1"/>
          <a:stretch/>
        </p:blipFill>
        <p:spPr>
          <a:xfrm flipH="1">
            <a:off x="4420440" y="394200"/>
            <a:ext cx="3123360" cy="3834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247" dur="indefinite" restart="never" nodeType="tmRoot">
          <p:childTnLst>
            <p:seq>
              <p:cTn id="24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CustomShape 1"/>
          <p:cNvSpPr/>
          <p:nvPr/>
        </p:nvSpPr>
        <p:spPr>
          <a:xfrm>
            <a:off x="615240" y="4704840"/>
            <a:ext cx="10960920" cy="76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Autofit/>
          </a:bodyPr>
          <a:p>
            <a:pPr algn="ctr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5400" spc="-1" strike="noStrike">
                <a:solidFill>
                  <a:srgbClr val="234465"/>
                </a:solidFill>
                <a:latin typeface="Calibri"/>
              </a:rPr>
              <a:t>The Map Class in JS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430" name="CustomShape 2"/>
          <p:cNvSpPr/>
          <p:nvPr/>
        </p:nvSpPr>
        <p:spPr>
          <a:xfrm>
            <a:off x="615240" y="5490360"/>
            <a:ext cx="10960920" cy="49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Autofit/>
          </a:bodyPr>
          <a:p>
            <a:pPr algn="ctr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4000" spc="-1" strike="noStrike">
                <a:solidFill>
                  <a:srgbClr val="234465"/>
                </a:solidFill>
                <a:latin typeface="Calibri"/>
              </a:rPr>
              <a:t>Key / Value Map</a:t>
            </a:r>
            <a:endParaRPr b="0" lang="en-US" sz="4000" spc="-1" strike="noStrike">
              <a:latin typeface="Arial"/>
            </a:endParaRPr>
          </a:p>
        </p:txBody>
      </p:sp>
      <p:pic>
        <p:nvPicPr>
          <p:cNvPr id="431" name="Picture 4" descr=""/>
          <p:cNvPicPr/>
          <p:nvPr/>
        </p:nvPicPr>
        <p:blipFill>
          <a:blip r:embed="rId1"/>
          <a:stretch/>
        </p:blipFill>
        <p:spPr>
          <a:xfrm>
            <a:off x="4659840" y="1172880"/>
            <a:ext cx="2871720" cy="2871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249" dur="indefinite" restart="never" nodeType="tmRoot">
          <p:childTnLst>
            <p:seq>
              <p:cTn id="25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CustomShape 1"/>
          <p:cNvSpPr/>
          <p:nvPr/>
        </p:nvSpPr>
        <p:spPr>
          <a:xfrm>
            <a:off x="190440" y="1196280"/>
            <a:ext cx="11817360" cy="520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>
            <a:noAutofit/>
          </a:bodyPr>
          <a:p>
            <a:pPr marL="456840" indent="-4561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234465"/>
                </a:solidFill>
                <a:latin typeface="Calibri"/>
              </a:rPr>
              <a:t>The </a:t>
            </a:r>
            <a:r>
              <a:rPr b="1" lang="en-US" sz="2800" spc="-1" strike="noStrike">
                <a:solidFill>
                  <a:srgbClr val="ffa000"/>
                </a:solidFill>
                <a:latin typeface="Calibri"/>
              </a:rPr>
              <a:t>Map</a:t>
            </a:r>
            <a:r>
              <a:rPr b="0" lang="en-US" sz="2800" spc="-1" strike="noStrike">
                <a:solidFill>
                  <a:srgbClr val="234465"/>
                </a:solidFill>
                <a:latin typeface="Calibri"/>
              </a:rPr>
              <a:t> class holds </a:t>
            </a:r>
            <a:r>
              <a:rPr b="1" lang="en-US" sz="2800" spc="-1" strike="noStrike">
                <a:solidFill>
                  <a:srgbClr val="ffa000"/>
                </a:solidFill>
                <a:latin typeface="Calibri"/>
              </a:rPr>
              <a:t>{ key -&gt; value } </a:t>
            </a:r>
            <a:r>
              <a:rPr b="0" lang="en-US" sz="2800" spc="-1" strike="noStrike">
                <a:solidFill>
                  <a:srgbClr val="234465"/>
                </a:solidFill>
                <a:latin typeface="Calibri"/>
              </a:rPr>
              <a:t>map</a:t>
            </a:r>
            <a:endParaRPr b="0" lang="en-US" sz="2800" spc="-1" strike="noStrike">
              <a:latin typeface="Arial"/>
            </a:endParaRPr>
          </a:p>
          <a:p>
            <a:pPr marL="456840" indent="-4561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234465"/>
                </a:solidFill>
                <a:latin typeface="Calibri"/>
              </a:rPr>
              <a:t>Better functionality than plain </a:t>
            </a:r>
            <a:br/>
            <a:r>
              <a:rPr b="0" lang="en-US" sz="2800" spc="-1" strike="noStrike">
                <a:solidFill>
                  <a:srgbClr val="234465"/>
                </a:solidFill>
                <a:latin typeface="Calibri"/>
              </a:rPr>
              <a:t>JS object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433" name="CustomShape 2"/>
          <p:cNvSpPr/>
          <p:nvPr/>
        </p:nvSpPr>
        <p:spPr>
          <a:xfrm>
            <a:off x="190440" y="100800"/>
            <a:ext cx="9505440" cy="88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Calibri"/>
              </a:rPr>
              <a:t>The Map Class in JS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434" name="CustomShape 3"/>
          <p:cNvSpPr/>
          <p:nvPr/>
        </p:nvSpPr>
        <p:spPr>
          <a:xfrm>
            <a:off x="11566440" y="6397200"/>
            <a:ext cx="428040" cy="30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r">
              <a:lnSpc>
                <a:spcPct val="100000"/>
              </a:lnSpc>
            </a:pPr>
            <a:fld id="{8EB7A3E1-61DF-44E2-90F7-426DE96971FC}" type="slidenum">
              <a:rPr b="0" lang="en-US" sz="8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en-US" sz="800" spc="-1" strike="noStrike">
              <a:latin typeface="Arial"/>
            </a:endParaRPr>
          </a:p>
        </p:txBody>
      </p:sp>
      <p:sp>
        <p:nvSpPr>
          <p:cNvPr id="435" name="CustomShape 4"/>
          <p:cNvSpPr/>
          <p:nvPr/>
        </p:nvSpPr>
        <p:spPr>
          <a:xfrm>
            <a:off x="781200" y="3197520"/>
            <a:ext cx="5669280" cy="199008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>
            <a:noAutofit/>
          </a:bodyPr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000" spc="-1" strike="noStrike">
                <a:solidFill>
                  <a:srgbClr val="234465"/>
                </a:solidFill>
                <a:latin typeface="Consolas"/>
                <a:ea typeface="DejaVu Sans"/>
              </a:rPr>
              <a:t>let score = </a:t>
            </a:r>
            <a:r>
              <a:rPr b="1" lang="en-US" sz="2000" spc="-1" strike="noStrike">
                <a:solidFill>
                  <a:srgbClr val="ffa000"/>
                </a:solidFill>
                <a:latin typeface="Consolas"/>
                <a:ea typeface="DejaVu Sans"/>
              </a:rPr>
              <a:t>new Map()</a:t>
            </a:r>
            <a:r>
              <a:rPr b="1" lang="en-US" sz="2000" spc="-1" strike="noStrike">
                <a:solidFill>
                  <a:srgbClr val="234465"/>
                </a:solidFill>
                <a:latin typeface="Consolas"/>
                <a:ea typeface="DejaVu Sans"/>
              </a:rPr>
              <a:t>;</a:t>
            </a:r>
            <a:br/>
            <a:r>
              <a:rPr b="1" lang="en-US" sz="2000" spc="-1" strike="noStrike">
                <a:solidFill>
                  <a:srgbClr val="234465"/>
                </a:solidFill>
                <a:latin typeface="Consolas"/>
                <a:ea typeface="DejaVu Sans"/>
              </a:rPr>
              <a:t>score.</a:t>
            </a:r>
            <a:r>
              <a:rPr b="1" lang="en-US" sz="2000" spc="-1" strike="noStrike">
                <a:solidFill>
                  <a:srgbClr val="ffa000"/>
                </a:solidFill>
                <a:latin typeface="Consolas"/>
                <a:ea typeface="DejaVu Sans"/>
              </a:rPr>
              <a:t>set</a:t>
            </a:r>
            <a:r>
              <a:rPr b="1" lang="en-US" sz="2000" spc="-1" strike="noStrike">
                <a:solidFill>
                  <a:srgbClr val="234465"/>
                </a:solidFill>
                <a:latin typeface="Consolas"/>
                <a:ea typeface="DejaVu Sans"/>
              </a:rPr>
              <a:t>("Peter", 130);</a:t>
            </a:r>
            <a:br/>
            <a:r>
              <a:rPr b="1" lang="en-US" sz="2000" spc="-1" strike="noStrike">
                <a:solidFill>
                  <a:srgbClr val="234465"/>
                </a:solidFill>
                <a:latin typeface="Consolas"/>
                <a:ea typeface="DejaVu Sans"/>
              </a:rPr>
              <a:t>score.</a:t>
            </a:r>
            <a:r>
              <a:rPr b="1" lang="en-US" sz="2000" spc="-1" strike="noStrike">
                <a:solidFill>
                  <a:srgbClr val="ffa000"/>
                </a:solidFill>
                <a:latin typeface="Consolas"/>
                <a:ea typeface="DejaVu Sans"/>
              </a:rPr>
              <a:t>set</a:t>
            </a:r>
            <a:r>
              <a:rPr b="1" lang="en-US" sz="2000" spc="-1" strike="noStrike">
                <a:solidFill>
                  <a:srgbClr val="234465"/>
                </a:solidFill>
                <a:latin typeface="Consolas"/>
                <a:ea typeface="DejaVu Sans"/>
              </a:rPr>
              <a:t>("Maria", 85);</a:t>
            </a:r>
            <a:br/>
            <a:r>
              <a:rPr b="1" lang="en-US" sz="2000" spc="-1" strike="noStrike">
                <a:solidFill>
                  <a:srgbClr val="ffa000"/>
                </a:solidFill>
                <a:latin typeface="Consolas"/>
                <a:ea typeface="DejaVu Sans"/>
              </a:rPr>
              <a:t>for</a:t>
            </a:r>
            <a:r>
              <a:rPr b="1" lang="en-US" sz="2000" spc="-1" strike="noStrike">
                <a:solidFill>
                  <a:srgbClr val="234465"/>
                </a:solidFill>
                <a:latin typeface="Consolas"/>
                <a:ea typeface="DejaVu Sans"/>
              </a:rPr>
              <a:t> (let [k, v] </a:t>
            </a:r>
            <a:r>
              <a:rPr b="1" lang="en-US" sz="2000" spc="-1" strike="noStrike">
                <a:solidFill>
                  <a:srgbClr val="ffa000"/>
                </a:solidFill>
                <a:latin typeface="Consolas"/>
                <a:ea typeface="DejaVu Sans"/>
              </a:rPr>
              <a:t>of</a:t>
            </a:r>
            <a:r>
              <a:rPr b="1" lang="en-US" sz="2000" spc="-1" strike="noStrike">
                <a:solidFill>
                  <a:srgbClr val="234465"/>
                </a:solidFill>
                <a:latin typeface="Consolas"/>
                <a:ea typeface="DejaVu Sans"/>
              </a:rPr>
              <a:t> score){</a:t>
            </a:r>
            <a:br/>
            <a:r>
              <a:rPr b="1" lang="en-US" sz="2000" spc="-1" strike="noStrike">
                <a:solidFill>
                  <a:srgbClr val="234465"/>
                </a:solidFill>
                <a:latin typeface="Consolas"/>
                <a:ea typeface="DejaVu Sans"/>
              </a:rPr>
              <a:t>  console.log(k + ' -&gt; ' + v);</a:t>
            </a:r>
            <a:br/>
            <a:r>
              <a:rPr b="1" lang="en-US" sz="2000" spc="-1" strike="noStrike">
                <a:solidFill>
                  <a:srgbClr val="234465"/>
                </a:solidFill>
                <a:latin typeface="Consolas"/>
                <a:ea typeface="DejaVu Sans"/>
              </a:rPr>
              <a:t>}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436" name="Picture 5" descr=""/>
          <p:cNvPicPr/>
          <p:nvPr/>
        </p:nvPicPr>
        <p:blipFill>
          <a:blip r:embed="rId1"/>
          <a:stretch/>
        </p:blipFill>
        <p:spPr>
          <a:xfrm>
            <a:off x="6851520" y="2087280"/>
            <a:ext cx="4755960" cy="3998880"/>
          </a:xfrm>
          <a:prstGeom prst="rect">
            <a:avLst/>
          </a:prstGeom>
          <a:ln>
            <a:noFill/>
          </a:ln>
          <a:effectLst>
            <a:outerShdw algn="tl" blurRad="190500" rotWithShape="0">
              <a:srgbClr val="000000">
                <a:alpha val="70000"/>
              </a:srgbClr>
            </a:outerShdw>
          </a:effectLst>
        </p:spPr>
      </p:pic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251" dur="indefinite" restart="never" nodeType="tmRoot">
          <p:childTnLst>
            <p:seq>
              <p:cTn id="252" dur="indefinite" nodeType="mainSeq">
                <p:childTnLst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CustomShape 1"/>
          <p:cNvSpPr/>
          <p:nvPr/>
        </p:nvSpPr>
        <p:spPr>
          <a:xfrm>
            <a:off x="190440" y="100800"/>
            <a:ext cx="9505440" cy="88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Phonebook - Map Example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38" name="CustomShape 2"/>
          <p:cNvSpPr/>
          <p:nvPr/>
        </p:nvSpPr>
        <p:spPr>
          <a:xfrm>
            <a:off x="11566440" y="6397200"/>
            <a:ext cx="428040" cy="30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r">
              <a:lnSpc>
                <a:spcPct val="100000"/>
              </a:lnSpc>
            </a:pPr>
            <a:fld id="{D466F5E2-A5B9-404F-A74F-FEDDA8356228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  <p:sp>
        <p:nvSpPr>
          <p:cNvPr id="439" name="CustomShape 3"/>
          <p:cNvSpPr/>
          <p:nvPr/>
        </p:nvSpPr>
        <p:spPr>
          <a:xfrm>
            <a:off x="1376640" y="1508040"/>
            <a:ext cx="9377280" cy="498168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>
            <a:noAutofit/>
          </a:bodyPr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let phonebook = 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  <a:ea typeface="DejaVu Sans"/>
              </a:rPr>
              <a:t>new Map()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;</a:t>
            </a:r>
            <a:br/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phonebook.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  <a:ea typeface="DejaVu Sans"/>
              </a:rPr>
              <a:t>set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("John Smith", "+1-555-8976");</a:t>
            </a:r>
            <a:r>
              <a:rPr b="1" lang="en-US" sz="2400" spc="-1" strike="noStrike">
                <a:solidFill>
                  <a:srgbClr val="1a334c"/>
                </a:solidFill>
                <a:latin typeface="Consolas"/>
                <a:ea typeface="DejaVu Sans"/>
              </a:rPr>
              <a:t> </a:t>
            </a:r>
            <a:r>
              <a:rPr b="1" i="1" lang="en-US" sz="2400" spc="-1" strike="noStrike">
                <a:solidFill>
                  <a:srgbClr val="00b050"/>
                </a:solidFill>
                <a:latin typeface="Consolas"/>
                <a:ea typeface="DejaVu Sans"/>
              </a:rPr>
              <a:t>// Add</a:t>
            </a:r>
            <a:br/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phonebook.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  <a:ea typeface="DejaVu Sans"/>
              </a:rPr>
              <a:t>set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("Lisa Smith","+1-555-1234");</a:t>
            </a:r>
            <a:br/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phonebook.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  <a:ea typeface="DejaVu Sans"/>
              </a:rPr>
              <a:t>set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("Sam Doe", "+1-555-5030");</a:t>
            </a:r>
            <a:br/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phonebook.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  <a:ea typeface="DejaVu Sans"/>
              </a:rPr>
              <a:t>set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("Nakov", "+359-899-555-592");</a:t>
            </a:r>
            <a:br/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phonebook.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  <a:ea typeface="DejaVu Sans"/>
              </a:rPr>
              <a:t>set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("Nakov", "+359-2-981-9819"); </a:t>
            </a:r>
            <a:r>
              <a:rPr b="1" i="1" lang="en-US" sz="2400" spc="-1" strike="noStrike">
                <a:solidFill>
                  <a:srgbClr val="00b050"/>
                </a:solidFill>
                <a:latin typeface="Consolas"/>
                <a:ea typeface="DejaVu Sans"/>
              </a:rPr>
              <a:t>// Replace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phonebook.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  <a:ea typeface="DejaVu Sans"/>
              </a:rPr>
              <a:t>delete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("John Smith");</a:t>
            </a:r>
            <a:r>
              <a:rPr b="1" lang="en-US" sz="2400" spc="-1" strike="noStrike">
                <a:solidFill>
                  <a:srgbClr val="1a334c"/>
                </a:solidFill>
                <a:latin typeface="Consolas"/>
                <a:ea typeface="DejaVu Sans"/>
              </a:rPr>
              <a:t> </a:t>
            </a:r>
            <a:r>
              <a:rPr b="1" i="1" lang="en-US" sz="2400" spc="-1" strike="noStrike">
                <a:solidFill>
                  <a:srgbClr val="00b050"/>
                </a:solidFill>
                <a:latin typeface="Consolas"/>
                <a:ea typeface="DejaVu Sans"/>
              </a:rPr>
              <a:t>// Delete</a:t>
            </a:r>
            <a:br/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console.log(phonebook.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  <a:ea typeface="DejaVu Sans"/>
              </a:rPr>
              <a:t>size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); </a:t>
            </a:r>
            <a:r>
              <a:rPr b="1" i="1" lang="en-US" sz="2400" spc="-1" strike="noStrike">
                <a:solidFill>
                  <a:srgbClr val="00b050"/>
                </a:solidFill>
                <a:latin typeface="Consolas"/>
                <a:ea typeface="DejaVu Sans"/>
              </a:rPr>
              <a:t>// 3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400" spc="-1" strike="noStrike">
                <a:solidFill>
                  <a:srgbClr val="ffa000"/>
                </a:solidFill>
                <a:latin typeface="Consolas"/>
                <a:ea typeface="DejaVu Sans"/>
              </a:rPr>
              <a:t>for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 (let [key, value] 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  <a:ea typeface="DejaVu Sans"/>
              </a:rPr>
              <a:t>of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 phonebook){</a:t>
            </a:r>
            <a:r>
              <a:rPr b="1" lang="en-US" sz="2400" spc="-1" strike="noStrike">
                <a:solidFill>
                  <a:srgbClr val="1a334c"/>
                </a:solidFill>
                <a:latin typeface="Consolas"/>
                <a:ea typeface="DejaVu Sans"/>
              </a:rPr>
              <a:t> </a:t>
            </a:r>
            <a:r>
              <a:rPr b="1" i="1" lang="en-US" sz="2400" spc="-1" strike="noStrike">
                <a:solidFill>
                  <a:srgbClr val="00b050"/>
                </a:solidFill>
                <a:latin typeface="Consolas"/>
                <a:ea typeface="DejaVu Sans"/>
              </a:rPr>
              <a:t>// Print</a:t>
            </a:r>
            <a:br/>
            <a:r>
              <a:rPr b="1" i="1" lang="en-US" sz="2400" spc="-1" strike="noStrike">
                <a:solidFill>
                  <a:srgbClr val="00b050"/>
                </a:solidFill>
                <a:latin typeface="Consolas"/>
                <a:ea typeface="DejaVu Sans"/>
              </a:rPr>
              <a:t> 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console.log(`${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  <a:ea typeface="DejaVu Sans"/>
              </a:rPr>
              <a:t>key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} -&gt; ${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  <a:ea typeface="DejaVu Sans"/>
              </a:rPr>
              <a:t>value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}`);</a:t>
            </a:r>
            <a:br/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}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265" dur="indefinite" restart="never" nodeType="tmRoot">
          <p:childTnLst>
            <p:seq>
              <p:cTn id="26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CustomShape 1"/>
          <p:cNvSpPr/>
          <p:nvPr/>
        </p:nvSpPr>
        <p:spPr>
          <a:xfrm>
            <a:off x="190440" y="100800"/>
            <a:ext cx="9505440" cy="88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Maps Preserve the Insertion Order of Keys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41" name="CustomShape 2"/>
          <p:cNvSpPr/>
          <p:nvPr/>
        </p:nvSpPr>
        <p:spPr>
          <a:xfrm>
            <a:off x="11566440" y="6397200"/>
            <a:ext cx="428040" cy="30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r">
              <a:lnSpc>
                <a:spcPct val="100000"/>
              </a:lnSpc>
            </a:pPr>
            <a:fld id="{A0D6EA82-C164-46EC-BBEE-0632B8285E0C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  <p:sp>
        <p:nvSpPr>
          <p:cNvPr id="442" name="CustomShape 3"/>
          <p:cNvSpPr/>
          <p:nvPr/>
        </p:nvSpPr>
        <p:spPr>
          <a:xfrm>
            <a:off x="1696320" y="1440000"/>
            <a:ext cx="8882280" cy="52887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>
            <a:noAutofit/>
          </a:bodyPr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let map = new Map([</a:t>
            </a:r>
            <a:br/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["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  <a:ea typeface="DejaVu Sans"/>
              </a:rPr>
              <a:t>1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", '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  <a:ea typeface="DejaVu Sans"/>
              </a:rPr>
              <a:t>one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'],</a:t>
            </a:r>
            <a:br/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["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  <a:ea typeface="DejaVu Sans"/>
              </a:rPr>
              <a:t>3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", '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  <a:ea typeface="DejaVu Sans"/>
              </a:rPr>
              <a:t>three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'],</a:t>
            </a:r>
            <a:br/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["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  <a:ea typeface="DejaVu Sans"/>
              </a:rPr>
              <a:t>2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", '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  <a:ea typeface="DejaVu Sans"/>
              </a:rPr>
              <a:t>two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'],</a:t>
            </a:r>
            <a:br/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["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  <a:ea typeface="DejaVu Sans"/>
              </a:rPr>
              <a:t>z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", '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  <a:ea typeface="DejaVu Sans"/>
              </a:rPr>
              <a:t>z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'],</a:t>
            </a:r>
            <a:br/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["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  <a:ea typeface="DejaVu Sans"/>
              </a:rPr>
              <a:t>a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", '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  <a:ea typeface="DejaVu Sans"/>
              </a:rPr>
              <a:t>a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']</a:t>
            </a:r>
            <a:br/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]);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5000"/>
              </a:lnSpc>
              <a:spcBef>
                <a:spcPts val="1199"/>
              </a:spcBef>
              <a:spcAft>
                <a:spcPts val="601"/>
              </a:spcAft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console.log(map);</a:t>
            </a:r>
            <a:br/>
            <a:r>
              <a:rPr b="1" i="1" lang="en-US" sz="2400" spc="-1" strike="noStrike">
                <a:solidFill>
                  <a:srgbClr val="00b050"/>
                </a:solidFill>
                <a:latin typeface="Consolas"/>
                <a:ea typeface="DejaVu Sans"/>
              </a:rPr>
              <a:t>// Map {"1" =&gt; "one", "3" =&gt; "three", "2" =&gt; "two", </a:t>
            </a:r>
            <a:br/>
            <a:r>
              <a:rPr b="1" i="1" lang="en-US" sz="2400" spc="-1" strike="noStrike">
                <a:solidFill>
                  <a:srgbClr val="00b050"/>
                </a:solidFill>
                <a:latin typeface="Consolas"/>
                <a:ea typeface="DejaVu Sans"/>
              </a:rPr>
              <a:t>"z" =&gt; "z", "a" =&gt; "a"}</a:t>
            </a:r>
            <a:br/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console.log(Array.from(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  <a:ea typeface="DejaVu Sans"/>
              </a:rPr>
              <a:t>map.keys</a:t>
            </a:r>
            <a:r>
              <a:rPr b="1" lang="en-US" sz="2400" spc="-1" strike="noStrike">
                <a:solidFill>
                  <a:srgbClr val="1a334c"/>
                </a:solidFill>
                <a:latin typeface="Consolas"/>
                <a:ea typeface="DejaVu Sans"/>
              </a:rPr>
              <a:t>()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));</a:t>
            </a:r>
            <a:br/>
            <a:r>
              <a:rPr b="1" i="1" lang="en-US" sz="2400" spc="-1" strike="noStrike">
                <a:solidFill>
                  <a:srgbClr val="00b050"/>
                </a:solidFill>
                <a:latin typeface="Consolas"/>
                <a:ea typeface="DejaVu Sans"/>
              </a:rPr>
              <a:t>// ["1", "3", "2", "z", "a"]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443" name="Picture 5" descr=""/>
          <p:cNvPicPr/>
          <p:nvPr/>
        </p:nvPicPr>
        <p:blipFill>
          <a:blip r:embed="rId1"/>
          <a:stretch/>
        </p:blipFill>
        <p:spPr>
          <a:xfrm>
            <a:off x="6643440" y="1440000"/>
            <a:ext cx="4025160" cy="2912760"/>
          </a:xfrm>
          <a:prstGeom prst="rect">
            <a:avLst/>
          </a:prstGeom>
          <a:ln>
            <a:noFill/>
          </a:ln>
          <a:effectLst>
            <a:outerShdw algn="tl" blurRad="190500" rotWithShape="0">
              <a:srgbClr val="000000">
                <a:alpha val="70000"/>
              </a:srgbClr>
            </a:outerShdw>
          </a:effectLst>
        </p:spPr>
      </p:pic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267" dur="indefinite" restart="never" nodeType="tmRoot">
          <p:childTnLst>
            <p:seq>
              <p:cTn id="268" dur="indefinite" nodeType="mainSeq">
                <p:childTnLst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CustomShape 1"/>
          <p:cNvSpPr/>
          <p:nvPr/>
        </p:nvSpPr>
        <p:spPr>
          <a:xfrm>
            <a:off x="190440" y="1196280"/>
            <a:ext cx="11817360" cy="520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>
            <a:normAutofit/>
          </a:bodyPr>
          <a:p>
            <a:pPr algn="ctr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8800" spc="-1" strike="noStrike" u="sng">
                <a:solidFill>
                  <a:srgbClr val="ffa000"/>
                </a:solidFill>
                <a:uFillTx/>
                <a:latin typeface="Calibri"/>
              </a:rPr>
              <a:t>sli.do</a:t>
            </a:r>
            <a:endParaRPr b="0" lang="en-US" sz="8800" spc="-1" strike="noStrike">
              <a:latin typeface="Arial"/>
            </a:endParaRPr>
          </a:p>
          <a:p>
            <a:pPr algn="ctr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11500" spc="-1" strike="noStrike">
                <a:solidFill>
                  <a:srgbClr val="234465"/>
                </a:solidFill>
                <a:latin typeface="Calibri"/>
              </a:rPr>
              <a:t>#JSCORE</a:t>
            </a:r>
            <a:endParaRPr b="0" lang="en-US" sz="11500" spc="-1" strike="noStrike">
              <a:latin typeface="Arial"/>
            </a:endParaRPr>
          </a:p>
        </p:txBody>
      </p:sp>
      <p:sp>
        <p:nvSpPr>
          <p:cNvPr id="302" name="CustomShape 2"/>
          <p:cNvSpPr/>
          <p:nvPr/>
        </p:nvSpPr>
        <p:spPr>
          <a:xfrm>
            <a:off x="190440" y="100800"/>
            <a:ext cx="9505440" cy="88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Have a Question?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303" name="CustomShape 3"/>
          <p:cNvSpPr/>
          <p:nvPr/>
        </p:nvSpPr>
        <p:spPr>
          <a:xfrm>
            <a:off x="11566440" y="6397200"/>
            <a:ext cx="428040" cy="30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r">
              <a:lnSpc>
                <a:spcPct val="100000"/>
              </a:lnSpc>
            </a:pPr>
            <a:fld id="{ACDA292A-596D-40F7-8526-4415EDAE1F01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3</a:t>
            </a:fld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CustomShape 1"/>
          <p:cNvSpPr/>
          <p:nvPr/>
        </p:nvSpPr>
        <p:spPr>
          <a:xfrm>
            <a:off x="190440" y="1196280"/>
            <a:ext cx="11817360" cy="520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>
            <a:noAutofit/>
          </a:bodyPr>
          <a:p>
            <a:pPr marL="456840" indent="-4561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Write a JS function to </a:t>
            </a:r>
            <a:r>
              <a:rPr b="1" lang="en-US" sz="3400" spc="-1" strike="noStrike">
                <a:solidFill>
                  <a:srgbClr val="ffa000"/>
                </a:solidFill>
                <a:latin typeface="Calibri"/>
              </a:rPr>
              <a:t>count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 the </a:t>
            </a:r>
            <a:r>
              <a:rPr b="1" lang="en-US" sz="3400" spc="-1" strike="noStrike">
                <a:solidFill>
                  <a:srgbClr val="ffa000"/>
                </a:solidFill>
                <a:latin typeface="Calibri"/>
              </a:rPr>
              <a:t>words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 in a text (case sensitive)</a:t>
            </a:r>
            <a:endParaRPr b="0" lang="en-US" sz="3400" spc="-1" strike="noStrike">
              <a:latin typeface="Arial"/>
            </a:endParaRPr>
          </a:p>
          <a:p>
            <a:pPr lvl="1" marL="990000" indent="-3801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Words are sequence of </a:t>
            </a:r>
            <a:r>
              <a:rPr b="1" lang="en-US" sz="3200" spc="-1" strike="noStrike">
                <a:solidFill>
                  <a:srgbClr val="ffa000"/>
                </a:solidFill>
                <a:latin typeface="Calibri"/>
              </a:rPr>
              <a:t>letters</a:t>
            </a: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, </a:t>
            </a:r>
            <a:r>
              <a:rPr b="1" lang="en-US" sz="3200" spc="-1" strike="noStrike">
                <a:solidFill>
                  <a:srgbClr val="ffa000"/>
                </a:solidFill>
                <a:latin typeface="Calibri"/>
              </a:rPr>
              <a:t>digits</a:t>
            </a: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 and </a:t>
            </a:r>
            <a:r>
              <a:rPr b="1" lang="en-US" sz="3200" spc="-1" strike="noStrike">
                <a:solidFill>
                  <a:srgbClr val="ffa000"/>
                </a:solidFill>
                <a:latin typeface="Calibri"/>
              </a:rPr>
              <a:t>_</a:t>
            </a:r>
            <a:endParaRPr b="0" lang="en-US" sz="3200" spc="-1" strike="noStrike">
              <a:latin typeface="Arial"/>
            </a:endParaRPr>
          </a:p>
          <a:p>
            <a:pPr lvl="1" marL="990000" indent="-3801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The </a:t>
            </a:r>
            <a:r>
              <a:rPr b="1" lang="en-US" sz="3200" spc="-1" strike="noStrike">
                <a:solidFill>
                  <a:srgbClr val="ffa000"/>
                </a:solidFill>
                <a:latin typeface="Calibri"/>
              </a:rPr>
              <a:t>input</a:t>
            </a: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 comes as </a:t>
            </a:r>
            <a:r>
              <a:rPr b="1" lang="en-US" sz="3200" spc="-1" strike="noStrike">
                <a:solidFill>
                  <a:srgbClr val="ffa000"/>
                </a:solidFill>
                <a:latin typeface="Calibri"/>
              </a:rPr>
              <a:t>array of strings</a:t>
            </a:r>
            <a:endParaRPr b="0" lang="en-US" sz="3200" spc="-1" strike="noStrike">
              <a:latin typeface="Arial"/>
            </a:endParaRPr>
          </a:p>
          <a:p>
            <a:pPr lvl="1" marL="990000" indent="-3801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Order alphabetically the </a:t>
            </a:r>
            <a:r>
              <a:rPr b="1" lang="en-US" sz="3200" spc="-1" strike="noStrike">
                <a:solidFill>
                  <a:srgbClr val="ffa000"/>
                </a:solidFill>
                <a:latin typeface="Calibri"/>
              </a:rPr>
              <a:t>output</a:t>
            </a: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 words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445" name="CustomShape 2"/>
          <p:cNvSpPr/>
          <p:nvPr/>
        </p:nvSpPr>
        <p:spPr>
          <a:xfrm>
            <a:off x="190440" y="100800"/>
            <a:ext cx="9505440" cy="88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Problem: Count Words in a Text (with Map)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46" name="CustomShape 3"/>
          <p:cNvSpPr/>
          <p:nvPr/>
        </p:nvSpPr>
        <p:spPr>
          <a:xfrm>
            <a:off x="11566440" y="6397200"/>
            <a:ext cx="428040" cy="30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r">
              <a:lnSpc>
                <a:spcPct val="100000"/>
              </a:lnSpc>
            </a:pPr>
            <a:fld id="{E4D1FC31-8F03-4FE1-A9A8-E35AD898991F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  <p:sp>
        <p:nvSpPr>
          <p:cNvPr id="447" name="CustomShape 4"/>
          <p:cNvSpPr/>
          <p:nvPr/>
        </p:nvSpPr>
        <p:spPr>
          <a:xfrm>
            <a:off x="1406160" y="4200480"/>
            <a:ext cx="4142520" cy="16070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>
            <a:noAutofit/>
          </a:bodyPr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JS devs use Node.js for server-side JS.</a:t>
            </a:r>
            <a:br/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JS devs use JS.</a:t>
            </a:r>
            <a:br/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-- JS for devs --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48" name="CustomShape 5"/>
          <p:cNvSpPr/>
          <p:nvPr/>
        </p:nvSpPr>
        <p:spPr>
          <a:xfrm>
            <a:off x="7904880" y="3627720"/>
            <a:ext cx="3422160" cy="31413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>
            <a:noAutofit/>
          </a:bodyPr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'devs' -&gt; 3 times</a:t>
            </a:r>
            <a:br/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'for' -&gt; 2 times</a:t>
            </a:r>
            <a:br/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'js' -&gt; 6 times</a:t>
            </a:r>
            <a:br/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'node' -&gt; 1 times</a:t>
            </a:r>
            <a:br/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'server' -&gt; 1 times</a:t>
            </a:r>
            <a:br/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'side' -&gt; 1 times</a:t>
            </a:r>
            <a:br/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'use' -&gt; 2 times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49" name="CustomShape 6"/>
          <p:cNvSpPr/>
          <p:nvPr/>
        </p:nvSpPr>
        <p:spPr>
          <a:xfrm>
            <a:off x="6349680" y="4714560"/>
            <a:ext cx="754200" cy="59472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2">
              <a:alpha val="80000"/>
            </a:schemeClr>
          </a:solidFill>
          <a:ln w="19080">
            <a:solidFill>
              <a:schemeClr val="tx1">
                <a:lumMod val="75000"/>
                <a:alpha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273" dur="indefinite" restart="never" nodeType="tmRoot">
          <p:childTnLst>
            <p:seq>
              <p:cTn id="274" dur="indefinite" nodeType="mainSeq">
                <p:childTnLst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>
                      <p:stCondLst>
                        <p:cond delay="indefinite"/>
                      </p:stCondLst>
                      <p:childTnLst>
                        <p:par>
                          <p:cTn id="294" fill="hold">
                            <p:stCondLst>
                              <p:cond delay="0"/>
                            </p:stCondLst>
                            <p:childTnLst>
                              <p:par>
                                <p:cTn id="29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CustomShape 1"/>
          <p:cNvSpPr/>
          <p:nvPr/>
        </p:nvSpPr>
        <p:spPr>
          <a:xfrm>
            <a:off x="190440" y="100800"/>
            <a:ext cx="9505440" cy="88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Solution: Count Words in a Text (with Map)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51" name="CustomShape 2"/>
          <p:cNvSpPr/>
          <p:nvPr/>
        </p:nvSpPr>
        <p:spPr>
          <a:xfrm>
            <a:off x="11566440" y="6397200"/>
            <a:ext cx="428040" cy="30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r">
              <a:lnSpc>
                <a:spcPct val="100000"/>
              </a:lnSpc>
            </a:pPr>
            <a:fld id="{F65C47E7-A7CE-47E9-A0B1-B1793CEC7AA0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  <p:sp>
        <p:nvSpPr>
          <p:cNvPr id="452" name="CustomShape 3"/>
          <p:cNvSpPr/>
          <p:nvPr/>
        </p:nvSpPr>
        <p:spPr>
          <a:xfrm>
            <a:off x="1013400" y="1214280"/>
            <a:ext cx="10167480" cy="50421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>
            <a:noAutofit/>
          </a:bodyPr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function countWords(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  <a:ea typeface="DejaVu Sans"/>
              </a:rPr>
              <a:t>inputLines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) {</a:t>
            </a:r>
            <a:br/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  let words = inputLines.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  <a:ea typeface="DejaVu Sans"/>
              </a:rPr>
              <a:t>join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('\n').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  <a:ea typeface="DejaVu Sans"/>
              </a:rPr>
              <a:t>toLowerCase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()</a:t>
            </a:r>
            <a:br/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    .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  <a:ea typeface="DejaVu Sans"/>
              </a:rPr>
              <a:t>split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(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  <a:ea typeface="DejaVu Sans"/>
              </a:rPr>
              <a:t>/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[^A-Za-z0-9_]+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  <a:ea typeface="DejaVu Sans"/>
              </a:rPr>
              <a:t>/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).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  <a:ea typeface="DejaVu Sans"/>
              </a:rPr>
              <a:t>filter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(w =&gt; w != '');</a:t>
            </a:r>
            <a:br/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  let wordsCount = 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  <a:ea typeface="DejaVu Sans"/>
              </a:rPr>
              <a:t>new Map()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;</a:t>
            </a:r>
            <a:br/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  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  <a:ea typeface="DejaVu Sans"/>
              </a:rPr>
              <a:t>for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 (let w 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  <a:ea typeface="DejaVu Sans"/>
              </a:rPr>
              <a:t>of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 words)</a:t>
            </a:r>
            <a:br/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    wordsCount.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  <a:ea typeface="DejaVu Sans"/>
              </a:rPr>
              <a:t>has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(w) ? wordsCount.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  <a:ea typeface="DejaVu Sans"/>
              </a:rPr>
              <a:t>set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(w,</a:t>
            </a:r>
            <a:br/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      wordsCount.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  <a:ea typeface="DejaVu Sans"/>
              </a:rPr>
              <a:t>get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(w)+1) : wordsCount.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  <a:ea typeface="DejaVu Sans"/>
              </a:rPr>
              <a:t>set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(w, 1);</a:t>
            </a:r>
            <a:br/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  let allWords = 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  <a:ea typeface="DejaVu Sans"/>
              </a:rPr>
              <a:t>Array.from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(wordsCount.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  <a:ea typeface="DejaVu Sans"/>
              </a:rPr>
              <a:t>keys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()).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  <a:ea typeface="DejaVu Sans"/>
              </a:rPr>
              <a:t>sort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();</a:t>
            </a:r>
            <a:br/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  allWords.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  <a:ea typeface="DejaVu Sans"/>
              </a:rPr>
              <a:t>forEach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(w =&gt;</a:t>
            </a:r>
            <a:br/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    console.log(`'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  <a:ea typeface="DejaVu Sans"/>
              </a:rPr>
              <a:t>${w}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' -&gt; 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  <a:ea typeface="DejaVu Sans"/>
              </a:rPr>
              <a:t>${wordsCount.get(w)}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 times`));</a:t>
            </a:r>
            <a:br/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}</a:t>
            </a:r>
            <a:br/>
            <a:endParaRPr b="0" lang="en-US" sz="2400" spc="-1" strike="noStrike">
              <a:latin typeface="Arial"/>
            </a:endParaRPr>
          </a:p>
        </p:txBody>
      </p:sp>
      <p:sp>
        <p:nvSpPr>
          <p:cNvPr id="453" name="CustomShape 4"/>
          <p:cNvSpPr/>
          <p:nvPr/>
        </p:nvSpPr>
        <p:spPr>
          <a:xfrm>
            <a:off x="3280320" y="5424840"/>
            <a:ext cx="7900920" cy="9489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>
            <a:noAutofit/>
          </a:bodyPr>
          <a:p>
            <a:pPr>
              <a:lnSpc>
                <a:spcPct val="12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400" spc="-1" strike="noStrike">
                <a:solidFill>
                  <a:srgbClr val="234465"/>
                </a:solidFill>
                <a:latin typeface="Calibri"/>
                <a:ea typeface="DejaVu Sans"/>
              </a:rPr>
              <a:t>countWords(['</a:t>
            </a:r>
            <a:r>
              <a:rPr b="1" lang="en-US" sz="2400" spc="-1" strike="noStrike">
                <a:solidFill>
                  <a:srgbClr val="ffa000"/>
                </a:solidFill>
                <a:latin typeface="Calibri"/>
                <a:ea typeface="DejaVu Sans"/>
              </a:rPr>
              <a:t>JS and Node.js</a:t>
            </a:r>
            <a:r>
              <a:rPr b="1" lang="en-US" sz="2400" spc="-1" strike="noStrike">
                <a:solidFill>
                  <a:srgbClr val="234465"/>
                </a:solidFill>
                <a:latin typeface="Calibri"/>
                <a:ea typeface="DejaVu Sans"/>
              </a:rPr>
              <a:t>', '</a:t>
            </a:r>
            <a:r>
              <a:rPr b="1" lang="en-US" sz="2400" spc="-1" strike="noStrike">
                <a:solidFill>
                  <a:srgbClr val="ffa000"/>
                </a:solidFill>
                <a:latin typeface="Calibri"/>
                <a:ea typeface="DejaVu Sans"/>
              </a:rPr>
              <a:t>JS again and again</a:t>
            </a:r>
            <a:r>
              <a:rPr b="1" lang="en-US" sz="2400" spc="-1" strike="noStrike">
                <a:solidFill>
                  <a:srgbClr val="234465"/>
                </a:solidFill>
                <a:latin typeface="Calibri"/>
                <a:ea typeface="DejaVu Sans"/>
              </a:rPr>
              <a:t>', '</a:t>
            </a:r>
            <a:r>
              <a:rPr b="1" lang="en-US" sz="2400" spc="-1" strike="noStrike">
                <a:solidFill>
                  <a:srgbClr val="ffa000"/>
                </a:solidFill>
                <a:latin typeface="Calibri"/>
                <a:ea typeface="DejaVu Sans"/>
              </a:rPr>
              <a:t>Oh, JS?</a:t>
            </a:r>
            <a:r>
              <a:rPr b="1" lang="en-US" sz="2400" spc="-1" strike="noStrike">
                <a:solidFill>
                  <a:srgbClr val="234465"/>
                </a:solidFill>
                <a:latin typeface="Calibri"/>
                <a:ea typeface="DejaVu Sans"/>
              </a:rPr>
              <a:t>'])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54" name="CustomShape 5"/>
          <p:cNvSpPr/>
          <p:nvPr/>
        </p:nvSpPr>
        <p:spPr>
          <a:xfrm>
            <a:off x="177120" y="6281640"/>
            <a:ext cx="11817360" cy="42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>
            <a:noAutofit/>
          </a:bodyPr>
          <a:p>
            <a:pPr algn="ctr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r>
              <a:rPr b="0" lang="en-US" sz="2400" spc="-1" strike="noStrike">
                <a:solidFill>
                  <a:srgbClr val="234465"/>
                </a:solidFill>
                <a:latin typeface="Calibri"/>
                <a:ea typeface="DejaVu Sans"/>
              </a:rPr>
              <a:t>Check your solution here: </a:t>
            </a:r>
            <a:r>
              <a:rPr b="0" lang="en-US" sz="2400" spc="-1" strike="noStrike" u="sng">
                <a:solidFill>
                  <a:srgbClr val="f2ac44"/>
                </a:solidFill>
                <a:uFillTx/>
                <a:latin typeface="Calibri"/>
                <a:ea typeface="DejaVu Sans"/>
                <a:hlinkClick r:id="rId1"/>
              </a:rPr>
              <a:t>https://judge.softuni.bg/Contests/315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297" dur="indefinite" restart="never" nodeType="tmRoot">
          <p:childTnLst>
            <p:seq>
              <p:cTn id="298" dur="indefinite" nodeType="mainSeq">
                <p:childTnLst>
                  <p:par>
                    <p:cTn id="299" fill="hold">
                      <p:stCondLst>
                        <p:cond delay="indefinite"/>
                      </p:stCondLst>
                      <p:childTnLst>
                        <p:par>
                          <p:cTn id="300" fill="hold">
                            <p:stCondLst>
                              <p:cond delay="0"/>
                            </p:stCondLst>
                            <p:childTnLst>
                              <p:par>
                                <p:cTn id="30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CustomShape 1"/>
          <p:cNvSpPr/>
          <p:nvPr/>
        </p:nvSpPr>
        <p:spPr>
          <a:xfrm>
            <a:off x="190440" y="1196280"/>
            <a:ext cx="11817360" cy="520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>
            <a:noAutofit/>
          </a:bodyPr>
          <a:p>
            <a:pPr marL="456840" indent="-4561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Read </a:t>
            </a:r>
            <a:r>
              <a:rPr b="1" lang="en-US" sz="3400" spc="-1" strike="noStrike">
                <a:solidFill>
                  <a:srgbClr val="ffa000"/>
                </a:solidFill>
                <a:latin typeface="Calibri"/>
              </a:rPr>
              <a:t>towns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 and </a:t>
            </a:r>
            <a:r>
              <a:rPr b="1" lang="en-US" sz="3400" spc="-1" strike="noStrike">
                <a:solidFill>
                  <a:srgbClr val="ffa000"/>
                </a:solidFill>
                <a:latin typeface="Calibri"/>
              </a:rPr>
              <a:t>populations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 (like shown below) and print a </a:t>
            </a:r>
            <a:br/>
            <a:r>
              <a:rPr b="1" lang="en-US" sz="3400" spc="-1" strike="noStrike">
                <a:solidFill>
                  <a:srgbClr val="ffa000"/>
                </a:solidFill>
                <a:latin typeface="Calibri"/>
              </a:rPr>
              <a:t>the towns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 ant their </a:t>
            </a:r>
            <a:r>
              <a:rPr b="1" lang="en-US" sz="3400" spc="-1" strike="noStrike">
                <a:solidFill>
                  <a:srgbClr val="ffa000"/>
                </a:solidFill>
                <a:latin typeface="Calibri"/>
              </a:rPr>
              <a:t>total population 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for each town (see below)</a:t>
            </a:r>
            <a:endParaRPr b="0" lang="en-US" sz="3400" spc="-1" strike="noStrike">
              <a:latin typeface="Arial"/>
            </a:endParaRPr>
          </a:p>
          <a:p>
            <a:pPr lvl="1" marL="990000" indent="-3801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Print the towns in the order of their first appearance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456" name="CustomShape 2"/>
          <p:cNvSpPr/>
          <p:nvPr/>
        </p:nvSpPr>
        <p:spPr>
          <a:xfrm>
            <a:off x="190440" y="100800"/>
            <a:ext cx="9505440" cy="88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Problem: Population in Towns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57" name="CustomShape 3"/>
          <p:cNvSpPr/>
          <p:nvPr/>
        </p:nvSpPr>
        <p:spPr>
          <a:xfrm>
            <a:off x="11566440" y="6397200"/>
            <a:ext cx="428040" cy="30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r">
              <a:lnSpc>
                <a:spcPct val="100000"/>
              </a:lnSpc>
            </a:pPr>
            <a:fld id="{1FFBA0EB-CCFD-4220-98A9-8D837F7F6F0A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  <p:sp>
        <p:nvSpPr>
          <p:cNvPr id="458" name="CustomShape 4"/>
          <p:cNvSpPr/>
          <p:nvPr/>
        </p:nvSpPr>
        <p:spPr>
          <a:xfrm>
            <a:off x="1320120" y="3212280"/>
            <a:ext cx="3303720" cy="42926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>
            <a:noAutofit/>
          </a:bodyPr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Varna &lt;-&gt; 40000</a:t>
            </a:r>
            <a:br/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Sofia &lt;-&gt; 1200000</a:t>
            </a:r>
            <a:br/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Plovdiv &lt;-&gt; 20000</a:t>
            </a:r>
            <a:br/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Sofia &lt;-&gt; 100000</a:t>
            </a:r>
            <a:br/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Varna &lt;-&gt; 420000</a:t>
            </a:r>
            <a:br/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Plovdiv &lt;-&gt; 400000</a:t>
            </a:r>
            <a:br/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Plovdiv &lt;-&gt; 50000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59" name="CustomShape 5"/>
          <p:cNvSpPr/>
          <p:nvPr/>
        </p:nvSpPr>
        <p:spPr>
          <a:xfrm>
            <a:off x="5908320" y="3979080"/>
            <a:ext cx="2952720" cy="199008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>
            <a:noAutofit/>
          </a:bodyPr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Varna : 460000</a:t>
            </a:r>
            <a:br/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Sofia : 1300000</a:t>
            </a:r>
            <a:br/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Plovdiv : 470000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60" name="CustomShape 6"/>
          <p:cNvSpPr/>
          <p:nvPr/>
        </p:nvSpPr>
        <p:spPr>
          <a:xfrm>
            <a:off x="4943520" y="4320360"/>
            <a:ext cx="645120" cy="55296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2">
              <a:alpha val="80000"/>
            </a:schemeClr>
          </a:solidFill>
          <a:ln w="19080">
            <a:solidFill>
              <a:schemeClr val="tx1">
                <a:lumMod val="75000"/>
                <a:alpha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</p:sp>
      <p:pic>
        <p:nvPicPr>
          <p:cNvPr id="461" name="Picture 7" descr=""/>
          <p:cNvPicPr/>
          <p:nvPr/>
        </p:nvPicPr>
        <p:blipFill>
          <a:blip r:embed="rId1"/>
          <a:stretch/>
        </p:blipFill>
        <p:spPr>
          <a:xfrm>
            <a:off x="9180720" y="3885480"/>
            <a:ext cx="1578960" cy="1422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305" dur="indefinite" restart="never" nodeType="tmRoot">
          <p:childTnLst>
            <p:seq>
              <p:cTn id="306" dur="indefinite" nodeType="mainSeq">
                <p:childTnLst>
                  <p:par>
                    <p:cTn id="307" fill="hold">
                      <p:stCondLst>
                        <p:cond delay="indefinite"/>
                      </p:stCondLst>
                      <p:childTnLst>
                        <p:par>
                          <p:cTn id="308" fill="hold">
                            <p:stCondLst>
                              <p:cond delay="0"/>
                            </p:stCondLst>
                            <p:childTnLst>
                              <p:par>
                                <p:cTn id="30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7" fill="hold">
                      <p:stCondLst>
                        <p:cond delay="indefinite"/>
                      </p:stCondLst>
                      <p:childTnLst>
                        <p:par>
                          <p:cTn id="318" fill="hold">
                            <p:stCondLst>
                              <p:cond delay="0"/>
                            </p:stCondLst>
                            <p:childTnLst>
                              <p:par>
                                <p:cTn id="31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CustomShape 1"/>
          <p:cNvSpPr/>
          <p:nvPr/>
        </p:nvSpPr>
        <p:spPr>
          <a:xfrm>
            <a:off x="190440" y="100800"/>
            <a:ext cx="9505440" cy="88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Solution: Population in Towns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63" name="CustomShape 2"/>
          <p:cNvSpPr/>
          <p:nvPr/>
        </p:nvSpPr>
        <p:spPr>
          <a:xfrm>
            <a:off x="11566440" y="6397200"/>
            <a:ext cx="428040" cy="30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r">
              <a:lnSpc>
                <a:spcPct val="100000"/>
              </a:lnSpc>
            </a:pPr>
            <a:fld id="{4C98AF74-A39D-4E89-B482-A759A59F0A8E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  <p:sp>
        <p:nvSpPr>
          <p:cNvPr id="464" name="CustomShape 3"/>
          <p:cNvSpPr/>
          <p:nvPr/>
        </p:nvSpPr>
        <p:spPr>
          <a:xfrm>
            <a:off x="1183680" y="1167840"/>
            <a:ext cx="9578520" cy="580968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>
            <a:noAutofit/>
          </a:bodyPr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function populationInTowns(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  <a:ea typeface="DejaVu Sans"/>
              </a:rPr>
              <a:t>dataRows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) {</a:t>
            </a:r>
            <a:br/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  let total = 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  <a:ea typeface="DejaVu Sans"/>
              </a:rPr>
              <a:t>new Map()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;</a:t>
            </a:r>
            <a:br/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  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  <a:ea typeface="DejaVu Sans"/>
              </a:rPr>
              <a:t>for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 (let dataRow 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  <a:ea typeface="DejaVu Sans"/>
              </a:rPr>
              <a:t>of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 dataRows) {</a:t>
            </a:r>
            <a:br/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    let 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  <a:ea typeface="DejaVu Sans"/>
              </a:rPr>
              <a:t>[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town, population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  <a:ea typeface="DejaVu Sans"/>
              </a:rPr>
              <a:t>]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 = dataRow.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  <a:ea typeface="DejaVu Sans"/>
              </a:rPr>
              <a:t>split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(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  <a:ea typeface="DejaVu Sans"/>
              </a:rPr>
              <a:t>/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\s*&lt;-&gt;\s*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  <a:ea typeface="DejaVu Sans"/>
              </a:rPr>
              <a:t>/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)</a:t>
            </a:r>
            <a:br/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    population = Number(population);</a:t>
            </a:r>
            <a:br/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    if (total.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  <a:ea typeface="DejaVu Sans"/>
              </a:rPr>
              <a:t>has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(town))</a:t>
            </a:r>
            <a:br/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      total.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  <a:ea typeface="DejaVu Sans"/>
              </a:rPr>
              <a:t>set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(town, total.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  <a:ea typeface="DejaVu Sans"/>
              </a:rPr>
              <a:t>get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(town) + population);</a:t>
            </a:r>
            <a:br/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    else total.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  <a:ea typeface="DejaVu Sans"/>
              </a:rPr>
              <a:t>set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(town, population);</a:t>
            </a:r>
            <a:br/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    }</a:t>
            </a:r>
            <a:br/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  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  <a:ea typeface="DejaVu Sans"/>
              </a:rPr>
              <a:t>for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 (let 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  <a:ea typeface="DejaVu Sans"/>
              </a:rPr>
              <a:t>[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town, sum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  <a:ea typeface="DejaVu Sans"/>
              </a:rPr>
              <a:t>]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 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  <a:ea typeface="DejaVu Sans"/>
              </a:rPr>
              <a:t>of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 total)</a:t>
            </a:r>
            <a:br/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    console.log(town + " : " + sum);</a:t>
            </a:r>
            <a:br/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}</a:t>
            </a:r>
            <a:br/>
            <a:endParaRPr b="0" lang="en-US" sz="2400" spc="-1" strike="noStrike">
              <a:latin typeface="Arial"/>
            </a:endParaRPr>
          </a:p>
        </p:txBody>
      </p:sp>
      <p:sp>
        <p:nvSpPr>
          <p:cNvPr id="465" name="CustomShape 4"/>
          <p:cNvSpPr/>
          <p:nvPr/>
        </p:nvSpPr>
        <p:spPr>
          <a:xfrm>
            <a:off x="4438800" y="5765760"/>
            <a:ext cx="6323760" cy="9489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>
            <a:noAutofit/>
          </a:bodyPr>
          <a:p>
            <a:pPr>
              <a:lnSpc>
                <a:spcPct val="12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400" spc="-1" strike="noStrike">
                <a:solidFill>
                  <a:srgbClr val="234465"/>
                </a:solidFill>
                <a:latin typeface="Calibri"/>
                <a:ea typeface="DejaVu Sans"/>
              </a:rPr>
              <a:t>populationInTowns(['B&lt;-&gt;20', 'A&lt;-&gt;30', 'B&lt;-&gt;5'])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66" name="CustomShape 5"/>
          <p:cNvSpPr/>
          <p:nvPr/>
        </p:nvSpPr>
        <p:spPr>
          <a:xfrm>
            <a:off x="177120" y="6281640"/>
            <a:ext cx="11817360" cy="42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>
            <a:noAutofit/>
          </a:bodyPr>
          <a:p>
            <a:pPr algn="ctr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r>
              <a:rPr b="0" lang="en-US" sz="2400" spc="-1" strike="noStrike">
                <a:solidFill>
                  <a:srgbClr val="234465"/>
                </a:solidFill>
                <a:latin typeface="Calibri"/>
              </a:rPr>
              <a:t>Check your solution here: </a:t>
            </a:r>
            <a:r>
              <a:rPr b="0" lang="en-US" sz="2400" spc="-1" strike="noStrike" u="sng">
                <a:solidFill>
                  <a:srgbClr val="f2ac44"/>
                </a:solidFill>
                <a:uFillTx/>
                <a:latin typeface="Calibri"/>
                <a:hlinkClick r:id="rId1"/>
              </a:rPr>
              <a:t>https://</a:t>
            </a:r>
            <a:r>
              <a:rPr b="0" lang="en-US" sz="2400" spc="-1" strike="noStrike" u="sng">
                <a:solidFill>
                  <a:srgbClr val="f2ac44"/>
                </a:solidFill>
                <a:uFillTx/>
                <a:latin typeface="Calibri"/>
                <a:hlinkClick r:id="rId2"/>
              </a:rPr>
              <a:t>judge.softuni.bg/Contests/315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323" dur="indefinite" restart="never" nodeType="tmRoot">
          <p:childTnLst>
            <p:seq>
              <p:cTn id="324" dur="indefinite" nodeType="mainSeq">
                <p:childTnLst>
                  <p:par>
                    <p:cTn id="325" fill="hold">
                      <p:stCondLst>
                        <p:cond delay="indefinite"/>
                      </p:stCondLst>
                      <p:childTnLst>
                        <p:par>
                          <p:cTn id="326" fill="hold">
                            <p:stCondLst>
                              <p:cond delay="0"/>
                            </p:stCondLst>
                            <p:childTnLst>
                              <p:par>
                                <p:cTn id="32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CustomShape 1"/>
          <p:cNvSpPr/>
          <p:nvPr/>
        </p:nvSpPr>
        <p:spPr>
          <a:xfrm>
            <a:off x="190440" y="1196280"/>
            <a:ext cx="11817360" cy="520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>
            <a:noAutofit/>
          </a:bodyPr>
          <a:p>
            <a:pPr marL="456840" indent="-4561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Read </a:t>
            </a:r>
            <a:r>
              <a:rPr b="1" lang="en-US" sz="3200" spc="-1" strike="noStrike">
                <a:solidFill>
                  <a:srgbClr val="ffa000"/>
                </a:solidFill>
                <a:latin typeface="Calibri"/>
              </a:rPr>
              <a:t>sales data </a:t>
            </a: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in the following format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3200" spc="-1" strike="noStrike">
              <a:latin typeface="Arial"/>
            </a:endParaRPr>
          </a:p>
          <a:p>
            <a:pPr marL="456840" indent="-4561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Print for each </a:t>
            </a:r>
            <a:r>
              <a:rPr b="1" lang="en-US" sz="3200" spc="-1" strike="noStrike">
                <a:solidFill>
                  <a:srgbClr val="ffa000"/>
                </a:solidFill>
                <a:latin typeface="Calibri"/>
              </a:rPr>
              <a:t>town</a:t>
            </a: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 the </a:t>
            </a:r>
            <a:r>
              <a:rPr b="1" lang="en-US" sz="3200" spc="-1" strike="noStrike">
                <a:solidFill>
                  <a:srgbClr val="ffa000"/>
                </a:solidFill>
                <a:latin typeface="Calibri"/>
              </a:rPr>
              <a:t>sum</a:t>
            </a: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 of </a:t>
            </a:r>
            <a:r>
              <a:rPr b="1" lang="en-US" sz="3200" spc="-1" strike="noStrike">
                <a:solidFill>
                  <a:srgbClr val="ffa000"/>
                </a:solidFill>
                <a:latin typeface="Calibri"/>
              </a:rPr>
              <a:t>incomes</a:t>
            </a: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 for each </a:t>
            </a:r>
            <a:r>
              <a:rPr b="1" lang="en-US" sz="3200" spc="-1" strike="noStrike">
                <a:solidFill>
                  <a:srgbClr val="ffa000"/>
                </a:solidFill>
                <a:latin typeface="Calibri"/>
              </a:rPr>
              <a:t>product</a:t>
            </a:r>
            <a:endParaRPr b="0" lang="en-US" sz="3200" spc="-1" strike="noStrike">
              <a:latin typeface="Arial"/>
            </a:endParaRPr>
          </a:p>
          <a:p>
            <a:pPr lvl="1" marL="990000" indent="-3801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1" lang="en-US" sz="3000" spc="-1" strike="noStrike">
                <a:solidFill>
                  <a:srgbClr val="ffa000"/>
                </a:solidFill>
                <a:latin typeface="Calibri"/>
              </a:rPr>
              <a:t>Order</a:t>
            </a:r>
            <a:r>
              <a:rPr b="0" lang="en-US" sz="3000" spc="-1" strike="noStrike">
                <a:solidFill>
                  <a:srgbClr val="234465"/>
                </a:solidFill>
                <a:latin typeface="Calibri"/>
              </a:rPr>
              <a:t> the towns and products as they </a:t>
            </a:r>
            <a:r>
              <a:rPr b="1" lang="en-US" sz="3000" spc="-1" strike="noStrike">
                <a:solidFill>
                  <a:srgbClr val="ffa000"/>
                </a:solidFill>
                <a:latin typeface="Calibri"/>
              </a:rPr>
              <a:t>first appear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468" name="CustomShape 2"/>
          <p:cNvSpPr/>
          <p:nvPr/>
        </p:nvSpPr>
        <p:spPr>
          <a:xfrm>
            <a:off x="190440" y="100800"/>
            <a:ext cx="9505440" cy="88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Problem: City Markets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69" name="CustomShape 3"/>
          <p:cNvSpPr/>
          <p:nvPr/>
        </p:nvSpPr>
        <p:spPr>
          <a:xfrm>
            <a:off x="11566440" y="6397200"/>
            <a:ext cx="428040" cy="30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r">
              <a:lnSpc>
                <a:spcPct val="100000"/>
              </a:lnSpc>
            </a:pPr>
            <a:fld id="{A3B66534-2171-4D5E-AA3D-866FD41C9E42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  <p:sp>
        <p:nvSpPr>
          <p:cNvPr id="470" name="CustomShape 4"/>
          <p:cNvSpPr/>
          <p:nvPr/>
        </p:nvSpPr>
        <p:spPr>
          <a:xfrm>
            <a:off x="932040" y="1929600"/>
            <a:ext cx="8899200" cy="8420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>
            <a:noAutofit/>
          </a:bodyPr>
          <a:p>
            <a:pPr>
              <a:lnSpc>
                <a:spcPct val="11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{</a:t>
            </a:r>
            <a:r>
              <a:rPr b="1" lang="en-US" sz="2200" spc="-1" strike="noStrike">
                <a:solidFill>
                  <a:srgbClr val="234465"/>
                </a:solidFill>
                <a:latin typeface="Consolas"/>
                <a:ea typeface="DejaVu Sans"/>
              </a:rPr>
              <a:t>town} -&gt; {product} -&gt; {amountOfSales}:{priceForOneUnit}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471" name="CustomShape 5"/>
          <p:cNvSpPr/>
          <p:nvPr/>
        </p:nvSpPr>
        <p:spPr>
          <a:xfrm>
            <a:off x="932040" y="4268160"/>
            <a:ext cx="5623200" cy="28850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>
            <a:noAutofit/>
          </a:bodyPr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200" spc="-1" strike="noStrike">
                <a:solidFill>
                  <a:srgbClr val="234465"/>
                </a:solidFill>
                <a:latin typeface="Consolas"/>
                <a:ea typeface="DejaVu Sans"/>
              </a:rPr>
              <a:t>Sofia -&gt; Laptops HP -&gt; 200 : 2000</a:t>
            </a:r>
            <a:br/>
            <a:r>
              <a:rPr b="1" lang="en-US" sz="2200" spc="-1" strike="noStrike">
                <a:solidFill>
                  <a:srgbClr val="234465"/>
                </a:solidFill>
                <a:latin typeface="Consolas"/>
                <a:ea typeface="DejaVu Sans"/>
              </a:rPr>
              <a:t>Sofia -&gt; Raspberry -&gt; 200000 : 1500</a:t>
            </a:r>
            <a:br/>
            <a:r>
              <a:rPr b="1" lang="en-US" sz="2200" spc="-1" strike="noStrike">
                <a:solidFill>
                  <a:srgbClr val="234465"/>
                </a:solidFill>
                <a:latin typeface="Consolas"/>
                <a:ea typeface="DejaVu Sans"/>
              </a:rPr>
              <a:t>Montana -&gt; Oranges -&gt; 200000 : 1</a:t>
            </a:r>
            <a:br/>
            <a:r>
              <a:rPr b="1" lang="en-US" sz="2200" spc="-1" strike="noStrike">
                <a:solidFill>
                  <a:srgbClr val="234465"/>
                </a:solidFill>
                <a:latin typeface="Consolas"/>
                <a:ea typeface="DejaVu Sans"/>
              </a:rPr>
              <a:t>Montana -&gt; Cherries -&gt; 1000 : 0.3</a:t>
            </a:r>
            <a:br/>
            <a:r>
              <a:rPr b="1" lang="en-US" sz="2200" spc="-1" strike="noStrike">
                <a:solidFill>
                  <a:srgbClr val="234465"/>
                </a:solidFill>
                <a:latin typeface="Consolas"/>
                <a:ea typeface="DejaVu Sans"/>
              </a:rPr>
              <a:t>Sofia -&gt; Audi Q7 -&gt; 200 : 100000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472" name="CustomShape 6"/>
          <p:cNvSpPr/>
          <p:nvPr/>
        </p:nvSpPr>
        <p:spPr>
          <a:xfrm>
            <a:off x="7279560" y="3852360"/>
            <a:ext cx="4286160" cy="25340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>
            <a:noAutofit/>
          </a:bodyPr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200" spc="-1" strike="noStrike">
                <a:solidFill>
                  <a:srgbClr val="234465"/>
                </a:solidFill>
                <a:latin typeface="Consolas"/>
                <a:ea typeface="DejaVu Sans"/>
              </a:rPr>
              <a:t>Town – Sofia</a:t>
            </a:r>
            <a:br/>
            <a:r>
              <a:rPr b="1" lang="en-US" sz="2200" spc="-1" strike="noStrike">
                <a:solidFill>
                  <a:srgbClr val="234465"/>
                </a:solidFill>
                <a:latin typeface="Consolas"/>
                <a:ea typeface="DejaVu Sans"/>
              </a:rPr>
              <a:t>$$$Laptops HP : 400000</a:t>
            </a:r>
            <a:br/>
            <a:r>
              <a:rPr b="1" lang="en-US" sz="2200" spc="-1" strike="noStrike">
                <a:solidFill>
                  <a:srgbClr val="234465"/>
                </a:solidFill>
                <a:latin typeface="Consolas"/>
                <a:ea typeface="DejaVu Sans"/>
              </a:rPr>
              <a:t>$$$Raspberry : 300000000</a:t>
            </a:r>
            <a:br/>
            <a:r>
              <a:rPr b="1" lang="en-US" sz="2200" spc="-1" strike="noStrike">
                <a:solidFill>
                  <a:srgbClr val="234465"/>
                </a:solidFill>
                <a:latin typeface="Consolas"/>
                <a:ea typeface="DejaVu Sans"/>
              </a:rPr>
              <a:t>$$$Audi Q7 : 20000000</a:t>
            </a:r>
            <a:br/>
            <a:r>
              <a:rPr b="1" lang="en-US" sz="2200" spc="-1" strike="noStrike">
                <a:solidFill>
                  <a:srgbClr val="234465"/>
                </a:solidFill>
                <a:latin typeface="Consolas"/>
                <a:ea typeface="DejaVu Sans"/>
              </a:rPr>
              <a:t>Town – Montana</a:t>
            </a:r>
            <a:br/>
            <a:r>
              <a:rPr b="1" lang="en-US" sz="2200" spc="-1" strike="noStrike">
                <a:solidFill>
                  <a:srgbClr val="234465"/>
                </a:solidFill>
                <a:latin typeface="Consolas"/>
                <a:ea typeface="DejaVu Sans"/>
              </a:rPr>
              <a:t>$$$Oranges : 200000</a:t>
            </a:r>
            <a:br/>
            <a:r>
              <a:rPr b="1" lang="en-US" sz="2200" spc="-1" strike="noStrike">
                <a:solidFill>
                  <a:srgbClr val="234465"/>
                </a:solidFill>
                <a:latin typeface="Consolas"/>
                <a:ea typeface="DejaVu Sans"/>
              </a:rPr>
              <a:t>$$$Cherries : 4000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473" name="CustomShape 7"/>
          <p:cNvSpPr/>
          <p:nvPr/>
        </p:nvSpPr>
        <p:spPr>
          <a:xfrm>
            <a:off x="6699960" y="4914720"/>
            <a:ext cx="435600" cy="419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2">
              <a:alpha val="80000"/>
            </a:schemeClr>
          </a:solidFill>
          <a:ln w="19080">
            <a:solidFill>
              <a:schemeClr val="tx1">
                <a:lumMod val="75000"/>
                <a:alpha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331" dur="indefinite" restart="never" nodeType="tmRoot">
          <p:childTnLst>
            <p:seq>
              <p:cTn id="332" dur="indefinite" nodeType="mainSeq">
                <p:childTnLst>
                  <p:par>
                    <p:cTn id="333" fill="hold">
                      <p:stCondLst>
                        <p:cond delay="indefinite"/>
                      </p:stCondLst>
                      <p:childTnLst>
                        <p:par>
                          <p:cTn id="334" fill="hold">
                            <p:stCondLst>
                              <p:cond delay="0"/>
                            </p:stCondLst>
                            <p:childTnLst>
                              <p:par>
                                <p:cTn id="33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9" fill="hold">
                      <p:stCondLst>
                        <p:cond delay="indefinite"/>
                      </p:stCondLst>
                      <p:childTnLst>
                        <p:par>
                          <p:cTn id="340" fill="hold">
                            <p:stCondLst>
                              <p:cond delay="0"/>
                            </p:stCondLst>
                            <p:childTnLst>
                              <p:par>
                                <p:cTn id="34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3" fill="hold">
                      <p:stCondLst>
                        <p:cond delay="indefinite"/>
                      </p:stCondLst>
                      <p:childTnLst>
                        <p:par>
                          <p:cTn id="344" fill="hold">
                            <p:stCondLst>
                              <p:cond delay="0"/>
                            </p:stCondLst>
                            <p:childTnLst>
                              <p:par>
                                <p:cTn id="34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7" fill="hold">
                      <p:stCondLst>
                        <p:cond delay="indefinite"/>
                      </p:stCondLst>
                      <p:childTnLst>
                        <p:par>
                          <p:cTn id="348" fill="hold">
                            <p:stCondLst>
                              <p:cond delay="0"/>
                            </p:stCondLst>
                            <p:childTnLst>
                              <p:par>
                                <p:cTn id="34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3" fill="hold">
                      <p:stCondLst>
                        <p:cond delay="indefinite"/>
                      </p:stCondLst>
                      <p:childTnLst>
                        <p:par>
                          <p:cTn id="354" fill="hold">
                            <p:stCondLst>
                              <p:cond delay="0"/>
                            </p:stCondLst>
                            <p:childTnLst>
                              <p:par>
                                <p:cTn id="35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CustomShape 1"/>
          <p:cNvSpPr/>
          <p:nvPr/>
        </p:nvSpPr>
        <p:spPr>
          <a:xfrm>
            <a:off x="190440" y="100800"/>
            <a:ext cx="9505440" cy="88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Solution: City Markets (Nested Maps)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75" name="CustomShape 2"/>
          <p:cNvSpPr/>
          <p:nvPr/>
        </p:nvSpPr>
        <p:spPr>
          <a:xfrm>
            <a:off x="11566440" y="6397200"/>
            <a:ext cx="428040" cy="30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r">
              <a:lnSpc>
                <a:spcPct val="100000"/>
              </a:lnSpc>
            </a:pPr>
            <a:fld id="{BD4217B5-F416-4919-A5F8-711CA3A58F24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  <p:sp>
        <p:nvSpPr>
          <p:cNvPr id="476" name="CustomShape 3"/>
          <p:cNvSpPr/>
          <p:nvPr/>
        </p:nvSpPr>
        <p:spPr>
          <a:xfrm>
            <a:off x="957240" y="1138680"/>
            <a:ext cx="10535040" cy="534708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>
            <a:noAutofit/>
          </a:bodyPr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200" spc="-1" strike="noStrike">
                <a:solidFill>
                  <a:srgbClr val="234465"/>
                </a:solidFill>
                <a:latin typeface="Consolas"/>
                <a:ea typeface="DejaVu Sans"/>
              </a:rPr>
              <a:t>function cityMarkets(sales) {</a:t>
            </a:r>
            <a:br/>
            <a:r>
              <a:rPr b="1" lang="en-US" sz="2200" spc="-1" strike="noStrike">
                <a:solidFill>
                  <a:srgbClr val="234465"/>
                </a:solidFill>
                <a:latin typeface="Consolas"/>
                <a:ea typeface="DejaVu Sans"/>
              </a:rPr>
              <a:t>  let townsWithProducts = </a:t>
            </a:r>
            <a:r>
              <a:rPr b="1" lang="en-US" sz="2200" spc="-1" strike="noStrike">
                <a:solidFill>
                  <a:srgbClr val="ffa000"/>
                </a:solidFill>
                <a:latin typeface="Consolas"/>
                <a:ea typeface="DejaVu Sans"/>
              </a:rPr>
              <a:t>new Map()</a:t>
            </a:r>
            <a:r>
              <a:rPr b="1" lang="en-US" sz="2200" spc="-1" strike="noStrike">
                <a:solidFill>
                  <a:srgbClr val="234465"/>
                </a:solidFill>
                <a:latin typeface="Consolas"/>
                <a:ea typeface="DejaVu Sans"/>
              </a:rPr>
              <a:t>;</a:t>
            </a:r>
            <a:br/>
            <a:r>
              <a:rPr b="1" lang="en-US" sz="2200" spc="-1" strike="noStrike">
                <a:solidFill>
                  <a:srgbClr val="234465"/>
                </a:solidFill>
                <a:latin typeface="Consolas"/>
                <a:ea typeface="DejaVu Sans"/>
              </a:rPr>
              <a:t>  </a:t>
            </a:r>
            <a:r>
              <a:rPr b="1" lang="en-US" sz="2200" spc="-1" strike="noStrike">
                <a:solidFill>
                  <a:srgbClr val="ffa000"/>
                </a:solidFill>
                <a:latin typeface="Consolas"/>
                <a:ea typeface="DejaVu Sans"/>
              </a:rPr>
              <a:t>for</a:t>
            </a:r>
            <a:r>
              <a:rPr b="1" lang="en-US" sz="2200" spc="-1" strike="noStrike">
                <a:solidFill>
                  <a:srgbClr val="234465"/>
                </a:solidFill>
                <a:latin typeface="Consolas"/>
                <a:ea typeface="DejaVu Sans"/>
              </a:rPr>
              <a:t> (let sale </a:t>
            </a:r>
            <a:r>
              <a:rPr b="1" lang="en-US" sz="2200" spc="-1" strike="noStrike">
                <a:solidFill>
                  <a:srgbClr val="ffa000"/>
                </a:solidFill>
                <a:latin typeface="Consolas"/>
                <a:ea typeface="DejaVu Sans"/>
              </a:rPr>
              <a:t>of</a:t>
            </a:r>
            <a:r>
              <a:rPr b="1" lang="en-US" sz="2200" spc="-1" strike="noStrike">
                <a:solidFill>
                  <a:srgbClr val="234465"/>
                </a:solidFill>
                <a:latin typeface="Consolas"/>
                <a:ea typeface="DejaVu Sans"/>
              </a:rPr>
              <a:t> sales) {</a:t>
            </a:r>
            <a:br/>
            <a:r>
              <a:rPr b="1" lang="en-US" sz="2200" spc="-1" strike="noStrike">
                <a:solidFill>
                  <a:srgbClr val="234465"/>
                </a:solidFill>
                <a:latin typeface="Consolas"/>
                <a:ea typeface="DejaVu Sans"/>
              </a:rPr>
              <a:t>    let </a:t>
            </a:r>
            <a:r>
              <a:rPr b="1" lang="en-US" sz="2200" spc="-1" strike="noStrike">
                <a:solidFill>
                  <a:srgbClr val="ffa000"/>
                </a:solidFill>
                <a:latin typeface="Consolas"/>
                <a:ea typeface="DejaVu Sans"/>
              </a:rPr>
              <a:t>[</a:t>
            </a:r>
            <a:r>
              <a:rPr b="1" lang="en-US" sz="2200" spc="-1" strike="noStrike">
                <a:solidFill>
                  <a:srgbClr val="234465"/>
                </a:solidFill>
                <a:latin typeface="Consolas"/>
                <a:ea typeface="DejaVu Sans"/>
              </a:rPr>
              <a:t>town, product, quantityPrice</a:t>
            </a:r>
            <a:r>
              <a:rPr b="1" lang="en-US" sz="2200" spc="-1" strike="noStrike">
                <a:solidFill>
                  <a:srgbClr val="ffa000"/>
                </a:solidFill>
                <a:latin typeface="Consolas"/>
                <a:ea typeface="DejaVu Sans"/>
              </a:rPr>
              <a:t>]</a:t>
            </a:r>
            <a:r>
              <a:rPr b="1" lang="en-US" sz="2200" spc="-1" strike="noStrike">
                <a:solidFill>
                  <a:srgbClr val="234465"/>
                </a:solidFill>
                <a:latin typeface="Consolas"/>
                <a:ea typeface="DejaVu Sans"/>
              </a:rPr>
              <a:t> = sale.</a:t>
            </a:r>
            <a:r>
              <a:rPr b="1" lang="en-US" sz="2200" spc="-1" strike="noStrike">
                <a:solidFill>
                  <a:srgbClr val="ffa000"/>
                </a:solidFill>
                <a:latin typeface="Consolas"/>
                <a:ea typeface="DejaVu Sans"/>
              </a:rPr>
              <a:t>split</a:t>
            </a:r>
            <a:r>
              <a:rPr b="1" lang="en-US" sz="2200" spc="-1" strike="noStrike">
                <a:solidFill>
                  <a:srgbClr val="234465"/>
                </a:solidFill>
                <a:latin typeface="Consolas"/>
                <a:ea typeface="DejaVu Sans"/>
              </a:rPr>
              <a:t>(/\s*-&gt;\s*/);</a:t>
            </a:r>
            <a:br/>
            <a:r>
              <a:rPr b="1" lang="en-US" sz="2200" spc="-1" strike="noStrike">
                <a:solidFill>
                  <a:srgbClr val="234465"/>
                </a:solidFill>
                <a:latin typeface="Consolas"/>
                <a:ea typeface="DejaVu Sans"/>
              </a:rPr>
              <a:t>    let </a:t>
            </a:r>
            <a:r>
              <a:rPr b="1" lang="en-US" sz="2200" spc="-1" strike="noStrike">
                <a:solidFill>
                  <a:srgbClr val="ffa000"/>
                </a:solidFill>
                <a:latin typeface="Consolas"/>
                <a:ea typeface="DejaVu Sans"/>
              </a:rPr>
              <a:t>[</a:t>
            </a:r>
            <a:r>
              <a:rPr b="1" lang="en-US" sz="2200" spc="-1" strike="noStrike">
                <a:solidFill>
                  <a:srgbClr val="234465"/>
                </a:solidFill>
                <a:latin typeface="Consolas"/>
                <a:ea typeface="DejaVu Sans"/>
              </a:rPr>
              <a:t>quantity, price</a:t>
            </a:r>
            <a:r>
              <a:rPr b="1" lang="en-US" sz="2200" spc="-1" strike="noStrike">
                <a:solidFill>
                  <a:srgbClr val="ffa000"/>
                </a:solidFill>
                <a:latin typeface="Consolas"/>
                <a:ea typeface="DejaVu Sans"/>
              </a:rPr>
              <a:t>]</a:t>
            </a:r>
            <a:r>
              <a:rPr b="1" lang="en-US" sz="2200" spc="-1" strike="noStrike">
                <a:solidFill>
                  <a:srgbClr val="234465"/>
                </a:solidFill>
                <a:latin typeface="Consolas"/>
                <a:ea typeface="DejaVu Sans"/>
              </a:rPr>
              <a:t> = quantityPrice.</a:t>
            </a:r>
            <a:r>
              <a:rPr b="1" lang="en-US" sz="2200" spc="-1" strike="noStrike">
                <a:solidFill>
                  <a:srgbClr val="ffa000"/>
                </a:solidFill>
                <a:latin typeface="Consolas"/>
                <a:ea typeface="DejaVu Sans"/>
              </a:rPr>
              <a:t>split</a:t>
            </a:r>
            <a:r>
              <a:rPr b="1" lang="en-US" sz="2200" spc="-1" strike="noStrike">
                <a:solidFill>
                  <a:srgbClr val="234465"/>
                </a:solidFill>
                <a:latin typeface="Consolas"/>
                <a:ea typeface="DejaVu Sans"/>
              </a:rPr>
              <a:t>(/\s*:\s*/);</a:t>
            </a:r>
            <a:br/>
            <a:r>
              <a:rPr b="1" lang="en-US" sz="2200" spc="-1" strike="noStrike">
                <a:solidFill>
                  <a:srgbClr val="234465"/>
                </a:solidFill>
                <a:latin typeface="Consolas"/>
                <a:ea typeface="DejaVu Sans"/>
              </a:rPr>
              <a:t>    if (!townsWithProducts.</a:t>
            </a:r>
            <a:r>
              <a:rPr b="1" lang="en-US" sz="2200" spc="-1" strike="noStrike">
                <a:solidFill>
                  <a:srgbClr val="ffa000"/>
                </a:solidFill>
                <a:latin typeface="Consolas"/>
                <a:ea typeface="DejaVu Sans"/>
              </a:rPr>
              <a:t>has</a:t>
            </a:r>
            <a:r>
              <a:rPr b="1" lang="en-US" sz="2200" spc="-1" strike="noStrike">
                <a:solidFill>
                  <a:srgbClr val="234465"/>
                </a:solidFill>
                <a:latin typeface="Consolas"/>
                <a:ea typeface="DejaVu Sans"/>
              </a:rPr>
              <a:t>(town))</a:t>
            </a:r>
            <a:br/>
            <a:r>
              <a:rPr b="1" lang="en-US" sz="2200" spc="-1" strike="noStrike">
                <a:solidFill>
                  <a:srgbClr val="234465"/>
                </a:solidFill>
                <a:latin typeface="Consolas"/>
                <a:ea typeface="DejaVu Sans"/>
              </a:rPr>
              <a:t>      townsWithProducts.</a:t>
            </a:r>
            <a:r>
              <a:rPr b="1" lang="en-US" sz="2200" spc="-1" strike="noStrike">
                <a:solidFill>
                  <a:srgbClr val="ffa000"/>
                </a:solidFill>
                <a:latin typeface="Consolas"/>
                <a:ea typeface="DejaVu Sans"/>
              </a:rPr>
              <a:t>set</a:t>
            </a:r>
            <a:r>
              <a:rPr b="1" lang="en-US" sz="2200" spc="-1" strike="noStrike">
                <a:solidFill>
                  <a:srgbClr val="234465"/>
                </a:solidFill>
                <a:latin typeface="Consolas"/>
                <a:ea typeface="DejaVu Sans"/>
              </a:rPr>
              <a:t>(town, </a:t>
            </a:r>
            <a:r>
              <a:rPr b="1" lang="en-US" sz="2200" spc="-1" strike="noStrike">
                <a:solidFill>
                  <a:srgbClr val="ffa000"/>
                </a:solidFill>
                <a:latin typeface="Consolas"/>
                <a:ea typeface="DejaVu Sans"/>
              </a:rPr>
              <a:t>new Map()</a:t>
            </a:r>
            <a:r>
              <a:rPr b="1" lang="en-US" sz="2200" spc="-1" strike="noStrike">
                <a:solidFill>
                  <a:srgbClr val="234465"/>
                </a:solidFill>
                <a:latin typeface="Consolas"/>
                <a:ea typeface="DejaVu Sans"/>
              </a:rPr>
              <a:t>);</a:t>
            </a:r>
            <a:br/>
            <a:r>
              <a:rPr b="1" lang="en-US" sz="2200" spc="-1" strike="noStrike">
                <a:solidFill>
                  <a:srgbClr val="234465"/>
                </a:solidFill>
                <a:latin typeface="Consolas"/>
                <a:ea typeface="DejaVu Sans"/>
              </a:rPr>
              <a:t>    let income = quantity * price;</a:t>
            </a:r>
            <a:br/>
            <a:r>
              <a:rPr b="1" lang="en-US" sz="2200" spc="-1" strike="noStrike">
                <a:solidFill>
                  <a:srgbClr val="234465"/>
                </a:solidFill>
                <a:latin typeface="Consolas"/>
                <a:ea typeface="DejaVu Sans"/>
              </a:rPr>
              <a:t>    let oldIncome = townsWithProducts.</a:t>
            </a:r>
            <a:r>
              <a:rPr b="1" lang="en-US" sz="2200" spc="-1" strike="noStrike">
                <a:solidFill>
                  <a:srgbClr val="ffa000"/>
                </a:solidFill>
                <a:latin typeface="Consolas"/>
                <a:ea typeface="DejaVu Sans"/>
              </a:rPr>
              <a:t>get</a:t>
            </a:r>
            <a:r>
              <a:rPr b="1" lang="en-US" sz="2200" spc="-1" strike="noStrike">
                <a:solidFill>
                  <a:srgbClr val="234465"/>
                </a:solidFill>
                <a:latin typeface="Consolas"/>
                <a:ea typeface="DejaVu Sans"/>
              </a:rPr>
              <a:t>(town).</a:t>
            </a:r>
            <a:r>
              <a:rPr b="1" lang="en-US" sz="2200" spc="-1" strike="noStrike">
                <a:solidFill>
                  <a:srgbClr val="ffa000"/>
                </a:solidFill>
                <a:latin typeface="Consolas"/>
                <a:ea typeface="DejaVu Sans"/>
              </a:rPr>
              <a:t>get</a:t>
            </a:r>
            <a:r>
              <a:rPr b="1" lang="en-US" sz="2200" spc="-1" strike="noStrike">
                <a:solidFill>
                  <a:srgbClr val="234465"/>
                </a:solidFill>
                <a:latin typeface="Consolas"/>
                <a:ea typeface="DejaVu Sans"/>
              </a:rPr>
              <a:t>(product);</a:t>
            </a:r>
            <a:br/>
            <a:r>
              <a:rPr b="1" lang="en-US" sz="2200" spc="-1" strike="noStrike">
                <a:solidFill>
                  <a:srgbClr val="234465"/>
                </a:solidFill>
                <a:latin typeface="Consolas"/>
                <a:ea typeface="DejaVu Sans"/>
              </a:rPr>
              <a:t>    if (oldIncome) income += oldIncome;</a:t>
            </a:r>
            <a:br/>
            <a:r>
              <a:rPr b="1" lang="en-US" sz="2200" spc="-1" strike="noStrike">
                <a:solidFill>
                  <a:srgbClr val="234465"/>
                </a:solidFill>
                <a:latin typeface="Consolas"/>
                <a:ea typeface="DejaVu Sans"/>
              </a:rPr>
              <a:t>    townsWithProducts.</a:t>
            </a:r>
            <a:r>
              <a:rPr b="1" lang="en-US" sz="2200" spc="-1" strike="noStrike">
                <a:solidFill>
                  <a:srgbClr val="ffa000"/>
                </a:solidFill>
                <a:latin typeface="Consolas"/>
                <a:ea typeface="DejaVu Sans"/>
              </a:rPr>
              <a:t>get</a:t>
            </a:r>
            <a:r>
              <a:rPr b="1" lang="en-US" sz="2200" spc="-1" strike="noStrike">
                <a:solidFill>
                  <a:srgbClr val="234465"/>
                </a:solidFill>
                <a:latin typeface="Consolas"/>
                <a:ea typeface="DejaVu Sans"/>
              </a:rPr>
              <a:t>(town).</a:t>
            </a:r>
            <a:r>
              <a:rPr b="1" lang="en-US" sz="2200" spc="-1" strike="noStrike">
                <a:solidFill>
                  <a:srgbClr val="ffa000"/>
                </a:solidFill>
                <a:latin typeface="Consolas"/>
                <a:ea typeface="DejaVu Sans"/>
              </a:rPr>
              <a:t>set</a:t>
            </a:r>
            <a:r>
              <a:rPr b="1" lang="en-US" sz="2200" spc="-1" strike="noStrike">
                <a:solidFill>
                  <a:srgbClr val="234465"/>
                </a:solidFill>
                <a:latin typeface="Consolas"/>
                <a:ea typeface="DejaVu Sans"/>
              </a:rPr>
              <a:t>(product, income);</a:t>
            </a:r>
            <a:br/>
            <a:r>
              <a:rPr b="1" lang="en-US" sz="2200" spc="-1" strike="noStrike">
                <a:solidFill>
                  <a:srgbClr val="234465"/>
                </a:solidFill>
                <a:latin typeface="Consolas"/>
                <a:ea typeface="DejaVu Sans"/>
              </a:rPr>
              <a:t>  }</a:t>
            </a:r>
            <a:br/>
            <a:r>
              <a:rPr b="1" lang="en-US" sz="2200" spc="-1" strike="noStrike">
                <a:solidFill>
                  <a:srgbClr val="234465"/>
                </a:solidFill>
                <a:latin typeface="Consolas"/>
                <a:ea typeface="DejaVu Sans"/>
              </a:rPr>
              <a:t>  </a:t>
            </a:r>
            <a:r>
              <a:rPr b="1" i="1" lang="en-US" sz="2200" spc="-1" strike="noStrike">
                <a:solidFill>
                  <a:srgbClr val="00b050"/>
                </a:solidFill>
                <a:latin typeface="Consolas"/>
                <a:ea typeface="DejaVu Sans"/>
              </a:rPr>
              <a:t>// TODO: print the incomes by towns and products</a:t>
            </a:r>
            <a:br/>
            <a:r>
              <a:rPr b="1" lang="en-US" sz="2200" spc="-1" strike="noStrike">
                <a:solidFill>
                  <a:srgbClr val="234465"/>
                </a:solidFill>
                <a:latin typeface="Consolas"/>
                <a:ea typeface="DejaVu Sans"/>
              </a:rPr>
              <a:t>}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477" name="CustomShape 4"/>
          <p:cNvSpPr/>
          <p:nvPr/>
        </p:nvSpPr>
        <p:spPr>
          <a:xfrm>
            <a:off x="177120" y="6281640"/>
            <a:ext cx="11817360" cy="42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>
            <a:noAutofit/>
          </a:bodyPr>
          <a:p>
            <a:pPr algn="ctr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r>
              <a:rPr b="0" lang="en-US" sz="2400" spc="-1" strike="noStrike">
                <a:solidFill>
                  <a:srgbClr val="234465"/>
                </a:solidFill>
                <a:latin typeface="Calibri"/>
              </a:rPr>
              <a:t>Check your solution here: </a:t>
            </a:r>
            <a:r>
              <a:rPr b="0" lang="en-US" sz="2400" spc="-1" strike="noStrike" u="sng">
                <a:solidFill>
                  <a:srgbClr val="f2ac44"/>
                </a:solidFill>
                <a:uFillTx/>
                <a:latin typeface="Calibri"/>
                <a:hlinkClick r:id="rId1"/>
              </a:rPr>
              <a:t>https://</a:t>
            </a:r>
            <a:r>
              <a:rPr b="0" lang="en-US" sz="2400" spc="-1" strike="noStrike" u="sng">
                <a:solidFill>
                  <a:srgbClr val="f2ac44"/>
                </a:solidFill>
                <a:uFillTx/>
                <a:latin typeface="Calibri"/>
                <a:hlinkClick r:id="rId2"/>
              </a:rPr>
              <a:t>judge.softuni.bg/Contests/315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357" dur="indefinite" restart="never" nodeType="tmRoot">
          <p:childTnLst>
            <p:seq>
              <p:cTn id="35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CustomShape 1"/>
          <p:cNvSpPr/>
          <p:nvPr/>
        </p:nvSpPr>
        <p:spPr>
          <a:xfrm>
            <a:off x="615240" y="4704840"/>
            <a:ext cx="10960920" cy="76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Autofit/>
          </a:bodyPr>
          <a:p>
            <a:pPr algn="ctr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5400" spc="-1" strike="noStrike">
                <a:solidFill>
                  <a:srgbClr val="234465"/>
                </a:solidFill>
                <a:latin typeface="Calibri"/>
              </a:rPr>
              <a:t>The Set Class in JS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479" name="CustomShape 2"/>
          <p:cNvSpPr/>
          <p:nvPr/>
        </p:nvSpPr>
        <p:spPr>
          <a:xfrm>
            <a:off x="615240" y="5490360"/>
            <a:ext cx="10960920" cy="49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Autofit/>
          </a:bodyPr>
          <a:p>
            <a:pPr algn="ctr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4000" spc="-1" strike="noStrike">
                <a:solidFill>
                  <a:srgbClr val="234465"/>
                </a:solidFill>
                <a:latin typeface="Calibri"/>
              </a:rPr>
              <a:t>Set of Unique Values of Any Type</a:t>
            </a:r>
            <a:endParaRPr b="0" lang="en-US" sz="4000" spc="-1" strike="noStrike">
              <a:latin typeface="Arial"/>
            </a:endParaRPr>
          </a:p>
        </p:txBody>
      </p:sp>
      <p:pic>
        <p:nvPicPr>
          <p:cNvPr id="480" name="Picture 12" descr=""/>
          <p:cNvPicPr/>
          <p:nvPr/>
        </p:nvPicPr>
        <p:blipFill>
          <a:blip r:embed="rId1"/>
          <a:stretch/>
        </p:blipFill>
        <p:spPr>
          <a:xfrm>
            <a:off x="4979880" y="1551960"/>
            <a:ext cx="2231640" cy="2231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359" dur="indefinite" restart="never" nodeType="tmRoot">
          <p:childTnLst>
            <p:seq>
              <p:cTn id="36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CustomShape 1"/>
          <p:cNvSpPr/>
          <p:nvPr/>
        </p:nvSpPr>
        <p:spPr>
          <a:xfrm>
            <a:off x="190440" y="1196280"/>
            <a:ext cx="11817360" cy="520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>
            <a:noAutofit/>
          </a:bodyPr>
          <a:p>
            <a:pPr marL="456840" indent="-4561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1" lang="en-US" sz="2800" spc="-1" strike="noStrike">
                <a:solidFill>
                  <a:srgbClr val="ffa000"/>
                </a:solidFill>
                <a:latin typeface="Calibri"/>
              </a:rPr>
              <a:t>Sets</a:t>
            </a:r>
            <a:r>
              <a:rPr b="0" lang="en-US" sz="2800" spc="-1" strike="noStrike">
                <a:solidFill>
                  <a:srgbClr val="234465"/>
                </a:solidFill>
                <a:latin typeface="Calibri"/>
              </a:rPr>
              <a:t> in JS are collections of </a:t>
            </a:r>
            <a:r>
              <a:rPr b="1" lang="en-US" sz="2800" spc="-1" strike="noStrike">
                <a:solidFill>
                  <a:srgbClr val="ffa000"/>
                </a:solidFill>
                <a:latin typeface="Calibri"/>
              </a:rPr>
              <a:t>unique objects</a:t>
            </a:r>
            <a:endParaRPr b="0" lang="en-US" sz="2800" spc="-1" strike="noStrike">
              <a:latin typeface="Arial"/>
            </a:endParaRPr>
          </a:p>
          <a:p>
            <a:pPr lvl="1" marL="990000" indent="-3801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2600" spc="-1" strike="noStrike">
                <a:solidFill>
                  <a:srgbClr val="234465"/>
                </a:solidFill>
                <a:latin typeface="Calibri"/>
              </a:rPr>
              <a:t>The </a:t>
            </a:r>
            <a:r>
              <a:rPr b="1" lang="en-US" sz="2600" spc="-1" strike="noStrike">
                <a:solidFill>
                  <a:srgbClr val="ffa000"/>
                </a:solidFill>
                <a:latin typeface="Calibri"/>
              </a:rPr>
              <a:t>insertion order </a:t>
            </a:r>
            <a:r>
              <a:rPr b="0" lang="en-US" sz="2600" spc="-1" strike="noStrike">
                <a:solidFill>
                  <a:srgbClr val="234465"/>
                </a:solidFill>
                <a:latin typeface="Calibri"/>
              </a:rPr>
              <a:t>is </a:t>
            </a:r>
            <a:r>
              <a:rPr b="1" lang="en-US" sz="2600" spc="-1" strike="noStrike">
                <a:solidFill>
                  <a:srgbClr val="ffa000"/>
                </a:solidFill>
                <a:latin typeface="Calibri"/>
              </a:rPr>
              <a:t>preserved</a:t>
            </a:r>
            <a:r>
              <a:rPr b="0" lang="en-US" sz="2600" spc="-1" strike="noStrike">
                <a:solidFill>
                  <a:srgbClr val="234465"/>
                </a:solidFill>
                <a:latin typeface="Calibri"/>
              </a:rPr>
              <a:t>, with </a:t>
            </a:r>
            <a:r>
              <a:rPr b="1" lang="en-US" sz="2600" spc="-1" strike="noStrike">
                <a:solidFill>
                  <a:srgbClr val="ffa000"/>
                </a:solidFill>
                <a:latin typeface="Calibri"/>
              </a:rPr>
              <a:t>no duplicates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482" name="CustomShape 2"/>
          <p:cNvSpPr/>
          <p:nvPr/>
        </p:nvSpPr>
        <p:spPr>
          <a:xfrm>
            <a:off x="190440" y="100800"/>
            <a:ext cx="9505440" cy="88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Calibri"/>
              </a:rPr>
              <a:t>The Set Class in JS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483" name="CustomShape 3"/>
          <p:cNvSpPr/>
          <p:nvPr/>
        </p:nvSpPr>
        <p:spPr>
          <a:xfrm>
            <a:off x="11566440" y="6397200"/>
            <a:ext cx="428040" cy="30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r">
              <a:lnSpc>
                <a:spcPct val="100000"/>
              </a:lnSpc>
            </a:pPr>
            <a:fld id="{AF01983A-5E9E-4976-B9C6-ADD49618F1D6}" type="slidenum">
              <a:rPr b="0" lang="en-US" sz="8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en-US" sz="800" spc="-1" strike="noStrike">
              <a:latin typeface="Arial"/>
            </a:endParaRPr>
          </a:p>
        </p:txBody>
      </p:sp>
      <p:sp>
        <p:nvSpPr>
          <p:cNvPr id="484" name="CustomShape 4"/>
          <p:cNvSpPr/>
          <p:nvPr/>
        </p:nvSpPr>
        <p:spPr>
          <a:xfrm>
            <a:off x="1284480" y="2763360"/>
            <a:ext cx="8001360" cy="29203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>
            <a:noAutofit/>
          </a:bodyPr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000" spc="-1" strike="noStrike">
                <a:solidFill>
                  <a:srgbClr val="234465"/>
                </a:solidFill>
                <a:latin typeface="Consolas"/>
                <a:ea typeface="DejaVu Sans"/>
              </a:rPr>
              <a:t>let names = </a:t>
            </a:r>
            <a:r>
              <a:rPr b="1" lang="en-US" sz="2000" spc="-1" strike="noStrike">
                <a:solidFill>
                  <a:srgbClr val="ffa000"/>
                </a:solidFill>
                <a:latin typeface="Consolas"/>
                <a:ea typeface="DejaVu Sans"/>
              </a:rPr>
              <a:t>new Set()</a:t>
            </a:r>
            <a:r>
              <a:rPr b="1" lang="en-US" sz="2000" spc="-1" strike="noStrike">
                <a:solidFill>
                  <a:srgbClr val="234465"/>
                </a:solidFill>
                <a:latin typeface="Consolas"/>
                <a:ea typeface="DejaVu Sans"/>
              </a:rPr>
              <a:t>;</a:t>
            </a:r>
            <a:br/>
            <a:r>
              <a:rPr b="1" lang="en-US" sz="2000" spc="-1" strike="noStrike">
                <a:solidFill>
                  <a:srgbClr val="234465"/>
                </a:solidFill>
                <a:latin typeface="Consolas"/>
                <a:ea typeface="DejaVu Sans"/>
              </a:rPr>
              <a:t>names.</a:t>
            </a:r>
            <a:r>
              <a:rPr b="1" lang="en-US" sz="2000" spc="-1" strike="noStrike">
                <a:solidFill>
                  <a:srgbClr val="ffa000"/>
                </a:solidFill>
                <a:latin typeface="Consolas"/>
                <a:ea typeface="DejaVu Sans"/>
              </a:rPr>
              <a:t>add</a:t>
            </a:r>
            <a:r>
              <a:rPr b="1" lang="en-US" sz="2000" spc="-1" strike="noStrike">
                <a:solidFill>
                  <a:srgbClr val="234465"/>
                </a:solidFill>
                <a:latin typeface="Consolas"/>
                <a:ea typeface="DejaVu Sans"/>
              </a:rPr>
              <a:t>("Peter"); names.</a:t>
            </a:r>
            <a:r>
              <a:rPr b="1" lang="en-US" sz="2000" spc="-1" strike="noStrike">
                <a:solidFill>
                  <a:srgbClr val="ffa000"/>
                </a:solidFill>
                <a:latin typeface="Consolas"/>
                <a:ea typeface="DejaVu Sans"/>
              </a:rPr>
              <a:t>add</a:t>
            </a:r>
            <a:r>
              <a:rPr b="1" lang="en-US" sz="2000" spc="-1" strike="noStrike">
                <a:solidFill>
                  <a:srgbClr val="234465"/>
                </a:solidFill>
                <a:latin typeface="Consolas"/>
                <a:ea typeface="DejaVu Sans"/>
              </a:rPr>
              <a:t>(20);</a:t>
            </a:r>
            <a:br/>
            <a:r>
              <a:rPr b="1" lang="en-US" sz="2000" spc="-1" strike="noStrike">
                <a:solidFill>
                  <a:srgbClr val="234465"/>
                </a:solidFill>
                <a:latin typeface="Consolas"/>
                <a:ea typeface="DejaVu Sans"/>
              </a:rPr>
              <a:t>names.</a:t>
            </a:r>
            <a:r>
              <a:rPr b="1" lang="en-US" sz="2000" spc="-1" strike="noStrike">
                <a:solidFill>
                  <a:srgbClr val="ffa000"/>
                </a:solidFill>
                <a:latin typeface="Consolas"/>
                <a:ea typeface="DejaVu Sans"/>
              </a:rPr>
              <a:t>add</a:t>
            </a:r>
            <a:r>
              <a:rPr b="1" lang="en-US" sz="2000" spc="-1" strike="noStrike">
                <a:solidFill>
                  <a:srgbClr val="234465"/>
                </a:solidFill>
                <a:latin typeface="Consolas"/>
                <a:ea typeface="DejaVu Sans"/>
              </a:rPr>
              <a:t>("Maria"); names.</a:t>
            </a:r>
            <a:r>
              <a:rPr b="1" lang="en-US" sz="2000" spc="-1" strike="noStrike">
                <a:solidFill>
                  <a:srgbClr val="ffa000"/>
                </a:solidFill>
                <a:latin typeface="Consolas"/>
                <a:ea typeface="DejaVu Sans"/>
              </a:rPr>
              <a:t>add</a:t>
            </a:r>
            <a:r>
              <a:rPr b="1" lang="en-US" sz="2000" spc="-1" strike="noStrike">
                <a:solidFill>
                  <a:srgbClr val="234465"/>
                </a:solidFill>
                <a:latin typeface="Consolas"/>
                <a:ea typeface="DejaVu Sans"/>
              </a:rPr>
              <a:t>(5);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000" spc="-1" strike="noStrike">
                <a:solidFill>
                  <a:srgbClr val="234465"/>
                </a:solidFill>
                <a:latin typeface="Consolas"/>
                <a:ea typeface="DejaVu Sans"/>
              </a:rPr>
              <a:t>console.log(names.</a:t>
            </a:r>
            <a:r>
              <a:rPr b="1" lang="en-US" sz="2000" spc="-1" strike="noStrike">
                <a:solidFill>
                  <a:srgbClr val="ffa000"/>
                </a:solidFill>
                <a:latin typeface="Consolas"/>
                <a:ea typeface="DejaVu Sans"/>
              </a:rPr>
              <a:t>has</a:t>
            </a:r>
            <a:r>
              <a:rPr b="1" lang="en-US" sz="2000" spc="-1" strike="noStrike">
                <a:solidFill>
                  <a:srgbClr val="234465"/>
                </a:solidFill>
                <a:latin typeface="Consolas"/>
                <a:ea typeface="DejaVu Sans"/>
              </a:rPr>
              <a:t>('Peter')); </a:t>
            </a:r>
            <a:r>
              <a:rPr b="1" i="1" lang="en-US" sz="2000" spc="-1" strike="noStrike">
                <a:solidFill>
                  <a:srgbClr val="00b050"/>
                </a:solidFill>
                <a:latin typeface="Consolas"/>
                <a:ea typeface="DejaVu Sans"/>
              </a:rPr>
              <a:t>// true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000" spc="-1" strike="noStrike">
                <a:solidFill>
                  <a:srgbClr val="234465"/>
                </a:solidFill>
                <a:latin typeface="Consolas"/>
                <a:ea typeface="DejaVu Sans"/>
              </a:rPr>
              <a:t>names.</a:t>
            </a:r>
            <a:r>
              <a:rPr b="1" lang="en-US" sz="2000" spc="-1" strike="noStrike">
                <a:solidFill>
                  <a:srgbClr val="ffa000"/>
                </a:solidFill>
                <a:latin typeface="Consolas"/>
                <a:ea typeface="DejaVu Sans"/>
              </a:rPr>
              <a:t>add</a:t>
            </a:r>
            <a:r>
              <a:rPr b="1" lang="en-US" sz="2000" spc="-1" strike="noStrike">
                <a:solidFill>
                  <a:srgbClr val="234465"/>
                </a:solidFill>
                <a:latin typeface="Consolas"/>
                <a:ea typeface="DejaVu Sans"/>
              </a:rPr>
              <a:t>("Maria"); </a:t>
            </a:r>
            <a:r>
              <a:rPr b="1" i="1" lang="en-US" sz="2000" spc="-1" strike="noStrike">
                <a:solidFill>
                  <a:srgbClr val="00b050"/>
                </a:solidFill>
                <a:latin typeface="Consolas"/>
                <a:ea typeface="DejaVu Sans"/>
              </a:rPr>
              <a:t>// Duplicates are skipped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000" spc="-1" strike="noStrike">
                <a:solidFill>
                  <a:srgbClr val="234465"/>
                </a:solidFill>
                <a:latin typeface="Consolas"/>
                <a:ea typeface="DejaVu Sans"/>
              </a:rPr>
              <a:t>names.</a:t>
            </a:r>
            <a:r>
              <a:rPr b="1" lang="en-US" sz="2000" spc="-1" strike="noStrike">
                <a:solidFill>
                  <a:srgbClr val="ffa000"/>
                </a:solidFill>
                <a:latin typeface="Consolas"/>
                <a:ea typeface="DejaVu Sans"/>
              </a:rPr>
              <a:t>delete</a:t>
            </a:r>
            <a:r>
              <a:rPr b="1" lang="en-US" sz="2000" spc="-1" strike="noStrike">
                <a:solidFill>
                  <a:srgbClr val="234465"/>
                </a:solidFill>
                <a:latin typeface="Consolas"/>
                <a:ea typeface="DejaVu Sans"/>
              </a:rPr>
              <a:t>(20); </a:t>
            </a:r>
            <a:r>
              <a:rPr b="1" i="1" lang="en-US" sz="2000" spc="-1" strike="noStrike">
                <a:solidFill>
                  <a:srgbClr val="00b050"/>
                </a:solidFill>
                <a:latin typeface="Consolas"/>
                <a:ea typeface="DejaVu Sans"/>
              </a:rPr>
              <a:t>// Delete element if exists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000" spc="-1" strike="noStrike">
                <a:solidFill>
                  <a:srgbClr val="ffa000"/>
                </a:solidFill>
                <a:latin typeface="Consolas"/>
                <a:ea typeface="DejaVu Sans"/>
              </a:rPr>
              <a:t>for</a:t>
            </a:r>
            <a:r>
              <a:rPr b="1" lang="en-US" sz="2000" spc="-1" strike="noStrike">
                <a:solidFill>
                  <a:srgbClr val="234465"/>
                </a:solidFill>
                <a:latin typeface="Consolas"/>
                <a:ea typeface="DejaVu Sans"/>
              </a:rPr>
              <a:t> (let name </a:t>
            </a:r>
            <a:r>
              <a:rPr b="1" lang="en-US" sz="2000" spc="-1" strike="noStrike">
                <a:solidFill>
                  <a:srgbClr val="ffa000"/>
                </a:solidFill>
                <a:latin typeface="Consolas"/>
                <a:ea typeface="DejaVu Sans"/>
              </a:rPr>
              <a:t>of</a:t>
            </a:r>
            <a:r>
              <a:rPr b="1" lang="en-US" sz="2000" spc="-1" strike="noStrike">
                <a:solidFill>
                  <a:srgbClr val="234465"/>
                </a:solidFill>
                <a:latin typeface="Consolas"/>
                <a:ea typeface="DejaVu Sans"/>
              </a:rPr>
              <a:t> names) console.log(name);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485" name="Picture 5" descr=""/>
          <p:cNvPicPr/>
          <p:nvPr/>
        </p:nvPicPr>
        <p:blipFill>
          <a:blip r:embed="rId1"/>
          <a:stretch/>
        </p:blipFill>
        <p:spPr>
          <a:xfrm>
            <a:off x="6586200" y="2532240"/>
            <a:ext cx="5193720" cy="562680"/>
          </a:xfrm>
          <a:prstGeom prst="rect">
            <a:avLst/>
          </a:prstGeom>
          <a:ln>
            <a:noFill/>
          </a:ln>
          <a:effectLst>
            <a:outerShdw algn="tl" blurRad="190500" rotWithShape="0">
              <a:srgbClr val="000000">
                <a:alpha val="70000"/>
              </a:srgbClr>
            </a:outerShdw>
          </a:effectLst>
        </p:spPr>
      </p:pic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361" dur="indefinite" restart="never" nodeType="tmRoot">
          <p:childTnLst>
            <p:seq>
              <p:cTn id="362" dur="indefinite" nodeType="mainSeq">
                <p:childTnLst>
                  <p:par>
                    <p:cTn id="363" fill="hold">
                      <p:stCondLst>
                        <p:cond delay="indefinite"/>
                      </p:stCondLst>
                      <p:childTnLst>
                        <p:par>
                          <p:cTn id="364" fill="hold">
                            <p:stCondLst>
                              <p:cond delay="0"/>
                            </p:stCondLst>
                            <p:childTnLst>
                              <p:par>
                                <p:cTn id="36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7" fill="hold">
                      <p:stCondLst>
                        <p:cond delay="indefinite"/>
                      </p:stCondLst>
                      <p:childTnLst>
                        <p:par>
                          <p:cTn id="368" fill="hold">
                            <p:stCondLst>
                              <p:cond delay="0"/>
                            </p:stCondLst>
                            <p:childTnLst>
                              <p:par>
                                <p:cTn id="36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1" fill="hold">
                      <p:stCondLst>
                        <p:cond delay="indefinite"/>
                      </p:stCondLst>
                      <p:childTnLst>
                        <p:par>
                          <p:cTn id="372" fill="hold">
                            <p:stCondLst>
                              <p:cond delay="0"/>
                            </p:stCondLst>
                            <p:childTnLst>
                              <p:par>
                                <p:cTn id="37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CustomShape 1"/>
          <p:cNvSpPr/>
          <p:nvPr/>
        </p:nvSpPr>
        <p:spPr>
          <a:xfrm>
            <a:off x="190440" y="1196280"/>
            <a:ext cx="11817360" cy="520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>
            <a:noAutofit/>
          </a:bodyPr>
          <a:p>
            <a:pPr marL="456840" indent="-4561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Write a JS function to extract all </a:t>
            </a:r>
            <a:r>
              <a:rPr b="1" lang="en-US" sz="3400" spc="-1" strike="noStrike">
                <a:solidFill>
                  <a:srgbClr val="ffa000"/>
                </a:solidFill>
                <a:latin typeface="Calibri"/>
              </a:rPr>
              <a:t>unique words 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from a text (case insensitive)</a:t>
            </a:r>
            <a:endParaRPr b="0" lang="en-US" sz="3400" spc="-1" strike="noStrike">
              <a:latin typeface="Arial"/>
            </a:endParaRPr>
          </a:p>
          <a:p>
            <a:pPr lvl="1" marL="990000" indent="-3801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Words are sequences of </a:t>
            </a:r>
            <a:r>
              <a:rPr b="1" lang="en-US" sz="3200" spc="-1" strike="noStrike">
                <a:solidFill>
                  <a:srgbClr val="ffa000"/>
                </a:solidFill>
                <a:latin typeface="Calibri"/>
              </a:rPr>
              <a:t>letters</a:t>
            </a: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, </a:t>
            </a:r>
            <a:r>
              <a:rPr b="1" lang="en-US" sz="3200" spc="-1" strike="noStrike">
                <a:solidFill>
                  <a:srgbClr val="ffa000"/>
                </a:solidFill>
                <a:latin typeface="Calibri"/>
              </a:rPr>
              <a:t>digits</a:t>
            </a: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 and </a:t>
            </a:r>
            <a:r>
              <a:rPr b="1" lang="en-US" sz="3200" spc="-1" strike="noStrike">
                <a:solidFill>
                  <a:srgbClr val="ffa000"/>
                </a:solidFill>
                <a:latin typeface="Calibri"/>
              </a:rPr>
              <a:t>_</a:t>
            </a:r>
            <a:endParaRPr b="0" lang="en-US" sz="3200" spc="-1" strike="noStrike">
              <a:latin typeface="Arial"/>
            </a:endParaRPr>
          </a:p>
          <a:p>
            <a:pPr lvl="1" marL="990000" indent="-3801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The </a:t>
            </a:r>
            <a:r>
              <a:rPr b="1" lang="en-US" sz="3200" spc="-1" strike="noStrike">
                <a:solidFill>
                  <a:srgbClr val="ffa000"/>
                </a:solidFill>
                <a:latin typeface="Calibri"/>
              </a:rPr>
              <a:t>input</a:t>
            </a:r>
            <a:r>
              <a:rPr b="1" lang="en-US" sz="3200" spc="-1" strike="noStrike">
                <a:solidFill>
                  <a:srgbClr val="234465"/>
                </a:solidFill>
                <a:latin typeface="Calibri"/>
              </a:rPr>
              <a:t> </a:t>
            </a: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comes as </a:t>
            </a:r>
            <a:r>
              <a:rPr b="1" lang="en-US" sz="3200" spc="-1" strike="noStrike">
                <a:solidFill>
                  <a:srgbClr val="ffa000"/>
                </a:solidFill>
                <a:latin typeface="Calibri"/>
              </a:rPr>
              <a:t>array of strings</a:t>
            </a:r>
            <a:endParaRPr b="0" lang="en-US" sz="3200" spc="-1" strike="noStrike">
              <a:latin typeface="Arial"/>
            </a:endParaRPr>
          </a:p>
          <a:p>
            <a:pPr lvl="1" marL="990000" indent="-3801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The </a:t>
            </a:r>
            <a:r>
              <a:rPr b="1" lang="en-US" sz="3200" spc="-1" strike="noStrike">
                <a:solidFill>
                  <a:srgbClr val="ffa000"/>
                </a:solidFill>
                <a:latin typeface="Calibri"/>
              </a:rPr>
              <a:t>output</a:t>
            </a: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 should hold the words in their </a:t>
            </a:r>
            <a:r>
              <a:rPr b="1" lang="en-US" sz="3200" spc="-1" strike="noStrike">
                <a:solidFill>
                  <a:srgbClr val="ffa000"/>
                </a:solidFill>
                <a:latin typeface="Calibri"/>
              </a:rPr>
              <a:t>order of appearance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487" name="CustomShape 2"/>
          <p:cNvSpPr/>
          <p:nvPr/>
        </p:nvSpPr>
        <p:spPr>
          <a:xfrm>
            <a:off x="190440" y="100800"/>
            <a:ext cx="9505440" cy="88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Problem: Extract Unique Words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88" name="CustomShape 3"/>
          <p:cNvSpPr/>
          <p:nvPr/>
        </p:nvSpPr>
        <p:spPr>
          <a:xfrm>
            <a:off x="11566440" y="6397200"/>
            <a:ext cx="428040" cy="30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r">
              <a:lnSpc>
                <a:spcPct val="100000"/>
              </a:lnSpc>
            </a:pPr>
            <a:fld id="{A85D0161-36EF-4F56-B8A8-5253BED1E4A4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  <p:sp>
        <p:nvSpPr>
          <p:cNvPr id="489" name="CustomShape 4"/>
          <p:cNvSpPr/>
          <p:nvPr/>
        </p:nvSpPr>
        <p:spPr>
          <a:xfrm>
            <a:off x="1460520" y="4773240"/>
            <a:ext cx="4276800" cy="16070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>
            <a:noAutofit/>
          </a:bodyPr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JS devs use Node.js for server-side JS.</a:t>
            </a:r>
            <a:br/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JS devs use JS.</a:t>
            </a:r>
            <a:br/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-- JS for devs --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90" name="CustomShape 5"/>
          <p:cNvSpPr/>
          <p:nvPr/>
        </p:nvSpPr>
        <p:spPr>
          <a:xfrm>
            <a:off x="7242120" y="5142600"/>
            <a:ext cx="3629520" cy="12776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>
            <a:noAutofit/>
          </a:bodyPr>
          <a:p>
            <a:pPr>
              <a:lnSpc>
                <a:spcPct val="11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js, devs, use, node, for, server, side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91" name="CustomShape 6"/>
          <p:cNvSpPr/>
          <p:nvPr/>
        </p:nvSpPr>
        <p:spPr>
          <a:xfrm>
            <a:off x="6141960" y="5308560"/>
            <a:ext cx="695520" cy="55296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2">
              <a:alpha val="80000"/>
            </a:schemeClr>
          </a:solidFill>
          <a:ln w="19080">
            <a:solidFill>
              <a:schemeClr val="tx1">
                <a:lumMod val="75000"/>
                <a:alpha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375" dur="indefinite" restart="never" nodeType="tmRoot">
          <p:childTnLst>
            <p:seq>
              <p:cTn id="376" dur="indefinite" nodeType="mainSeq">
                <p:childTnLst>
                  <p:par>
                    <p:cTn id="377" fill="hold">
                      <p:stCondLst>
                        <p:cond delay="indefinite"/>
                      </p:stCondLst>
                      <p:childTnLst>
                        <p:par>
                          <p:cTn id="378" fill="hold">
                            <p:stCondLst>
                              <p:cond delay="0"/>
                            </p:stCondLst>
                            <p:childTnLst>
                              <p:par>
                                <p:cTn id="37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1" fill="hold">
                      <p:stCondLst>
                        <p:cond delay="indefinite"/>
                      </p:stCondLst>
                      <p:childTnLst>
                        <p:par>
                          <p:cTn id="382" fill="hold">
                            <p:stCondLst>
                              <p:cond delay="0"/>
                            </p:stCondLst>
                            <p:childTnLst>
                              <p:par>
                                <p:cTn id="38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5" fill="hold">
                      <p:stCondLst>
                        <p:cond delay="indefinite"/>
                      </p:stCondLst>
                      <p:childTnLst>
                        <p:par>
                          <p:cTn id="386" fill="hold">
                            <p:stCondLst>
                              <p:cond delay="0"/>
                            </p:stCondLst>
                            <p:childTnLst>
                              <p:par>
                                <p:cTn id="38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9" fill="hold">
                      <p:stCondLst>
                        <p:cond delay="indefinite"/>
                      </p:stCondLst>
                      <p:childTnLst>
                        <p:par>
                          <p:cTn id="390" fill="hold">
                            <p:stCondLst>
                              <p:cond delay="0"/>
                            </p:stCondLst>
                            <p:childTnLst>
                              <p:par>
                                <p:cTn id="39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5" fill="hold">
                      <p:stCondLst>
                        <p:cond delay="indefinite"/>
                      </p:stCondLst>
                      <p:childTnLst>
                        <p:par>
                          <p:cTn id="396" fill="hold">
                            <p:stCondLst>
                              <p:cond delay="0"/>
                            </p:stCondLst>
                            <p:childTnLst>
                              <p:par>
                                <p:cTn id="39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CustomShape 1"/>
          <p:cNvSpPr/>
          <p:nvPr/>
        </p:nvSpPr>
        <p:spPr>
          <a:xfrm>
            <a:off x="190440" y="100800"/>
            <a:ext cx="9505440" cy="88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Solution: Extract Unique Words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93" name="CustomShape 2"/>
          <p:cNvSpPr/>
          <p:nvPr/>
        </p:nvSpPr>
        <p:spPr>
          <a:xfrm>
            <a:off x="11566440" y="6397200"/>
            <a:ext cx="428040" cy="30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r">
              <a:lnSpc>
                <a:spcPct val="100000"/>
              </a:lnSpc>
            </a:pPr>
            <a:fld id="{9E67BA0E-CAAC-4860-9148-638C0AD83992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  <p:sp>
        <p:nvSpPr>
          <p:cNvPr id="494" name="CustomShape 3"/>
          <p:cNvSpPr/>
          <p:nvPr/>
        </p:nvSpPr>
        <p:spPr>
          <a:xfrm>
            <a:off x="1418760" y="1585800"/>
            <a:ext cx="9125640" cy="42746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>
            <a:noAutofit/>
          </a:bodyPr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function extractWords(inputSentences) {</a:t>
            </a:r>
            <a:br/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  let wordPattern = 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  <a:ea typeface="DejaVu Sans"/>
              </a:rPr>
              <a:t>/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\b[a-zA-Z0-9_]+\b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  <a:ea typeface="DejaVu Sans"/>
              </a:rPr>
              <a:t>/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g;</a:t>
            </a:r>
            <a:br/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  let words = 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  <a:ea typeface="DejaVu Sans"/>
              </a:rPr>
              <a:t>new Set()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;</a:t>
            </a:r>
            <a:br/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  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  <a:ea typeface="DejaVu Sans"/>
              </a:rPr>
              <a:t>for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 (let sentence 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  <a:ea typeface="DejaVu Sans"/>
              </a:rPr>
              <a:t>of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 inputSentences) {</a:t>
            </a:r>
            <a:br/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   let matches = sentence.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  <a:ea typeface="DejaVu Sans"/>
              </a:rPr>
              <a:t>match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(wordPattern);</a:t>
            </a:r>
            <a:br/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   matches.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  <a:ea typeface="DejaVu Sans"/>
              </a:rPr>
              <a:t>forEach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(x=&gt;words.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  <a:ea typeface="DejaVu Sans"/>
              </a:rPr>
              <a:t>add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(x.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  <a:ea typeface="DejaVu Sans"/>
              </a:rPr>
              <a:t>toLowerCase()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));</a:t>
            </a:r>
            <a:br/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  }</a:t>
            </a:r>
            <a:br/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  console.log([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  <a:ea typeface="DejaVu Sans"/>
              </a:rPr>
              <a:t>...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words.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  <a:ea typeface="DejaVu Sans"/>
              </a:rPr>
              <a:t>values()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].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  <a:ea typeface="DejaVu Sans"/>
              </a:rPr>
              <a:t>join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(", "));</a:t>
            </a:r>
            <a:br/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}</a:t>
            </a:r>
            <a:br/>
            <a:endParaRPr b="0" lang="en-US" sz="2400" spc="-1" strike="noStrike">
              <a:latin typeface="Arial"/>
            </a:endParaRPr>
          </a:p>
        </p:txBody>
      </p:sp>
      <p:sp>
        <p:nvSpPr>
          <p:cNvPr id="495" name="CustomShape 4"/>
          <p:cNvSpPr/>
          <p:nvPr/>
        </p:nvSpPr>
        <p:spPr>
          <a:xfrm>
            <a:off x="2442240" y="5057640"/>
            <a:ext cx="8102160" cy="8755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>
            <a:noAutofit/>
          </a:bodyPr>
          <a:p>
            <a:pPr>
              <a:lnSpc>
                <a:spcPct val="11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400" spc="-1" strike="noStrike">
                <a:solidFill>
                  <a:srgbClr val="234465"/>
                </a:solidFill>
                <a:latin typeface="Calibri"/>
                <a:ea typeface="DejaVu Sans"/>
              </a:rPr>
              <a:t>extractWords(['</a:t>
            </a:r>
            <a:r>
              <a:rPr b="1" lang="en-US" sz="2400" spc="-1" strike="noStrike">
                <a:solidFill>
                  <a:srgbClr val="ffa000"/>
                </a:solidFill>
                <a:latin typeface="Calibri"/>
                <a:ea typeface="DejaVu Sans"/>
              </a:rPr>
              <a:t>JS and Node.js</a:t>
            </a:r>
            <a:r>
              <a:rPr b="1" lang="en-US" sz="2400" spc="-1" strike="noStrike">
                <a:solidFill>
                  <a:srgbClr val="234465"/>
                </a:solidFill>
                <a:latin typeface="Calibri"/>
                <a:ea typeface="DejaVu Sans"/>
              </a:rPr>
              <a:t>', '</a:t>
            </a:r>
            <a:r>
              <a:rPr b="1" lang="en-US" sz="2400" spc="-1" strike="noStrike">
                <a:solidFill>
                  <a:srgbClr val="ffa000"/>
                </a:solidFill>
                <a:latin typeface="Calibri"/>
                <a:ea typeface="DejaVu Sans"/>
              </a:rPr>
              <a:t>JS again and again</a:t>
            </a:r>
            <a:r>
              <a:rPr b="1" lang="en-US" sz="2400" spc="-1" strike="noStrike">
                <a:solidFill>
                  <a:srgbClr val="234465"/>
                </a:solidFill>
                <a:latin typeface="Calibri"/>
                <a:ea typeface="DejaVu Sans"/>
              </a:rPr>
              <a:t>', '</a:t>
            </a:r>
            <a:r>
              <a:rPr b="1" lang="en-US" sz="2400" spc="-1" strike="noStrike">
                <a:solidFill>
                  <a:srgbClr val="ffa000"/>
                </a:solidFill>
                <a:latin typeface="Calibri"/>
                <a:ea typeface="DejaVu Sans"/>
              </a:rPr>
              <a:t>Oh, JS?</a:t>
            </a:r>
            <a:r>
              <a:rPr b="1" lang="en-US" sz="2400" spc="-1" strike="noStrike">
                <a:solidFill>
                  <a:srgbClr val="234465"/>
                </a:solidFill>
                <a:latin typeface="Calibri"/>
                <a:ea typeface="DejaVu Sans"/>
              </a:rPr>
              <a:t>'])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96" name="CustomShape 5"/>
          <p:cNvSpPr/>
          <p:nvPr/>
        </p:nvSpPr>
        <p:spPr>
          <a:xfrm>
            <a:off x="177120" y="6281640"/>
            <a:ext cx="11817360" cy="42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>
            <a:noAutofit/>
          </a:bodyPr>
          <a:p>
            <a:pPr algn="ctr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r>
              <a:rPr b="0" lang="en-US" sz="2400" spc="-1" strike="noStrike">
                <a:solidFill>
                  <a:srgbClr val="234465"/>
                </a:solidFill>
                <a:latin typeface="Calibri"/>
              </a:rPr>
              <a:t>Check your solution here: </a:t>
            </a:r>
            <a:r>
              <a:rPr b="0" lang="en-US" sz="2400" spc="-1" strike="noStrike" u="sng">
                <a:solidFill>
                  <a:srgbClr val="f2ac44"/>
                </a:solidFill>
                <a:uFillTx/>
                <a:latin typeface="Calibri"/>
                <a:hlinkClick r:id="rId1"/>
              </a:rPr>
              <a:t>https://</a:t>
            </a:r>
            <a:r>
              <a:rPr b="0" lang="en-US" sz="2400" spc="-1" strike="noStrike" u="sng">
                <a:solidFill>
                  <a:srgbClr val="f2ac44"/>
                </a:solidFill>
                <a:uFillTx/>
                <a:latin typeface="Calibri"/>
                <a:hlinkClick r:id="rId2"/>
              </a:rPr>
              <a:t>judge.softuni.bg/Contests/315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399" dur="indefinite" restart="never" nodeType="tmRoot">
          <p:childTnLst>
            <p:seq>
              <p:cTn id="400" dur="indefinite" nodeType="mainSeq">
                <p:childTnLst>
                  <p:par>
                    <p:cTn id="401" fill="hold">
                      <p:stCondLst>
                        <p:cond delay="indefinite"/>
                      </p:stCondLst>
                      <p:childTnLst>
                        <p:par>
                          <p:cTn id="402" fill="hold">
                            <p:stCondLst>
                              <p:cond delay="0"/>
                            </p:stCondLst>
                            <p:childTnLst>
                              <p:par>
                                <p:cTn id="40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CustomShape 1"/>
          <p:cNvSpPr/>
          <p:nvPr/>
        </p:nvSpPr>
        <p:spPr>
          <a:xfrm>
            <a:off x="615240" y="4704840"/>
            <a:ext cx="10960920" cy="76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Autofit/>
          </a:bodyPr>
          <a:p>
            <a:pPr algn="ctr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5400" spc="-1" strike="noStrike">
                <a:solidFill>
                  <a:srgbClr val="234465"/>
                </a:solidFill>
                <a:latin typeface="Calibri"/>
              </a:rPr>
              <a:t>Objects in JS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305" name="CustomShape 2"/>
          <p:cNvSpPr/>
          <p:nvPr/>
        </p:nvSpPr>
        <p:spPr>
          <a:xfrm>
            <a:off x="615240" y="5490360"/>
            <a:ext cx="10960920" cy="49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Autofit/>
          </a:bodyPr>
          <a:p>
            <a:pPr algn="ctr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4000" spc="-1" strike="noStrike">
                <a:solidFill>
                  <a:srgbClr val="234465"/>
                </a:solidFill>
                <a:latin typeface="Calibri"/>
              </a:rPr>
              <a:t>Objects, Properties and JSON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306" name="CustomShape 3"/>
          <p:cNvSpPr/>
          <p:nvPr/>
        </p:nvSpPr>
        <p:spPr>
          <a:xfrm>
            <a:off x="11761920" y="6397560"/>
            <a:ext cx="428040" cy="30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r">
              <a:lnSpc>
                <a:spcPct val="100000"/>
              </a:lnSpc>
            </a:pPr>
            <a:fld id="{211A7CE2-31FE-4B26-B8F0-D03CEB508194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3</a:t>
            </a:fld>
            <a:endParaRPr b="0" lang="en-US" sz="1000" spc="-1" strike="noStrike">
              <a:latin typeface="Arial"/>
            </a:endParaRPr>
          </a:p>
        </p:txBody>
      </p:sp>
      <p:pic>
        <p:nvPicPr>
          <p:cNvPr id="307" name="Picture 8" descr=""/>
          <p:cNvPicPr/>
          <p:nvPr/>
        </p:nvPicPr>
        <p:blipFill>
          <a:blip r:embed="rId1"/>
          <a:stretch/>
        </p:blipFill>
        <p:spPr>
          <a:xfrm>
            <a:off x="4618440" y="1712880"/>
            <a:ext cx="2954160" cy="1855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CustomShape 1"/>
          <p:cNvSpPr/>
          <p:nvPr/>
        </p:nvSpPr>
        <p:spPr>
          <a:xfrm>
            <a:off x="4267080" y="807480"/>
            <a:ext cx="3656880" cy="365688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80">
            <a:solidFill>
              <a:schemeClr val="bg2">
                <a:alpha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498" name="CustomShape 2"/>
          <p:cNvSpPr/>
          <p:nvPr/>
        </p:nvSpPr>
        <p:spPr>
          <a:xfrm>
            <a:off x="615240" y="4704840"/>
            <a:ext cx="10960920" cy="76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Autofit/>
          </a:bodyPr>
          <a:p>
            <a:pPr algn="ctr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5400" spc="-1" strike="noStrike">
                <a:solidFill>
                  <a:srgbClr val="234465"/>
                </a:solidFill>
                <a:latin typeface="Calibri"/>
              </a:rPr>
              <a:t>Live Exercises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499" name="CustomShape 3"/>
          <p:cNvSpPr/>
          <p:nvPr/>
        </p:nvSpPr>
        <p:spPr>
          <a:xfrm>
            <a:off x="615240" y="5490360"/>
            <a:ext cx="10960920" cy="49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Autofit/>
          </a:bodyPr>
          <a:p>
            <a:pPr algn="ctr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4000" spc="-1" strike="noStrike">
                <a:solidFill>
                  <a:srgbClr val="234465"/>
                </a:solidFill>
                <a:latin typeface="Calibri"/>
              </a:rPr>
              <a:t>Practice: Using Maps and Sets</a:t>
            </a:r>
            <a:endParaRPr b="0" lang="en-US" sz="4000" spc="-1" strike="noStrike">
              <a:latin typeface="Arial"/>
            </a:endParaRPr>
          </a:p>
        </p:txBody>
      </p:sp>
      <p:pic>
        <p:nvPicPr>
          <p:cNvPr id="500" name="Picture 3" descr=""/>
          <p:cNvPicPr/>
          <p:nvPr/>
        </p:nvPicPr>
        <p:blipFill>
          <a:blip r:embed="rId1"/>
          <a:stretch/>
        </p:blipFill>
        <p:spPr>
          <a:xfrm flipH="1">
            <a:off x="4420440" y="394200"/>
            <a:ext cx="3123360" cy="3834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407" dur="indefinite" restart="never" nodeType="tmRoot">
          <p:childTnLst>
            <p:seq>
              <p:cTn id="40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CustomShape 1"/>
          <p:cNvSpPr/>
          <p:nvPr/>
        </p:nvSpPr>
        <p:spPr>
          <a:xfrm>
            <a:off x="869760" y="1656360"/>
            <a:ext cx="7580520" cy="477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>
            <a:noAutofit/>
          </a:bodyPr>
          <a:p>
            <a:pPr marL="514440" indent="-5137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fffff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…</a:t>
            </a:r>
            <a:endParaRPr b="0" lang="en-US" sz="2800" spc="-1" strike="noStrike">
              <a:latin typeface="Arial"/>
            </a:endParaRPr>
          </a:p>
          <a:p>
            <a:pPr marL="514440" indent="-5137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fffff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…</a:t>
            </a:r>
            <a:endParaRPr b="0" lang="en-US" sz="2800" spc="-1" strike="noStrike">
              <a:latin typeface="Arial"/>
            </a:endParaRPr>
          </a:p>
          <a:p>
            <a:pPr marL="514440" indent="-5137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fffff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…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2800" spc="-1" strike="noStrike">
              <a:latin typeface="Arial"/>
            </a:endParaRPr>
          </a:p>
        </p:txBody>
      </p:sp>
      <p:sp>
        <p:nvSpPr>
          <p:cNvPr id="502" name="CustomShape 2"/>
          <p:cNvSpPr/>
          <p:nvPr/>
        </p:nvSpPr>
        <p:spPr>
          <a:xfrm>
            <a:off x="190440" y="100800"/>
            <a:ext cx="9505440" cy="88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rm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Calibri"/>
              </a:rPr>
              <a:t>Summary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503" name="CustomShape 3"/>
          <p:cNvSpPr/>
          <p:nvPr/>
        </p:nvSpPr>
        <p:spPr>
          <a:xfrm>
            <a:off x="11566440" y="6397200"/>
            <a:ext cx="428040" cy="30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r">
              <a:lnSpc>
                <a:spcPct val="100000"/>
              </a:lnSpc>
            </a:pPr>
            <a:fld id="{084D8C55-DA5A-4231-ACCF-3F91F9C60229}" type="slidenum">
              <a:rPr b="0" lang="en-US" sz="800" spc="-1" strike="noStrike">
                <a:solidFill>
                  <a:srgbClr val="234465"/>
                </a:solidFill>
                <a:latin typeface="Calibri"/>
              </a:rPr>
              <a:t>41</a:t>
            </a:fld>
            <a:endParaRPr b="0" lang="en-US" sz="800" spc="-1" strike="noStrike">
              <a:latin typeface="Arial"/>
            </a:endParaRPr>
          </a:p>
        </p:txBody>
      </p:sp>
      <p:grpSp>
        <p:nvGrpSpPr>
          <p:cNvPr id="504" name="Group 4"/>
          <p:cNvGrpSpPr/>
          <p:nvPr/>
        </p:nvGrpSpPr>
        <p:grpSpPr>
          <a:xfrm>
            <a:off x="191880" y="1428120"/>
            <a:ext cx="8632440" cy="5299560"/>
            <a:chOff x="191880" y="1428120"/>
            <a:chExt cx="8632440" cy="5299560"/>
          </a:xfrm>
        </p:grpSpPr>
        <p:sp>
          <p:nvSpPr>
            <p:cNvPr id="505" name="CustomShape 5"/>
            <p:cNvSpPr/>
            <p:nvPr/>
          </p:nvSpPr>
          <p:spPr>
            <a:xfrm>
              <a:off x="191880" y="1428120"/>
              <a:ext cx="8632440" cy="5299560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06" name="CustomShape 6"/>
            <p:cNvSpPr/>
            <p:nvPr/>
          </p:nvSpPr>
          <p:spPr>
            <a:xfrm>
              <a:off x="348120" y="1725120"/>
              <a:ext cx="194040" cy="4705920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07" name="CustomShape 7"/>
            <p:cNvSpPr/>
            <p:nvPr/>
          </p:nvSpPr>
          <p:spPr>
            <a:xfrm rot="5400000">
              <a:off x="8064720" y="1726920"/>
              <a:ext cx="729000" cy="541080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pic>
        <p:nvPicPr>
          <p:cNvPr id="508" name="Picture 12" descr=""/>
          <p:cNvPicPr/>
          <p:nvPr/>
        </p:nvPicPr>
        <p:blipFill>
          <a:blip r:embed="rId1"/>
          <a:stretch/>
        </p:blipFill>
        <p:spPr>
          <a:xfrm flipH="1">
            <a:off x="8825760" y="3276720"/>
            <a:ext cx="2881800" cy="3119040"/>
          </a:xfrm>
          <a:prstGeom prst="rect">
            <a:avLst/>
          </a:prstGeom>
          <a:ln>
            <a:noFill/>
          </a:ln>
        </p:spPr>
      </p:pic>
      <p:sp>
        <p:nvSpPr>
          <p:cNvPr id="509" name="CustomShape 8"/>
          <p:cNvSpPr/>
          <p:nvPr/>
        </p:nvSpPr>
        <p:spPr>
          <a:xfrm>
            <a:off x="699120" y="1679400"/>
            <a:ext cx="8124840" cy="524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0" name="CustomShape 9"/>
          <p:cNvSpPr/>
          <p:nvPr/>
        </p:nvSpPr>
        <p:spPr>
          <a:xfrm>
            <a:off x="601560" y="1585440"/>
            <a:ext cx="8222400" cy="491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>
            <a:normAutofit/>
          </a:bodyPr>
          <a:p>
            <a:pPr marL="456840" indent="-456120">
              <a:lnSpc>
                <a:spcPct val="95000"/>
              </a:lnSpc>
              <a:spcBef>
                <a:spcPts val="601"/>
              </a:spcBef>
              <a:spcAft>
                <a:spcPts val="601"/>
              </a:spcAft>
              <a:buClr>
                <a:srgbClr val="ffffff"/>
              </a:buClr>
              <a:buFont typeface="Wingdings" charset="2"/>
              <a:buChar char=""/>
            </a:pPr>
            <a:r>
              <a:rPr b="1" lang="en-US" sz="2800" spc="-1" strike="noStrike">
                <a:solidFill>
                  <a:srgbClr val="ffa000"/>
                </a:solidFill>
                <a:latin typeface="Calibri"/>
                <a:ea typeface="DejaVu Sans"/>
              </a:rPr>
              <a:t>Objects</a:t>
            </a: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 in JS hold key-value pairs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9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2800" spc="-1" strike="noStrike">
              <a:latin typeface="Arial"/>
            </a:endParaRPr>
          </a:p>
          <a:p>
            <a:pPr marL="456840" indent="-456120">
              <a:lnSpc>
                <a:spcPct val="95000"/>
              </a:lnSpc>
              <a:spcBef>
                <a:spcPts val="601"/>
              </a:spcBef>
              <a:spcAft>
                <a:spcPts val="601"/>
              </a:spcAft>
              <a:buClr>
                <a:srgbClr val="ffffff"/>
              </a:buClr>
              <a:buFont typeface="Wingdings" charset="2"/>
              <a:buChar char=""/>
            </a:pPr>
            <a:r>
              <a:rPr b="1" lang="en-US" sz="2800" spc="-1" strike="noStrike">
                <a:solidFill>
                  <a:srgbClr val="ffa000"/>
                </a:solidFill>
                <a:latin typeface="Calibri"/>
                <a:ea typeface="DejaVu Sans"/>
              </a:rPr>
              <a:t>Maps</a:t>
            </a: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 map key to values, preserve key order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2800" spc="-1" strike="noStrike">
              <a:latin typeface="Arial"/>
            </a:endParaRPr>
          </a:p>
          <a:p>
            <a:pPr marL="456840" indent="-456120">
              <a:lnSpc>
                <a:spcPct val="95000"/>
              </a:lnSpc>
              <a:spcBef>
                <a:spcPts val="601"/>
              </a:spcBef>
              <a:spcAft>
                <a:spcPts val="601"/>
              </a:spcAft>
              <a:buClr>
                <a:srgbClr val="ffffff"/>
              </a:buClr>
              <a:buFont typeface="Wingdings" charset="2"/>
              <a:buChar char=""/>
            </a:pPr>
            <a:r>
              <a:rPr b="1" lang="en-US" sz="2800" spc="-1" strike="noStrike">
                <a:solidFill>
                  <a:srgbClr val="ffa000"/>
                </a:solidFill>
                <a:latin typeface="Calibri"/>
                <a:ea typeface="DejaVu Sans"/>
              </a:rPr>
              <a:t>Sets</a:t>
            </a: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 hold unique collection of values</a:t>
            </a:r>
            <a:endParaRPr b="0" lang="en-US" sz="2800" spc="-1" strike="noStrike">
              <a:latin typeface="Arial"/>
            </a:endParaRPr>
          </a:p>
          <a:p>
            <a:pPr marL="609120">
              <a:lnSpc>
                <a:spcPct val="9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2800" spc="-1" strike="noStrike">
              <a:latin typeface="Arial"/>
            </a:endParaRPr>
          </a:p>
        </p:txBody>
      </p:sp>
      <p:sp>
        <p:nvSpPr>
          <p:cNvPr id="511" name="CustomShape 10"/>
          <p:cNvSpPr/>
          <p:nvPr/>
        </p:nvSpPr>
        <p:spPr>
          <a:xfrm>
            <a:off x="1424160" y="2143800"/>
            <a:ext cx="5114880" cy="11109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5000"/>
              </a:lnSpc>
            </a:pPr>
            <a:r>
              <a:rPr b="1" lang="en-US" sz="1600" spc="-1" strike="noStrike">
                <a:solidFill>
                  <a:srgbClr val="ffffff"/>
                </a:solidFill>
                <a:latin typeface="Consolas"/>
                <a:ea typeface="DejaVu Sans"/>
              </a:rPr>
              <a:t>let obj</a:t>
            </a:r>
            <a:r>
              <a:rPr b="1" lang="en-US" sz="1600" spc="-1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1" lang="en-US" sz="1600" spc="-1" strike="noStrike">
                <a:solidFill>
                  <a:srgbClr val="ffffff"/>
                </a:solidFill>
                <a:latin typeface="Consolas"/>
                <a:ea typeface="DejaVu Sans"/>
              </a:rPr>
              <a:t>=</a:t>
            </a:r>
            <a:r>
              <a:rPr b="1" lang="en-US" sz="1600" spc="-1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1" lang="en-US" sz="1600" spc="-1" strike="noStrike">
                <a:solidFill>
                  <a:srgbClr val="ffa000"/>
                </a:solidFill>
                <a:latin typeface="Consolas"/>
                <a:ea typeface="DejaVu Sans"/>
              </a:rPr>
              <a:t>{</a:t>
            </a:r>
            <a:r>
              <a:rPr b="1" lang="en-US" sz="1600" spc="-1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1" lang="en-US" sz="1600" spc="-1" strike="noStrike">
                <a:solidFill>
                  <a:srgbClr val="ffffff"/>
                </a:solidFill>
                <a:latin typeface="Consolas"/>
                <a:ea typeface="DejaVu Sans"/>
              </a:rPr>
              <a:t>name</a:t>
            </a:r>
            <a:r>
              <a:rPr b="1" lang="en-US" sz="1600" spc="-1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1" lang="en-US" sz="1600" spc="-1" strike="noStrike">
                <a:solidFill>
                  <a:srgbClr val="ffffff"/>
                </a:solidFill>
                <a:latin typeface="Consolas"/>
                <a:ea typeface="DejaVu Sans"/>
              </a:rPr>
              <a:t>:</a:t>
            </a:r>
            <a:r>
              <a:rPr b="1" lang="en-US" sz="1600" spc="-1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1" lang="en-US" sz="1600" spc="-1" strike="noStrike">
                <a:solidFill>
                  <a:srgbClr val="ffffff"/>
                </a:solidFill>
                <a:latin typeface="Consolas"/>
                <a:ea typeface="DejaVu Sans"/>
              </a:rPr>
              <a:t>"SoftUni", age</a:t>
            </a:r>
            <a:r>
              <a:rPr b="1" lang="en-US" sz="1600" spc="-1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1" lang="en-US" sz="1600" spc="-1" strike="noStrike">
                <a:solidFill>
                  <a:srgbClr val="ffffff"/>
                </a:solidFill>
                <a:latin typeface="Consolas"/>
                <a:ea typeface="DejaVu Sans"/>
              </a:rPr>
              <a:t>:</a:t>
            </a:r>
            <a:r>
              <a:rPr b="1" lang="en-US" sz="1600" spc="-1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1" lang="en-US" sz="1600" spc="-1" strike="noStrike">
                <a:solidFill>
                  <a:srgbClr val="ffffff"/>
                </a:solidFill>
                <a:latin typeface="Consolas"/>
                <a:ea typeface="DejaVu Sans"/>
              </a:rPr>
              <a:t>3</a:t>
            </a:r>
            <a:r>
              <a:rPr b="1" lang="en-US" sz="1600" spc="-1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1" lang="en-US" sz="1600" spc="-1" strike="noStrike">
                <a:solidFill>
                  <a:srgbClr val="ffa000"/>
                </a:solidFill>
                <a:latin typeface="Consolas"/>
                <a:ea typeface="DejaVu Sans"/>
              </a:rPr>
              <a:t>}</a:t>
            </a:r>
            <a:r>
              <a:rPr b="1" lang="en-US" sz="1600" spc="-1" strike="noStrike">
                <a:solidFill>
                  <a:srgbClr val="ffffff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en-US" sz="1600" spc="-1" strike="noStrike">
                <a:solidFill>
                  <a:srgbClr val="ffffff"/>
                </a:solidFill>
                <a:latin typeface="Consolas"/>
                <a:ea typeface="DejaVu Sans"/>
              </a:rPr>
              <a:t>obj.age++;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en-US" sz="1600" spc="-1" strike="noStrike">
                <a:solidFill>
                  <a:srgbClr val="ffffff"/>
                </a:solidFill>
                <a:latin typeface="Consolas"/>
                <a:ea typeface="DejaVu Sans"/>
              </a:rPr>
              <a:t>obj</a:t>
            </a:r>
            <a:r>
              <a:rPr b="1" lang="en-US" sz="1600" spc="-1" strike="noStrike">
                <a:solidFill>
                  <a:srgbClr val="ffa000"/>
                </a:solidFill>
                <a:latin typeface="Consolas"/>
                <a:ea typeface="DejaVu Sans"/>
              </a:rPr>
              <a:t>[</a:t>
            </a:r>
            <a:r>
              <a:rPr b="1" lang="en-US" sz="1600" spc="-1" strike="noStrike">
                <a:solidFill>
                  <a:srgbClr val="ffffff"/>
                </a:solidFill>
                <a:latin typeface="Consolas"/>
                <a:ea typeface="DejaVu Sans"/>
              </a:rPr>
              <a:t>town</a:t>
            </a:r>
            <a:r>
              <a:rPr b="1" lang="en-US" sz="1600" spc="-1" strike="noStrike">
                <a:solidFill>
                  <a:srgbClr val="ffa000"/>
                </a:solidFill>
                <a:latin typeface="Consolas"/>
                <a:ea typeface="DejaVu Sans"/>
              </a:rPr>
              <a:t>]</a:t>
            </a:r>
            <a:r>
              <a:rPr b="1" lang="en-US" sz="1600" spc="-1" strike="noStrike">
                <a:solidFill>
                  <a:srgbClr val="ffffff"/>
                </a:solidFill>
                <a:latin typeface="Consolas"/>
                <a:ea typeface="DejaVu Sans"/>
              </a:rPr>
              <a:t> = 'Sofia';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en-US" sz="1600" spc="-1" strike="noStrike">
                <a:solidFill>
                  <a:srgbClr val="ffa000"/>
                </a:solidFill>
                <a:latin typeface="Consolas"/>
                <a:ea typeface="DejaVu Sans"/>
              </a:rPr>
              <a:t>delete</a:t>
            </a:r>
            <a:r>
              <a:rPr b="1" lang="en-US" sz="1600" spc="-1" strike="noStrike">
                <a:solidFill>
                  <a:srgbClr val="ffffff"/>
                </a:solidFill>
                <a:latin typeface="Consolas"/>
                <a:ea typeface="DejaVu Sans"/>
              </a:rPr>
              <a:t> obj.name;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12" name="CustomShape 11"/>
          <p:cNvSpPr/>
          <p:nvPr/>
        </p:nvSpPr>
        <p:spPr>
          <a:xfrm>
            <a:off x="1424160" y="4078440"/>
            <a:ext cx="3210480" cy="5767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beedc"/>
                </a:solidFill>
                <a:latin typeface="Consolas"/>
                <a:ea typeface="DejaVu Sans"/>
              </a:rPr>
              <a:t>let map = </a:t>
            </a:r>
            <a:r>
              <a:rPr b="1" lang="en-US" sz="1600" spc="-1" strike="noStrike">
                <a:solidFill>
                  <a:srgbClr val="ffa000"/>
                </a:solidFill>
                <a:latin typeface="Consolas"/>
                <a:ea typeface="DejaVu Sans"/>
              </a:rPr>
              <a:t>new Map()</a:t>
            </a:r>
            <a:r>
              <a:rPr b="1" lang="en-US" sz="1600" spc="-1" strike="noStrike">
                <a:solidFill>
                  <a:srgbClr val="fbeedc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beedc"/>
                </a:solidFill>
                <a:latin typeface="Consolas"/>
                <a:ea typeface="DejaVu Sans"/>
              </a:rPr>
              <a:t>map.</a:t>
            </a:r>
            <a:r>
              <a:rPr b="1" lang="en-US" sz="1600" spc="-1" strike="noStrike">
                <a:solidFill>
                  <a:srgbClr val="ffa000"/>
                </a:solidFill>
                <a:latin typeface="Consolas"/>
                <a:ea typeface="DejaVu Sans"/>
              </a:rPr>
              <a:t>set</a:t>
            </a:r>
            <a:r>
              <a:rPr b="1" lang="en-US" sz="1600" spc="-1" strike="noStrike">
                <a:solidFill>
                  <a:srgbClr val="fbeedc"/>
                </a:solidFill>
                <a:latin typeface="Consolas"/>
                <a:ea typeface="DejaVu Sans"/>
              </a:rPr>
              <a:t>('score', 20);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13" name="CustomShape 12"/>
          <p:cNvSpPr/>
          <p:nvPr/>
        </p:nvSpPr>
        <p:spPr>
          <a:xfrm>
            <a:off x="1424160" y="5432400"/>
            <a:ext cx="4856040" cy="3333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beedc"/>
                </a:solidFill>
                <a:latin typeface="Consolas"/>
                <a:ea typeface="DejaVu Sans"/>
              </a:rPr>
              <a:t>let map = </a:t>
            </a:r>
            <a:r>
              <a:rPr b="1" lang="en-US" sz="1600" spc="-1" strike="noStrike">
                <a:solidFill>
                  <a:srgbClr val="ffa000"/>
                </a:solidFill>
                <a:latin typeface="Consolas"/>
                <a:ea typeface="DejaVu Sans"/>
              </a:rPr>
              <a:t>new Set()</a:t>
            </a:r>
            <a:r>
              <a:rPr b="1" lang="en-US" sz="1600" spc="-1" strike="noStrike">
                <a:solidFill>
                  <a:srgbClr val="fbeedc"/>
                </a:solidFill>
                <a:latin typeface="Consolas"/>
                <a:ea typeface="DejaVu Sans"/>
              </a:rPr>
              <a:t>; set.</a:t>
            </a:r>
            <a:r>
              <a:rPr b="1" lang="en-US" sz="1600" spc="-1" strike="noStrike">
                <a:solidFill>
                  <a:srgbClr val="ffa000"/>
                </a:solidFill>
                <a:latin typeface="Consolas"/>
                <a:ea typeface="DejaVu Sans"/>
              </a:rPr>
              <a:t>add</a:t>
            </a:r>
            <a:r>
              <a:rPr b="1" lang="en-US" sz="1600" spc="-1" strike="noStrike">
                <a:solidFill>
                  <a:srgbClr val="fbeedc"/>
                </a:solidFill>
                <a:latin typeface="Consolas"/>
                <a:ea typeface="DejaVu Sans"/>
              </a:rPr>
              <a:t>(5);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409" dur="indefinite" restart="never" nodeType="tmRoot">
          <p:childTnLst>
            <p:seq>
              <p:cTn id="410" dur="indefinite" nodeType="mainSeq">
                <p:childTnLst>
                  <p:par>
                    <p:cTn id="411" fill="hold">
                      <p:stCondLst>
                        <p:cond delay="indefinite"/>
                      </p:stCondLst>
                      <p:childTnLst>
                        <p:par>
                          <p:cTn id="412" fill="hold">
                            <p:stCondLst>
                              <p:cond delay="0"/>
                            </p:stCondLst>
                            <p:childTnLst>
                              <p:par>
                                <p:cTn id="41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5" fill="hold">
                      <p:stCondLst>
                        <p:cond delay="indefinite"/>
                      </p:stCondLst>
                      <p:childTnLst>
                        <p:par>
                          <p:cTn id="416" fill="hold">
                            <p:stCondLst>
                              <p:cond delay="0"/>
                            </p:stCondLst>
                            <p:childTnLst>
                              <p:par>
                                <p:cTn id="41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9" fill="hold">
                      <p:stCondLst>
                        <p:cond delay="indefinite"/>
                      </p:stCondLst>
                      <p:childTnLst>
                        <p:par>
                          <p:cTn id="420" fill="hold">
                            <p:stCondLst>
                              <p:cond delay="0"/>
                            </p:stCondLst>
                            <p:childTnLst>
                              <p:par>
                                <p:cTn id="42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3" fill="hold">
                      <p:stCondLst>
                        <p:cond delay="indefinite"/>
                      </p:stCondLst>
                      <p:childTnLst>
                        <p:par>
                          <p:cTn id="424" fill="hold">
                            <p:stCondLst>
                              <p:cond delay="0"/>
                            </p:stCondLst>
                            <p:childTnLst>
                              <p:par>
                                <p:cTn id="42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7" fill="hold">
                      <p:stCondLst>
                        <p:cond delay="indefinite"/>
                      </p:stCondLst>
                      <p:childTnLst>
                        <p:par>
                          <p:cTn id="428" fill="hold">
                            <p:stCondLst>
                              <p:cond delay="0"/>
                            </p:stCondLst>
                            <p:childTnLst>
                              <p:par>
                                <p:cTn id="42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CustomShape 1"/>
          <p:cNvSpPr/>
          <p:nvPr/>
        </p:nvSpPr>
        <p:spPr>
          <a:xfrm>
            <a:off x="0" y="6400800"/>
            <a:ext cx="12116520" cy="36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>
            <a:normAutofit fontScale="40000"/>
          </a:bodyPr>
          <a:p>
            <a:pPr algn="ctr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r>
              <a:rPr b="0" lang="en-US" sz="3400" spc="-1" strike="noStrike" u="sng">
                <a:solidFill>
                  <a:srgbClr val="f2ac44"/>
                </a:solidFill>
                <a:uFillTx/>
                <a:latin typeface="Calibri"/>
                <a:hlinkClick r:id="rId1"/>
              </a:rPr>
              <a:t>https://softuni.bg/trainings/2080/js-fundamentals-september-2018</a:t>
            </a:r>
            <a:endParaRPr b="0" lang="en-US" sz="3400" spc="-1" strike="noStrike">
              <a:latin typeface="Arial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431" dur="indefinite" restart="never" nodeType="tmRoot">
          <p:childTnLst>
            <p:seq>
              <p:cTn id="4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CustomShape 1"/>
          <p:cNvSpPr/>
          <p:nvPr/>
        </p:nvSpPr>
        <p:spPr>
          <a:xfrm>
            <a:off x="190440" y="100800"/>
            <a:ext cx="9505440" cy="88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rm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SoftUni Diamond Partners</a:t>
            </a:r>
            <a:endParaRPr b="0" lang="en-US" sz="4000" spc="-1" strike="noStrike">
              <a:latin typeface="Arial"/>
            </a:endParaRPr>
          </a:p>
        </p:txBody>
      </p:sp>
      <p:pic>
        <p:nvPicPr>
          <p:cNvPr id="516" name="Infragistics" descr=""/>
          <p:cNvPicPr/>
          <p:nvPr/>
        </p:nvPicPr>
        <p:blipFill>
          <a:blip r:embed="rId1"/>
          <a:srcRect l="-4204" t="0" r="-4204" b="0"/>
          <a:stretch/>
        </p:blipFill>
        <p:spPr>
          <a:xfrm>
            <a:off x="5455440" y="4536000"/>
            <a:ext cx="5669640" cy="862920"/>
          </a:xfrm>
          <a:prstGeom prst="rect">
            <a:avLst/>
          </a:prstGeom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517" name="Indeavr" descr=""/>
          <p:cNvPicPr/>
          <p:nvPr/>
        </p:nvPicPr>
        <p:blipFill>
          <a:blip r:embed="rId2"/>
          <a:srcRect l="-14632" t="-16131" r="-14632" b="-8662"/>
          <a:stretch/>
        </p:blipFill>
        <p:spPr>
          <a:xfrm>
            <a:off x="1065960" y="4536000"/>
            <a:ext cx="3962520" cy="86292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18" name="Codexio" descr=""/>
          <p:cNvPicPr/>
          <p:nvPr/>
        </p:nvPicPr>
        <p:blipFill>
          <a:blip r:embed="rId3"/>
          <a:srcRect l="-15783" t="-11321" r="-15783" b="-11321"/>
          <a:stretch/>
        </p:blipFill>
        <p:spPr>
          <a:xfrm>
            <a:off x="8885160" y="5566320"/>
            <a:ext cx="2239920" cy="86292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19" name="Liebherr" descr=""/>
          <p:cNvPicPr/>
          <p:nvPr/>
        </p:nvPicPr>
        <p:blipFill>
          <a:blip r:embed="rId4"/>
          <a:srcRect l="-4229" t="0" r="-4229" b="0"/>
          <a:stretch/>
        </p:blipFill>
        <p:spPr>
          <a:xfrm>
            <a:off x="1065960" y="5566320"/>
            <a:ext cx="5568120" cy="86292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20" name="Aeternity" descr=""/>
          <p:cNvPicPr/>
          <p:nvPr/>
        </p:nvPicPr>
        <p:blipFill>
          <a:blip r:embed="rId5"/>
          <a:srcRect l="-24446" t="0" r="-24446" b="-5206"/>
          <a:stretch/>
        </p:blipFill>
        <p:spPr>
          <a:xfrm>
            <a:off x="6963480" y="5566320"/>
            <a:ext cx="1592640" cy="86292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21" name="Netpeak" descr=""/>
          <p:cNvPicPr/>
          <p:nvPr/>
        </p:nvPicPr>
        <p:blipFill>
          <a:blip r:embed="rId6"/>
          <a:srcRect l="-7291" t="-11446" r="-7291" b="-11446"/>
          <a:stretch/>
        </p:blipFill>
        <p:spPr>
          <a:xfrm>
            <a:off x="5330520" y="2474640"/>
            <a:ext cx="5794560" cy="86292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22" name="Sotware Group" descr=""/>
          <p:cNvPicPr/>
          <p:nvPr/>
        </p:nvPicPr>
        <p:blipFill>
          <a:blip r:embed="rId7"/>
          <a:srcRect l="-12287" t="0" r="-9243" b="0"/>
          <a:stretch/>
        </p:blipFill>
        <p:spPr>
          <a:xfrm>
            <a:off x="1065960" y="2474640"/>
            <a:ext cx="3858840" cy="86292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23" name="Telenor" descr=""/>
          <p:cNvPicPr/>
          <p:nvPr/>
        </p:nvPicPr>
        <p:blipFill>
          <a:blip r:embed="rId8"/>
          <a:srcRect l="-11999" t="0" r="-11999" b="-2305"/>
          <a:stretch/>
        </p:blipFill>
        <p:spPr>
          <a:xfrm>
            <a:off x="8677080" y="1444320"/>
            <a:ext cx="2448000" cy="86292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24" name="XS" descr=""/>
          <p:cNvPicPr/>
          <p:nvPr/>
        </p:nvPicPr>
        <p:blipFill>
          <a:blip r:embed="rId9"/>
          <a:srcRect l="-8793" t="-9455" r="-8793" b="-9455"/>
          <a:stretch/>
        </p:blipFill>
        <p:spPr>
          <a:xfrm>
            <a:off x="1065960" y="1444320"/>
            <a:ext cx="4186080" cy="86292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25" name="SB Tech" descr=""/>
          <p:cNvPicPr/>
          <p:nvPr/>
        </p:nvPicPr>
        <p:blipFill>
          <a:blip r:embed="rId10"/>
          <a:srcRect l="-3826" t="6546" r="-684" b="14900"/>
          <a:stretch/>
        </p:blipFill>
        <p:spPr>
          <a:xfrm>
            <a:off x="5607720" y="1444320"/>
            <a:ext cx="2713680" cy="86292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26" name="Postbank" descr=""/>
          <p:cNvPicPr/>
          <p:nvPr/>
        </p:nvPicPr>
        <p:blipFill>
          <a:blip r:embed="rId11"/>
          <a:srcRect l="-21819" t="-8957" r="-21819" b="-8957"/>
          <a:stretch/>
        </p:blipFill>
        <p:spPr>
          <a:xfrm>
            <a:off x="5971680" y="3505320"/>
            <a:ext cx="2519640" cy="86292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27" name="SuperHosting" descr=""/>
          <p:cNvPicPr/>
          <p:nvPr/>
        </p:nvPicPr>
        <p:blipFill>
          <a:blip r:embed="rId12"/>
          <a:srcRect l="-34654" t="-10755" r="-34654" b="-10755"/>
          <a:stretch/>
        </p:blipFill>
        <p:spPr>
          <a:xfrm>
            <a:off x="8854920" y="3505320"/>
            <a:ext cx="2270160" cy="86292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28" name="SmartIT" descr=""/>
          <p:cNvPicPr/>
          <p:nvPr/>
        </p:nvPicPr>
        <p:blipFill>
          <a:blip r:embed="rId13"/>
          <a:srcRect l="-14502" t="-16479" r="-14502" b="-16479"/>
          <a:stretch/>
        </p:blipFill>
        <p:spPr>
          <a:xfrm>
            <a:off x="1065960" y="3505320"/>
            <a:ext cx="4542120" cy="8629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mc:AlternateContent>
    <mc:Choice Requires="p14">
      <p:transition spd="slow" advTm="5000" p14:dur="2000"/>
    </mc:Choice>
    <mc:Fallback>
      <p:transition spd="slow" advTm="5000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CustomShape 1"/>
          <p:cNvSpPr/>
          <p:nvPr/>
        </p:nvSpPr>
        <p:spPr>
          <a:xfrm>
            <a:off x="190440" y="100800"/>
            <a:ext cx="9505440" cy="88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rm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SoftUni Organizational Partners</a:t>
            </a:r>
            <a:endParaRPr b="0" lang="en-US" sz="4000" spc="-1" strike="noStrike">
              <a:latin typeface="Arial"/>
            </a:endParaRPr>
          </a:p>
        </p:txBody>
      </p:sp>
      <p:pic>
        <p:nvPicPr>
          <p:cNvPr id="530" name="Picture 1" descr=""/>
          <p:cNvPicPr/>
          <p:nvPr/>
        </p:nvPicPr>
        <p:blipFill>
          <a:blip r:embed="rId1"/>
          <a:srcRect l="-5168" t="-12794" r="-5168" b="-12794"/>
          <a:stretch/>
        </p:blipFill>
        <p:spPr>
          <a:xfrm>
            <a:off x="1129680" y="2067840"/>
            <a:ext cx="5023800" cy="143892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31" name="Picture 2" descr=""/>
          <p:cNvPicPr/>
          <p:nvPr/>
        </p:nvPicPr>
        <p:blipFill>
          <a:blip r:embed="rId2"/>
          <a:srcRect l="-15166" t="-29157" r="-15166" b="-29157"/>
          <a:stretch/>
        </p:blipFill>
        <p:spPr>
          <a:xfrm>
            <a:off x="4920120" y="4064400"/>
            <a:ext cx="6141600" cy="143892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32" name="Picture 3" descr=""/>
          <p:cNvPicPr/>
          <p:nvPr/>
        </p:nvPicPr>
        <p:blipFill>
          <a:blip r:embed="rId3"/>
          <a:srcRect l="-6654" t="0" r="6654" b="0"/>
          <a:stretch/>
        </p:blipFill>
        <p:spPr>
          <a:xfrm>
            <a:off x="6426360" y="2067840"/>
            <a:ext cx="1962720" cy="143892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33" name="Picture 4" descr=""/>
          <p:cNvPicPr/>
          <p:nvPr/>
        </p:nvPicPr>
        <p:blipFill>
          <a:blip r:embed="rId4"/>
          <a:srcRect l="-3206" t="-3198" r="-3206" b="-3198"/>
          <a:stretch/>
        </p:blipFill>
        <p:spPr>
          <a:xfrm>
            <a:off x="8661600" y="2067840"/>
            <a:ext cx="2400120" cy="143892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34" name="Picture 5" descr=""/>
          <p:cNvPicPr/>
          <p:nvPr/>
        </p:nvPicPr>
        <p:blipFill>
          <a:blip r:embed="rId5"/>
          <a:srcRect l="-9301" t="-5874" r="-9301" b="-12740"/>
          <a:stretch/>
        </p:blipFill>
        <p:spPr>
          <a:xfrm>
            <a:off x="1129680" y="4064400"/>
            <a:ext cx="3383280" cy="14389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mc:AlternateContent>
    <mc:Choice Requires="p14">
      <p:transition spd="slow" advTm="5000" p14:dur="2000"/>
    </mc:Choice>
    <mc:Fallback>
      <p:transition spd="slow" advTm="5000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CustomShape 1"/>
          <p:cNvSpPr/>
          <p:nvPr/>
        </p:nvSpPr>
        <p:spPr>
          <a:xfrm>
            <a:off x="190440" y="1196280"/>
            <a:ext cx="11817360" cy="520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>
            <a:noAutofit/>
          </a:bodyPr>
          <a:p>
            <a:pPr marL="456840" indent="-45612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Software University – High-Quality Education and </a:t>
            </a:r>
            <a:br/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Employment Opportunities </a:t>
            </a:r>
            <a:endParaRPr b="0" lang="en-US" sz="3200" spc="-1" strike="noStrike">
              <a:latin typeface="Arial"/>
            </a:endParaRPr>
          </a:p>
          <a:p>
            <a:pPr lvl="1" marL="990000" indent="-38016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2900" spc="-1" strike="noStrike" u="sng">
                <a:solidFill>
                  <a:srgbClr val="f2ac44"/>
                </a:solidFill>
                <a:uFillTx/>
                <a:latin typeface="Calibri"/>
                <a:hlinkClick r:id="rId1"/>
              </a:rPr>
              <a:t>softuni.bg</a:t>
            </a:r>
            <a:r>
              <a:rPr b="0" lang="en-US" sz="2900" spc="-1" strike="noStrike">
                <a:solidFill>
                  <a:srgbClr val="234465"/>
                </a:solidFill>
                <a:latin typeface="Calibri"/>
              </a:rPr>
              <a:t> </a:t>
            </a:r>
            <a:endParaRPr b="0" lang="en-US" sz="2900" spc="-1" strike="noStrike">
              <a:latin typeface="Arial"/>
            </a:endParaRPr>
          </a:p>
          <a:p>
            <a:pPr marL="456840" indent="-45612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Software University Foundation</a:t>
            </a:r>
            <a:endParaRPr b="0" lang="en-US" sz="3200" spc="-1" strike="noStrike">
              <a:latin typeface="Arial"/>
            </a:endParaRPr>
          </a:p>
          <a:p>
            <a:pPr lvl="1" marL="990000" indent="-38016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000" spc="-1" strike="noStrike" u="sng">
                <a:solidFill>
                  <a:srgbClr val="f2ac44"/>
                </a:solidFill>
                <a:uFillTx/>
                <a:latin typeface="Calibri"/>
                <a:hlinkClick r:id="rId2"/>
              </a:rPr>
              <a:t>http://softuni.foundation/</a:t>
            </a:r>
            <a:endParaRPr b="0" lang="en-US" sz="3000" spc="-1" strike="noStrike">
              <a:latin typeface="Arial"/>
            </a:endParaRPr>
          </a:p>
          <a:p>
            <a:pPr marL="456840" indent="-45612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Software University @ Facebook</a:t>
            </a:r>
            <a:endParaRPr b="0" lang="en-US" sz="3200" spc="-1" strike="noStrike">
              <a:latin typeface="Arial"/>
            </a:endParaRPr>
          </a:p>
          <a:p>
            <a:pPr lvl="1" marL="990360" indent="-38016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2900" spc="-1" strike="noStrike" u="sng">
                <a:solidFill>
                  <a:srgbClr val="f2ac44"/>
                </a:solidFill>
                <a:uFillTx/>
                <a:latin typeface="Calibri"/>
                <a:hlinkClick r:id="rId3"/>
              </a:rPr>
              <a:t>facebook.com/SoftwareUniversity</a:t>
            </a:r>
            <a:endParaRPr b="0" lang="en-US" sz="2900" spc="-1" strike="noStrike">
              <a:latin typeface="Arial"/>
            </a:endParaRPr>
          </a:p>
          <a:p>
            <a:pPr marL="456840" indent="-45612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Software University Forums</a:t>
            </a:r>
            <a:endParaRPr b="0" lang="en-US" sz="3200" spc="-1" strike="noStrike">
              <a:latin typeface="Arial"/>
            </a:endParaRPr>
          </a:p>
          <a:p>
            <a:pPr lvl="1" marL="990360" indent="-38016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2800" spc="-1" strike="noStrike" u="sng">
                <a:solidFill>
                  <a:srgbClr val="f2ac44"/>
                </a:solidFill>
                <a:uFillTx/>
                <a:latin typeface="Calibri"/>
                <a:hlinkClick r:id="rId4"/>
              </a:rPr>
              <a:t>forum.softuni.bg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2800" spc="-1" strike="noStrike">
              <a:latin typeface="Arial"/>
            </a:endParaRPr>
          </a:p>
        </p:txBody>
      </p:sp>
      <p:sp>
        <p:nvSpPr>
          <p:cNvPr id="536" name="CustomShape 2"/>
          <p:cNvSpPr/>
          <p:nvPr/>
        </p:nvSpPr>
        <p:spPr>
          <a:xfrm>
            <a:off x="190440" y="100800"/>
            <a:ext cx="9505440" cy="88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rmAutofit fontScale="55000"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Trainings @ Software University (SoftUni)</a:t>
            </a:r>
            <a:endParaRPr b="0" lang="en-US" sz="4000" spc="-1" strike="noStrike">
              <a:latin typeface="Arial"/>
            </a:endParaRPr>
          </a:p>
        </p:txBody>
      </p:sp>
      <p:pic>
        <p:nvPicPr>
          <p:cNvPr id="537" name="Picture 14" descr=""/>
          <p:cNvPicPr/>
          <p:nvPr/>
        </p:nvPicPr>
        <p:blipFill>
          <a:blip r:embed="rId5"/>
          <a:stretch/>
        </p:blipFill>
        <p:spPr>
          <a:xfrm>
            <a:off x="6934320" y="2538000"/>
            <a:ext cx="2122560" cy="528840"/>
          </a:xfrm>
          <a:prstGeom prst="rect">
            <a:avLst/>
          </a:prstGeom>
          <a:ln>
            <a:noFill/>
          </a:ln>
        </p:spPr>
      </p:pic>
      <p:pic>
        <p:nvPicPr>
          <p:cNvPr id="538" name="Picture 17" descr=""/>
          <p:cNvPicPr/>
          <p:nvPr/>
        </p:nvPicPr>
        <p:blipFill>
          <a:blip r:embed="rId6"/>
          <a:stretch/>
        </p:blipFill>
        <p:spPr>
          <a:xfrm>
            <a:off x="8623440" y="2057400"/>
            <a:ext cx="3367080" cy="4482360"/>
          </a:xfrm>
          <a:prstGeom prst="rect">
            <a:avLst/>
          </a:prstGeom>
          <a:ln>
            <a:noFill/>
          </a:ln>
        </p:spPr>
      </p:pic>
      <p:pic>
        <p:nvPicPr>
          <p:cNvPr id="539" name="Picture 4" descr=""/>
          <p:cNvPicPr/>
          <p:nvPr/>
        </p:nvPicPr>
        <p:blipFill>
          <a:blip r:embed="rId7"/>
          <a:stretch/>
        </p:blipFill>
        <p:spPr>
          <a:xfrm>
            <a:off x="6934320" y="3654360"/>
            <a:ext cx="1118160" cy="1117800"/>
          </a:xfrm>
          <a:prstGeom prst="rect">
            <a:avLst/>
          </a:prstGeom>
          <a:ln>
            <a:noFill/>
          </a:ln>
        </p:spPr>
      </p:pic>
      <p:pic>
        <p:nvPicPr>
          <p:cNvPr id="540" name="Picture 12" descr=""/>
          <p:cNvPicPr/>
          <p:nvPr/>
        </p:nvPicPr>
        <p:blipFill>
          <a:blip r:embed="rId8"/>
          <a:stretch/>
        </p:blipFill>
        <p:spPr>
          <a:xfrm>
            <a:off x="6934320" y="5359680"/>
            <a:ext cx="1041480" cy="1041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advTm="5000" p14:dur="2000"/>
    </mc:Choice>
    <mc:Fallback>
      <p:transition spd="slow" advTm="5000"/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CustomShape 1"/>
          <p:cNvSpPr/>
          <p:nvPr/>
        </p:nvSpPr>
        <p:spPr>
          <a:xfrm>
            <a:off x="190440" y="1196280"/>
            <a:ext cx="11817360" cy="520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>
            <a:normAutofit/>
          </a:bodyPr>
          <a:p>
            <a:pPr marL="456840" indent="-4561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This course (slides, examples, demos, videos, homework, etc.)</a:t>
            </a:r>
            <a:br/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is licensed under the "</a:t>
            </a:r>
            <a:r>
              <a:rPr b="0" lang="en-US" sz="3400" spc="-1" strike="noStrike" u="sng">
                <a:solidFill>
                  <a:srgbClr val="f2ac44"/>
                </a:solidFill>
                <a:uFillTx/>
                <a:latin typeface="Calibri"/>
                <a:hlinkClick r:id="rId1"/>
              </a:rPr>
              <a:t>Creative Commons </a:t>
            </a:r>
            <a:r>
              <a:rPr b="0" lang="en-US" sz="3400" spc="-1" strike="noStrike" u="sng">
                <a:solidFill>
                  <a:srgbClr val="f2ac44"/>
                </a:solidFill>
                <a:uFillTx/>
                <a:latin typeface="Calibri"/>
                <a:hlinkClick r:id="rId2"/>
              </a:rPr>
              <a:t>Attribution-NonCommercial-ShareAlike</a:t>
            </a:r>
            <a:r>
              <a:rPr b="0" lang="en-US" sz="3400" spc="-1" strike="noStrike" u="sng">
                <a:solidFill>
                  <a:srgbClr val="f2ac44"/>
                </a:solidFill>
                <a:uFillTx/>
                <a:latin typeface="Calibri"/>
                <a:hlinkClick r:id="rId3"/>
              </a:rPr>
              <a:t> 4.0 International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" license</a:t>
            </a:r>
            <a:endParaRPr b="0" lang="en-US" sz="3400" spc="-1" strike="noStrike">
              <a:latin typeface="Arial"/>
            </a:endParaRPr>
          </a:p>
        </p:txBody>
      </p:sp>
      <p:sp>
        <p:nvSpPr>
          <p:cNvPr id="542" name="CustomShape 2"/>
          <p:cNvSpPr/>
          <p:nvPr/>
        </p:nvSpPr>
        <p:spPr>
          <a:xfrm>
            <a:off x="190440" y="100800"/>
            <a:ext cx="9505440" cy="88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rm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License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543" name="CustomShape 3"/>
          <p:cNvSpPr/>
          <p:nvPr/>
        </p:nvSpPr>
        <p:spPr>
          <a:xfrm>
            <a:off x="11566440" y="6397200"/>
            <a:ext cx="428040" cy="30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r">
              <a:lnSpc>
                <a:spcPct val="100000"/>
              </a:lnSpc>
            </a:pPr>
            <a:fld id="{4B3EE464-68C4-4043-9301-9475A50E0F2E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46</a:t>
            </a:fld>
            <a:endParaRPr b="0" lang="en-US" sz="1000" spc="-1" strike="noStrike">
              <a:latin typeface="Arial"/>
            </a:endParaRPr>
          </a:p>
        </p:txBody>
      </p:sp>
      <p:pic>
        <p:nvPicPr>
          <p:cNvPr id="544" name="Picture 4" descr=""/>
          <p:cNvPicPr/>
          <p:nvPr/>
        </p:nvPicPr>
        <p:blipFill>
          <a:blip r:embed="rId4"/>
          <a:stretch/>
        </p:blipFill>
        <p:spPr>
          <a:xfrm>
            <a:off x="3772800" y="3809880"/>
            <a:ext cx="4642920" cy="1623600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</p:pic>
    </p:spTree>
  </p:cSld>
  <mc:AlternateContent>
    <mc:Choice Requires="p14">
      <p:transition spd="slow" advTm="5000" p14:dur="2000"/>
    </mc:Choice>
    <mc:Fallback>
      <p:transition spd="slow" advTm="5000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CustomShape 1"/>
          <p:cNvSpPr/>
          <p:nvPr/>
        </p:nvSpPr>
        <p:spPr>
          <a:xfrm>
            <a:off x="190440" y="1196280"/>
            <a:ext cx="11817360" cy="520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>
            <a:noAutofit/>
          </a:bodyPr>
          <a:p>
            <a:pPr marL="456840" indent="-4561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234465"/>
                </a:solidFill>
                <a:latin typeface="Calibri"/>
              </a:rPr>
              <a:t>Objects in JavaScript hold </a:t>
            </a:r>
            <a:r>
              <a:rPr b="1" lang="en-US" sz="2800" spc="-1" strike="noStrike">
                <a:solidFill>
                  <a:srgbClr val="ffa000"/>
                </a:solidFill>
                <a:latin typeface="Calibri"/>
              </a:rPr>
              <a:t>key-value pairs</a:t>
            </a:r>
            <a:r>
              <a:rPr b="0" lang="en-US" sz="2800" spc="-1" strike="noStrike">
                <a:solidFill>
                  <a:srgbClr val="234465"/>
                </a:solidFill>
                <a:latin typeface="Calibri"/>
              </a:rPr>
              <a:t>: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09" name="CustomShape 2"/>
          <p:cNvSpPr/>
          <p:nvPr/>
        </p:nvSpPr>
        <p:spPr>
          <a:xfrm>
            <a:off x="190440" y="100800"/>
            <a:ext cx="9505440" cy="88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Calibri"/>
              </a:rPr>
              <a:t>Objects in JS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310" name="CustomShape 3"/>
          <p:cNvSpPr/>
          <p:nvPr/>
        </p:nvSpPr>
        <p:spPr>
          <a:xfrm>
            <a:off x="11566440" y="6397200"/>
            <a:ext cx="428040" cy="30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r">
              <a:lnSpc>
                <a:spcPct val="100000"/>
              </a:lnSpc>
            </a:pPr>
            <a:fld id="{8F13F4EB-102B-4C6F-9DC7-4BFF038E49E2}" type="slidenum">
              <a:rPr b="0" lang="en-US" sz="8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en-US" sz="800" spc="-1" strike="noStrike">
              <a:latin typeface="Arial"/>
            </a:endParaRPr>
          </a:p>
        </p:txBody>
      </p:sp>
      <p:sp>
        <p:nvSpPr>
          <p:cNvPr id="311" name="CustomShape 4"/>
          <p:cNvSpPr/>
          <p:nvPr/>
        </p:nvSpPr>
        <p:spPr>
          <a:xfrm>
            <a:off x="883800" y="2272680"/>
            <a:ext cx="10431000" cy="31392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>
            <a:noAutofit/>
          </a:bodyPr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  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  <a:ea typeface="DejaVu Sans"/>
              </a:rPr>
              <a:t>let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 obj</a:t>
            </a:r>
            <a:r>
              <a:rPr b="1" lang="en-US" sz="2400" spc="-1" strike="noStrike">
                <a:solidFill>
                  <a:srgbClr val="234465"/>
                </a:solidFill>
                <a:latin typeface="Calibri"/>
                <a:ea typeface="DejaVu Sans"/>
              </a:rPr>
              <a:t>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=</a:t>
            </a:r>
            <a:r>
              <a:rPr b="1" lang="en-US" sz="2400" spc="-1" strike="noStrike">
                <a:solidFill>
                  <a:srgbClr val="234465"/>
                </a:solidFill>
                <a:latin typeface="Calibri"/>
                <a:ea typeface="DejaVu Sans"/>
              </a:rPr>
              <a:t> 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  <a:ea typeface="DejaVu Sans"/>
              </a:rPr>
              <a:t>{</a:t>
            </a:r>
            <a:r>
              <a:rPr b="1" lang="en-US" sz="2400" spc="-1" strike="noStrike">
                <a:solidFill>
                  <a:srgbClr val="234465"/>
                </a:solidFill>
                <a:latin typeface="Calibri"/>
                <a:ea typeface="DejaVu Sans"/>
              </a:rPr>
              <a:t>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name</a:t>
            </a:r>
            <a:r>
              <a:rPr b="1" lang="en-US" sz="2400" spc="-1" strike="noStrike">
                <a:solidFill>
                  <a:srgbClr val="234465"/>
                </a:solidFill>
                <a:latin typeface="Calibri"/>
                <a:ea typeface="DejaVu Sans"/>
              </a:rPr>
              <a:t>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:</a:t>
            </a:r>
            <a:r>
              <a:rPr b="1" lang="en-US" sz="2400" spc="-1" strike="noStrike">
                <a:solidFill>
                  <a:srgbClr val="234465"/>
                </a:solidFill>
                <a:latin typeface="Calibri"/>
                <a:ea typeface="DejaVu Sans"/>
              </a:rPr>
              <a:t>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"SoftUni", age</a:t>
            </a:r>
            <a:r>
              <a:rPr b="1" lang="en-US" sz="2400" spc="-1" strike="noStrike">
                <a:solidFill>
                  <a:srgbClr val="234465"/>
                </a:solidFill>
                <a:latin typeface="Calibri"/>
                <a:ea typeface="DejaVu Sans"/>
              </a:rPr>
              <a:t>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:</a:t>
            </a:r>
            <a:r>
              <a:rPr b="1" lang="en-US" sz="2400" spc="-1" strike="noStrike">
                <a:solidFill>
                  <a:srgbClr val="234465"/>
                </a:solidFill>
                <a:latin typeface="Calibri"/>
                <a:ea typeface="DejaVu Sans"/>
              </a:rPr>
              <a:t>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3</a:t>
            </a:r>
            <a:r>
              <a:rPr b="1" lang="en-US" sz="2400" spc="-1" strike="noStrike">
                <a:solidFill>
                  <a:srgbClr val="234465"/>
                </a:solidFill>
                <a:latin typeface="Calibri"/>
                <a:ea typeface="DejaVu Sans"/>
              </a:rPr>
              <a:t> 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  <a:ea typeface="DejaVu Sans"/>
              </a:rPr>
              <a:t>}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;</a:t>
            </a:r>
            <a:br/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  console.log(obj); </a:t>
            </a:r>
            <a:r>
              <a:rPr b="1" i="1" lang="en-US" sz="2400" spc="-1" strike="noStrike">
                <a:solidFill>
                  <a:srgbClr val="00b050"/>
                </a:solidFill>
                <a:latin typeface="Consolas"/>
                <a:ea typeface="DejaVu Sans"/>
              </a:rPr>
              <a:t>// </a:t>
            </a:r>
            <a:r>
              <a:rPr b="1" i="1" lang="en-US" sz="2400" spc="-1" strike="noStrike">
                <a:solidFill>
                  <a:srgbClr val="00b050"/>
                </a:solidFill>
                <a:latin typeface="Calibri"/>
                <a:ea typeface="DejaVu Sans"/>
              </a:rPr>
              <a:t>Object {name: "SoftUni", age: 3}</a:t>
            </a:r>
            <a:br/>
            <a:r>
              <a:rPr b="1" lang="en-US" sz="2400" spc="-1" strike="noStrike">
                <a:solidFill>
                  <a:srgbClr val="234465"/>
                </a:solidFill>
                <a:latin typeface="Calibri"/>
                <a:ea typeface="DejaVu Sans"/>
              </a:rPr>
              <a:t>    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obj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  <a:ea typeface="DejaVu Sans"/>
              </a:rPr>
              <a:t>[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'site'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  <a:ea typeface="DejaVu Sans"/>
              </a:rPr>
              <a:t>]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 = "https://softuni.bg";</a:t>
            </a:r>
            <a:br/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  console.log(obj); </a:t>
            </a:r>
            <a:r>
              <a:rPr b="1" i="1" lang="en-US" sz="2400" spc="-1" strike="noStrike">
                <a:solidFill>
                  <a:srgbClr val="00b050"/>
                </a:solidFill>
                <a:latin typeface="Consolas"/>
                <a:ea typeface="DejaVu Sans"/>
              </a:rPr>
              <a:t>// </a:t>
            </a:r>
            <a:r>
              <a:rPr b="1" i="1" lang="en-US" sz="2400" spc="-1" strike="noStrike">
                <a:solidFill>
                  <a:srgbClr val="00b050"/>
                </a:solidFill>
                <a:latin typeface="Calibri"/>
                <a:ea typeface="DejaVu Sans"/>
              </a:rPr>
              <a:t>Object {name: "SoftUni", age: 3,</a:t>
            </a:r>
            <a:br/>
            <a:r>
              <a:rPr b="1" i="1" lang="en-US" sz="2400" spc="-1" strike="noStrike">
                <a:solidFill>
                  <a:srgbClr val="00b050"/>
                </a:solidFill>
                <a:latin typeface="Calibri"/>
                <a:ea typeface="DejaVu Sans"/>
              </a:rPr>
              <a:t>     site: " https://softuni.bg" }</a:t>
            </a:r>
            <a:br/>
            <a:r>
              <a:rPr b="1" lang="en-US" sz="2400" spc="-1" strike="noStrike">
                <a:solidFill>
                  <a:srgbClr val="234465"/>
                </a:solidFill>
                <a:latin typeface="Calibri"/>
                <a:ea typeface="DejaVu Sans"/>
              </a:rPr>
              <a:t>     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  <a:ea typeface="DejaVu Sans"/>
              </a:rPr>
              <a:t>delete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 obj.name; </a:t>
            </a:r>
            <a:r>
              <a:rPr b="1" i="1" lang="en-US" sz="2400" spc="-1" strike="noStrike">
                <a:solidFill>
                  <a:srgbClr val="00b050"/>
                </a:solidFill>
                <a:latin typeface="Consolas"/>
                <a:ea typeface="DejaVu Sans"/>
              </a:rPr>
              <a:t>// </a:t>
            </a:r>
            <a:r>
              <a:rPr b="1" i="1" lang="en-US" sz="2400" spc="-1" strike="noStrike">
                <a:solidFill>
                  <a:srgbClr val="00b050"/>
                </a:solidFill>
                <a:latin typeface="Calibri"/>
                <a:ea typeface="DejaVu Sans"/>
              </a:rPr>
              <a:t>Delete a property</a:t>
            </a:r>
            <a:br/>
            <a:r>
              <a:rPr b="1" lang="en-US" sz="2400" spc="-1" strike="noStrike">
                <a:solidFill>
                  <a:srgbClr val="234465"/>
                </a:solidFill>
                <a:latin typeface="Calibri"/>
                <a:ea typeface="DejaVu Sans"/>
              </a:rPr>
              <a:t>    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obj.site = 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  <a:ea typeface="DejaVu Sans"/>
              </a:rPr>
              <a:t>undefined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; </a:t>
            </a:r>
            <a:r>
              <a:rPr b="1" i="1" lang="en-US" sz="2400" spc="-1" strike="noStrike">
                <a:solidFill>
                  <a:srgbClr val="00b050"/>
                </a:solidFill>
                <a:latin typeface="Consolas"/>
                <a:ea typeface="DejaVu Sans"/>
              </a:rPr>
              <a:t>// </a:t>
            </a:r>
            <a:r>
              <a:rPr b="1" i="1" lang="en-US" sz="2400" spc="-1" strike="noStrike">
                <a:solidFill>
                  <a:srgbClr val="00b050"/>
                </a:solidFill>
                <a:latin typeface="Calibri"/>
                <a:ea typeface="DejaVu Sans"/>
              </a:rPr>
              <a:t>Delete a property value</a:t>
            </a:r>
            <a:br/>
            <a:r>
              <a:rPr b="1" lang="en-US" sz="2400" spc="-1" strike="noStrike">
                <a:solidFill>
                  <a:srgbClr val="234465"/>
                </a:solidFill>
                <a:latin typeface="Calibri"/>
                <a:ea typeface="DejaVu Sans"/>
              </a:rPr>
              <a:t>    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console.log(obj); </a:t>
            </a:r>
            <a:r>
              <a:rPr b="1" i="1" lang="en-US" sz="2400" spc="-1" strike="noStrike">
                <a:solidFill>
                  <a:srgbClr val="00b050"/>
                </a:solidFill>
                <a:latin typeface="Consolas"/>
                <a:ea typeface="DejaVu Sans"/>
              </a:rPr>
              <a:t>// </a:t>
            </a:r>
            <a:r>
              <a:rPr b="1" i="1" lang="en-US" sz="2400" spc="-1" strike="noStrike">
                <a:solidFill>
                  <a:srgbClr val="00b050"/>
                </a:solidFill>
                <a:latin typeface="Calibri"/>
                <a:ea typeface="DejaVu Sans"/>
              </a:rPr>
              <a:t>Object {age: 3, site: undefined}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312" name="Picture 2" descr=""/>
          <p:cNvPicPr/>
          <p:nvPr/>
        </p:nvPicPr>
        <p:blipFill>
          <a:blip r:embed="rId1"/>
          <a:stretch/>
        </p:blipFill>
        <p:spPr>
          <a:xfrm>
            <a:off x="10235520" y="4365360"/>
            <a:ext cx="1682280" cy="1682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29" dur="indefinite" restart="never" nodeType="tmRoot">
          <p:childTnLst>
            <p:seq>
              <p:cTn id="30" dur="indefinite" nodeType="mainSeq">
                <p:childTnLst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CustomShape 1"/>
          <p:cNvSpPr/>
          <p:nvPr/>
        </p:nvSpPr>
        <p:spPr>
          <a:xfrm>
            <a:off x="190440" y="100800"/>
            <a:ext cx="9505440" cy="88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Object Keys and Values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314" name="CustomShape 2"/>
          <p:cNvSpPr/>
          <p:nvPr/>
        </p:nvSpPr>
        <p:spPr>
          <a:xfrm>
            <a:off x="11566440" y="6397200"/>
            <a:ext cx="428040" cy="30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r">
              <a:lnSpc>
                <a:spcPct val="100000"/>
              </a:lnSpc>
            </a:pPr>
            <a:fld id="{39139D21-597D-4A99-BF96-4B888B8A43DF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  <p:sp>
        <p:nvSpPr>
          <p:cNvPr id="315" name="CustomShape 3"/>
          <p:cNvSpPr/>
          <p:nvPr/>
        </p:nvSpPr>
        <p:spPr>
          <a:xfrm>
            <a:off x="1662120" y="1558440"/>
            <a:ext cx="9125640" cy="3958920"/>
          </a:xfrm>
          <a:prstGeom prst="rect">
            <a:avLst/>
          </a:prstGeom>
          <a:solidFill>
            <a:srgbClr val="c2c7d2">
              <a:alpha val="20000"/>
            </a:srgbClr>
          </a:solidFill>
          <a:ln w="12600">
            <a:solidFill>
              <a:srgbClr val="a3abb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>
            <a:noAutofit/>
          </a:bodyPr>
          <a:p>
            <a:pPr>
              <a:lnSpc>
                <a:spcPct val="11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let course = 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{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 name: 'JS Core', hall: '</a:t>
            </a:r>
            <a:r>
              <a:rPr b="1" lang="en-US" sz="2400" spc="-1" strike="noStrike">
                <a:solidFill>
                  <a:srgbClr val="234465"/>
                </a:solidFill>
                <a:latin typeface="Calibri"/>
              </a:rPr>
              <a:t>Open Source'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 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}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;</a:t>
            </a:r>
            <a:br/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let keys = 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Object.keys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(course); </a:t>
            </a:r>
            <a:br/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console.log(keys);  </a:t>
            </a:r>
            <a:r>
              <a:rPr b="1" i="1" lang="en-US" sz="2400" spc="-1" strike="noStrike">
                <a:solidFill>
                  <a:srgbClr val="00b050"/>
                </a:solidFill>
                <a:latin typeface="Consolas"/>
              </a:rPr>
              <a:t>// [ </a:t>
            </a:r>
            <a:r>
              <a:rPr b="1" i="1" lang="en-US" sz="2400" spc="-1" strike="noStrike">
                <a:solidFill>
                  <a:srgbClr val="00b050"/>
                </a:solidFill>
                <a:latin typeface="Calibri"/>
              </a:rPr>
              <a:t>'name',</a:t>
            </a:r>
            <a:r>
              <a:rPr b="1" i="1" lang="en-US" sz="2400" spc="-1" strike="noStrike">
                <a:solidFill>
                  <a:srgbClr val="00b050"/>
                </a:solidFill>
                <a:latin typeface="Consolas"/>
              </a:rPr>
              <a:t> </a:t>
            </a:r>
            <a:r>
              <a:rPr b="1" i="1" lang="en-US" sz="2400" spc="-1" strike="noStrike">
                <a:solidFill>
                  <a:srgbClr val="00b050"/>
                </a:solidFill>
                <a:latin typeface="Calibri"/>
              </a:rPr>
              <a:t>'hall'</a:t>
            </a:r>
            <a:r>
              <a:rPr b="1" i="1" lang="en-US" sz="2400" spc="-1" strike="noStrike">
                <a:solidFill>
                  <a:srgbClr val="00b050"/>
                </a:solidFill>
                <a:latin typeface="Consolas"/>
              </a:rPr>
              <a:t> ]</a:t>
            </a:r>
            <a:br/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if (course.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hasOwnProperty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('name'))</a:t>
            </a:r>
            <a:br/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console.log(course.name);  </a:t>
            </a:r>
            <a:r>
              <a:rPr b="1" i="1" lang="en-US" sz="2400" spc="-1" strike="noStrike">
                <a:solidFill>
                  <a:srgbClr val="00b050"/>
                </a:solidFill>
                <a:latin typeface="Consolas"/>
              </a:rPr>
              <a:t>// JS Core 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16" name="CustomShape 4"/>
          <p:cNvSpPr/>
          <p:nvPr/>
        </p:nvSpPr>
        <p:spPr>
          <a:xfrm>
            <a:off x="1662120" y="4237920"/>
            <a:ext cx="9125640" cy="208188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>
            <a:noAutofit/>
          </a:bodyPr>
          <a:p>
            <a:pPr>
              <a:lnSpc>
                <a:spcPct val="11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let values = 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  <a:ea typeface="DejaVu Sans"/>
              </a:rPr>
              <a:t>Object.values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(course); </a:t>
            </a:r>
            <a:br/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console.log(values); </a:t>
            </a:r>
            <a:r>
              <a:rPr b="1" i="1" lang="en-US" sz="2400" spc="-1" strike="noStrike">
                <a:solidFill>
                  <a:srgbClr val="00b050"/>
                </a:solidFill>
                <a:latin typeface="Consolas"/>
                <a:ea typeface="DejaVu Sans"/>
              </a:rPr>
              <a:t>// [ 'JS Core', 'Open Source' ]</a:t>
            </a:r>
            <a:br/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if (values.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  <a:ea typeface="DejaVu Sans"/>
              </a:rPr>
              <a:t>includes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('JS Core'))</a:t>
            </a:r>
            <a:br/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DejaVu Sans"/>
              </a:rPr>
              <a:t>console.log("Found 'JS Core' value");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37" dur="indefinite" restart="never" nodeType="tmRoot">
          <p:childTnLst>
            <p:seq>
              <p:cTn id="38" dur="indefinite" nodeType="mainSeq">
                <p:childTnLst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CustomShape 1"/>
          <p:cNvSpPr/>
          <p:nvPr/>
        </p:nvSpPr>
        <p:spPr>
          <a:xfrm>
            <a:off x="190440" y="100800"/>
            <a:ext cx="9505440" cy="88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ffffff"/>
                </a:solidFill>
                <a:latin typeface="Calibri"/>
              </a:rPr>
              <a:t>Object Freeze and Seal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318" name="CustomShape 2"/>
          <p:cNvSpPr/>
          <p:nvPr/>
        </p:nvSpPr>
        <p:spPr>
          <a:xfrm>
            <a:off x="11566440" y="6397200"/>
            <a:ext cx="428040" cy="30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r">
              <a:lnSpc>
                <a:spcPct val="100000"/>
              </a:lnSpc>
            </a:pPr>
            <a:fld id="{861CFCD0-A7A6-4174-B6A9-8BCDFF009FDC}" type="slidenum">
              <a:rPr b="0" lang="en-US" sz="9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en-US" sz="900" spc="-1" strike="noStrike">
              <a:latin typeface="Arial"/>
            </a:endParaRPr>
          </a:p>
        </p:txBody>
      </p:sp>
      <p:sp>
        <p:nvSpPr>
          <p:cNvPr id="319" name="CustomShape 3"/>
          <p:cNvSpPr/>
          <p:nvPr/>
        </p:nvSpPr>
        <p:spPr>
          <a:xfrm>
            <a:off x="1662120" y="1586160"/>
            <a:ext cx="8739720" cy="3958920"/>
          </a:xfrm>
          <a:prstGeom prst="rect">
            <a:avLst/>
          </a:prstGeom>
          <a:solidFill>
            <a:srgbClr val="c2c7d2">
              <a:alpha val="20000"/>
            </a:srgbClr>
          </a:solidFill>
          <a:ln w="12600">
            <a:solidFill>
              <a:srgbClr val="a3abb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>
            <a:noAutofit/>
          </a:bodyPr>
          <a:p>
            <a:pPr>
              <a:lnSpc>
                <a:spcPct val="11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200" spc="-1" strike="noStrike">
                <a:solidFill>
                  <a:srgbClr val="234465"/>
                </a:solidFill>
                <a:latin typeface="Consolas"/>
              </a:rPr>
              <a:t>let cat = </a:t>
            </a:r>
            <a:r>
              <a:rPr b="1" lang="en-US" sz="2200" spc="-1" strike="noStrike">
                <a:solidFill>
                  <a:srgbClr val="ffa000"/>
                </a:solidFill>
                <a:latin typeface="Consolas"/>
              </a:rPr>
              <a:t>{</a:t>
            </a:r>
            <a:r>
              <a:rPr b="1" lang="en-US" sz="2200" spc="-1" strike="noStrike">
                <a:solidFill>
                  <a:srgbClr val="234465"/>
                </a:solidFill>
                <a:latin typeface="Consolas"/>
              </a:rPr>
              <a:t> name: 'Tom', age: 5 </a:t>
            </a:r>
            <a:r>
              <a:rPr b="1" lang="en-US" sz="2200" spc="-1" strike="noStrike">
                <a:solidFill>
                  <a:srgbClr val="ffa000"/>
                </a:solidFill>
                <a:latin typeface="Consolas"/>
              </a:rPr>
              <a:t>}</a:t>
            </a:r>
            <a:r>
              <a:rPr b="1" lang="en-US" sz="2200" spc="-1" strike="noStrike">
                <a:solidFill>
                  <a:srgbClr val="234465"/>
                </a:solidFill>
                <a:latin typeface="Consolas"/>
              </a:rPr>
              <a:t>;</a:t>
            </a:r>
            <a:br/>
            <a:r>
              <a:rPr b="1" lang="en-US" sz="2200" spc="-1" strike="noStrike">
                <a:solidFill>
                  <a:srgbClr val="ffa000"/>
                </a:solidFill>
                <a:latin typeface="Consolas"/>
              </a:rPr>
              <a:t>Object.freeze</a:t>
            </a:r>
            <a:r>
              <a:rPr b="1" lang="en-US" sz="2200" spc="-1" strike="noStrike">
                <a:solidFill>
                  <a:srgbClr val="234465"/>
                </a:solidFill>
                <a:latin typeface="Consolas"/>
              </a:rPr>
              <a:t>(cat);</a:t>
            </a:r>
            <a:br/>
            <a:r>
              <a:rPr b="1" lang="en-US" sz="2200" spc="-1" strike="noStrike">
                <a:solidFill>
                  <a:srgbClr val="234465"/>
                </a:solidFill>
                <a:latin typeface="Consolas"/>
              </a:rPr>
              <a:t>cat.</a:t>
            </a:r>
            <a:r>
              <a:rPr b="1" lang="en-US" sz="2200" spc="-1" strike="noStrike">
                <a:solidFill>
                  <a:srgbClr val="ffa000"/>
                </a:solidFill>
                <a:latin typeface="Consolas"/>
              </a:rPr>
              <a:t>age</a:t>
            </a:r>
            <a:r>
              <a:rPr b="1" lang="en-US" sz="2200" spc="-1" strike="noStrike">
                <a:solidFill>
                  <a:srgbClr val="234465"/>
                </a:solidFill>
                <a:latin typeface="Consolas"/>
              </a:rPr>
              <a:t> = 10;         </a:t>
            </a:r>
            <a:r>
              <a:rPr b="1" i="1" lang="en-US" sz="2200" spc="-1" strike="noStrike">
                <a:solidFill>
                  <a:srgbClr val="00b050"/>
                </a:solidFill>
                <a:latin typeface="Consolas"/>
              </a:rPr>
              <a:t>// Error in strict mode</a:t>
            </a:r>
            <a:br/>
            <a:r>
              <a:rPr b="1" lang="en-US" sz="2200" spc="-1" strike="noStrike">
                <a:solidFill>
                  <a:srgbClr val="234465"/>
                </a:solidFill>
                <a:latin typeface="Consolas"/>
              </a:rPr>
              <a:t>cat.</a:t>
            </a:r>
            <a:r>
              <a:rPr b="1" lang="en-US" sz="2200" spc="-1" strike="noStrike">
                <a:solidFill>
                  <a:srgbClr val="ffa000"/>
                </a:solidFill>
                <a:latin typeface="Consolas"/>
              </a:rPr>
              <a:t>gender</a:t>
            </a:r>
            <a:r>
              <a:rPr b="1" lang="en-US" sz="2200" spc="-1" strike="noStrike">
                <a:solidFill>
                  <a:srgbClr val="234465"/>
                </a:solidFill>
                <a:latin typeface="Consolas"/>
              </a:rPr>
              <a:t> = 'male';  </a:t>
            </a:r>
            <a:r>
              <a:rPr b="1" i="1" lang="en-US" sz="2200" spc="-1" strike="noStrike">
                <a:solidFill>
                  <a:srgbClr val="00b050"/>
                </a:solidFill>
                <a:latin typeface="Consolas"/>
              </a:rPr>
              <a:t>// Error in strict mode</a:t>
            </a:r>
            <a:br/>
            <a:r>
              <a:rPr b="1" lang="en-US" sz="2200" spc="-1" strike="noStrike">
                <a:solidFill>
                  <a:srgbClr val="234465"/>
                </a:solidFill>
                <a:latin typeface="Consolas"/>
              </a:rPr>
              <a:t>console.log(cat);     </a:t>
            </a:r>
            <a:r>
              <a:rPr b="1" i="1" lang="en-US" sz="2200" spc="-1" strike="noStrike">
                <a:solidFill>
                  <a:srgbClr val="00b050"/>
                </a:solidFill>
                <a:latin typeface="Consolas"/>
              </a:rPr>
              <a:t>// { name: 'Tom', age: 5 }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320" name="CustomShape 4"/>
          <p:cNvSpPr/>
          <p:nvPr/>
        </p:nvSpPr>
        <p:spPr>
          <a:xfrm>
            <a:off x="1662120" y="3999600"/>
            <a:ext cx="8739720" cy="19152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>
            <a:noAutofit/>
          </a:bodyPr>
          <a:p>
            <a:pPr>
              <a:lnSpc>
                <a:spcPct val="11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200" spc="-1" strike="noStrike">
                <a:solidFill>
                  <a:srgbClr val="234465"/>
                </a:solidFill>
                <a:latin typeface="Consolas"/>
                <a:ea typeface="DejaVu Sans"/>
              </a:rPr>
              <a:t>cat = </a:t>
            </a:r>
            <a:r>
              <a:rPr b="1" lang="en-US" sz="2200" spc="-1" strike="noStrike">
                <a:solidFill>
                  <a:srgbClr val="ffa000"/>
                </a:solidFill>
                <a:latin typeface="Consolas"/>
                <a:ea typeface="DejaVu Sans"/>
              </a:rPr>
              <a:t>{</a:t>
            </a:r>
            <a:r>
              <a:rPr b="1" lang="en-US" sz="2200" spc="-1" strike="noStrike">
                <a:solidFill>
                  <a:srgbClr val="234465"/>
                </a:solidFill>
                <a:latin typeface="Consolas"/>
                <a:ea typeface="DejaVu Sans"/>
              </a:rPr>
              <a:t> name: 'Tom', age: 5 </a:t>
            </a:r>
            <a:r>
              <a:rPr b="1" lang="en-US" sz="2200" spc="-1" strike="noStrike">
                <a:solidFill>
                  <a:srgbClr val="ffa000"/>
                </a:solidFill>
                <a:latin typeface="Consolas"/>
                <a:ea typeface="DejaVu Sans"/>
              </a:rPr>
              <a:t>}</a:t>
            </a:r>
            <a:r>
              <a:rPr b="1" lang="en-US" sz="2200" spc="-1" strike="noStrike">
                <a:solidFill>
                  <a:srgbClr val="234465"/>
                </a:solidFill>
                <a:latin typeface="Consolas"/>
                <a:ea typeface="DejaVu Sans"/>
              </a:rPr>
              <a:t>;</a:t>
            </a:r>
            <a:br/>
            <a:r>
              <a:rPr b="1" lang="en-US" sz="2200" spc="-1" strike="noStrike">
                <a:solidFill>
                  <a:srgbClr val="ffa000"/>
                </a:solidFill>
                <a:latin typeface="Consolas"/>
                <a:ea typeface="DejaVu Sans"/>
              </a:rPr>
              <a:t>Object.seal</a:t>
            </a:r>
            <a:r>
              <a:rPr b="1" lang="en-US" sz="2200" spc="-1" strike="noStrike">
                <a:solidFill>
                  <a:srgbClr val="234465"/>
                </a:solidFill>
                <a:latin typeface="Consolas"/>
                <a:ea typeface="DejaVu Sans"/>
              </a:rPr>
              <a:t>(cat);</a:t>
            </a:r>
            <a:br/>
            <a:r>
              <a:rPr b="1" lang="en-US" sz="2200" spc="-1" strike="noStrike">
                <a:solidFill>
                  <a:srgbClr val="234465"/>
                </a:solidFill>
                <a:latin typeface="Consolas"/>
                <a:ea typeface="DejaVu Sans"/>
              </a:rPr>
              <a:t>cat.</a:t>
            </a:r>
            <a:r>
              <a:rPr b="1" lang="en-US" sz="2200" spc="-1" strike="noStrike">
                <a:solidFill>
                  <a:srgbClr val="ffa000"/>
                </a:solidFill>
                <a:latin typeface="Consolas"/>
                <a:ea typeface="DejaVu Sans"/>
              </a:rPr>
              <a:t>age</a:t>
            </a:r>
            <a:r>
              <a:rPr b="1" lang="en-US" sz="2200" spc="-1" strike="noStrike">
                <a:solidFill>
                  <a:srgbClr val="234465"/>
                </a:solidFill>
                <a:latin typeface="Consolas"/>
                <a:ea typeface="DejaVu Sans"/>
              </a:rPr>
              <a:t> = 10;         </a:t>
            </a:r>
            <a:r>
              <a:rPr b="1" i="1" lang="en-US" sz="2200" spc="-1" strike="noStrike">
                <a:solidFill>
                  <a:srgbClr val="00b050"/>
                </a:solidFill>
                <a:latin typeface="Consolas"/>
                <a:ea typeface="DejaVu Sans"/>
              </a:rPr>
              <a:t>// OK</a:t>
            </a:r>
            <a:br/>
            <a:r>
              <a:rPr b="1" lang="en-US" sz="2200" spc="-1" strike="noStrike">
                <a:solidFill>
                  <a:srgbClr val="ffa000"/>
                </a:solidFill>
                <a:latin typeface="Consolas"/>
                <a:ea typeface="DejaVu Sans"/>
              </a:rPr>
              <a:t>delete</a:t>
            </a:r>
            <a:r>
              <a:rPr b="1" lang="en-US" sz="2200" spc="-1" strike="noStrike">
                <a:solidFill>
                  <a:srgbClr val="234465"/>
                </a:solidFill>
                <a:latin typeface="Consolas"/>
                <a:ea typeface="DejaVu Sans"/>
              </a:rPr>
              <a:t> cat.</a:t>
            </a:r>
            <a:r>
              <a:rPr b="1" lang="en-US" sz="2200" spc="-1" strike="noStrike">
                <a:solidFill>
                  <a:srgbClr val="ffa000"/>
                </a:solidFill>
                <a:latin typeface="Consolas"/>
                <a:ea typeface="DejaVu Sans"/>
              </a:rPr>
              <a:t>age</a:t>
            </a:r>
            <a:r>
              <a:rPr b="1" lang="en-US" sz="2200" spc="-1" strike="noStrike">
                <a:solidFill>
                  <a:srgbClr val="234465"/>
                </a:solidFill>
                <a:latin typeface="Consolas"/>
                <a:ea typeface="DejaVu Sans"/>
              </a:rPr>
              <a:t>;       </a:t>
            </a:r>
            <a:r>
              <a:rPr b="1" i="1" lang="en-US" sz="2200" spc="-1" strike="noStrike">
                <a:solidFill>
                  <a:srgbClr val="00b050"/>
                </a:solidFill>
                <a:latin typeface="Consolas"/>
                <a:ea typeface="DejaVu Sans"/>
              </a:rPr>
              <a:t>// Error in strict mode</a:t>
            </a:r>
            <a:br/>
            <a:r>
              <a:rPr b="1" lang="en-US" sz="2200" spc="-1" strike="noStrike">
                <a:solidFill>
                  <a:srgbClr val="234465"/>
                </a:solidFill>
                <a:latin typeface="Consolas"/>
                <a:ea typeface="DejaVu Sans"/>
              </a:rPr>
              <a:t>console.log(cat);     </a:t>
            </a:r>
            <a:r>
              <a:rPr b="1" i="1" lang="en-US" sz="2200" spc="-1" strike="noStrike">
                <a:solidFill>
                  <a:srgbClr val="00b050"/>
                </a:solidFill>
                <a:latin typeface="Consolas"/>
                <a:ea typeface="DejaVu Sans"/>
              </a:rPr>
              <a:t>// { name: 'Tom', age: 10 }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45" dur="indefinite" restart="never" nodeType="tmRoot">
          <p:childTnLst>
            <p:seq>
              <p:cTn id="46" dur="indefinite" nodeType="mainSeq">
                <p:childTnLst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CustomShape 1"/>
          <p:cNvSpPr/>
          <p:nvPr/>
        </p:nvSpPr>
        <p:spPr>
          <a:xfrm>
            <a:off x="190440" y="100800"/>
            <a:ext cx="9505440" cy="88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Calibri"/>
              </a:rPr>
              <a:t>Objects and JSON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322" name="CustomShape 2"/>
          <p:cNvSpPr/>
          <p:nvPr/>
        </p:nvSpPr>
        <p:spPr>
          <a:xfrm>
            <a:off x="11566440" y="6397200"/>
            <a:ext cx="428040" cy="30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r">
              <a:lnSpc>
                <a:spcPct val="100000"/>
              </a:lnSpc>
            </a:pPr>
            <a:fld id="{16D07A1F-C9E1-4BF8-850F-7DB63DDF12D6}" type="slidenum">
              <a:rPr b="0" lang="en-US" sz="8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en-US" sz="800" spc="-1" strike="noStrike">
              <a:latin typeface="Arial"/>
            </a:endParaRPr>
          </a:p>
        </p:txBody>
      </p:sp>
      <p:sp>
        <p:nvSpPr>
          <p:cNvPr id="323" name="CustomShape 3"/>
          <p:cNvSpPr/>
          <p:nvPr/>
        </p:nvSpPr>
        <p:spPr>
          <a:xfrm>
            <a:off x="190440" y="1196280"/>
            <a:ext cx="11817360" cy="520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>
            <a:noAutofit/>
          </a:bodyPr>
          <a:p>
            <a:pPr marL="456840" indent="-4561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234465"/>
                </a:solidFill>
                <a:latin typeface="Calibri"/>
              </a:rPr>
              <a:t>JavaScript </a:t>
            </a:r>
            <a:r>
              <a:rPr b="1" lang="en-US" sz="2800" spc="-1" strike="noStrike">
                <a:solidFill>
                  <a:srgbClr val="ffa000"/>
                </a:solidFill>
                <a:latin typeface="Calibri"/>
              </a:rPr>
              <a:t>objects</a:t>
            </a:r>
            <a:r>
              <a:rPr b="0" lang="en-US" sz="2800" spc="-1" strike="noStrike">
                <a:solidFill>
                  <a:srgbClr val="234465"/>
                </a:solidFill>
                <a:latin typeface="Calibri"/>
              </a:rPr>
              <a:t> can be stored as text in </a:t>
            </a:r>
            <a:r>
              <a:rPr b="1" lang="en-US" sz="2800" spc="-1" strike="noStrike">
                <a:solidFill>
                  <a:srgbClr val="ffa000"/>
                </a:solidFill>
                <a:latin typeface="Calibri"/>
              </a:rPr>
              <a:t>JSON</a:t>
            </a:r>
            <a:r>
              <a:rPr b="0" lang="en-US" sz="2800" spc="-1" strike="noStrike">
                <a:solidFill>
                  <a:srgbClr val="234465"/>
                </a:solidFill>
                <a:latin typeface="Calibri"/>
              </a:rPr>
              <a:t> format</a:t>
            </a:r>
            <a:endParaRPr b="0" lang="en-US" sz="2800" spc="-1" strike="noStrike">
              <a:latin typeface="Arial"/>
            </a:endParaRPr>
          </a:p>
          <a:p>
            <a:pPr lvl="1" marL="990000" indent="-3801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1" lang="en-US" sz="2600" spc="-1" strike="noStrike" u="sng">
                <a:solidFill>
                  <a:srgbClr val="ffa000"/>
                </a:solidFill>
                <a:uFillTx/>
                <a:latin typeface="Calibri"/>
              </a:rPr>
              <a:t>JSON</a:t>
            </a:r>
            <a:r>
              <a:rPr b="0" lang="en-US" sz="2600" spc="-1" strike="noStrike">
                <a:solidFill>
                  <a:srgbClr val="234465"/>
                </a:solidFill>
                <a:latin typeface="Calibri"/>
              </a:rPr>
              <a:t> == </a:t>
            </a:r>
            <a:r>
              <a:rPr b="1" lang="en-US" sz="2600" spc="-1" strike="noStrike">
                <a:solidFill>
                  <a:srgbClr val="ffa000"/>
                </a:solidFill>
                <a:latin typeface="Calibri"/>
              </a:rPr>
              <a:t>J</a:t>
            </a:r>
            <a:r>
              <a:rPr b="0" lang="en-US" sz="2600" spc="-1" strike="noStrike">
                <a:solidFill>
                  <a:srgbClr val="234465"/>
                </a:solidFill>
                <a:latin typeface="Calibri"/>
              </a:rPr>
              <a:t>ava</a:t>
            </a:r>
            <a:r>
              <a:rPr b="1" lang="en-US" sz="2600" spc="-1" strike="noStrike">
                <a:solidFill>
                  <a:srgbClr val="ffa000"/>
                </a:solidFill>
                <a:latin typeface="Calibri"/>
              </a:rPr>
              <a:t>S</a:t>
            </a:r>
            <a:r>
              <a:rPr b="0" lang="en-US" sz="2600" spc="-1" strike="noStrike">
                <a:solidFill>
                  <a:srgbClr val="234465"/>
                </a:solidFill>
                <a:latin typeface="Calibri"/>
              </a:rPr>
              <a:t>cript </a:t>
            </a:r>
            <a:r>
              <a:rPr b="1" lang="en-US" sz="2600" spc="-1" strike="noStrike">
                <a:solidFill>
                  <a:srgbClr val="ffa000"/>
                </a:solidFill>
                <a:latin typeface="Calibri"/>
              </a:rPr>
              <a:t>O</a:t>
            </a:r>
            <a:r>
              <a:rPr b="0" lang="en-US" sz="2600" spc="-1" strike="noStrike">
                <a:solidFill>
                  <a:srgbClr val="234465"/>
                </a:solidFill>
                <a:latin typeface="Calibri"/>
              </a:rPr>
              <a:t>bject </a:t>
            </a:r>
            <a:r>
              <a:rPr b="1" lang="en-US" sz="2600" spc="-1" strike="noStrike">
                <a:solidFill>
                  <a:srgbClr val="ffa000"/>
                </a:solidFill>
                <a:latin typeface="Calibri"/>
              </a:rPr>
              <a:t>N</a:t>
            </a:r>
            <a:r>
              <a:rPr b="0" lang="en-US" sz="2600" spc="-1" strike="noStrike">
                <a:solidFill>
                  <a:srgbClr val="234465"/>
                </a:solidFill>
                <a:latin typeface="Calibri"/>
              </a:rPr>
              <a:t>otation == text object format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324" name="CustomShape 4"/>
          <p:cNvSpPr/>
          <p:nvPr/>
        </p:nvSpPr>
        <p:spPr>
          <a:xfrm>
            <a:off x="1267560" y="2757960"/>
            <a:ext cx="8211240" cy="138168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>
            <a:noAutofit/>
          </a:bodyPr>
          <a:p>
            <a:pPr>
              <a:lnSpc>
                <a:spcPct val="11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000" spc="-1" strike="noStrike">
                <a:solidFill>
                  <a:srgbClr val="234465"/>
                </a:solidFill>
                <a:latin typeface="Consolas"/>
                <a:ea typeface="DejaVu Sans"/>
              </a:rPr>
              <a:t>let obj = </a:t>
            </a:r>
            <a:r>
              <a:rPr b="1" lang="en-US" sz="2000" spc="-1" strike="noStrike">
                <a:solidFill>
                  <a:srgbClr val="ffa000"/>
                </a:solidFill>
                <a:latin typeface="Consolas"/>
                <a:ea typeface="DejaVu Sans"/>
              </a:rPr>
              <a:t>{</a:t>
            </a:r>
            <a:r>
              <a:rPr b="1" lang="en-US" sz="2000" spc="-1" strike="noStrike">
                <a:solidFill>
                  <a:srgbClr val="234465"/>
                </a:solidFill>
                <a:latin typeface="Consolas"/>
                <a:ea typeface="DejaVu Sans"/>
              </a:rPr>
              <a:t> name : "SoftUni", age : 3 </a:t>
            </a:r>
            <a:r>
              <a:rPr b="1" lang="en-US" sz="2000" spc="-1" strike="noStrike">
                <a:solidFill>
                  <a:srgbClr val="ffa000"/>
                </a:solidFill>
                <a:latin typeface="Consolas"/>
                <a:ea typeface="DejaVu Sans"/>
              </a:rPr>
              <a:t>}</a:t>
            </a:r>
            <a:r>
              <a:rPr b="1" lang="en-US" sz="2000" spc="-1" strike="noStrike">
                <a:solidFill>
                  <a:srgbClr val="234465"/>
                </a:solidFill>
                <a:latin typeface="Consolas"/>
                <a:ea typeface="DejaVu Sans"/>
              </a:rPr>
              <a:t>;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1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000" spc="-1" strike="noStrike">
                <a:solidFill>
                  <a:srgbClr val="234465"/>
                </a:solidFill>
                <a:latin typeface="Consolas"/>
                <a:ea typeface="DejaVu Sans"/>
              </a:rPr>
              <a:t>let str = </a:t>
            </a:r>
            <a:r>
              <a:rPr b="1" lang="en-US" sz="2000" spc="-1" strike="noStrike">
                <a:solidFill>
                  <a:srgbClr val="ffa000"/>
                </a:solidFill>
                <a:latin typeface="Consolas"/>
                <a:ea typeface="DejaVu Sans"/>
              </a:rPr>
              <a:t>JSON.stringify</a:t>
            </a:r>
            <a:r>
              <a:rPr b="1" lang="en-US" sz="2000" spc="-1" strike="noStrike">
                <a:solidFill>
                  <a:srgbClr val="234465"/>
                </a:solidFill>
                <a:latin typeface="Consolas"/>
                <a:ea typeface="DejaVu Sans"/>
              </a:rPr>
              <a:t>(obj);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1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000" spc="-1" strike="noStrike">
                <a:solidFill>
                  <a:srgbClr val="234465"/>
                </a:solidFill>
                <a:latin typeface="Consolas"/>
                <a:ea typeface="DejaVu Sans"/>
              </a:rPr>
              <a:t>console.log(str); </a:t>
            </a:r>
            <a:r>
              <a:rPr b="1" i="1" lang="en-US" sz="2000" spc="-1" strike="noStrike">
                <a:solidFill>
                  <a:srgbClr val="00b050"/>
                </a:solidFill>
                <a:latin typeface="Consolas"/>
                <a:ea typeface="DejaVu Sans"/>
              </a:rPr>
              <a:t>// {"name":"SoftUni","age":3}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25" name="CustomShape 5"/>
          <p:cNvSpPr/>
          <p:nvPr/>
        </p:nvSpPr>
        <p:spPr>
          <a:xfrm>
            <a:off x="1267560" y="4798080"/>
            <a:ext cx="8966160" cy="138168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>
            <a:noAutofit/>
          </a:bodyPr>
          <a:p>
            <a:pPr>
              <a:lnSpc>
                <a:spcPct val="11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000" spc="-1" strike="noStrike">
                <a:solidFill>
                  <a:srgbClr val="234465"/>
                </a:solidFill>
                <a:latin typeface="Consolas"/>
                <a:ea typeface="DejaVu Sans"/>
              </a:rPr>
              <a:t>let str = </a:t>
            </a:r>
            <a:r>
              <a:rPr b="1" lang="en-US" sz="2000" spc="-1" strike="noStrike">
                <a:solidFill>
                  <a:srgbClr val="ffa000"/>
                </a:solidFill>
                <a:latin typeface="Consolas"/>
                <a:ea typeface="DejaVu Sans"/>
              </a:rPr>
              <a:t>"{\"name\":\"Nakov\",\"age\":24}";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1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000" spc="-1" strike="noStrike">
                <a:solidFill>
                  <a:srgbClr val="234465"/>
                </a:solidFill>
                <a:latin typeface="Consolas"/>
                <a:ea typeface="DejaVu Sans"/>
              </a:rPr>
              <a:t>let obj = </a:t>
            </a:r>
            <a:r>
              <a:rPr b="1" lang="en-US" sz="2000" spc="-1" strike="noStrike">
                <a:solidFill>
                  <a:srgbClr val="ffa000"/>
                </a:solidFill>
                <a:latin typeface="Consolas"/>
                <a:ea typeface="DejaVu Sans"/>
              </a:rPr>
              <a:t>JSON.parse</a:t>
            </a:r>
            <a:r>
              <a:rPr b="1" lang="en-US" sz="2000" spc="-1" strike="noStrike">
                <a:solidFill>
                  <a:srgbClr val="234465"/>
                </a:solidFill>
                <a:latin typeface="Consolas"/>
                <a:ea typeface="DejaVu Sans"/>
              </a:rPr>
              <a:t>(str);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1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000" spc="-1" strike="noStrike">
                <a:solidFill>
                  <a:srgbClr val="234465"/>
                </a:solidFill>
                <a:latin typeface="Consolas"/>
                <a:ea typeface="DejaVu Sans"/>
              </a:rPr>
              <a:t>console.log(obj); </a:t>
            </a:r>
            <a:r>
              <a:rPr b="1" i="1" lang="en-US" sz="2000" spc="-1" strike="noStrike">
                <a:solidFill>
                  <a:srgbClr val="00b050"/>
                </a:solidFill>
                <a:latin typeface="Consolas"/>
                <a:ea typeface="DejaVu Sans"/>
              </a:rPr>
              <a:t>// Object {name: "Nakov", age: 24}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326" name="Picture 2" descr=""/>
          <p:cNvPicPr/>
          <p:nvPr/>
        </p:nvPicPr>
        <p:blipFill>
          <a:blip r:embed="rId1"/>
          <a:stretch/>
        </p:blipFill>
        <p:spPr>
          <a:xfrm>
            <a:off x="8915400" y="2657160"/>
            <a:ext cx="1828080" cy="1132920"/>
          </a:xfrm>
          <a:prstGeom prst="rect">
            <a:avLst/>
          </a:prstGeom>
          <a:ln>
            <a:noFill/>
          </a:ln>
          <a:effectLst>
            <a:outerShdw algn="tl" blurRad="190500" rotWithShape="0">
              <a:srgbClr val="000000">
                <a:alpha val="70000"/>
              </a:srgbClr>
            </a:outerShdw>
          </a:effectLst>
        </p:spPr>
      </p:pic>
      <p:pic>
        <p:nvPicPr>
          <p:cNvPr id="327" name="Picture 6" descr=""/>
          <p:cNvPicPr/>
          <p:nvPr/>
        </p:nvPicPr>
        <p:blipFill>
          <a:blip r:embed="rId2"/>
          <a:stretch/>
        </p:blipFill>
        <p:spPr>
          <a:xfrm>
            <a:off x="9679680" y="4669200"/>
            <a:ext cx="1814760" cy="996120"/>
          </a:xfrm>
          <a:prstGeom prst="rect">
            <a:avLst/>
          </a:prstGeom>
          <a:ln>
            <a:noFill/>
          </a:ln>
          <a:effectLst>
            <a:outerShdw algn="tl" blurRad="190500" rotWithShape="0">
              <a:srgbClr val="000000">
                <a:alpha val="70000"/>
              </a:srgbClr>
            </a:outerShdw>
          </a:effectLst>
        </p:spPr>
      </p:pic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53" dur="indefinite" restart="never" nodeType="tmRoot">
          <p:childTnLst>
            <p:seq>
              <p:cTn id="54" dur="indefinite" nodeType="mainSeq">
                <p:childTnLst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CustomShape 1"/>
          <p:cNvSpPr/>
          <p:nvPr/>
        </p:nvSpPr>
        <p:spPr>
          <a:xfrm>
            <a:off x="249120" y="100800"/>
            <a:ext cx="9505440" cy="88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Calibri"/>
              </a:rPr>
              <a:t>Problem: Towns to JSON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329" name="CustomShape 2"/>
          <p:cNvSpPr/>
          <p:nvPr/>
        </p:nvSpPr>
        <p:spPr>
          <a:xfrm>
            <a:off x="11625120" y="6397200"/>
            <a:ext cx="428040" cy="30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r">
              <a:lnSpc>
                <a:spcPct val="100000"/>
              </a:lnSpc>
            </a:pPr>
            <a:fld id="{5885DCA1-41D6-4DB6-B309-C5AF7F1CF8BE}" type="slidenum">
              <a:rPr b="0" lang="en-US" sz="8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en-US" sz="800" spc="-1" strike="noStrike">
              <a:latin typeface="Arial"/>
            </a:endParaRPr>
          </a:p>
        </p:txBody>
      </p:sp>
      <p:sp>
        <p:nvSpPr>
          <p:cNvPr id="330" name="CustomShape 3"/>
          <p:cNvSpPr/>
          <p:nvPr/>
        </p:nvSpPr>
        <p:spPr>
          <a:xfrm>
            <a:off x="249120" y="1196280"/>
            <a:ext cx="11817360" cy="520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>
            <a:noAutofit/>
          </a:bodyPr>
          <a:p>
            <a:pPr marL="456840" indent="-4561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234465"/>
                </a:solidFill>
                <a:latin typeface="Calibri"/>
              </a:rPr>
              <a:t>Read an </a:t>
            </a:r>
            <a:r>
              <a:rPr b="1" lang="en-US" sz="2800" spc="-1" strike="noStrike">
                <a:solidFill>
                  <a:srgbClr val="ffa000"/>
                </a:solidFill>
                <a:latin typeface="Calibri"/>
              </a:rPr>
              <a:t>array of strings</a:t>
            </a:r>
            <a:r>
              <a:rPr b="0" lang="en-US" sz="2800" spc="-1" strike="noStrike">
                <a:solidFill>
                  <a:srgbClr val="234465"/>
                </a:solidFill>
                <a:latin typeface="Calibri"/>
              </a:rPr>
              <a:t>, holding towns with GPS coordinates</a:t>
            </a:r>
            <a:endParaRPr b="0" lang="en-US" sz="2800" spc="-1" strike="noStrike">
              <a:latin typeface="Arial"/>
            </a:endParaRPr>
          </a:p>
          <a:p>
            <a:pPr lvl="1" marL="990000" indent="-3801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2600" spc="-1" strike="noStrike">
                <a:solidFill>
                  <a:srgbClr val="234465"/>
                </a:solidFill>
                <a:latin typeface="Calibri"/>
              </a:rPr>
              <a:t>Parse each string to </a:t>
            </a:r>
            <a:r>
              <a:rPr b="1" lang="en-US" sz="2600" spc="-1" strike="noStrike">
                <a:solidFill>
                  <a:srgbClr val="ffa000"/>
                </a:solidFill>
                <a:latin typeface="Calibri"/>
              </a:rPr>
              <a:t>JS object </a:t>
            </a:r>
            <a:r>
              <a:rPr b="0" lang="en-US" sz="2600" spc="-1" strike="noStrike">
                <a:solidFill>
                  <a:srgbClr val="234465"/>
                </a:solidFill>
                <a:latin typeface="Calibri"/>
              </a:rPr>
              <a:t>(see the below format)</a:t>
            </a:r>
            <a:endParaRPr b="0" lang="en-US" sz="2600" spc="-1" strike="noStrike">
              <a:latin typeface="Arial"/>
            </a:endParaRPr>
          </a:p>
          <a:p>
            <a:pPr lvl="1" marL="990000" indent="-3801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2600" spc="-1" strike="noStrike">
                <a:solidFill>
                  <a:srgbClr val="234465"/>
                </a:solidFill>
                <a:latin typeface="Calibri"/>
              </a:rPr>
              <a:t>Print the output array of objects as </a:t>
            </a:r>
            <a:r>
              <a:rPr b="1" lang="en-US" sz="2600" spc="-1" strike="noStrike">
                <a:solidFill>
                  <a:srgbClr val="ffa000"/>
                </a:solidFill>
                <a:latin typeface="Calibri"/>
              </a:rPr>
              <a:t>JSON string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331" name="CustomShape 4"/>
          <p:cNvSpPr/>
          <p:nvPr/>
        </p:nvSpPr>
        <p:spPr>
          <a:xfrm>
            <a:off x="3008520" y="3234240"/>
            <a:ext cx="6298200" cy="10310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>
            <a:noAutofit/>
          </a:bodyPr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000" spc="-1" strike="noStrike">
                <a:solidFill>
                  <a:srgbClr val="234465"/>
                </a:solidFill>
                <a:latin typeface="Consolas"/>
                <a:ea typeface="DejaVu Sans"/>
              </a:rPr>
              <a:t>| Town | Latitude | Longitude |</a:t>
            </a:r>
            <a:br/>
            <a:r>
              <a:rPr b="1" lang="en-US" sz="2000" spc="-1" strike="noStrike">
                <a:solidFill>
                  <a:srgbClr val="234465"/>
                </a:solidFill>
                <a:latin typeface="Consolas"/>
                <a:ea typeface="DejaVu Sans"/>
              </a:rPr>
              <a:t>| Sofia | 42.696552 | 23.32601 |</a:t>
            </a:r>
            <a:br/>
            <a:r>
              <a:rPr b="1" lang="en-US" sz="2000" spc="-1" strike="noStrike">
                <a:solidFill>
                  <a:srgbClr val="234465"/>
                </a:solidFill>
                <a:latin typeface="Consolas"/>
                <a:ea typeface="DejaVu Sans"/>
              </a:rPr>
              <a:t>| Beijing | 39.913818 | 116.363625 |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32" name="CustomShape 5"/>
          <p:cNvSpPr/>
          <p:nvPr/>
        </p:nvSpPr>
        <p:spPr>
          <a:xfrm>
            <a:off x="705240" y="5105880"/>
            <a:ext cx="10905480" cy="741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>
            <a:noAutofit/>
          </a:bodyPr>
          <a:p>
            <a:pPr>
              <a:lnSpc>
                <a:spcPct val="11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000" spc="-1" strike="noStrike">
                <a:solidFill>
                  <a:srgbClr val="234465"/>
                </a:solidFill>
                <a:latin typeface="Consolas"/>
                <a:ea typeface="DejaVu Sans"/>
              </a:rPr>
              <a:t>[</a:t>
            </a:r>
            <a:r>
              <a:rPr b="1" lang="en-US" sz="2000" spc="-1" strike="noStrike">
                <a:solidFill>
                  <a:srgbClr val="ffa000"/>
                </a:solidFill>
                <a:latin typeface="Consolas"/>
                <a:ea typeface="DejaVu Sans"/>
              </a:rPr>
              <a:t>{</a:t>
            </a:r>
            <a:r>
              <a:rPr b="1" lang="en-US" sz="2000" spc="-1" strike="noStrike">
                <a:solidFill>
                  <a:srgbClr val="234465"/>
                </a:solidFill>
                <a:latin typeface="Consolas"/>
                <a:ea typeface="DejaVu Sans"/>
              </a:rPr>
              <a:t>"Town":"Sofia","Latitude":42.696552,"Longitude":23.32601</a:t>
            </a:r>
            <a:r>
              <a:rPr b="1" lang="en-US" sz="2000" spc="-1" strike="noStrike">
                <a:solidFill>
                  <a:srgbClr val="ffa000"/>
                </a:solidFill>
                <a:latin typeface="Consolas"/>
                <a:ea typeface="DejaVu Sans"/>
              </a:rPr>
              <a:t>}</a:t>
            </a:r>
            <a:r>
              <a:rPr b="1" lang="en-US" sz="2000" spc="-1" strike="noStrike">
                <a:solidFill>
                  <a:srgbClr val="234465"/>
                </a:solidFill>
                <a:latin typeface="Consolas"/>
                <a:ea typeface="DejaVu Sans"/>
              </a:rPr>
              <a:t>,</a:t>
            </a:r>
            <a:br/>
            <a:r>
              <a:rPr b="1" lang="en-US" sz="2000" spc="-1" strike="noStrike">
                <a:solidFill>
                  <a:srgbClr val="ffa000"/>
                </a:solidFill>
                <a:latin typeface="Consolas"/>
                <a:ea typeface="DejaVu Sans"/>
              </a:rPr>
              <a:t>{</a:t>
            </a:r>
            <a:r>
              <a:rPr b="1" lang="en-US" sz="2000" spc="-1" strike="noStrike">
                <a:solidFill>
                  <a:srgbClr val="234465"/>
                </a:solidFill>
                <a:latin typeface="Consolas"/>
                <a:ea typeface="DejaVu Sans"/>
              </a:rPr>
              <a:t>"Town":"Beijing","Latitude":39.913818,"Longitude":116.363625</a:t>
            </a:r>
            <a:r>
              <a:rPr b="1" lang="en-US" sz="2000" spc="-1" strike="noStrike">
                <a:solidFill>
                  <a:srgbClr val="ffa000"/>
                </a:solidFill>
                <a:latin typeface="Consolas"/>
                <a:ea typeface="DejaVu Sans"/>
              </a:rPr>
              <a:t>}</a:t>
            </a:r>
            <a:r>
              <a:rPr b="1" lang="en-US" sz="2000" spc="-1" strike="noStrike">
                <a:solidFill>
                  <a:srgbClr val="234465"/>
                </a:solidFill>
                <a:latin typeface="Consolas"/>
                <a:ea typeface="DejaVu Sans"/>
              </a:rPr>
              <a:t>]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33" name="CustomShape 6"/>
          <p:cNvSpPr/>
          <p:nvPr/>
        </p:nvSpPr>
        <p:spPr>
          <a:xfrm>
            <a:off x="5944680" y="4567320"/>
            <a:ext cx="426600" cy="44064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dk2">
              <a:alpha val="80000"/>
            </a:schemeClr>
          </a:solidFill>
          <a:ln w="19080">
            <a:solidFill>
              <a:schemeClr val="tx1">
                <a:lumMod val="75000"/>
                <a:alpha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71" dur="indefinite" restart="never" nodeType="tmRoot">
          <p:childTnLst>
            <p:seq>
              <p:cTn id="72" dur="indefinite" nodeType="mainSeq">
                <p:childTnLst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5042</TotalTime>
  <Application>LibreOffice/6.1.5.2$Linux_X86_64 LibreOffice_project/10$Build-2</Application>
  <Words>1568</Words>
  <Paragraphs>289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2018-05-23T13:08:44Z</dcterms:created>
  <dc:creator>Alen Paunov</dc:creator>
  <dc:description/>
  <cp:keywords>JS Fundamentals Software University SoftUni programming coding software development education training course</cp:keywords>
  <dc:language>en-US</dc:language>
  <cp:lastModifiedBy/>
  <dcterms:modified xsi:type="dcterms:W3CDTF">2019-05-05T20:15:52Z</dcterms:modified>
  <cp:revision>194</cp:revision>
  <dc:subject/>
  <dc:title>JS Fundamentals - Objects and Assocciative Arrays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9</vt:i4>
  </property>
  <property fmtid="{D5CDD505-2E9C-101B-9397-08002B2CF9AE}" pid="8" name="PresentationFormat">
    <vt:lpwstr>По избор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46</vt:i4>
  </property>
  <property fmtid="{D5CDD505-2E9C-101B-9397-08002B2CF9AE}" pid="12" name="category">
    <vt:lpwstr>programming;computer programming;software development;web development</vt:lpwstr>
  </property>
</Properties>
</file>