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54.png" ContentType="image/png"/>
  <Override PartName="/ppt/media/image52.jpeg" ContentType="image/jpeg"/>
  <Override PartName="/ppt/media/image51.png" ContentType="image/png"/>
  <Override PartName="/ppt/media/image50.png" ContentType="image/png"/>
  <Override PartName="/ppt/media/image49.jpeg" ContentType="image/jpeg"/>
  <Override PartName="/ppt/media/image44.png" ContentType="image/png"/>
  <Override PartName="/ppt/media/image41.png" ContentType="image/png"/>
  <Override PartName="/ppt/media/image40.png" ContentType="image/png"/>
  <Override PartName="/ppt/media/image39.jpeg" ContentType="image/jpeg"/>
  <Override PartName="/ppt/media/image38.png" ContentType="image/png"/>
  <Override PartName="/ppt/media/image37.png" ContentType="image/png"/>
  <Override PartName="/ppt/media/image53.gif" ContentType="image/gif"/>
  <Override PartName="/ppt/media/image15.png" ContentType="image/png"/>
  <Override PartName="/ppt/media/image14.png" ContentType="image/png"/>
  <Override PartName="/ppt/media/image16.png" ContentType="image/png"/>
  <Override PartName="/ppt/media/image18.png" ContentType="image/png"/>
  <Override PartName="/ppt/media/image45.png" ContentType="image/png"/>
  <Override PartName="/ppt/media/image20.png" ContentType="image/png"/>
  <Override PartName="/ppt/media/image46.png" ContentType="image/png"/>
  <Override PartName="/ppt/media/image21.png" ContentType="image/png"/>
  <Override PartName="/ppt/media/image48.png" ContentType="image/png"/>
  <Override PartName="/ppt/media/image23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image32.png" ContentType="image/png"/>
  <Override PartName="/ppt/media/image58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43.png" ContentType="image/png"/>
  <Override PartName="/ppt/media/image13.wmf" ContentType="image/x-wmf"/>
  <Override PartName="/ppt/media/image42.png" ContentType="image/png"/>
  <Override PartName="/ppt/media/image12.wmf" ContentType="image/x-wmf"/>
  <Override PartName="/ppt/media/image47.png" ContentType="image/png"/>
  <Override PartName="/ppt/media/image17.wmf" ContentType="image/x-wmf"/>
  <Override PartName="/ppt/media/image24.png" ContentType="image/png"/>
  <Override PartName="/ppt/media/image19.wmf" ContentType="image/x-wmf"/>
  <Override PartName="/ppt/media/image22.wmf" ContentType="image/x-wmf"/>
  <Override PartName="/ppt/media/image9.wmf" ContentType="image/x-wmf"/>
  <Override PartName="/ppt/media/image1.wmf" ContentType="image/x-wmf"/>
  <Override PartName="/ppt/media/image7.wmf" ContentType="image/x-wmf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4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k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o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v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t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h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s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l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i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d</a:t>
            </a: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1C62F2C-FC21-4C77-A3CF-20C559CD961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7.xml"/><Relationship Id="rId4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8.xml"/><Relationship Id="rId4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51.xml"/><Relationship Id="rId4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52.xml"/><Relationship Id="rId4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5DB188-8B23-48B1-BC68-3F094BD610B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BB64F88-C6E4-4C84-AA09-2670281CED81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AF5F31C-2881-43EE-A341-EB8C2A5DF867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ACF19D9-0F7E-4DA4-A7FB-1B68AB4A9038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B69AF18-FDF9-423D-85DA-10B879F749B8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649DD73-36FF-4BB4-B612-CB75425F7489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17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2581C5A-3586-412E-911F-2D7D3E555854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21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E72410F-14C9-4670-9277-0DF07DB8BF74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25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DC9E8F7-15C4-4988-83C0-F4AFB8C5F782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TextShape 3"/>
          <p:cNvSpPr txBox="1"/>
          <p:nvPr/>
        </p:nvSpPr>
        <p:spPr>
          <a:xfrm>
            <a:off x="0" y="8748000"/>
            <a:ext cx="630864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729" name="TextShape 4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737863B-069F-463F-965D-89EC132224B7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0DF0557-45D1-4836-934B-03D52F3E7473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552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TextShape 3"/>
          <p:cNvSpPr txBox="1"/>
          <p:nvPr/>
        </p:nvSpPr>
        <p:spPr>
          <a:xfrm>
            <a:off x="6309000" y="8748000"/>
            <a:ext cx="547200" cy="3942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1ED7FC3-E9AB-486A-900C-33C49128937C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328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448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44560" y="119628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6244560" y="3912840"/>
            <a:ext cx="57654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418500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8179920" y="119628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body"/>
          </p:nvPr>
        </p:nvSpPr>
        <p:spPr>
          <a:xfrm>
            <a:off x="418500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 type="body"/>
          </p:nvPr>
        </p:nvSpPr>
        <p:spPr>
          <a:xfrm>
            <a:off x="8179920" y="3912840"/>
            <a:ext cx="38041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wmf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wmf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wmf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wmf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56280" y="2351520"/>
            <a:ext cx="5437440" cy="23256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34" descr=""/>
          <p:cNvPicPr/>
          <p:nvPr/>
        </p:nvPicPr>
        <p:blipFill>
          <a:blip r:embed="rId3"/>
          <a:stretch/>
        </p:blipFill>
        <p:spPr>
          <a:xfrm flipH="1">
            <a:off x="8349120" y="2374200"/>
            <a:ext cx="3169800" cy="3431520"/>
          </a:xfrm>
          <a:prstGeom prst="rect">
            <a:avLst/>
          </a:prstGeom>
          <a:ln>
            <a:noFill/>
          </a:ln>
        </p:spPr>
      </p:pic>
      <p:pic>
        <p:nvPicPr>
          <p:cNvPr id="3" name="Picture 18" descr=""/>
          <p:cNvPicPr/>
          <p:nvPr/>
        </p:nvPicPr>
        <p:blipFill>
          <a:blip r:embed="rId4"/>
          <a:stretch/>
        </p:blipFill>
        <p:spPr>
          <a:xfrm>
            <a:off x="2792160" y="6057720"/>
            <a:ext cx="2105280" cy="524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56280" y="6035760"/>
            <a:ext cx="628920" cy="526320"/>
          </a:xfrm>
          <a:prstGeom prst="rect">
            <a:avLst/>
          </a:prstGeom>
          <a:ln>
            <a:noFill/>
          </a:ln>
        </p:spPr>
      </p:pic>
      <p:pic>
        <p:nvPicPr>
          <p:cNvPr id="5" name="Picture 14" descr=""/>
          <p:cNvPicPr/>
          <p:nvPr/>
        </p:nvPicPr>
        <p:blipFill>
          <a:blip r:embed="rId6"/>
          <a:stretch/>
        </p:blipFill>
        <p:spPr>
          <a:xfrm>
            <a:off x="1352880" y="6035760"/>
            <a:ext cx="1186560" cy="52632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66720" y="254880"/>
            <a:ext cx="109620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r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e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s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e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n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a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i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o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n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i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t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l</a:t>
            </a: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4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5150160" y="6080040"/>
            <a:ext cx="1436400" cy="50256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8641440" y="4082760"/>
            <a:ext cx="2950560" cy="40496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8641440" y="4491360"/>
            <a:ext cx="2950560" cy="40496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71040" y="3105360"/>
            <a:ext cx="295056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71040" y="3566160"/>
            <a:ext cx="295056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-1440" y="6702840"/>
            <a:ext cx="1219176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1218852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4480" cy="5200560"/>
          </a:xfrm>
          <a:prstGeom prst="rect">
            <a:avLst/>
          </a:prstGeom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EEA43B58-3CC0-443F-AEED-E48435507FA5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01/11/2019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F8D07C1-820B-41ED-959E-D600BDE9925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6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-324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8" descr=""/>
          <p:cNvPicPr/>
          <p:nvPr/>
        </p:nvPicPr>
        <p:blipFill>
          <a:blip r:embed="rId3"/>
          <a:stretch/>
        </p:blipFill>
        <p:spPr>
          <a:xfrm flipH="1">
            <a:off x="7908840" y="1409760"/>
            <a:ext cx="3570840" cy="4384800"/>
          </a:xfrm>
          <a:prstGeom prst="rect">
            <a:avLst/>
          </a:prstGeom>
          <a:ln>
            <a:noFill/>
          </a:ln>
        </p:spPr>
      </p:pic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96560" y="1371600"/>
            <a:ext cx="8179920" cy="4795560"/>
          </a:xfrm>
          <a:prstGeom prst="rect">
            <a:avLst/>
          </a:prstGeom>
        </p:spPr>
        <p:txBody>
          <a:bodyPr lIns="108000" rIns="108000" tIns="36000" bIns="36000"/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98" name="Picture 9" descr=""/>
          <p:cNvPicPr/>
          <p:nvPr/>
        </p:nvPicPr>
        <p:blipFill>
          <a:blip r:embed="rId4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12F594C3-BDBA-4AEB-BAA3-1BDD8DD1C2DE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01/11/2019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D2B6E7D-FC4E-4308-9A04-1E28E3FBF9A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614880" y="4704840"/>
            <a:ext cx="1095840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14880" y="5490360"/>
            <a:ext cx="10958400" cy="49932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318560" y="867600"/>
            <a:ext cx="355140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180" name="CustomShape 1"/>
          <p:cNvSpPr/>
          <p:nvPr/>
        </p:nvSpPr>
        <p:spPr>
          <a:xfrm>
            <a:off x="-3600" y="0"/>
            <a:ext cx="115308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1" name="Picture 2" descr=""/>
          <p:cNvPicPr/>
          <p:nvPr/>
        </p:nvPicPr>
        <p:blipFill>
          <a:blip r:embed="rId3"/>
          <a:stretch/>
        </p:blipFill>
        <p:spPr>
          <a:xfrm>
            <a:off x="235080" y="1792440"/>
            <a:ext cx="1829520" cy="4061880"/>
          </a:xfrm>
          <a:prstGeom prst="rect">
            <a:avLst/>
          </a:prstGeom>
          <a:ln>
            <a:noFill/>
          </a:ln>
        </p:spPr>
      </p:pic>
      <p:pic>
        <p:nvPicPr>
          <p:cNvPr id="182" name="Picture 3" descr=""/>
          <p:cNvPicPr/>
          <p:nvPr/>
        </p:nvPicPr>
        <p:blipFill>
          <a:blip r:embed="rId4"/>
          <a:stretch/>
        </p:blipFill>
        <p:spPr>
          <a:xfrm>
            <a:off x="235080" y="1792440"/>
            <a:ext cx="914400" cy="4061880"/>
          </a:xfrm>
          <a:prstGeom prst="rect">
            <a:avLst/>
          </a:prstGeom>
          <a:ln>
            <a:noFill/>
          </a:ln>
        </p:spPr>
      </p:pic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064960" y="1121040"/>
            <a:ext cx="9926640" cy="5275800"/>
          </a:xfrm>
          <a:prstGeom prst="rect">
            <a:avLst/>
          </a:prstGeom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title"/>
          </p:nvPr>
        </p:nvSpPr>
        <p:spPr>
          <a:xfrm>
            <a:off x="1296720" y="100800"/>
            <a:ext cx="83970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85" name="Picture 14" descr=""/>
          <p:cNvPicPr/>
          <p:nvPr/>
        </p:nvPicPr>
        <p:blipFill>
          <a:blip r:embed="rId5"/>
          <a:stretch/>
        </p:blipFill>
        <p:spPr>
          <a:xfrm>
            <a:off x="9833040" y="274680"/>
            <a:ext cx="2143800" cy="534600"/>
          </a:xfrm>
          <a:prstGeom prst="rect">
            <a:avLst/>
          </a:prstGeom>
          <a:ln>
            <a:noFill/>
          </a:ln>
        </p:spPr>
      </p:pic>
      <p:sp>
        <p:nvSpPr>
          <p:cNvPr id="186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2169DDBC-9901-46D1-94DF-A0ECC9F36158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01/11/2019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827B1A1-93AF-45CB-85CC-E43E1E45572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14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-3240" y="-1800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07640" cy="5185440"/>
          </a:xfrm>
          <a:prstGeom prst="rect">
            <a:avLst/>
          </a:prstGeom>
        </p:spPr>
        <p:txBody>
          <a:bodyPr lIns="108000" rIns="108000" tIns="36000" bIns="36000"/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Sample source code: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15240" y="1830600"/>
            <a:ext cx="10958400" cy="4193640"/>
          </a:xfrm>
          <a:prstGeom prst="rect">
            <a:avLst/>
          </a:prstGeom>
        </p:spPr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Source code box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1a334c"/>
                </a:solidFill>
                <a:latin typeface="Consolas"/>
              </a:rPr>
              <a:t>…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328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45E3CCAA-979B-4DED-9D76-083F70EE46E5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01/11/2019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18A1DFC-C40F-4EEE-8B12-A17FD04691C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33" name="Picture 10" descr=""/>
          <p:cNvPicPr/>
          <p:nvPr/>
        </p:nvPicPr>
        <p:blipFill>
          <a:blip r:embed="rId3"/>
          <a:stretch/>
        </p:blipFill>
        <p:spPr>
          <a:xfrm>
            <a:off x="9868320" y="232920"/>
            <a:ext cx="212508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-3600" y="0"/>
            <a:ext cx="115308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Picture 2" descr=""/>
          <p:cNvPicPr/>
          <p:nvPr/>
        </p:nvPicPr>
        <p:blipFill>
          <a:blip r:embed="rId3"/>
          <a:stretch/>
        </p:blipFill>
        <p:spPr>
          <a:xfrm>
            <a:off x="519840" y="3314880"/>
            <a:ext cx="1260000" cy="2797560"/>
          </a:xfrm>
          <a:prstGeom prst="rect">
            <a:avLst/>
          </a:prstGeom>
          <a:ln>
            <a:noFill/>
          </a:ln>
        </p:spPr>
      </p:pic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1296720" y="100800"/>
            <a:ext cx="83970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1958400" y="1121040"/>
            <a:ext cx="10033200" cy="5275800"/>
          </a:xfrm>
          <a:prstGeom prst="rect">
            <a:avLst/>
          </a:prstGeom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3956C171-FE5D-4DC9-9AB5-3F34676A5328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01/11/2019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781F14C-F06A-45AB-B506-7C7C013315B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8" name="Picture 10" descr=""/>
          <p:cNvPicPr/>
          <p:nvPr/>
        </p:nvPicPr>
        <p:blipFill>
          <a:blip r:embed="rId4"/>
          <a:stretch/>
        </p:blipFill>
        <p:spPr>
          <a:xfrm>
            <a:off x="9833040" y="274680"/>
            <a:ext cx="2143800" cy="534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5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1760" cy="6851880"/>
          </a:xfrm>
          <a:prstGeom prst="rect">
            <a:avLst/>
          </a:prstGeom>
          <a:ln>
            <a:noFill/>
          </a:ln>
        </p:spPr>
      </p:pic>
      <p:sp>
        <p:nvSpPr>
          <p:cNvPr id="316" name="CustomShape 1"/>
          <p:cNvSpPr/>
          <p:nvPr/>
        </p:nvSpPr>
        <p:spPr>
          <a:xfrm>
            <a:off x="-1051200" y="703080"/>
            <a:ext cx="840348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317" name="Picture 25" descr=""/>
          <p:cNvPicPr/>
          <p:nvPr/>
        </p:nvPicPr>
        <p:blipFill>
          <a:blip r:embed="rId3"/>
          <a:stretch/>
        </p:blipFill>
        <p:spPr>
          <a:xfrm>
            <a:off x="164880" y="2223000"/>
            <a:ext cx="3574440" cy="4148280"/>
          </a:xfrm>
          <a:prstGeom prst="rect">
            <a:avLst/>
          </a:prstGeom>
          <a:ln>
            <a:noFill/>
          </a:ln>
        </p:spPr>
      </p:pic>
      <p:pic>
        <p:nvPicPr>
          <p:cNvPr id="318" name="Picture 41" descr=""/>
          <p:cNvPicPr/>
          <p:nvPr/>
        </p:nvPicPr>
        <p:blipFill>
          <a:blip r:embed="rId4"/>
          <a:stretch/>
        </p:blipFill>
        <p:spPr>
          <a:xfrm>
            <a:off x="9694080" y="314280"/>
            <a:ext cx="2125080" cy="529920"/>
          </a:xfrm>
          <a:prstGeom prst="rect">
            <a:avLst/>
          </a:prstGeom>
          <a:ln>
            <a:noFill/>
          </a:ln>
        </p:spPr>
      </p:pic>
      <p:sp>
        <p:nvSpPr>
          <p:cNvPr id="319" name="PlaceHolder 2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9DCCEF7A-901A-461E-AA54-63A995B87673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01/11/2019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/>
          </p:nvPr>
        </p:nvSpPr>
        <p:spPr>
          <a:xfrm>
            <a:off x="997200" y="6397200"/>
            <a:ext cx="1056420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/>
          </p:nvPr>
        </p:nvSpPr>
        <p:spPr>
          <a:xfrm>
            <a:off x="1156356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C134107-1425-4668-9B3B-B1E0A57E876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322" name="Picture 17" descr=""/>
          <p:cNvPicPr/>
          <p:nvPr/>
        </p:nvPicPr>
        <p:blipFill>
          <a:blip r:embed="rId5"/>
          <a:stretch/>
        </p:blipFill>
        <p:spPr>
          <a:xfrm>
            <a:off x="6949080" y="1702440"/>
            <a:ext cx="1198080" cy="1198440"/>
          </a:xfrm>
          <a:prstGeom prst="rect">
            <a:avLst/>
          </a:prstGeom>
          <a:ln>
            <a:noFill/>
          </a:ln>
        </p:spPr>
      </p:pic>
      <p:pic>
        <p:nvPicPr>
          <p:cNvPr id="323" name="Picture 19" descr=""/>
          <p:cNvPicPr/>
          <p:nvPr/>
        </p:nvPicPr>
        <p:blipFill>
          <a:blip r:embed="rId6"/>
          <a:stretch/>
        </p:blipFill>
        <p:spPr>
          <a:xfrm>
            <a:off x="4788000" y="3776400"/>
            <a:ext cx="1165680" cy="1401840"/>
          </a:xfrm>
          <a:prstGeom prst="rect">
            <a:avLst/>
          </a:prstGeom>
          <a:ln>
            <a:noFill/>
          </a:ln>
        </p:spPr>
      </p:pic>
      <p:pic>
        <p:nvPicPr>
          <p:cNvPr id="324" name="Picture 20" descr=""/>
          <p:cNvPicPr/>
          <p:nvPr/>
        </p:nvPicPr>
        <p:blipFill>
          <a:blip r:embed="rId7"/>
          <a:stretch/>
        </p:blipFill>
        <p:spPr>
          <a:xfrm>
            <a:off x="6226200" y="3776400"/>
            <a:ext cx="1165680" cy="1388880"/>
          </a:xfrm>
          <a:prstGeom prst="rect">
            <a:avLst/>
          </a:prstGeom>
          <a:ln>
            <a:noFill/>
          </a:ln>
        </p:spPr>
      </p:pic>
      <p:pic>
        <p:nvPicPr>
          <p:cNvPr id="325" name="Picture 21" descr=""/>
          <p:cNvPicPr/>
          <p:nvPr/>
        </p:nvPicPr>
        <p:blipFill>
          <a:blip r:embed="rId8"/>
          <a:stretch/>
        </p:blipFill>
        <p:spPr>
          <a:xfrm>
            <a:off x="7665840" y="3775680"/>
            <a:ext cx="1165680" cy="1566720"/>
          </a:xfrm>
          <a:prstGeom prst="rect">
            <a:avLst/>
          </a:prstGeom>
          <a:ln>
            <a:noFill/>
          </a:ln>
        </p:spPr>
      </p:pic>
      <p:pic>
        <p:nvPicPr>
          <p:cNvPr id="326" name="Picture 22" descr=""/>
          <p:cNvPicPr/>
          <p:nvPr/>
        </p:nvPicPr>
        <p:blipFill>
          <a:blip r:embed="rId9"/>
          <a:stretch/>
        </p:blipFill>
        <p:spPr>
          <a:xfrm>
            <a:off x="9105480" y="3769920"/>
            <a:ext cx="1165680" cy="1350360"/>
          </a:xfrm>
          <a:prstGeom prst="rect">
            <a:avLst/>
          </a:prstGeom>
          <a:ln>
            <a:noFill/>
          </a:ln>
        </p:spPr>
      </p:pic>
      <p:pic>
        <p:nvPicPr>
          <p:cNvPr id="327" name="Picture 23" descr=""/>
          <p:cNvPicPr/>
          <p:nvPr/>
        </p:nvPicPr>
        <p:blipFill>
          <a:blip r:embed="rId10"/>
          <a:stretch/>
        </p:blipFill>
        <p:spPr>
          <a:xfrm>
            <a:off x="10545120" y="3776400"/>
            <a:ext cx="1165680" cy="1433520"/>
          </a:xfrm>
          <a:prstGeom prst="rect">
            <a:avLst/>
          </a:prstGeom>
          <a:ln>
            <a:noFill/>
          </a:ln>
        </p:spPr>
      </p:pic>
      <p:pic>
        <p:nvPicPr>
          <p:cNvPr id="328" name="Picture 24" descr=""/>
          <p:cNvPicPr/>
          <p:nvPr/>
        </p:nvPicPr>
        <p:blipFill>
          <a:blip r:embed="rId11"/>
          <a:stretch/>
        </p:blipFill>
        <p:spPr>
          <a:xfrm>
            <a:off x="3385440" y="3776400"/>
            <a:ext cx="1163880" cy="1439640"/>
          </a:xfrm>
          <a:prstGeom prst="rect">
            <a:avLst/>
          </a:prstGeom>
          <a:ln>
            <a:noFill/>
          </a:ln>
        </p:spPr>
      </p:pic>
      <p:sp>
        <p:nvSpPr>
          <p:cNvPr id="329" name="Line 5"/>
          <p:cNvSpPr/>
          <p:nvPr/>
        </p:nvSpPr>
        <p:spPr>
          <a:xfrm>
            <a:off x="3968280" y="3335400"/>
            <a:ext cx="715968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Line 6"/>
          <p:cNvSpPr/>
          <p:nvPr/>
        </p:nvSpPr>
        <p:spPr>
          <a:xfrm>
            <a:off x="396828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Line 7"/>
          <p:cNvSpPr/>
          <p:nvPr/>
        </p:nvSpPr>
        <p:spPr>
          <a:xfrm>
            <a:off x="53625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Line 8"/>
          <p:cNvSpPr/>
          <p:nvPr/>
        </p:nvSpPr>
        <p:spPr>
          <a:xfrm>
            <a:off x="68094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Line 9"/>
          <p:cNvSpPr/>
          <p:nvPr/>
        </p:nvSpPr>
        <p:spPr>
          <a:xfrm>
            <a:off x="824904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Line 10"/>
          <p:cNvSpPr/>
          <p:nvPr/>
        </p:nvSpPr>
        <p:spPr>
          <a:xfrm>
            <a:off x="968832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Line 11"/>
          <p:cNvSpPr/>
          <p:nvPr/>
        </p:nvSpPr>
        <p:spPr>
          <a:xfrm>
            <a:off x="111279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Line 12"/>
          <p:cNvSpPr/>
          <p:nvPr/>
        </p:nvSpPr>
        <p:spPr>
          <a:xfrm>
            <a:off x="754812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13"/>
          <p:cNvSpPr/>
          <p:nvPr/>
        </p:nvSpPr>
        <p:spPr>
          <a:xfrm>
            <a:off x="-1440" y="6371280"/>
            <a:ext cx="12191760" cy="504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PlaceHolder 1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9" name="PlaceHolder 1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  <p:sldLayoutId id="2147483750" r:id="rId22"/>
    <p:sldLayoutId id="2147483751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6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www.regex101.com/" TargetMode="Externa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slideLayout" Target="../slideLayouts/slideLayout85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jpe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jpeg"/><Relationship Id="rId5" Type="http://schemas.openxmlformats.org/officeDocument/2006/relationships/image" Target="../media/image53.gif"/><Relationship Id="rId6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2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66720" y="1303200"/>
            <a:ext cx="10962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String Operations and Regular Expressions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666720" y="254880"/>
            <a:ext cx="10962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Strings and Regular Expressions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8641440" y="5916240"/>
            <a:ext cx="2950560" cy="382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5" name="TextShape 4"/>
          <p:cNvSpPr txBox="1"/>
          <p:nvPr/>
        </p:nvSpPr>
        <p:spPr>
          <a:xfrm>
            <a:off x="8641440" y="6340320"/>
            <a:ext cx="2950560" cy="3510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6" name="TextShape 5"/>
          <p:cNvSpPr txBox="1"/>
          <p:nvPr/>
        </p:nvSpPr>
        <p:spPr>
          <a:xfrm>
            <a:off x="671040" y="4876920"/>
            <a:ext cx="2950560" cy="5061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TextShape 6"/>
          <p:cNvSpPr txBox="1"/>
          <p:nvPr/>
        </p:nvSpPr>
        <p:spPr>
          <a:xfrm>
            <a:off x="671040" y="5369040"/>
            <a:ext cx="2950560" cy="4442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8" name="TextShape 7"/>
          <p:cNvSpPr txBox="1"/>
          <p:nvPr/>
        </p:nvSpPr>
        <p:spPr>
          <a:xfrm>
            <a:off x="11760120" y="6397560"/>
            <a:ext cx="428400" cy="3074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E2011C1-0B07-48B8-9579-C17B13DBE6B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389" name="Group 8"/>
          <p:cNvGrpSpPr/>
          <p:nvPr/>
        </p:nvGrpSpPr>
        <p:grpSpPr>
          <a:xfrm>
            <a:off x="3351240" y="2667960"/>
            <a:ext cx="5028840" cy="1859040"/>
            <a:chOff x="3351240" y="2667960"/>
            <a:chExt cx="5028840" cy="1859040"/>
          </a:xfrm>
        </p:grpSpPr>
        <p:sp>
          <p:nvSpPr>
            <p:cNvPr id="390" name="CustomShape 9"/>
            <p:cNvSpPr/>
            <p:nvPr/>
          </p:nvSpPr>
          <p:spPr>
            <a:xfrm>
              <a:off x="3351240" y="3521520"/>
              <a:ext cx="10054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H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391" name="CustomShape 10"/>
            <p:cNvSpPr/>
            <p:nvPr/>
          </p:nvSpPr>
          <p:spPr>
            <a:xfrm>
              <a:off x="4357080" y="3521520"/>
              <a:ext cx="10054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E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392" name="CustomShape 11"/>
            <p:cNvSpPr/>
            <p:nvPr/>
          </p:nvSpPr>
          <p:spPr>
            <a:xfrm>
              <a:off x="5362920" y="3521520"/>
              <a:ext cx="10054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L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393" name="CustomShape 12"/>
            <p:cNvSpPr/>
            <p:nvPr/>
          </p:nvSpPr>
          <p:spPr>
            <a:xfrm>
              <a:off x="6368760" y="3521520"/>
              <a:ext cx="10054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L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394" name="CustomShape 13"/>
            <p:cNvSpPr/>
            <p:nvPr/>
          </p:nvSpPr>
          <p:spPr>
            <a:xfrm>
              <a:off x="7374600" y="3521520"/>
              <a:ext cx="1005480" cy="100548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80">
              <a:solidFill>
                <a:schemeClr val="tx1">
                  <a:lumMod val="75000"/>
                  <a:alpha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O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395" name="CustomShape 14"/>
            <p:cNvSpPr/>
            <p:nvPr/>
          </p:nvSpPr>
          <p:spPr>
            <a:xfrm>
              <a:off x="3548880" y="2667960"/>
              <a:ext cx="610560" cy="886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/>
            <a:p>
              <a:pPr>
                <a:lnSpc>
                  <a:spcPct val="110000"/>
                </a:lnSpc>
              </a:pPr>
              <a:r>
                <a:rPr b="0" lang="en-US" sz="4000" spc="-1" strike="noStrike">
                  <a:solidFill>
                    <a:srgbClr val="234465"/>
                  </a:solidFill>
                  <a:latin typeface="Calibri"/>
                </a:rPr>
                <a:t>0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396" name="CustomShape 15"/>
            <p:cNvSpPr/>
            <p:nvPr/>
          </p:nvSpPr>
          <p:spPr>
            <a:xfrm>
              <a:off x="4554720" y="2667960"/>
              <a:ext cx="610560" cy="886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/>
            <a:p>
              <a:pPr>
                <a:lnSpc>
                  <a:spcPct val="110000"/>
                </a:lnSpc>
              </a:pPr>
              <a:r>
                <a:rPr b="0" lang="en-US" sz="4000" spc="-1" strike="noStrike">
                  <a:solidFill>
                    <a:srgbClr val="234465"/>
                  </a:solidFill>
                  <a:latin typeface="Calibri"/>
                </a:rPr>
                <a:t>1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397" name="CustomShape 16"/>
            <p:cNvSpPr/>
            <p:nvPr/>
          </p:nvSpPr>
          <p:spPr>
            <a:xfrm>
              <a:off x="5560560" y="2667960"/>
              <a:ext cx="610560" cy="886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/>
            <a:p>
              <a:pPr>
                <a:lnSpc>
                  <a:spcPct val="110000"/>
                </a:lnSpc>
              </a:pPr>
              <a:r>
                <a:rPr b="0" lang="en-US" sz="4000" spc="-1" strike="noStrike">
                  <a:solidFill>
                    <a:srgbClr val="234465"/>
                  </a:solidFill>
                  <a:latin typeface="Calibri"/>
                </a:rPr>
                <a:t>2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398" name="CustomShape 17"/>
            <p:cNvSpPr/>
            <p:nvPr/>
          </p:nvSpPr>
          <p:spPr>
            <a:xfrm>
              <a:off x="6566400" y="2673720"/>
              <a:ext cx="610560" cy="886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/>
            <a:p>
              <a:pPr>
                <a:lnSpc>
                  <a:spcPct val="110000"/>
                </a:lnSpc>
              </a:pPr>
              <a:r>
                <a:rPr b="0" lang="en-US" sz="4000" spc="-1" strike="noStrike">
                  <a:solidFill>
                    <a:srgbClr val="234465"/>
                  </a:solidFill>
                  <a:latin typeface="Calibri"/>
                </a:rPr>
                <a:t>3</a:t>
              </a:r>
              <a:endParaRPr b="0" lang="en-US" sz="4000" spc="-1" strike="noStrike">
                <a:latin typeface="Arial"/>
              </a:endParaRPr>
            </a:p>
          </p:txBody>
        </p:sp>
        <p:sp>
          <p:nvSpPr>
            <p:cNvPr id="399" name="CustomShape 18"/>
            <p:cNvSpPr/>
            <p:nvPr/>
          </p:nvSpPr>
          <p:spPr>
            <a:xfrm>
              <a:off x="7569000" y="2667960"/>
              <a:ext cx="610560" cy="8866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144000" rIns="144000" tIns="108000" bIns="108000"/>
            <a:p>
              <a:pPr>
                <a:lnSpc>
                  <a:spcPct val="110000"/>
                </a:lnSpc>
              </a:pPr>
              <a:r>
                <a:rPr b="0" lang="en-US" sz="4000" spc="-1" strike="noStrike">
                  <a:solidFill>
                    <a:srgbClr val="234465"/>
                  </a:solidFill>
                  <a:latin typeface="Calibri"/>
                </a:rPr>
                <a:t>4</a:t>
              </a:r>
              <a:endParaRPr b="0" lang="en-US" sz="4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String Operations: Split / Replace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11760480" y="6523920"/>
            <a:ext cx="42804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B02B549-6AB7-4F95-BBBA-7F9BD8CDA14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910080" y="1447920"/>
            <a:ext cx="10438920" cy="2338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str = "I like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tokens = str.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split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 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console.log(tokens);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["I", "like", "", "", "", "JS"]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tokens = tokens.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filter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(s =&gt; s!='');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console.log(tokens);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["I", "like", "JS"]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console.log(tokens.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 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I like JS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910080" y="4952880"/>
            <a:ext cx="10438920" cy="1972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s = "I like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 JS is cool";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replace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('JS',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"C#"));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I like C#. JS is cool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replace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(/JS/g,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"C#"));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I like C#. C# is cool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323640" y="1249200"/>
            <a:ext cx="11436480" cy="5274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Count the number of times a string occurs in a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text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3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Count Occurrences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4" name="TextShape 3"/>
          <p:cNvSpPr txBox="1"/>
          <p:nvPr/>
        </p:nvSpPr>
        <p:spPr>
          <a:xfrm>
            <a:off x="11760480" y="6523920"/>
            <a:ext cx="42804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B6A016B-7174-4A5D-9E17-D6C25C16066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816120" y="617040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6" name="CustomShape 5"/>
          <p:cNvSpPr/>
          <p:nvPr/>
        </p:nvSpPr>
        <p:spPr>
          <a:xfrm>
            <a:off x="687600" y="1943280"/>
            <a:ext cx="209340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the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7" name="CustomShape 6"/>
          <p:cNvSpPr/>
          <p:nvPr/>
        </p:nvSpPr>
        <p:spPr>
          <a:xfrm>
            <a:off x="687600" y="2466720"/>
            <a:ext cx="2093400" cy="3057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" bIns="36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the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quick brown fox jumps over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the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lazy dog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8" name="CustomShape 7"/>
          <p:cNvSpPr/>
          <p:nvPr/>
        </p:nvSpPr>
        <p:spPr>
          <a:xfrm>
            <a:off x="3182040" y="1943280"/>
            <a:ext cx="8383680" cy="4013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function countStringInText(str, text) {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let count = 0;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let index = text.</a:t>
            </a:r>
            <a:r>
              <a:rPr b="1" lang="en-US" sz="2700" spc="-1" strike="noStrike">
                <a:solidFill>
                  <a:srgbClr val="ffa000"/>
                </a:solidFill>
                <a:latin typeface="Consolas"/>
              </a:rPr>
              <a:t>indexOf</a:t>
            </a: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(str);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while (index &gt; -1) {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count++;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index = text.</a:t>
            </a:r>
            <a:r>
              <a:rPr b="1" lang="en-US" sz="2700" spc="-1" strike="noStrike">
                <a:solidFill>
                  <a:srgbClr val="ffa000"/>
                </a:solidFill>
                <a:latin typeface="Consolas"/>
              </a:rPr>
              <a:t>indexOf</a:t>
            </a: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(str, index + 1);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return count;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59" name="CustomShape 8"/>
          <p:cNvSpPr/>
          <p:nvPr/>
        </p:nvSpPr>
        <p:spPr>
          <a:xfrm>
            <a:off x="4037040" y="5430240"/>
            <a:ext cx="7529040" cy="52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6000" bIns="36000"/>
          <a:p>
            <a:pPr>
              <a:lnSpc>
                <a:spcPct val="12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countStringInText('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am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I am cool. Bam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 </a:t>
            </a:r>
            <a:r>
              <a:rPr b="1" i="1" lang="en-US" sz="2400" spc="-1" strike="noStrike">
                <a:solidFill>
                  <a:srgbClr val="00b050"/>
                </a:solidFill>
                <a:latin typeface="Calibri"/>
              </a:rPr>
              <a:t>//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0" name="CustomShape 9"/>
          <p:cNvSpPr/>
          <p:nvPr/>
        </p:nvSpPr>
        <p:spPr>
          <a:xfrm>
            <a:off x="687600" y="5438880"/>
            <a:ext cx="2093400" cy="498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36000" bIns="36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1" name="CustomShape 10"/>
          <p:cNvSpPr/>
          <p:nvPr/>
        </p:nvSpPr>
        <p:spPr>
          <a:xfrm>
            <a:off x="1581840" y="4875840"/>
            <a:ext cx="30456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303120" y="1262520"/>
            <a:ext cx="11095920" cy="54432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Extract all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text</a:t>
            </a:r>
            <a:r>
              <a:rPr b="1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snippets</a:t>
            </a:r>
            <a:r>
              <a:rPr b="1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between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paren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theses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Paren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theses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cannot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nested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Extract Text from Parentheses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40F0BBFE-B5DC-48F4-8D0C-A7D84B88A54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4441680" y="4495680"/>
            <a:ext cx="3224520" cy="942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Bulgarian brandy,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1216440" y="2615760"/>
            <a:ext cx="9674640" cy="2453400"/>
          </a:xfrm>
          <a:prstGeom prst="downArrowCallout">
            <a:avLst>
              <a:gd name="adj1" fmla="val 16568"/>
              <a:gd name="adj2" fmla="val 20784"/>
              <a:gd name="adj3" fmla="val 25000"/>
              <a:gd name="adj4" fmla="val 62505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54000" bIns="72000"/>
          <a:p>
            <a:pPr algn="ctr"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Rakiya (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Bulgarian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brandy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) is home-made liquor (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alcoholic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drink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). It can be made of grapes, plums or other fruits (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even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apples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).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7" name="CustomShape 6"/>
          <p:cNvSpPr/>
          <p:nvPr/>
        </p:nvSpPr>
        <p:spPr>
          <a:xfrm>
            <a:off x="4441680" y="5187600"/>
            <a:ext cx="3224520" cy="942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alcoholic drink,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8" name="CustomShape 7"/>
          <p:cNvSpPr/>
          <p:nvPr/>
        </p:nvSpPr>
        <p:spPr>
          <a:xfrm>
            <a:off x="4441680" y="5881320"/>
            <a:ext cx="3224520" cy="51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even apples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Extract Text from Parentheses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0" name="TextShape 2"/>
          <p:cNvSpPr txBox="1"/>
          <p:nvPr/>
        </p:nvSpPr>
        <p:spPr>
          <a:xfrm>
            <a:off x="11760480" y="6523920"/>
            <a:ext cx="42804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6133612-D22B-4B52-A880-BD773A76F43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814680" y="618840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682920" y="1295280"/>
            <a:ext cx="10822320" cy="4820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function extractTextFromParenthesis(text) {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let result = [];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let startIndex = text.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indexOf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(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');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let endIndex = text.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indexOf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', startIndex);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while (startIndex &gt; -1 &amp;&amp; endIndex &gt; -1) {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let snippet = text.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substring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(startIndex + 1, endIndex);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result.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push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(snippet);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startIndex = text.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indexOf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(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', endIndex);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endIndex = text.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indexOf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', startIndex);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console.log(result.</a:t>
            </a:r>
            <a:r>
              <a:rPr b="1" lang="en-US" sz="255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(', '));</a:t>
            </a:r>
            <a:endParaRPr b="0" lang="en-US" sz="25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5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55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323640" y="1249200"/>
            <a:ext cx="11436480" cy="5274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Extract all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towns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their com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bined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comes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from a text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table: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Aggregate Table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11760480" y="6523920"/>
            <a:ext cx="42804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D537B43-C62D-46EE-898B-B5C8FDA9CEF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14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816120" y="617220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455760" y="4624200"/>
            <a:ext cx="3354480" cy="1247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Sofia, Plovdiv, Varna, Yambol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1275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8" name="CustomShape 6"/>
          <p:cNvSpPr/>
          <p:nvPr/>
        </p:nvSpPr>
        <p:spPr>
          <a:xfrm>
            <a:off x="455760" y="2138400"/>
            <a:ext cx="3354480" cy="1736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['| Sofia           | 300',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'| Veliko Tarnovo  | 500',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'| Yambol          | 275']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4113360" y="1912320"/>
            <a:ext cx="7695720" cy="4109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function aggregateTable(lines) {</a:t>
            </a:r>
            <a:endParaRPr b="0" lang="en-US" sz="2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let sum = 0;</a:t>
            </a:r>
            <a:endParaRPr b="0" lang="en-US" sz="2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let list = [];</a:t>
            </a:r>
            <a:endParaRPr b="0" lang="en-US" sz="2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6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(let line </a:t>
            </a:r>
            <a:r>
              <a:rPr b="1" lang="en-US" sz="256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lines) {</a:t>
            </a:r>
            <a:endParaRPr b="0" lang="en-US" sz="2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let townData</a:t>
            </a:r>
            <a:r>
              <a:rPr b="1" lang="en-US" sz="256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en-US" sz="256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line.</a:t>
            </a:r>
            <a:r>
              <a:rPr b="1" lang="en-US" sz="2560" spc="-1" strike="noStrike">
                <a:solidFill>
                  <a:srgbClr val="ffa000"/>
                </a:solidFill>
                <a:latin typeface="Consolas"/>
              </a:rPr>
              <a:t>split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560" spc="-1" strike="noStrike">
                <a:solidFill>
                  <a:srgbClr val="ffa000"/>
                </a:solidFill>
                <a:latin typeface="Consolas"/>
              </a:rPr>
              <a:t>|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');</a:t>
            </a:r>
            <a:endParaRPr b="0" lang="en-US" sz="2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list.</a:t>
            </a:r>
            <a:r>
              <a:rPr b="1" lang="en-US" sz="2560" spc="-1" strike="noStrike">
                <a:solidFill>
                  <a:srgbClr val="ffa000"/>
                </a:solidFill>
                <a:latin typeface="Consolas"/>
              </a:rPr>
              <a:t>push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(townData[1].</a:t>
            </a:r>
            <a:r>
              <a:rPr b="1" lang="en-US" sz="2560" spc="-1" strike="noStrike">
                <a:solidFill>
                  <a:srgbClr val="ffa000"/>
                </a:solidFill>
                <a:latin typeface="Consolas"/>
              </a:rPr>
              <a:t>trim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());</a:t>
            </a:r>
            <a:endParaRPr b="0" lang="en-US" sz="2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sum += Number(townData[2].</a:t>
            </a:r>
            <a:r>
              <a:rPr b="1" lang="en-US" sz="2560" spc="-1" strike="noStrike">
                <a:solidFill>
                  <a:srgbClr val="ffa000"/>
                </a:solidFill>
                <a:latin typeface="Consolas"/>
              </a:rPr>
              <a:t>trim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console.log(list.</a:t>
            </a:r>
            <a:r>
              <a:rPr b="1" lang="en-US" sz="256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(', ')</a:t>
            </a:r>
            <a:r>
              <a:rPr b="1" lang="en-US" sz="256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1" lang="en-US" sz="256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560" spc="-1" strike="noStrike">
                <a:solidFill>
                  <a:srgbClr val="ffa000"/>
                </a:solidFill>
                <a:latin typeface="Consolas"/>
              </a:rPr>
              <a:t>\n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56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1" lang="en-US" sz="256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sum);</a:t>
            </a:r>
            <a:endParaRPr b="0" lang="en-US" sz="256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56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560" spc="-1" strike="noStrike">
              <a:latin typeface="Arial"/>
            </a:endParaRPr>
          </a:p>
        </p:txBody>
      </p:sp>
      <p:sp>
        <p:nvSpPr>
          <p:cNvPr id="480" name="CustomShape 8"/>
          <p:cNvSpPr/>
          <p:nvPr/>
        </p:nvSpPr>
        <p:spPr>
          <a:xfrm>
            <a:off x="1866240" y="3942360"/>
            <a:ext cx="533160" cy="622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467280" y="1262520"/>
            <a:ext cx="11095920" cy="54432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function that prints purchased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products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(comma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separated) and their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sum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from a list of products and sums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(given as string array):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Restaurant Bill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D6AEBE5-5368-4BD7-A1FC-7CD583EA04A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1065240" y="2895480"/>
            <a:ext cx="9981000" cy="3202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printBill(input)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items = input.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filter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((x,i) =&gt; i%2==0);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sum = input.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filter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((x,i) =&gt; i%2==1)</a:t>
            </a:r>
            <a:br/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map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(Number).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((a,b) =&gt; a + b);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console.log(`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You purchased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${items.join(', ')}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for a total sum of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${sum}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`);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5" name="CustomShape 5"/>
          <p:cNvSpPr/>
          <p:nvPr/>
        </p:nvSpPr>
        <p:spPr>
          <a:xfrm>
            <a:off x="861120" y="616284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6"/>
          <p:cNvSpPr/>
          <p:nvPr/>
        </p:nvSpPr>
        <p:spPr>
          <a:xfrm>
            <a:off x="2207520" y="5657040"/>
            <a:ext cx="8838720" cy="863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6000" bIns="36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printBill(['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Cola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','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1.35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', '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Pancakes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', '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2.88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']);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190440" y="1196280"/>
            <a:ext cx="11807640" cy="5185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are given a list of email addresses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JS program that generates usernames by combining: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Email’s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alias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(e.g. "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someone@domain.tld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en-US" sz="30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"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someone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")  + "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.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" +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1" marL="106632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first letters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of email's domain words (e.g. "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softuni.bg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" </a:t>
            </a:r>
            <a:r>
              <a:rPr b="0" lang="en-US" sz="30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 "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sb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Extract Username by Email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9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44A46EB-ED2A-447E-924D-36DD341CA62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861120" y="612720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1670760" y="3886560"/>
            <a:ext cx="4642200" cy="2435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peshoo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@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mail.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c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todor_43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@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m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ail.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d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ir.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b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foo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@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b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ar.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c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om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bay.ivan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@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u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sers.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s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n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2" name="CustomShape 6"/>
          <p:cNvSpPr/>
          <p:nvPr/>
        </p:nvSpPr>
        <p:spPr>
          <a:xfrm>
            <a:off x="7257240" y="3886560"/>
            <a:ext cx="3256560" cy="1966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peshoo.gc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todor_43.mdb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foo.bc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bay.ivan.usn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3" name="CustomShape 7"/>
          <p:cNvSpPr/>
          <p:nvPr/>
        </p:nvSpPr>
        <p:spPr>
          <a:xfrm>
            <a:off x="6551640" y="4648320"/>
            <a:ext cx="533160" cy="38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Extract Username by Email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11760480" y="6523920"/>
            <a:ext cx="42804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68C0D70-041A-4837-AA9F-7E76E37B6F9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829800" y="1238400"/>
            <a:ext cx="10528920" cy="4836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extractUsernames(inputEmails)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results = [];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(let email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inputEmails)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alias, domain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= email.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split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@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');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username = alias + '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';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domainParts = domain.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split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.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');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domainParts.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forEach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(p =&gt; username += p[0]);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results.push(username);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console.log(results.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(', '));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7" name="CustomShape 4"/>
          <p:cNvSpPr/>
          <p:nvPr/>
        </p:nvSpPr>
        <p:spPr>
          <a:xfrm>
            <a:off x="861120" y="616788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CustomShape 5"/>
          <p:cNvSpPr/>
          <p:nvPr/>
        </p:nvSpPr>
        <p:spPr>
          <a:xfrm>
            <a:off x="1370160" y="5623920"/>
            <a:ext cx="9988920" cy="844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 algn="r">
              <a:lnSpc>
                <a:spcPct val="100000"/>
              </a:lnSpc>
            </a:pP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extractUsernames(</a:t>
            </a:r>
            <a:r>
              <a:rPr b="1" lang="en-US" sz="2300" spc="-1" strike="noStrike">
                <a:solidFill>
                  <a:srgbClr val="ffa000"/>
                </a:solidFill>
                <a:latin typeface="Consolas"/>
              </a:rPr>
              <a:t>['pesho@gmail.com', 'tod_or@mail.dir.bg']</a:t>
            </a:r>
            <a:r>
              <a:rPr b="1" lang="en-US" sz="23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323640" y="1249200"/>
            <a:ext cx="11436480" cy="5274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are given a text and a list of strings that need to be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censored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JS program that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replaces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all occurrences of the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banned strings with dashes of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equal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length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Censorship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1" name="TextShape 3"/>
          <p:cNvSpPr txBox="1"/>
          <p:nvPr/>
        </p:nvSpPr>
        <p:spPr>
          <a:xfrm>
            <a:off x="11760480" y="6523920"/>
            <a:ext cx="42804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F941EEDB-6AAE-408B-89D3-195E0D01E9E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2604960" y="3809880"/>
            <a:ext cx="6873480" cy="1965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'roses are </a:t>
            </a:r>
            <a:r>
              <a:rPr b="1" lang="en-US" sz="2800" spc="-1" strike="noStrike">
                <a:solidFill>
                  <a:srgbClr val="ff7171"/>
                </a:solidFill>
                <a:latin typeface="Consolas"/>
              </a:rPr>
              <a:t>red</a:t>
            </a:r>
            <a:r>
              <a:rPr b="1" lang="en-US" sz="2800" spc="-1" strike="noStrike">
                <a:solidFill>
                  <a:srgbClr val="37a9ff"/>
                </a:solidFill>
                <a:latin typeface="Consolas"/>
              </a:rPr>
              <a:t>, violets are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blue',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['</a:t>
            </a:r>
            <a:r>
              <a:rPr b="1" lang="en-US" sz="2800" spc="-1" strike="noStrike">
                <a:solidFill>
                  <a:srgbClr val="37a9ff"/>
                </a:solidFill>
                <a:latin typeface="Consolas"/>
              </a:rPr>
              <a:t>, violets are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',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800" spc="-1" strike="noStrike">
                <a:solidFill>
                  <a:srgbClr val="ff7171"/>
                </a:solidFill>
                <a:latin typeface="Consolas"/>
              </a:rPr>
              <a:t>red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']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2604960" y="5997600"/>
            <a:ext cx="6873480" cy="559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roses are </a:t>
            </a:r>
            <a:r>
              <a:rPr b="1" lang="en-US" sz="2800" spc="-1" strike="noStrike">
                <a:solidFill>
                  <a:srgbClr val="ff7171"/>
                </a:solidFill>
                <a:latin typeface="Consolas"/>
              </a:rPr>
              <a:t>---</a:t>
            </a:r>
            <a:r>
              <a:rPr b="1" lang="en-US" sz="2800" spc="-1" strike="noStrike">
                <a:solidFill>
                  <a:srgbClr val="37a9ff"/>
                </a:solidFill>
                <a:latin typeface="Consolas"/>
              </a:rPr>
              <a:t>-------------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blue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4" name="CustomShape 6"/>
          <p:cNvSpPr/>
          <p:nvPr/>
        </p:nvSpPr>
        <p:spPr>
          <a:xfrm>
            <a:off x="5851440" y="5432400"/>
            <a:ext cx="380520" cy="456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FD68C47-7CC3-4B38-95AC-C1D0A563054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6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Censorship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861120" y="616428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888480" y="1676520"/>
            <a:ext cx="10528920" cy="3983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censor(text, words)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for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(let current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words)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replaced = '-'.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repeat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(current.length);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while (text.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indexOf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(current) &gt; -1)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text = text.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replace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(current, replaced);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return text;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9" name="CustomShape 5"/>
          <p:cNvSpPr/>
          <p:nvPr/>
        </p:nvSpPr>
        <p:spPr>
          <a:xfrm>
            <a:off x="4417920" y="4754160"/>
            <a:ext cx="6999480" cy="1331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censor('I like C#, HTML, JS and PHP',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['C#', 'HTML', 'PHP'])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9600" spc="-1" strike="noStrike">
                <a:solidFill>
                  <a:srgbClr val="234465"/>
                </a:solidFill>
                <a:latin typeface="Calibri"/>
              </a:rPr>
              <a:t>#JSCORE</a:t>
            </a:r>
            <a:endParaRPr b="0" lang="en-US" sz="9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190440" y="8316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Questions?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DA797EC-2E26-40EE-95DD-EA7AE7DD2EAE}" type="slidenum">
              <a:rPr b="0" lang="en-US" sz="1000" spc="-1" strike="noStrike">
                <a:solidFill>
                  <a:srgbClr val="ffffff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Regular Expressions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1" name="TextShape 2"/>
          <p:cNvSpPr txBox="1"/>
          <p:nvPr/>
        </p:nvSpPr>
        <p:spPr>
          <a:xfrm>
            <a:off x="11760120" y="6397560"/>
            <a:ext cx="428400" cy="3074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37DBB4B-8AED-4591-B207-2663C69DEC0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18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889920" y="5562720"/>
            <a:ext cx="10309680" cy="692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Beauty of Modern String Processing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3" name="CustomShape 4"/>
          <p:cNvSpPr/>
          <p:nvPr/>
        </p:nvSpPr>
        <p:spPr>
          <a:xfrm>
            <a:off x="4793040" y="1752480"/>
            <a:ext cx="2503440" cy="1824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44000" rIns="144000" tIns="108000" bIns="108000"/>
          <a:p>
            <a:pPr>
              <a:lnSpc>
                <a:spcPct val="110000"/>
              </a:lnSpc>
            </a:pPr>
            <a:r>
              <a:rPr b="1" lang="en-US" sz="9600" spc="-1" strike="noStrike">
                <a:solidFill>
                  <a:srgbClr val="ffffff"/>
                </a:solidFill>
                <a:latin typeface="Calibri"/>
              </a:rPr>
              <a:t>(.*)</a:t>
            </a:r>
            <a:endParaRPr b="0" lang="en-US" sz="9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99" dur="indefinite" restart="never" nodeType="tmRoot">
          <p:childTnLst>
            <p:seq>
              <p:cTn id="3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Shape 1"/>
          <p:cNvSpPr txBox="1"/>
          <p:nvPr/>
        </p:nvSpPr>
        <p:spPr>
          <a:xfrm>
            <a:off x="2064960" y="1121040"/>
            <a:ext cx="992664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66000"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Regular</a:t>
            </a:r>
            <a:r>
              <a:rPr b="0" lang="en-US" sz="36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expressions</a:t>
            </a:r>
            <a:r>
              <a:rPr b="0" lang="en-US" sz="36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(regex)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Match text by pattern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600" spc="-1" strike="noStrike">
                <a:solidFill>
                  <a:srgbClr val="ffa000"/>
                </a:solidFill>
                <a:latin typeface="Calibri"/>
              </a:rPr>
              <a:t>Patterns</a:t>
            </a: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 are defined by special syntax, e.g.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[0-9]+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matches non-empty sequence of digits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[A-Z][a-z]*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matches a capital + small letters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\s+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matches whitespace (non-empty)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\S+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matches non-whitespace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[0-9]{3,6}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5" name="TextShape 2"/>
          <p:cNvSpPr txBox="1"/>
          <p:nvPr/>
        </p:nvSpPr>
        <p:spPr>
          <a:xfrm>
            <a:off x="1296720" y="100800"/>
            <a:ext cx="8397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What are Regular Expressions?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6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EC97731-6231-430A-B33C-CEE90FB3C70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www.regex101.com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11760120" y="6397560"/>
            <a:ext cx="428400" cy="3074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BE0BEE8-0710-4FDD-95F3-FCC60C9D01B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9" name="TextShape 3"/>
          <p:cNvSpPr txBox="1"/>
          <p:nvPr/>
        </p:nvSpPr>
        <p:spPr>
          <a:xfrm>
            <a:off x="889920" y="5562720"/>
            <a:ext cx="10309680" cy="6926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Live Demo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20" name="Picture 6" descr=""/>
          <p:cNvPicPr/>
          <p:nvPr/>
        </p:nvPicPr>
        <p:blipFill>
          <a:blip r:embed="rId2"/>
          <a:stretch/>
        </p:blipFill>
        <p:spPr>
          <a:xfrm>
            <a:off x="2310120" y="838080"/>
            <a:ext cx="7567920" cy="3628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algn="ctr" blurRad="63500" rotWithShape="0" sx="102000" sy="10200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31" dur="indefinite" restart="never" nodeType="tmRoot">
          <p:childTnLst>
            <p:seq>
              <p:cTn id="3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296720" y="100800"/>
            <a:ext cx="8397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More RegExp Patterns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1958400" y="1275480"/>
            <a:ext cx="1003320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\d+</a:t>
            </a:r>
            <a:r>
              <a:rPr b="1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matches digits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\D+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matches non-digits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\w+</a:t>
            </a:r>
            <a:r>
              <a:rPr b="1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matches letters (Unicode)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\W+</a:t>
            </a:r>
            <a:r>
              <a:rPr b="1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matches non-letters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\+\d{1,3}([ -]*[0-9]){6,}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Matches international phone, e.g.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603644E5-69B8-4EBB-BFD7-9D836647817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1296720" y="100800"/>
            <a:ext cx="8397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Validation by Regex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1958400" y="1293840"/>
            <a:ext cx="1003320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^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matches start of text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matches end of text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^\+\d{1,3}([ -]*[0-9]){6,}$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Validates international phone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+359 2 123-456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is a valid phone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+359 (888) 123-456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9C1A336-127B-4C24-B872-C216512FDC1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21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1169E14-C54C-4547-91DC-B06F51C7924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21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28" name="TextShape 2"/>
          <p:cNvSpPr txBox="1"/>
          <p:nvPr/>
        </p:nvSpPr>
        <p:spPr>
          <a:xfrm>
            <a:off x="673920" y="2941920"/>
            <a:ext cx="11804400" cy="677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Always use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^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$</a:t>
            </a:r>
            <a:r>
              <a:rPr b="1" lang="en-US" sz="3400" spc="-1" strike="noStrike">
                <a:solidFill>
                  <a:srgbClr val="ffa000"/>
                </a:solidFill>
                <a:latin typeface="Consolas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Validation by RegExp in JS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0" name="CustomShape 4"/>
          <p:cNvSpPr/>
          <p:nvPr/>
        </p:nvSpPr>
        <p:spPr>
          <a:xfrm>
            <a:off x="673920" y="1613160"/>
            <a:ext cx="10830600" cy="1586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let emailPattern =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/^[a-z0-9._%+-]+@[a-z0-9.-]+\.[a-z]{2,20}$/i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31" name="CustomShape 5"/>
          <p:cNvSpPr/>
          <p:nvPr/>
        </p:nvSpPr>
        <p:spPr>
          <a:xfrm>
            <a:off x="673920" y="3751920"/>
            <a:ext cx="10830600" cy="4599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20000"/>
              </a:lnSpc>
              <a:spcBef>
                <a:spcPts val="1199"/>
              </a:spcBef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console.log(emailPattern.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test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("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test@abv.bg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"));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console.log(emailPattern.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test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("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a.hills@gtx.de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"));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console.log(emailPattern.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test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("</a:t>
            </a:r>
            <a:r>
              <a:rPr b="1" lang="en-US" sz="3000" spc="-1" strike="noStrike">
                <a:solidFill>
                  <a:srgbClr val="c00000"/>
                </a:solidFill>
                <a:latin typeface="Consolas"/>
              </a:rPr>
              <a:t>invalid@@mail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"));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console.log(emailPattern.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test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("</a:t>
            </a:r>
            <a:r>
              <a:rPr b="1" lang="en-US" sz="3000" spc="-1" strike="noStrike">
                <a:solidFill>
                  <a:srgbClr val="c00000"/>
                </a:solidFill>
                <a:latin typeface="Consolas"/>
              </a:rPr>
              <a:t>err test@abv.bg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"));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extShape 1"/>
          <p:cNvSpPr txBox="1"/>
          <p:nvPr/>
        </p:nvSpPr>
        <p:spPr>
          <a:xfrm>
            <a:off x="360000" y="1332000"/>
            <a:ext cx="11296800" cy="50648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63000"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a JS function that performs simple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email validation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 email consists of: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username @ domain name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Usernames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are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alphanumeric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Domain names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consist of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two strings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separated by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period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Domain names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may contain only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English letters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182772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Valid: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182772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   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Invalid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F4B31E7-761A-4FA8-9B1B-32331E7CC8D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Email Validation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5" name="CustomShape 4"/>
          <p:cNvSpPr/>
          <p:nvPr/>
        </p:nvSpPr>
        <p:spPr>
          <a:xfrm>
            <a:off x="3808440" y="4648320"/>
            <a:ext cx="4647960" cy="68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valid123@email.bg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6" name="CustomShape 5"/>
          <p:cNvSpPr/>
          <p:nvPr/>
        </p:nvSpPr>
        <p:spPr>
          <a:xfrm>
            <a:off x="3808440" y="5601960"/>
            <a:ext cx="4647960" cy="115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invalid*name@emai1.bg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87" dur="indefinite" restart="never" nodeType="tmRoot">
          <p:childTnLst>
            <p:seq>
              <p:cTn id="388" dur="indefinite" nodeType="mainSeq">
                <p:childTnLst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28F3ECF-06C0-4ABD-A12B-4644D71E175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8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Email Validation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653400" y="1150200"/>
            <a:ext cx="10851120" cy="4785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function validateEmail(email) {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let pattern =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900" spc="-1" strike="noStrike">
                <a:solidFill>
                  <a:srgbClr val="ffa000"/>
                </a:solidFill>
                <a:latin typeface="Consolas"/>
              </a:rPr>
              <a:t>/^[a-zA-Z0-9]+@[a-z]+(\.[a-z]+)+$/g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let result = pattern.</a:t>
            </a:r>
            <a:r>
              <a:rPr b="1" lang="en-US" sz="2900" spc="-1" strike="noStrike">
                <a:solidFill>
                  <a:srgbClr val="ffa000"/>
                </a:solidFill>
                <a:latin typeface="Consolas"/>
              </a:rPr>
              <a:t>test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(email);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if (result) {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console.log("</a:t>
            </a:r>
            <a:r>
              <a:rPr b="1" lang="en-US" sz="2900" spc="-1" strike="noStrike">
                <a:solidFill>
                  <a:srgbClr val="ffa000"/>
                </a:solidFill>
                <a:latin typeface="Consolas"/>
              </a:rPr>
              <a:t>Valid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");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} else {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console.log("</a:t>
            </a:r>
            <a:r>
              <a:rPr b="1" lang="en-US" sz="2900" spc="-1" strike="noStrike">
                <a:solidFill>
                  <a:srgbClr val="ffa000"/>
                </a:solidFill>
                <a:latin typeface="Consolas"/>
              </a:rPr>
              <a:t>Invalid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");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900" spc="-1" strike="noStrike">
              <a:latin typeface="Arial"/>
            </a:endParaRPr>
          </a:p>
        </p:txBody>
      </p:sp>
      <p:sp>
        <p:nvSpPr>
          <p:cNvPr id="540" name="CustomShape 4"/>
          <p:cNvSpPr/>
          <p:nvPr/>
        </p:nvSpPr>
        <p:spPr>
          <a:xfrm>
            <a:off x="861120" y="616788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CustomShape 5"/>
          <p:cNvSpPr/>
          <p:nvPr/>
        </p:nvSpPr>
        <p:spPr>
          <a:xfrm>
            <a:off x="3960720" y="5366880"/>
            <a:ext cx="7544160" cy="1007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validateEmail(['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bai.ivan@mail.sf.net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'])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42" name="CustomShape 6"/>
          <p:cNvSpPr/>
          <p:nvPr/>
        </p:nvSpPr>
        <p:spPr>
          <a:xfrm>
            <a:off x="6475320" y="3224160"/>
            <a:ext cx="4190760" cy="1171440"/>
          </a:xfrm>
          <a:prstGeom prst="wedgeRoundRectCallout">
            <a:avLst>
              <a:gd name="adj1" fmla="val -58750"/>
              <a:gd name="adj2" fmla="val -5568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Returns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true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if the email matches the pattern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17" dur="indefinite" restart="never" nodeType="tmRoot">
          <p:childTnLst>
            <p:seq>
              <p:cTn id="418" dur="indefinite" nodeType="mainSeq">
                <p:childTnLst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DD0BE89-DB28-40A8-BDE4-2F4DA2C51AB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4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Regex Literals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5" name="TextShape 3"/>
          <p:cNvSpPr txBox="1"/>
          <p:nvPr/>
        </p:nvSpPr>
        <p:spPr>
          <a:xfrm>
            <a:off x="180000" y="1332000"/>
            <a:ext cx="11811600" cy="52207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classical (Perl syntax) is: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/&lt;regex&gt;/&lt;options&gt;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Examples: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/[a-z]+/gi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matches all non-empty sequences of Latin letters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case-insensitively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/[a-z0-9._%+-]+@[a-z0-9.-]+\.[a-z]{2,20}/gi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matches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9" dur="indefinite" restart="never" nodeType="tmRoot">
          <p:childTnLst>
            <p:seq>
              <p:cTn id="450" dur="indefinite" nodeType="mainSeq">
                <p:childTnLst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BC7DC18-4BC4-4FF1-BC15-5BBEE9E3B06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Split by RegExp in JS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678960" y="1805040"/>
            <a:ext cx="10830600" cy="3632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towns =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"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Sofia, Varna,Pleven,  Veliko Tarnovo;   Paris - London--Viena\n\n Пловдив|Каспичан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";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console.log(towns.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split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/\W+/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));</a:t>
            </a:r>
            <a:r>
              <a:rPr b="1" lang="en-US" sz="28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// incorrect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console.log(towns.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split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/\s*[.,|;\n\t-]+\s*/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67" dur="indefinite" restart="never" nodeType="tmRoot">
          <p:childTnLst>
            <p:seq>
              <p:cTn id="468" dur="indefinite" nodeType="mainSeq">
                <p:childTnLst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196560" y="1371600"/>
            <a:ext cx="8179920" cy="4795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0000"/>
          </a:bodyPr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Strings in JavaScript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String Operations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Search, Substring, Trim, Replace, Delete, Split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HTML Escaping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Regular Expressions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Validate, Find Matches, Groups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BF3A664A-CA89-4654-9CEA-1F71F07D2F1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324000" y="1332000"/>
            <a:ext cx="11104200" cy="48398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Write a JS function that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splits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a given JS code into elements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All string literals will contain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only Latin letters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The code should be split on the following: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Whitespace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(including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tabulation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Parentheses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and control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punctuation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output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should contain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0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E5072B0-E6BC-44EC-B814-557155AFF6A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51" name="TextShape 3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Expression Split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9955440" y="3383280"/>
            <a:ext cx="1657440" cy="11538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 algn="ctr">
              <a:lnSpc>
                <a:spcPct val="110000"/>
              </a:lnSpc>
            </a:pPr>
            <a:r>
              <a:rPr b="1" lang="en-US" sz="2800" spc="599" strike="noStrike">
                <a:solidFill>
                  <a:srgbClr val="ffa000"/>
                </a:solidFill>
                <a:latin typeface="Consolas"/>
              </a:rPr>
              <a:t>(),;.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77" dur="indefinite" restart="never" nodeType="tmRoot">
          <p:childTnLst>
            <p:seq>
              <p:cTn id="478" dur="indefinite" nodeType="mainSeq">
                <p:childTnLst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865E3B58-D01A-475F-BEC3-983A0C37DAF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Expression Split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760320" y="1382400"/>
            <a:ext cx="8621280" cy="3413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function expressionSplit(expression) {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let elements = expression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.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split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(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/[\s.();,]+/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console.log(elements.join("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\n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"));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56" name="CustomShape 4"/>
          <p:cNvSpPr/>
          <p:nvPr/>
        </p:nvSpPr>
        <p:spPr>
          <a:xfrm>
            <a:off x="760320" y="4614120"/>
            <a:ext cx="8619480" cy="1130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expressionSplit(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	</a:t>
            </a:r>
            <a:r>
              <a:rPr b="1" lang="en-US" sz="3000" spc="-1" strike="noStrike">
                <a:solidFill>
                  <a:srgbClr val="fbeedc"/>
                </a:solidFill>
                <a:latin typeface="Consolas"/>
              </a:rPr>
              <a:t>'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let sum = 4 * 4,b = "wow";</a:t>
            </a: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')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57" name="CustomShape 5"/>
          <p:cNvSpPr/>
          <p:nvPr/>
        </p:nvSpPr>
        <p:spPr>
          <a:xfrm>
            <a:off x="10184040" y="1382400"/>
            <a:ext cx="1378800" cy="4784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let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sum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=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4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*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4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b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=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234465"/>
                </a:solidFill>
                <a:latin typeface="Consolas"/>
              </a:rPr>
              <a:t>"wow"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58" name="CustomShape 6"/>
          <p:cNvSpPr/>
          <p:nvPr/>
        </p:nvSpPr>
        <p:spPr>
          <a:xfrm>
            <a:off x="878760" y="609588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9" name="CustomShape 7"/>
          <p:cNvSpPr/>
          <p:nvPr/>
        </p:nvSpPr>
        <p:spPr>
          <a:xfrm>
            <a:off x="9599760" y="4952880"/>
            <a:ext cx="456840" cy="38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01" dur="indefinite" restart="never" nodeType="tmRoot">
          <p:childTnLst>
            <p:seq>
              <p:cTn id="502" dur="indefinite" nodeType="mainSeq">
                <p:childTnLst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DAAAA53-8245-4396-B3E2-CB177CA7AD1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61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Find All Matches by RegExp in JS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1364760" y="1357560"/>
            <a:ext cx="9459000" cy="5199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text = "I was born at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14-Jun-1980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. Today is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29-Sep-2016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. Next year starts at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1-Jan-2017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and ends at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31-Dec-2017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.";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dateRegex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/\d{1,2}-\w{3}-\d{4}/g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console.log(text.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(dateRegex));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199"/>
              </a:spcBef>
            </a:pP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// ["14-Jun-1980", "29-Sep-2016", "1-Jan2017", "31-Dec-2017"]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11" dur="indefinite" restart="never" nodeType="tmRoot">
          <p:childTnLst>
            <p:seq>
              <p:cTn id="512" dur="indefinite" nodeType="mainSeq">
                <p:childTnLst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Extract all word char sequences from given text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64" name="TextShape 2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DBD5952-0918-4145-AFE9-F1F79655A337}" type="slidenum">
              <a:rPr b="0" lang="en-US" sz="7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Problem: Match All Words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6" name="CustomShape 4"/>
          <p:cNvSpPr/>
          <p:nvPr/>
        </p:nvSpPr>
        <p:spPr>
          <a:xfrm>
            <a:off x="2207520" y="3484800"/>
            <a:ext cx="7773480" cy="1677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matchAllWords(text)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words = text.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/\w+/g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words.join('|');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7" name="CustomShape 5"/>
          <p:cNvSpPr/>
          <p:nvPr/>
        </p:nvSpPr>
        <p:spPr>
          <a:xfrm>
            <a:off x="861120" y="6127200"/>
            <a:ext cx="10556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8" name="CustomShape 6"/>
          <p:cNvSpPr/>
          <p:nvPr/>
        </p:nvSpPr>
        <p:spPr>
          <a:xfrm>
            <a:off x="774720" y="2057400"/>
            <a:ext cx="4647960" cy="821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_ (Underscores) are also word characters!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9" name="CustomShape 7"/>
          <p:cNvSpPr/>
          <p:nvPr/>
        </p:nvSpPr>
        <p:spPr>
          <a:xfrm>
            <a:off x="6314760" y="2057400"/>
            <a:ext cx="5094720" cy="821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_|Underscores|are|also|word|characters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0" name="CustomShape 8"/>
          <p:cNvSpPr/>
          <p:nvPr/>
        </p:nvSpPr>
        <p:spPr>
          <a:xfrm>
            <a:off x="2475000" y="5488560"/>
            <a:ext cx="7391160" cy="443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54000" bIns="54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matchAllWords("Hello, how are you?")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71" name="CustomShape 9"/>
          <p:cNvSpPr/>
          <p:nvPr/>
        </p:nvSpPr>
        <p:spPr>
          <a:xfrm>
            <a:off x="5704200" y="2412720"/>
            <a:ext cx="38052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25" dur="indefinite" restart="never" nodeType="tmRoot">
          <p:childTnLst>
            <p:seq>
              <p:cTn id="526" dur="indefinite" nodeType="mainSeq">
                <p:childTnLst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2C95359-CF21-4C9C-A166-26E9FB249B69}" type="slidenum">
              <a:rPr b="0" lang="en-US" sz="9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73" name="TextShape 2"/>
          <p:cNvSpPr txBox="1"/>
          <p:nvPr/>
        </p:nvSpPr>
        <p:spPr>
          <a:xfrm>
            <a:off x="190440" y="115200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Extract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all dates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from given text (array of strings)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Valid date format: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dd-MMM-yyyy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Examples: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12-Jun-1999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,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4" name="TextShape 3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Problem: Match Dates</a:t>
            </a:r>
            <a:endParaRPr b="0" lang="en-US" sz="3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5" name="CustomShape 4"/>
          <p:cNvSpPr/>
          <p:nvPr/>
        </p:nvSpPr>
        <p:spPr>
          <a:xfrm>
            <a:off x="2355480" y="3238560"/>
            <a:ext cx="7477200" cy="130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 am born 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30-Dec-1994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My father is born on the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9-Jul-1955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c00000"/>
                </a:solidFill>
                <a:latin typeface="Consolas"/>
              </a:rPr>
              <a:t>01-July-2000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is not a valid date.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76" name="CustomShape 5"/>
          <p:cNvSpPr/>
          <p:nvPr/>
        </p:nvSpPr>
        <p:spPr>
          <a:xfrm>
            <a:off x="1360080" y="5357520"/>
            <a:ext cx="9458280" cy="936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30-Dec-1994 (Day: 30, Month: Dec, Year: 1994)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9-Jul-1955 (Day: 9, Month: Jul, Year: 1955)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77" name="CustomShape 6"/>
          <p:cNvSpPr/>
          <p:nvPr/>
        </p:nvSpPr>
        <p:spPr>
          <a:xfrm>
            <a:off x="5898960" y="4788360"/>
            <a:ext cx="380520" cy="4568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35" dur="indefinite" restart="never" nodeType="tmRoot">
          <p:childTnLst>
            <p:seq>
              <p:cTn id="536" dur="indefinite" nodeType="mainSeq">
                <p:childTnLst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4A34869-53FE-42D0-8D21-6B07901B957A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79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Solution: Match Dates (Using Groups)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591480" y="1262880"/>
            <a:ext cx="10974600" cy="4176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function extractDates(inputSentences)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let pattern =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/\b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[0-9]{1,2}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)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-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[A-Z][a-z]{2}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)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-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[0-9]{4}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)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\b/g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let dates = [], match;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1a334c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26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(let sentence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inputSentences)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while (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= pattern.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exec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(sentence))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dates.push(`${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match[0]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} (Day: ${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match[1]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}, Month: ${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match[2]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}, Year: ${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match[3]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})`);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console.log(dates.join("\n"));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81" name="CustomShape 4"/>
          <p:cNvSpPr/>
          <p:nvPr/>
        </p:nvSpPr>
        <p:spPr>
          <a:xfrm>
            <a:off x="861120" y="6127200"/>
            <a:ext cx="1055628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5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2" name="CustomShape 5"/>
          <p:cNvSpPr/>
          <p:nvPr/>
        </p:nvSpPr>
        <p:spPr>
          <a:xfrm>
            <a:off x="2741760" y="5465160"/>
            <a:ext cx="8824320" cy="412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54000" bIns="54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extractDates(['1-Jun-2012 is before 14-Feb-2016'])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55" dur="indefinite" restart="never" nodeType="tmRoot">
          <p:childTnLst>
            <p:seq>
              <p:cTn id="556" dur="indefinite" nodeType="mainSeq">
                <p:childTnLst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Validate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employee data and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store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it</a:t>
            </a:r>
            <a:endParaRPr b="0" lang="en-US" sz="28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Valid format is:</a:t>
            </a:r>
            <a:endParaRPr b="0" lang="en-US" sz="26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Names contain only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letters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and are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capitalized</a:t>
            </a:r>
            <a:endParaRPr b="0" lang="en-US" sz="26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Position is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alphanumeric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and may hold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dashes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spaces</a:t>
            </a:r>
            <a:endParaRPr b="0" lang="en-US" sz="26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Salary is a positive integer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number</a:t>
            </a:r>
            <a:endParaRPr b="0" lang="en-US" sz="2600" spc="-1" strike="noStrike">
              <a:latin typeface="Arial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Invalid entries are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ignored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84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Parse Employee Data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5881D2DB-AF53-43B1-A309-2E228067830F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26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3925440" y="1828800"/>
            <a:ext cx="5714640" cy="468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6000" bIns="36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name - salary - position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87" name="CustomShape 5"/>
          <p:cNvSpPr/>
          <p:nvPr/>
        </p:nvSpPr>
        <p:spPr>
          <a:xfrm>
            <a:off x="1293840" y="5127120"/>
            <a:ext cx="5257440" cy="1095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Jonathan - 2000 - Manager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Peter- 1000- Chuck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George - 1000 - Team Leader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8" name="CustomShape 6"/>
          <p:cNvSpPr/>
          <p:nvPr/>
        </p:nvSpPr>
        <p:spPr>
          <a:xfrm>
            <a:off x="7274160" y="3926880"/>
            <a:ext cx="4077720" cy="2101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Name: Jonathan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Position: Manager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Salary: 2000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Name: George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Position: Team Leader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Salary: 1000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89" name="CustomShape 7"/>
          <p:cNvSpPr/>
          <p:nvPr/>
        </p:nvSpPr>
        <p:spPr>
          <a:xfrm>
            <a:off x="6697800" y="5582880"/>
            <a:ext cx="456840" cy="380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87" dur="indefinite" restart="never" nodeType="tmRoot">
          <p:childTnLst>
            <p:seq>
              <p:cTn id="588" dur="indefinite" nodeType="mainSeq">
                <p:childTnLst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extShape 1"/>
          <p:cNvSpPr txBox="1"/>
          <p:nvPr/>
        </p:nvSpPr>
        <p:spPr>
          <a:xfrm>
            <a:off x="190440" y="11512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Valid data: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1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Analysis: Parse Employee Data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2" name="CustomShape 3"/>
          <p:cNvSpPr/>
          <p:nvPr/>
        </p:nvSpPr>
        <p:spPr>
          <a:xfrm>
            <a:off x="1141560" y="3414600"/>
            <a:ext cx="5569560" cy="546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 algn="ctr"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Jonathan - 2000 - Manager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3" name="CustomShape 4"/>
          <p:cNvSpPr/>
          <p:nvPr/>
        </p:nvSpPr>
        <p:spPr>
          <a:xfrm>
            <a:off x="608040" y="1905120"/>
            <a:ext cx="3142800" cy="1046880"/>
          </a:xfrm>
          <a:prstGeom prst="wedgeRoundRectCallout">
            <a:avLst>
              <a:gd name="adj1" fmla="val 14261"/>
              <a:gd name="adj2" fmla="val 10070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Employee name: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[A-Z][a-zA-Z]*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4" name="TextShape 5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endParaRPr b="0" lang="en-US" sz="1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5" name="CustomShape 6"/>
          <p:cNvSpPr/>
          <p:nvPr/>
        </p:nvSpPr>
        <p:spPr>
          <a:xfrm>
            <a:off x="7683840" y="2928600"/>
            <a:ext cx="3668040" cy="1349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Name: Jonathan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Position: Manager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Salary: 2000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6" name="CustomShape 7"/>
          <p:cNvSpPr/>
          <p:nvPr/>
        </p:nvSpPr>
        <p:spPr>
          <a:xfrm>
            <a:off x="3122640" y="5379480"/>
            <a:ext cx="3760560" cy="546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 algn="ctr"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Peter- 1000-Chuck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7" name="CustomShape 8"/>
          <p:cNvSpPr/>
          <p:nvPr/>
        </p:nvSpPr>
        <p:spPr>
          <a:xfrm>
            <a:off x="4091040" y="1905120"/>
            <a:ext cx="3142800" cy="1046880"/>
          </a:xfrm>
          <a:prstGeom prst="wedgeRoundRectCallout">
            <a:avLst>
              <a:gd name="adj1" fmla="val 14261"/>
              <a:gd name="adj2" fmla="val 100701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Position: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[a-zA-Z0-9 -]+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8" name="CustomShape 9"/>
          <p:cNvSpPr/>
          <p:nvPr/>
        </p:nvSpPr>
        <p:spPr>
          <a:xfrm>
            <a:off x="2267640" y="4132080"/>
            <a:ext cx="2674080" cy="1046880"/>
          </a:xfrm>
          <a:prstGeom prst="wedgeRoundRectCallout">
            <a:avLst>
              <a:gd name="adj1" fmla="val 18891"/>
              <a:gd name="adj2" fmla="val -70292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Salary: </a:t>
            </a:r>
            <a:br/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[1-9][0-9]*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9" name="CustomShape 10"/>
          <p:cNvSpPr/>
          <p:nvPr/>
        </p:nvSpPr>
        <p:spPr>
          <a:xfrm>
            <a:off x="7131600" y="5379480"/>
            <a:ext cx="2674080" cy="1046880"/>
          </a:xfrm>
          <a:prstGeom prst="wedgeRoundRectCallout">
            <a:avLst>
              <a:gd name="adj1" fmla="val -60884"/>
              <a:gd name="adj2" fmla="val -2299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No spaces around the 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-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"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0" name="TextShape 1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234465"/>
                </a:solidFill>
                <a:latin typeface="Calibri"/>
              </a:rPr>
              <a:t>43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601" name="CustomShape 12"/>
          <p:cNvSpPr/>
          <p:nvPr/>
        </p:nvSpPr>
        <p:spPr>
          <a:xfrm>
            <a:off x="6982560" y="3553560"/>
            <a:ext cx="429840" cy="304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21" dur="indefinite" restart="never" nodeType="tmRoot">
          <p:childTnLst>
            <p:seq>
              <p:cTn id="622" dur="indefinite" nodeType="mainSeq">
                <p:childTnLst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0F8C9E76-BDD3-4BA3-BC9D-3BA6D743F97B}" type="slidenum">
              <a:rPr b="0" lang="en-US" sz="700" spc="-1" strike="noStrike">
                <a:solidFill>
                  <a:srgbClr val="234465"/>
                </a:solidFill>
                <a:latin typeface="Calibri"/>
              </a:rPr>
              <a:t>37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603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</a:rPr>
              <a:t>Solution: Parse Employee Data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758880" y="1181520"/>
            <a:ext cx="10658880" cy="3903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function parseEmployeeData(input)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let regex =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5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51" strike="noStrike">
                <a:solidFill>
                  <a:srgbClr val="234465"/>
                </a:solidFill>
                <a:latin typeface="Consolas"/>
              </a:rPr>
              <a:t>/</a:t>
            </a:r>
            <a:r>
              <a:rPr b="1" lang="en-US" sz="2200" spc="-151" strike="noStrike">
                <a:solidFill>
                  <a:srgbClr val="ffa000"/>
                </a:solidFill>
                <a:latin typeface="Consolas"/>
              </a:rPr>
              <a:t>^([A-Z][a-zA-Z]*) - ([1-9][0-9]*) - ([a-zA-Z0-9 -]+)$</a:t>
            </a:r>
            <a:r>
              <a:rPr b="1" lang="en-US" sz="2200" spc="-151" strike="noStrike">
                <a:solidFill>
                  <a:srgbClr val="234465"/>
                </a:solidFill>
                <a:latin typeface="Consolas"/>
              </a:rPr>
              <a:t>/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for (let element of input)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= regex.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exec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(element);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if (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console.log(`Name: ${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[1]}\n` +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`Position: ${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[3]}\n` +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`Salary: ${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[2]} `);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5" name="CustomShape 4"/>
          <p:cNvSpPr/>
          <p:nvPr/>
        </p:nvSpPr>
        <p:spPr>
          <a:xfrm>
            <a:off x="861120" y="6153120"/>
            <a:ext cx="10556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6" name="CustomShape 5"/>
          <p:cNvSpPr/>
          <p:nvPr/>
        </p:nvSpPr>
        <p:spPr>
          <a:xfrm>
            <a:off x="2131920" y="5424840"/>
            <a:ext cx="9285480" cy="4489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parseEmployeeData(['</a:t>
            </a:r>
            <a:r>
              <a:rPr b="1" lang="en-US" sz="2000" spc="-1" strike="noStrike">
                <a:solidFill>
                  <a:srgbClr val="ffa000"/>
                </a:solidFill>
                <a:latin typeface="Calibri"/>
              </a:rPr>
              <a:t>Jeff - 1500 - Staff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0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000" spc="-1" strike="noStrike">
                <a:solidFill>
                  <a:srgbClr val="ffa000"/>
                </a:solidFill>
                <a:latin typeface="Calibri"/>
              </a:rPr>
              <a:t>Ko - 150 - Ne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'])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57" dur="indefinite" restart="never" nodeType="tmRoot">
          <p:childTnLst>
            <p:seq>
              <p:cTn id="658" dur="indefinite" nodeType="mainSeq">
                <p:childTnLst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C17B37E-FB8C-4F1D-8880-72B37CD0CB12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08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Regex Replace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943560" y="2058120"/>
            <a:ext cx="10294920" cy="14954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str = '&lt;img src="[imgSource]" /&gt;';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 = str.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replace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/\[imgSource\]/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, './smiley.gif');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10" name="CustomShape 4"/>
          <p:cNvSpPr/>
          <p:nvPr/>
        </p:nvSpPr>
        <p:spPr>
          <a:xfrm>
            <a:off x="1442160" y="3886200"/>
            <a:ext cx="9304200" cy="23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str = 'Visit &lt;link&gt;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http://fb.com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&lt;/link&gt; or &lt;link&gt;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http://softuni.bg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&lt;/link&gt;.';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 = str.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replace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&lt;link&gt;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(.*?)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&lt;\/link&gt;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,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'&lt;a href="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$1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"&gt;Link&lt;/a&gt;');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87" dur="indefinite" restart="never" nodeType="tmRoot">
          <p:childTnLst>
            <p:seq>
              <p:cTn id="688" dur="indefinite" nodeType="mainSeq">
                <p:childTnLst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Strings in JavaScript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What is String?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grpSp>
        <p:nvGrpSpPr>
          <p:cNvPr id="408" name="Group 3"/>
          <p:cNvGrpSpPr/>
          <p:nvPr/>
        </p:nvGrpSpPr>
        <p:grpSpPr>
          <a:xfrm>
            <a:off x="4570560" y="2438280"/>
            <a:ext cx="3641400" cy="716040"/>
            <a:chOff x="4570560" y="2438280"/>
            <a:chExt cx="3641400" cy="716040"/>
          </a:xfrm>
        </p:grpSpPr>
        <p:grpSp>
          <p:nvGrpSpPr>
            <p:cNvPr id="409" name="Group 4"/>
            <p:cNvGrpSpPr/>
            <p:nvPr/>
          </p:nvGrpSpPr>
          <p:grpSpPr>
            <a:xfrm>
              <a:off x="4570560" y="2438280"/>
              <a:ext cx="2909880" cy="716040"/>
              <a:chOff x="4570560" y="2438280"/>
              <a:chExt cx="2909880" cy="716040"/>
            </a:xfrm>
          </p:grpSpPr>
          <p:grpSp>
            <p:nvGrpSpPr>
              <p:cNvPr id="410" name="Group 5"/>
              <p:cNvGrpSpPr/>
              <p:nvPr/>
            </p:nvGrpSpPr>
            <p:grpSpPr>
              <a:xfrm>
                <a:off x="4570560" y="2438280"/>
                <a:ext cx="1447200" cy="716040"/>
                <a:chOff x="4570560" y="2438280"/>
                <a:chExt cx="1447200" cy="716040"/>
              </a:xfrm>
            </p:grpSpPr>
            <p:sp>
              <p:nvSpPr>
                <p:cNvPr id="411" name="CustomShape 6"/>
                <p:cNvSpPr/>
                <p:nvPr/>
              </p:nvSpPr>
              <p:spPr>
                <a:xfrm>
                  <a:off x="4570560" y="2438280"/>
                  <a:ext cx="716040" cy="716040"/>
                </a:xfrm>
                <a:prstGeom prst="rect">
                  <a:avLst/>
                </a:prstGeom>
                <a:solidFill>
                  <a:schemeClr val="bg2">
                    <a:alpha val="20000"/>
                  </a:schemeClr>
                </a:solidFill>
                <a:ln w="57240">
                  <a:solidFill>
                    <a:schemeClr val="bg2">
                      <a:alpha val="4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  <p:txBody>
                <a:bodyPr anchor="ctr"/>
                <a:p>
                  <a:pPr algn="ctr">
                    <a:lnSpc>
                      <a:spcPct val="100000"/>
                    </a:lnSpc>
                  </a:pPr>
                  <a:r>
                    <a:rPr b="1" lang="en-US" sz="2800" spc="-1" strike="noStrike">
                      <a:solidFill>
                        <a:srgbClr val="ffffff"/>
                      </a:solidFill>
                      <a:latin typeface="Calibri"/>
                    </a:rPr>
                    <a:t>H</a:t>
                  </a:r>
                  <a:endParaRPr b="0" lang="en-US" sz="2800" spc="-1" strike="noStrike">
                    <a:latin typeface="Arial"/>
                  </a:endParaRPr>
                </a:p>
              </p:txBody>
            </p:sp>
            <p:sp>
              <p:nvSpPr>
                <p:cNvPr id="412" name="CustomShape 7"/>
                <p:cNvSpPr/>
                <p:nvPr/>
              </p:nvSpPr>
              <p:spPr>
                <a:xfrm>
                  <a:off x="5301720" y="2438280"/>
                  <a:ext cx="716040" cy="716040"/>
                </a:xfrm>
                <a:prstGeom prst="rect">
                  <a:avLst/>
                </a:prstGeom>
                <a:solidFill>
                  <a:schemeClr val="bg2">
                    <a:alpha val="20000"/>
                  </a:schemeClr>
                </a:solidFill>
                <a:ln w="57240">
                  <a:solidFill>
                    <a:schemeClr val="bg2">
                      <a:alpha val="4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  <p:txBody>
                <a:bodyPr anchor="ctr"/>
                <a:p>
                  <a:pPr algn="ctr">
                    <a:lnSpc>
                      <a:spcPct val="100000"/>
                    </a:lnSpc>
                  </a:pPr>
                  <a:r>
                    <a:rPr b="1" lang="en-US" sz="2800" spc="-1" strike="noStrike">
                      <a:solidFill>
                        <a:srgbClr val="ffffff"/>
                      </a:solidFill>
                      <a:latin typeface="Calibri"/>
                    </a:rPr>
                    <a:t>e</a:t>
                  </a:r>
                  <a:endParaRPr b="0" lang="en-US" sz="2800" spc="-1" strike="noStrike">
                    <a:latin typeface="Arial"/>
                  </a:endParaRPr>
                </a:p>
              </p:txBody>
            </p:sp>
          </p:grpSp>
          <p:grpSp>
            <p:nvGrpSpPr>
              <p:cNvPr id="413" name="Group 8"/>
              <p:cNvGrpSpPr/>
              <p:nvPr/>
            </p:nvGrpSpPr>
            <p:grpSpPr>
              <a:xfrm>
                <a:off x="6033240" y="2438280"/>
                <a:ext cx="1447200" cy="716040"/>
                <a:chOff x="6033240" y="2438280"/>
                <a:chExt cx="1447200" cy="716040"/>
              </a:xfrm>
            </p:grpSpPr>
            <p:sp>
              <p:nvSpPr>
                <p:cNvPr id="414" name="CustomShape 9"/>
                <p:cNvSpPr/>
                <p:nvPr/>
              </p:nvSpPr>
              <p:spPr>
                <a:xfrm>
                  <a:off x="6033240" y="2438280"/>
                  <a:ext cx="716040" cy="716040"/>
                </a:xfrm>
                <a:prstGeom prst="rect">
                  <a:avLst/>
                </a:prstGeom>
                <a:solidFill>
                  <a:schemeClr val="bg2">
                    <a:alpha val="20000"/>
                  </a:schemeClr>
                </a:solidFill>
                <a:ln w="57240">
                  <a:solidFill>
                    <a:schemeClr val="bg2">
                      <a:alpha val="4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  <p:txBody>
                <a:bodyPr anchor="ctr"/>
                <a:p>
                  <a:pPr algn="ctr">
                    <a:lnSpc>
                      <a:spcPct val="100000"/>
                    </a:lnSpc>
                  </a:pPr>
                  <a:r>
                    <a:rPr b="1" lang="en-US" sz="2800" spc="-1" strike="noStrike">
                      <a:solidFill>
                        <a:srgbClr val="ffffff"/>
                      </a:solidFill>
                      <a:latin typeface="Calibri"/>
                    </a:rPr>
                    <a:t>l</a:t>
                  </a:r>
                  <a:endParaRPr b="0" lang="en-US" sz="2800" spc="-1" strike="noStrike">
                    <a:latin typeface="Arial"/>
                  </a:endParaRPr>
                </a:p>
              </p:txBody>
            </p:sp>
            <p:sp>
              <p:nvSpPr>
                <p:cNvPr id="415" name="CustomShape 10"/>
                <p:cNvSpPr/>
                <p:nvPr/>
              </p:nvSpPr>
              <p:spPr>
                <a:xfrm>
                  <a:off x="6764400" y="2438280"/>
                  <a:ext cx="716040" cy="716040"/>
                </a:xfrm>
                <a:prstGeom prst="rect">
                  <a:avLst/>
                </a:prstGeom>
                <a:solidFill>
                  <a:schemeClr val="bg2">
                    <a:alpha val="20000"/>
                  </a:schemeClr>
                </a:solidFill>
                <a:ln w="57240">
                  <a:solidFill>
                    <a:schemeClr val="bg2">
                      <a:alpha val="4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/>
              </p:style>
              <p:txBody>
                <a:bodyPr anchor="ctr"/>
                <a:p>
                  <a:pPr algn="ctr">
                    <a:lnSpc>
                      <a:spcPct val="100000"/>
                    </a:lnSpc>
                  </a:pPr>
                  <a:r>
                    <a:rPr b="1" lang="en-US" sz="2800" spc="-1" strike="noStrike">
                      <a:solidFill>
                        <a:srgbClr val="ffffff"/>
                      </a:solidFill>
                      <a:latin typeface="Calibri"/>
                    </a:rPr>
                    <a:t>l</a:t>
                  </a:r>
                  <a:endParaRPr b="0" lang="en-US" sz="2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416" name="CustomShape 11"/>
            <p:cNvSpPr/>
            <p:nvPr/>
          </p:nvSpPr>
          <p:spPr>
            <a:xfrm>
              <a:off x="7495920" y="2438280"/>
              <a:ext cx="716040" cy="71604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240">
              <a:solidFill>
                <a:schemeClr val="bg2">
                  <a:alpha val="4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/>
          </p:style>
          <p:txBody>
            <a:bodyPr anchor="ctr"/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</a:rPr>
                <a:t>o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0EEF7BA-4CA7-4ACE-A415-129D78A4726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2" name="TextShape 2"/>
          <p:cNvSpPr txBox="1"/>
          <p:nvPr/>
        </p:nvSpPr>
        <p:spPr>
          <a:xfrm>
            <a:off x="150840" y="1151280"/>
            <a:ext cx="11844000" cy="54777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78000"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a function that replaces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username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email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phone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br/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placeholders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supplied values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Username placeholder: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&lt;!{letters}!&gt;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Email placeholder: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&lt;@{letters}@&gt;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Phone placeholder: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&lt;+{letters}+&gt;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{letters}</a:t>
            </a:r>
            <a:r>
              <a:rPr b="0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 the placeholders can hold only Latin letters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Any placeholder that does not meet these restrictions is invalid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3" name="TextShape 3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Form Filler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93" dur="indefinite" restart="never" nodeType="tmRoot">
          <p:childTnLst>
            <p:seq>
              <p:cTn id="694" dur="indefinite" nodeType="mainSeq">
                <p:childTnLst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BCC7BDA-7DFD-4CC8-912E-DA34E7EB928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5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Form Filler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722160" y="1143000"/>
            <a:ext cx="10743840" cy="3874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Pesho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pesho@gmail.com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90-60-90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Hello, &lt;!username!&gt;! 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Welcome to your Personal profile. 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Here you can modify your profile freely. 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Your current username is: &lt;!fdsfs!&gt;. Would you like to change it? (Y/N)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Your current email is: &lt;@DasEmail@&gt;. Would you like to change it? (Y/N)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Your current phone number is: &lt;+num+&gt;. Would you like to change it? (Y/N)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722160" y="4362480"/>
            <a:ext cx="10743840" cy="265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Hello, Pesho! 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Welcome to your Personal profile. 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Here you can modify your profile freely. 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Your current username is: Pesho. Would you like to change it? (Y/N)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Your current email is: pesho@gmail.com. Would you like to change it? (Y/N)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Your current phone number is: 90-60-90. Would you like to change it? (Y/N)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8" name="CustomShape 5"/>
          <p:cNvSpPr/>
          <p:nvPr/>
        </p:nvSpPr>
        <p:spPr>
          <a:xfrm flipV="1" rot="6692400">
            <a:off x="34200" y="3825360"/>
            <a:ext cx="1161360" cy="453960"/>
          </a:xfrm>
          <a:custGeom>
            <a:avLst/>
            <a:gdLst/>
            <a:ahLst/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60">
            <a:solidFill>
              <a:schemeClr val="accent1">
                <a:lumMod val="75000"/>
              </a:schemeClr>
            </a:solidFill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15" dur="indefinite" restart="never" nodeType="tmRoot">
          <p:childTnLst>
            <p:seq>
              <p:cTn id="716" dur="indefinite" nodeType="mainSeq">
                <p:childTnLst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14885D7-2147-4572-ACCA-9923AC64139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20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Form Filler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682200" y="1521720"/>
            <a:ext cx="10746000" cy="4908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function fillForm(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username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email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phone</a:t>
            </a:r>
            <a:r>
              <a:rPr b="1" lang="en-US" sz="2800" spc="-1" strike="noStrike">
                <a:solidFill>
                  <a:srgbClr val="1a334c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data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data.forEach(line =&gt;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line = line.replace(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/&lt;![a-zA-Z]+!&gt;/g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, username);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line = line.replace(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/&lt;@[a-zA-Z]+@&gt;/g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, email);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line = line.replace(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/&lt;\+[a-zA-Z]+\+&gt;/g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, phone);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console.log(line);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622" name="CustomShape 4"/>
          <p:cNvSpPr/>
          <p:nvPr/>
        </p:nvSpPr>
        <p:spPr>
          <a:xfrm>
            <a:off x="670680" y="618912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CustomShape 5"/>
          <p:cNvSpPr/>
          <p:nvPr/>
        </p:nvSpPr>
        <p:spPr>
          <a:xfrm>
            <a:off x="2131920" y="4685400"/>
            <a:ext cx="9295920" cy="1331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fillForm('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pit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pit@pit.com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032746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',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['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I am &lt;!user!&gt;, my email is &lt;@email@&gt;, my phone is &lt;+p+&gt;.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'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])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23" dur="indefinite" restart="never" nodeType="tmRoot">
          <p:childTnLst>
            <p:seq>
              <p:cTn id="724" dur="indefinite" nodeType="mainSeq">
                <p:childTnLst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56012C1-2D00-40A4-BE09-BFE4E210600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25" name="TextShape 2"/>
          <p:cNvSpPr txBox="1"/>
          <p:nvPr/>
        </p:nvSpPr>
        <p:spPr>
          <a:xfrm>
            <a:off x="190440" y="109980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Write a JS function to 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multiply numbers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in a text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Replace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{num1}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*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{num2}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by their product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6" name="TextShape 3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Match Multiplication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833040" y="2400480"/>
            <a:ext cx="10523880" cy="1007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My bill: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2*2.50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(beer)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2* 1.20 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(kepab)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-2  * 0.5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(deposit)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842400" y="3162240"/>
            <a:ext cx="10523880" cy="6123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My bill: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5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(beer)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;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2.4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(kepab)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;</a:t>
            </a:r>
            <a:r>
              <a:rPr b="1" lang="en-US" sz="2600" spc="-1" strike="noStrike">
                <a:solidFill>
                  <a:srgbClr val="fbeed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-1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234465"/>
                </a:solidFill>
                <a:latin typeface="Calibri"/>
              </a:rPr>
              <a:t>(deposit)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29" name="CustomShape 6"/>
          <p:cNvSpPr/>
          <p:nvPr/>
        </p:nvSpPr>
        <p:spPr>
          <a:xfrm>
            <a:off x="828360" y="3962520"/>
            <a:ext cx="10523520" cy="2987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function performMultiplications(text)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text = text.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replace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(/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(-?\d+)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\s*\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*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\s*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(-?\d+(\.\d+)?)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/g,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(match, num1, num2) =&gt; Number(num1) * Number(num2));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console.log(text);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30" name="CustomShape 7"/>
          <p:cNvSpPr/>
          <p:nvPr/>
        </p:nvSpPr>
        <p:spPr>
          <a:xfrm>
            <a:off x="814320" y="625788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1" name="CustomShape 8"/>
          <p:cNvSpPr/>
          <p:nvPr/>
        </p:nvSpPr>
        <p:spPr>
          <a:xfrm>
            <a:off x="3884760" y="5739120"/>
            <a:ext cx="7467120" cy="803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6000" bIns="36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performMultiplications('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My bill: 2*2.50 (beer)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2" name="CustomShape 9"/>
          <p:cNvSpPr/>
          <p:nvPr/>
        </p:nvSpPr>
        <p:spPr>
          <a:xfrm flipV="1" rot="6935400">
            <a:off x="416880" y="2889720"/>
            <a:ext cx="676800" cy="376920"/>
          </a:xfrm>
          <a:custGeom>
            <a:avLst/>
            <a:gdLst/>
            <a:ahLst/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60">
            <a:solidFill>
              <a:schemeClr val="accent1">
                <a:lumMod val="75000"/>
              </a:schemeClr>
            </a:solidFill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51" dur="indefinite" restart="never" nodeType="tmRoot">
          <p:childTnLst>
            <p:seq>
              <p:cTn id="752" dur="indefinite" nodeType="mainSeq">
                <p:childTnLst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E09CDE5-457F-4E58-B528-047C87B5C2E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34" name="TextShape 2"/>
          <p:cNvSpPr txBox="1"/>
          <p:nvPr/>
        </p:nvSpPr>
        <p:spPr>
          <a:xfrm>
            <a:off x="190440" y="10288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create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RegExp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an object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literal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72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create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RegExp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with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constructor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10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get the matched text 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sub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groups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(use in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loop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5" name="TextShape 3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RegExp in JavaScript Recap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36" name="CustomShape 4"/>
          <p:cNvSpPr/>
          <p:nvPr/>
        </p:nvSpPr>
        <p:spPr>
          <a:xfrm>
            <a:off x="868320" y="1731960"/>
            <a:ext cx="4114440" cy="1007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let regex =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/ab+c/ig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37" name="CustomShape 5"/>
          <p:cNvSpPr/>
          <p:nvPr/>
        </p:nvSpPr>
        <p:spPr>
          <a:xfrm>
            <a:off x="868320" y="3300840"/>
            <a:ext cx="7009920" cy="1799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let regex = new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RegExp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/ab+c/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,</a:t>
            </a:r>
            <a:r>
              <a:rPr b="1" lang="en-US" sz="26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'ig'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let regex = new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RegExp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'ab+c'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,</a:t>
            </a:r>
            <a:r>
              <a:rPr b="1" lang="en-US" sz="2600" spc="-1" strike="noStrike">
                <a:solidFill>
                  <a:srgbClr val="1a334c"/>
                </a:solidFill>
                <a:latin typeface="Consolas"/>
              </a:rPr>
              <a:t> 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'ig'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868320" y="5124960"/>
            <a:ext cx="5562360" cy="1403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regex.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exec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(str);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// [match, group1, group2, …]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71" dur="indefinite" restart="never" nodeType="tmRoot">
          <p:childTnLst>
            <p:seq>
              <p:cTn id="772" dur="indefinite" nodeType="mainSeq">
                <p:childTnLst>
                  <p:par>
                    <p:cTn id="773" fill="hold">
                      <p:stCondLst>
                        <p:cond delay="indefinite"/>
                      </p:stCondLst>
                      <p:childTnLst>
                        <p:par>
                          <p:cTn id="774" fill="hold">
                            <p:stCondLst>
                              <p:cond delay="0"/>
                            </p:stCondLst>
                            <p:childTnLst>
                              <p:par>
                                <p:cTn id="7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6F44A58E-5ED3-4512-8893-FDC2B21F2B0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40" name="TextShape 2"/>
          <p:cNvSpPr txBox="1"/>
          <p:nvPr/>
        </p:nvSpPr>
        <p:spPr>
          <a:xfrm>
            <a:off x="190440" y="1028880"/>
            <a:ext cx="11804400" cy="55699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get 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all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matched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strings (use with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global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flag):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108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To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validate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string (use with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anchors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):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7200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RegExp in JavaScript Recap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2" name="CustomShape 4"/>
          <p:cNvSpPr/>
          <p:nvPr/>
        </p:nvSpPr>
        <p:spPr>
          <a:xfrm>
            <a:off x="862560" y="1748160"/>
            <a:ext cx="4419360" cy="1403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str.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match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(regex);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// [match1, match2, …]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43" name="CustomShape 5"/>
          <p:cNvSpPr/>
          <p:nvPr/>
        </p:nvSpPr>
        <p:spPr>
          <a:xfrm>
            <a:off x="862560" y="3786480"/>
            <a:ext cx="6248160" cy="1007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regex.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test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(str); </a:t>
            </a: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// true | false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44" name="CustomShape 6"/>
          <p:cNvSpPr/>
          <p:nvPr/>
        </p:nvSpPr>
        <p:spPr>
          <a:xfrm>
            <a:off x="862560" y="5257800"/>
            <a:ext cx="8457840" cy="1403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str.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replace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(regex,</a:t>
            </a:r>
            <a:r>
              <a:rPr b="1" lang="en-US" sz="2600" spc="-1" strike="noStrike">
                <a:solidFill>
                  <a:srgbClr val="ffa000"/>
                </a:solidFill>
                <a:latin typeface="Consolas"/>
              </a:rPr>
              <a:t> </a:t>
            </a:r>
            <a:r>
              <a:rPr b="1" i="1" lang="en-US" sz="2600" spc="-1" strike="noStrike">
                <a:solidFill>
                  <a:srgbClr val="ffa000"/>
                </a:solidFill>
                <a:latin typeface="Consolas"/>
              </a:rPr>
              <a:t>function</a:t>
            </a: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600" spc="-1" strike="noStrike">
                <a:solidFill>
                  <a:srgbClr val="00b050"/>
                </a:solidFill>
                <a:latin typeface="Consolas"/>
              </a:rPr>
              <a:t>// params: match, [p1, p2, …] offset, string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45" name="CustomShape 7"/>
          <p:cNvSpPr/>
          <p:nvPr/>
        </p:nvSpPr>
        <p:spPr>
          <a:xfrm>
            <a:off x="6882120" y="4876920"/>
            <a:ext cx="2361960" cy="629280"/>
          </a:xfrm>
          <a:prstGeom prst="wedgeRoundRectCallout">
            <a:avLst>
              <a:gd name="adj1" fmla="val -74627"/>
              <a:gd name="adj2" fmla="val 98746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List of groups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785" dur="indefinite" restart="never" nodeType="tmRoot">
          <p:childTnLst>
            <p:seq>
              <p:cTn id="786" dur="indefinite" nodeType="mainSeq">
                <p:childTnLst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3" fill="hold">
                      <p:stCondLst>
                        <p:cond delay="indefinite"/>
                      </p:stCondLst>
                      <p:childTnLst>
                        <p:par>
                          <p:cTn id="794" fill="hold">
                            <p:stCondLst>
                              <p:cond delay="0"/>
                            </p:stCondLst>
                            <p:childTnLst>
                              <p:par>
                                <p:cTn id="7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CustomShape 1"/>
          <p:cNvSpPr/>
          <p:nvPr/>
        </p:nvSpPr>
        <p:spPr>
          <a:xfrm>
            <a:off x="4265640" y="807480"/>
            <a:ext cx="3657240" cy="365724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80">
            <a:solidFill>
              <a:schemeClr val="bg2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647" name="TextShape 2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Live Exercises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8" name="TextShape 3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49" name="Picture 3" descr=""/>
          <p:cNvPicPr/>
          <p:nvPr/>
        </p:nvPicPr>
        <p:blipFill>
          <a:blip r:embed="rId1"/>
          <a:stretch/>
        </p:blipFill>
        <p:spPr>
          <a:xfrm flipH="1">
            <a:off x="4418640" y="394200"/>
            <a:ext cx="3123720" cy="383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03" dur="indefinite" restart="never" nodeType="tmRoot">
          <p:childTnLst>
            <p:seq>
              <p:cTn id="8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extShape 1"/>
          <p:cNvSpPr txBox="1"/>
          <p:nvPr/>
        </p:nvSpPr>
        <p:spPr>
          <a:xfrm>
            <a:off x="867960" y="1656360"/>
            <a:ext cx="7580880" cy="4772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1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2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23E80BC6-07F8-49E1-A2A0-6B9C0F1121A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47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653" name="Group 4"/>
          <p:cNvGrpSpPr/>
          <p:nvPr/>
        </p:nvGrpSpPr>
        <p:grpSpPr>
          <a:xfrm>
            <a:off x="94680" y="1378800"/>
            <a:ext cx="8632800" cy="5299920"/>
            <a:chOff x="94680" y="1378800"/>
            <a:chExt cx="8632800" cy="5299920"/>
          </a:xfrm>
        </p:grpSpPr>
        <p:sp>
          <p:nvSpPr>
            <p:cNvPr id="654" name="CustomShape 5"/>
            <p:cNvSpPr/>
            <p:nvPr/>
          </p:nvSpPr>
          <p:spPr>
            <a:xfrm>
              <a:off x="94680" y="137880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5" name="CustomShape 6"/>
            <p:cNvSpPr/>
            <p:nvPr/>
          </p:nvSpPr>
          <p:spPr>
            <a:xfrm>
              <a:off x="250920" y="167544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6" name="CustomShape 7"/>
            <p:cNvSpPr/>
            <p:nvPr/>
          </p:nvSpPr>
          <p:spPr>
            <a:xfrm rot="5400000">
              <a:off x="7967160" y="167760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57" name="Picture 12" descr=""/>
          <p:cNvPicPr/>
          <p:nvPr/>
        </p:nvPicPr>
        <p:blipFill>
          <a:blip r:embed="rId1"/>
          <a:stretch/>
        </p:blipFill>
        <p:spPr>
          <a:xfrm flipH="1">
            <a:off x="8823960" y="327672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658" name="CustomShape 8"/>
          <p:cNvSpPr/>
          <p:nvPr/>
        </p:nvSpPr>
        <p:spPr>
          <a:xfrm>
            <a:off x="697680" y="1716480"/>
            <a:ext cx="11814480" cy="520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String hold Unicode text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Have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and access by index </a:t>
            </a:r>
            <a:r>
              <a:rPr b="1" lang="en-US" sz="3000" spc="-1" strike="noStrike">
                <a:solidFill>
                  <a:srgbClr val="ffffff"/>
                </a:solidFill>
                <a:latin typeface="Consolas"/>
              </a:rPr>
              <a:t>[]</a:t>
            </a:r>
            <a:endParaRPr b="0" lang="en-US" sz="30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1800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String operations: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split()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,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substring()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,</a:t>
            </a:r>
            <a:br/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indexOf()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trim()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, </a:t>
            </a:r>
            <a:r>
              <a:rPr b="1" lang="en-US" sz="3000" spc="-1" strike="noStrike">
                <a:solidFill>
                  <a:srgbClr val="ffa000"/>
                </a:solidFill>
                <a:latin typeface="Consolas"/>
              </a:rPr>
              <a:t>replace()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, …</a:t>
            </a:r>
            <a:endParaRPr b="0" lang="en-US" sz="3000" spc="-1" strike="noStrike">
              <a:latin typeface="Arial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Regular expressions</a:t>
            </a:r>
            <a:endParaRPr b="0" lang="en-US" sz="3200" spc="-1" strike="noStrike">
              <a:latin typeface="Arial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</a:rPr>
              <a:t>Patterns, groups, literals ...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05" dur="indefinite" restart="never" nodeType="tmRoot">
          <p:childTnLst>
            <p:seq>
              <p:cTn id="806" dur="indefinite" nodeType="mainSeq">
                <p:childTnLst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1"/>
          <p:cNvSpPr txBox="1"/>
          <p:nvPr/>
        </p:nvSpPr>
        <p:spPr>
          <a:xfrm>
            <a:off x="0" y="6400800"/>
            <a:ext cx="12114000" cy="363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40000"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https://softuni.bg/trainings/2080/js-fundamentals-september-2018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23" dur="indefinite" restart="never" nodeType="tmRoot">
          <p:childTnLst>
            <p:seq>
              <p:cTn id="8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61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4360" y="4536000"/>
            <a:ext cx="5668560" cy="8632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62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5960" y="4536000"/>
            <a:ext cx="39618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3" name="Codexio" descr=""/>
          <p:cNvPicPr/>
          <p:nvPr/>
        </p:nvPicPr>
        <p:blipFill>
          <a:blip r:embed="rId3"/>
          <a:srcRect l="-15783" t="-11321" r="-15783" b="-11321"/>
          <a:stretch/>
        </p:blipFill>
        <p:spPr>
          <a:xfrm>
            <a:off x="8882640" y="5566320"/>
            <a:ext cx="22399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4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5960" y="5566320"/>
            <a:ext cx="55670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5" name="Aeternity" descr=""/>
          <p:cNvPicPr/>
          <p:nvPr/>
        </p:nvPicPr>
        <p:blipFill>
          <a:blip r:embed="rId5"/>
          <a:srcRect l="-24446" t="0" r="-24446" b="-5206"/>
          <a:stretch/>
        </p:blipFill>
        <p:spPr>
          <a:xfrm>
            <a:off x="6961680" y="5566320"/>
            <a:ext cx="15926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6" name="Netpeak" descr=""/>
          <p:cNvPicPr/>
          <p:nvPr/>
        </p:nvPicPr>
        <p:blipFill>
          <a:blip r:embed="rId6"/>
          <a:srcRect l="-7293" t="-11409" r="-7293" b="-11409"/>
          <a:stretch/>
        </p:blipFill>
        <p:spPr>
          <a:xfrm>
            <a:off x="5329080" y="2474640"/>
            <a:ext cx="57934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7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5960" y="2474640"/>
            <a:ext cx="38581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8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4920" y="1444320"/>
            <a:ext cx="24476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9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5960" y="1444320"/>
            <a:ext cx="418536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0" name="SB Tech" descr=""/>
          <p:cNvPicPr/>
          <p:nvPr/>
        </p:nvPicPr>
        <p:blipFill>
          <a:blip r:embed="rId10"/>
          <a:srcRect l="-3827" t="0" r="-691" b="0"/>
          <a:stretch/>
        </p:blipFill>
        <p:spPr>
          <a:xfrm>
            <a:off x="5606280" y="1444320"/>
            <a:ext cx="27133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1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0240" y="3505320"/>
            <a:ext cx="25192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2" name="SuperHosting" descr=""/>
          <p:cNvPicPr/>
          <p:nvPr/>
        </p:nvPicPr>
        <p:blipFill>
          <a:blip r:embed="rId12"/>
          <a:srcRect l="-34661" t="-10755" r="-34661" b="-10755"/>
          <a:stretch/>
        </p:blipFill>
        <p:spPr>
          <a:xfrm>
            <a:off x="8852760" y="3505320"/>
            <a:ext cx="22698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3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5960" y="3505320"/>
            <a:ext cx="45414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2064960" y="1121040"/>
            <a:ext cx="992664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Strings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in JS hold a sequence of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Unicode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characters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Immutable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by design </a:t>
            </a:r>
            <a:r>
              <a:rPr b="0" lang="en-US" sz="3200" spc="-1" strike="noStrike">
                <a:solidFill>
                  <a:srgbClr val="234465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cannot be changed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Like arrays have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provide access by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index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1296720" y="100800"/>
            <a:ext cx="83970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Strings in JavaScript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5AC6E92-AB59-45B3-B1DB-20CA65475CC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5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3198960" y="3809880"/>
            <a:ext cx="6794640" cy="3157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str1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"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Text in double quotes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"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str2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Text in single quotes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str = str1 + ' ' + str2;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(let i = 0; i &lt; str.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i++)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`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${i} -&gt; ${str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`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75" name="Picture 1" descr=""/>
          <p:cNvPicPr/>
          <p:nvPr/>
        </p:nvPicPr>
        <p:blipFill>
          <a:blip r:embed="rId1"/>
          <a:srcRect l="-5168" t="-12794" r="-5168" b="-12794"/>
          <a:stretch/>
        </p:blipFill>
        <p:spPr>
          <a:xfrm>
            <a:off x="1129320" y="2067840"/>
            <a:ext cx="502272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6" name="Picture 2" descr=""/>
          <p:cNvPicPr/>
          <p:nvPr/>
        </p:nvPicPr>
        <p:blipFill>
          <a:blip r:embed="rId2"/>
          <a:srcRect l="-15166" t="-29157" r="-15166" b="-29157"/>
          <a:stretch/>
        </p:blipFill>
        <p:spPr>
          <a:xfrm>
            <a:off x="4918680" y="4064400"/>
            <a:ext cx="61401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7" name="Picture 3" descr=""/>
          <p:cNvPicPr/>
          <p:nvPr/>
        </p:nvPicPr>
        <p:blipFill>
          <a:blip r:embed="rId3"/>
          <a:srcRect l="-6654" t="0" r="6654" b="0"/>
          <a:stretch/>
        </p:blipFill>
        <p:spPr>
          <a:xfrm>
            <a:off x="6424560" y="2067840"/>
            <a:ext cx="19623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8" name="Picture 4" descr=""/>
          <p:cNvPicPr/>
          <p:nvPr/>
        </p:nvPicPr>
        <p:blipFill>
          <a:blip r:embed="rId4"/>
          <a:srcRect l="-3206" t="-3198" r="-3206" b="-3198"/>
          <a:stretch/>
        </p:blipFill>
        <p:spPr>
          <a:xfrm>
            <a:off x="8659080" y="2067840"/>
            <a:ext cx="23997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79" name="Picture 5" descr=""/>
          <p:cNvPicPr/>
          <p:nvPr/>
        </p:nvPicPr>
        <p:blipFill>
          <a:blip r:embed="rId5"/>
          <a:srcRect l="-9301" t="-5874" r="-9301" b="-12740"/>
          <a:stretch/>
        </p:blipFill>
        <p:spPr>
          <a:xfrm>
            <a:off x="1129320" y="4064400"/>
            <a:ext cx="338292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1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82" name="Picture 14" descr=""/>
          <p:cNvPicPr/>
          <p:nvPr/>
        </p:nvPicPr>
        <p:blipFill>
          <a:blip r:embed="rId5"/>
          <a:stretch/>
        </p:blipFill>
        <p:spPr>
          <a:xfrm>
            <a:off x="6932520" y="2538000"/>
            <a:ext cx="2122200" cy="529200"/>
          </a:xfrm>
          <a:prstGeom prst="rect">
            <a:avLst/>
          </a:prstGeom>
          <a:ln>
            <a:noFill/>
          </a:ln>
        </p:spPr>
      </p:pic>
      <p:pic>
        <p:nvPicPr>
          <p:cNvPr id="683" name="Picture 17" descr=""/>
          <p:cNvPicPr/>
          <p:nvPr/>
        </p:nvPicPr>
        <p:blipFill>
          <a:blip r:embed="rId6"/>
          <a:stretch/>
        </p:blipFill>
        <p:spPr>
          <a:xfrm>
            <a:off x="8621280" y="2057400"/>
            <a:ext cx="3366360" cy="4482720"/>
          </a:xfrm>
          <a:prstGeom prst="rect">
            <a:avLst/>
          </a:prstGeom>
          <a:ln>
            <a:noFill/>
          </a:ln>
        </p:spPr>
      </p:pic>
      <p:pic>
        <p:nvPicPr>
          <p:cNvPr id="684" name="Picture 4" descr=""/>
          <p:cNvPicPr/>
          <p:nvPr/>
        </p:nvPicPr>
        <p:blipFill>
          <a:blip r:embed="rId7"/>
          <a:stretch/>
        </p:blipFill>
        <p:spPr>
          <a:xfrm>
            <a:off x="6932520" y="3654360"/>
            <a:ext cx="1118160" cy="1118160"/>
          </a:xfrm>
          <a:prstGeom prst="rect">
            <a:avLst/>
          </a:prstGeom>
          <a:ln>
            <a:noFill/>
          </a:ln>
        </p:spPr>
      </p:pic>
      <p:pic>
        <p:nvPicPr>
          <p:cNvPr id="685" name="Picture 12" descr=""/>
          <p:cNvPicPr/>
          <p:nvPr/>
        </p:nvPicPr>
        <p:blipFill>
          <a:blip r:embed="rId8"/>
          <a:stretch/>
        </p:blipFill>
        <p:spPr>
          <a:xfrm>
            <a:off x="6932520" y="5359680"/>
            <a:ext cx="1041480" cy="10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Shape 1"/>
          <p:cNvSpPr txBox="1"/>
          <p:nvPr/>
        </p:nvSpPr>
        <p:spPr>
          <a:xfrm>
            <a:off x="190440" y="1196280"/>
            <a:ext cx="11814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7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88" name="TextShape 3"/>
          <p:cNvSpPr txBox="1"/>
          <p:nvPr/>
        </p:nvSpPr>
        <p:spPr>
          <a:xfrm>
            <a:off x="1156356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8C5EEEB-7CFF-43A5-80A2-D532A8017DE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52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689" name="Picture 4" descr=""/>
          <p:cNvPicPr/>
          <p:nvPr/>
        </p:nvPicPr>
        <p:blipFill>
          <a:blip r:embed="rId4"/>
          <a:stretch/>
        </p:blipFill>
        <p:spPr>
          <a:xfrm>
            <a:off x="3771720" y="3809880"/>
            <a:ext cx="4641840" cy="16239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TextShape 1"/>
          <p:cNvSpPr txBox="1"/>
          <p:nvPr/>
        </p:nvSpPr>
        <p:spPr>
          <a:xfrm>
            <a:off x="323640" y="1249200"/>
            <a:ext cx="11436480" cy="1845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a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string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print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its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letters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as shown below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2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Print String Letters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TextShape 3"/>
          <p:cNvSpPr txBox="1"/>
          <p:nvPr/>
        </p:nvSpPr>
        <p:spPr>
          <a:xfrm>
            <a:off x="11760480" y="6523920"/>
            <a:ext cx="42804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1A09D333-E5CA-41BB-8B4D-8C39C78471D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6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24" name="CustomShape 4"/>
          <p:cNvSpPr/>
          <p:nvPr/>
        </p:nvSpPr>
        <p:spPr>
          <a:xfrm>
            <a:off x="890280" y="2022120"/>
            <a:ext cx="2971440" cy="579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SoftUni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5" name="CustomShape 5"/>
          <p:cNvSpPr/>
          <p:nvPr/>
        </p:nvSpPr>
        <p:spPr>
          <a:xfrm>
            <a:off x="890280" y="2784600"/>
            <a:ext cx="2971440" cy="30765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str[0] -&gt; 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str[1] -&gt; o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str[2] -&gt; f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str[3] -&gt; 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str[4] -&gt; U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str[5] -&gt; 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str[6] -&gt; 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6" name="CustomShape 6"/>
          <p:cNvSpPr/>
          <p:nvPr/>
        </p:nvSpPr>
        <p:spPr>
          <a:xfrm>
            <a:off x="4243320" y="2022120"/>
            <a:ext cx="7162560" cy="3870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function printStringLetters(str) {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(let i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in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str)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`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str[${i}] -&gt; ${str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}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`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5180040" y="4839840"/>
            <a:ext cx="6225480" cy="1052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6000" bIns="36000"/>
          <a:p>
            <a:pPr>
              <a:lnSpc>
                <a:spcPct val="12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printStringLetters('Hello');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600" spc="-1" strike="noStrike">
                <a:solidFill>
                  <a:srgbClr val="234465"/>
                </a:solidFill>
                <a:latin typeface="Consolas"/>
              </a:rPr>
              <a:t>printStringLetters('SoftUni');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816120" y="613332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 flipV="1" rot="7145400">
            <a:off x="512640" y="2452680"/>
            <a:ext cx="533880" cy="356040"/>
          </a:xfrm>
          <a:custGeom>
            <a:avLst/>
            <a:gdLst/>
            <a:ahLst/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60">
            <a:solidFill>
              <a:schemeClr val="accent1">
                <a:lumMod val="75000"/>
              </a:schemeClr>
            </a:solidFill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323640" y="1249200"/>
            <a:ext cx="11561760" cy="5274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Read an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array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of</a:t>
            </a:r>
            <a:r>
              <a:rPr b="0" lang="en-US" sz="34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strings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concatenate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them and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reverse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 them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Concatenate and Reverse Strings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2" name="TextShape 3"/>
          <p:cNvSpPr txBox="1"/>
          <p:nvPr/>
        </p:nvSpPr>
        <p:spPr>
          <a:xfrm>
            <a:off x="11760480" y="6523920"/>
            <a:ext cx="42804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704FEF05-B865-4F3E-BF5A-8548DCA1EB5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11566440" y="6525000"/>
            <a:ext cx="428400" cy="1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5"/>
          <p:cNvSpPr/>
          <p:nvPr/>
        </p:nvSpPr>
        <p:spPr>
          <a:xfrm>
            <a:off x="816120" y="613332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6"/>
          <p:cNvSpPr/>
          <p:nvPr/>
        </p:nvSpPr>
        <p:spPr>
          <a:xfrm>
            <a:off x="816480" y="4457160"/>
            <a:ext cx="2307960" cy="107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1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tnedutsmaI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6" name="CustomShape 7"/>
          <p:cNvSpPr/>
          <p:nvPr/>
        </p:nvSpPr>
        <p:spPr>
          <a:xfrm>
            <a:off x="816480" y="2743200"/>
            <a:ext cx="2307960" cy="1370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I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am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student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7" name="CustomShape 8"/>
          <p:cNvSpPr/>
          <p:nvPr/>
        </p:nvSpPr>
        <p:spPr>
          <a:xfrm>
            <a:off x="3506040" y="2199960"/>
            <a:ext cx="7924320" cy="3163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function concatenateAndReverse(arr) {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allStrings = arr.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('');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chars =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Array.from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(allStrings);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revChars = chars.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reverse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revStr = revChars.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('');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return revStr;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438" name="CustomShape 9"/>
          <p:cNvSpPr/>
          <p:nvPr/>
        </p:nvSpPr>
        <p:spPr>
          <a:xfrm>
            <a:off x="3506040" y="5363640"/>
            <a:ext cx="7924320" cy="503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36000" bIns="36000"/>
          <a:p>
            <a:pPr>
              <a:lnSpc>
                <a:spcPct val="120000"/>
              </a:lnSpc>
            </a:pPr>
            <a:r>
              <a:rPr b="1" lang="en-US" sz="2450" spc="-1" strike="noStrike">
                <a:solidFill>
                  <a:srgbClr val="234465"/>
                </a:solidFill>
                <a:latin typeface="Consolas"/>
              </a:rPr>
              <a:t>concatenateAndReverse(['I',</a:t>
            </a:r>
            <a:r>
              <a:rPr b="1" lang="en-US" sz="245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50" spc="-1" strike="noStrike">
                <a:solidFill>
                  <a:srgbClr val="234465"/>
                </a:solidFill>
                <a:latin typeface="Consolas"/>
              </a:rPr>
              <a:t>'am',</a:t>
            </a:r>
            <a:r>
              <a:rPr b="1" lang="en-US" sz="245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50" spc="-1" strike="noStrike">
                <a:solidFill>
                  <a:srgbClr val="234465"/>
                </a:solidFill>
                <a:latin typeface="Consolas"/>
              </a:rPr>
              <a:t>'student'])</a:t>
            </a:r>
            <a:endParaRPr b="0" lang="en-US" sz="2450" spc="-1" strike="noStrike">
              <a:latin typeface="Arial"/>
            </a:endParaRPr>
          </a:p>
        </p:txBody>
      </p:sp>
      <p:sp>
        <p:nvSpPr>
          <p:cNvPr id="439" name="CustomShape 10"/>
          <p:cNvSpPr/>
          <p:nvPr/>
        </p:nvSpPr>
        <p:spPr>
          <a:xfrm flipV="1" rot="6692400">
            <a:off x="126000" y="3862800"/>
            <a:ext cx="1161360" cy="453960"/>
          </a:xfrm>
          <a:custGeom>
            <a:avLst/>
            <a:gdLst/>
            <a:ahLst/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60">
            <a:solidFill>
              <a:schemeClr val="accent1">
                <a:lumMod val="75000"/>
              </a:schemeClr>
            </a:solidFill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614880" y="4704840"/>
            <a:ext cx="1095840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String Operations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614880" y="5490360"/>
            <a:ext cx="1095840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Substring, Split, Join, IndexOf, …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TextShape 3"/>
          <p:cNvSpPr txBox="1"/>
          <p:nvPr/>
        </p:nvSpPr>
        <p:spPr>
          <a:xfrm>
            <a:off x="11760120" y="6397560"/>
            <a:ext cx="428400" cy="3074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3F0C0856-91D2-496A-97C1-93139A34A1C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7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443" name="Picture 2" descr=""/>
          <p:cNvPicPr/>
          <p:nvPr/>
        </p:nvPicPr>
        <p:blipFill>
          <a:blip r:embed="rId1"/>
          <a:stretch/>
        </p:blipFill>
        <p:spPr>
          <a:xfrm>
            <a:off x="4999320" y="1351800"/>
            <a:ext cx="2189880" cy="261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190440" y="100800"/>
            <a:ext cx="95032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String Operations: Index-Of / Sub-String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455760" y="3198240"/>
            <a:ext cx="11048760" cy="1850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str = "I am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JavaScript developer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";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sub = str.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substr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(5);   </a:t>
            </a: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// substr(start, length)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console.log(sub);          </a:t>
            </a: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//</a:t>
            </a:r>
            <a:r>
              <a:rPr b="1" i="1" lang="en-US" sz="2800" spc="-1" strike="noStrike">
                <a:solidFill>
                  <a:srgbClr val="00b050"/>
                </a:solidFill>
                <a:latin typeface="Calibri"/>
              </a:rPr>
              <a:t> JavaScript developer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455760" y="4952880"/>
            <a:ext cx="11048760" cy="1850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str = "I am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Java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Script developer";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sub = str.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substring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(5, 9); </a:t>
            </a: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// startIndex, endIndex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console.log(sub); 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//</a:t>
            </a:r>
            <a:r>
              <a:rPr b="1" i="1" lang="en-US" sz="2800" spc="-1" strike="noStrike">
                <a:solidFill>
                  <a:srgbClr val="00b050"/>
                </a:solidFill>
                <a:latin typeface="Calibri"/>
              </a:rPr>
              <a:t> Java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455760" y="1443960"/>
            <a:ext cx="11048760" cy="1424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let str = "I am 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Java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Script developer";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console.log(str.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indexOf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("Java"));     </a:t>
            </a: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// 5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console.log(str.</a:t>
            </a:r>
            <a:r>
              <a:rPr b="1" lang="en-US" sz="2800" spc="-1" strike="noStrike">
                <a:solidFill>
                  <a:srgbClr val="ffa000"/>
                </a:solidFill>
                <a:latin typeface="Consolas"/>
              </a:rPr>
              <a:t>indexOf</a:t>
            </a: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("java"));     </a:t>
            </a:r>
            <a:r>
              <a:rPr b="1" i="1" lang="en-US" sz="2800" spc="-1" strike="noStrike">
                <a:solidFill>
                  <a:srgbClr val="00b050"/>
                </a:solidFill>
                <a:latin typeface="Consolas"/>
              </a:rPr>
              <a:t>// -1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16</TotalTime>
  <Application>LibreOffice/6.1.3.2$Linux_X86_64 LibreOffice_project/10$Build-2</Application>
  <Words>2768</Words>
  <Paragraphs>548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https://softuni.bg/courses/programming-basics/</dc:description>
  <cp:keywords>Sofware University SoftUni programming coding software development education training course курс програмиране кодене кодиране СофтУни</cp:keywords>
  <dc:language>en-US</dc:language>
  <cp:lastModifiedBy/>
  <dcterms:modified xsi:type="dcterms:W3CDTF">2019-01-11T00:36:16Z</dcterms:modified>
  <cp:revision>4</cp:revision>
  <dc:subject>Coding 101 Course</dc:subject>
  <dc:title>JS Fundamentals - Strings and Text Processing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По избор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52</vt:i4>
  </property>
  <property fmtid="{D5CDD505-2E9C-101B-9397-08002B2CF9AE}" pid="12" name="Tfs.IsStoryboard">
    <vt:bool>1</vt:bool>
  </property>
  <property fmtid="{D5CDD505-2E9C-101B-9397-08002B2CF9AE}" pid="13" name="_TemplateID">
    <vt:lpwstr>TC027879909991</vt:lpwstr>
  </property>
  <property fmtid="{D5CDD505-2E9C-101B-9397-08002B2CF9AE}" pid="14" name="category">
    <vt:lpwstr>computer programming;programming;C#;програмиране;кодиране</vt:lpwstr>
  </property>
</Properties>
</file>