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jpeg" ContentType="image/jpeg"/>
  <Override PartName="/ppt/media/image15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2.jpeg" ContentType="image/jpeg"/>
  <Override PartName="/ppt/media/image1.jpeg" ContentType="image/jpeg"/>
  <Override PartName="/ppt/media/image14.png" ContentType="image/png"/>
  <Override PartName="/ppt/media/image4.jpeg" ContentType="image/jpeg"/>
  <Override PartName="/ppt/media/image16.png" ContentType="image/png"/>
  <Override PartName="/ppt/media/image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9.jpeg" ContentType="image/jpe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7.png" ContentType="image/png"/>
  <Override PartName="/ppt/media/image8.png" ContentType="image/png"/>
  <Override PartName="/ppt/media/image3.png" ContentType="image/png"/>
  <Override PartName="/ppt/media/image5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move the slide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FB8F5E0-2B1D-4E84-987D-B94DA1158796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5.xml"/><Relationship Id="rId4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6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2.xml"/><Relationship Id="rId4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3.xml"/><Relationship Id="rId4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9.xml"/><Relationship Id="rId4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.xml"/><Relationship Id="rId4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0.xml"/><Relationship Id="rId4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6.xml"/><Relationship Id="rId4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7.xml"/><Relationship Id="rId4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8.xml"/><Relationship Id="rId4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5.xml"/><Relationship Id="rId4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7.xml"/><Relationship Id="rId4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8.xml"/><Relationship Id="rId4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9.xml"/><Relationship Id="rId4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83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84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E826A79-A389-471D-A077-95E881928E30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87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88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5C57590-C87B-48AF-9868-FF8B11420E7B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0" y="0"/>
            <a:ext cx="2971440" cy="25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*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Times New Roman"/>
              </a:rPr>
              <a:t>(c) 2007 National Academy for Software Development - http://academy.devbg.org. All rights reserved. Unauthorized copying or re-distribution is strictly prohibited.*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58" name="TextShape 3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445136-74F5-40A8-B8C1-9F640B0E4050}" type="slidenum">
              <a:rPr b="0" lang="en-US" sz="1000" spc="-1" strike="noStrike">
                <a:latin typeface="Times New Roman"/>
              </a:rPr>
              <a:t>38</a:t>
            </a:fld>
            <a:r>
              <a:rPr b="0" lang="en-US" sz="1000" spc="-1" strike="noStrike">
                <a:latin typeface="Times New Roman"/>
              </a:rPr>
              <a:t>##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60" name="PlaceHolder 5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91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92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3F43961-82BA-4B6D-9332-883B1C5B19FC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95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96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46B0906-FEEC-4CE3-87E0-931B3DBCB917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99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00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0D39349-C26D-4A99-8044-59CCA07F59CB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Calibri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Calibri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76A44D7-D831-412A-971D-B6BAB73C3C9B}" type="slidenum"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38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03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04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42EF416-CAFD-4C79-AB18-55A341B72162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0" y="0"/>
            <a:ext cx="2971440" cy="25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*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06" name="TextShape 2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Times New Roman"/>
              </a:rPr>
              <a:t>(c) 2007 National Academy for Software Development - http://academy.devbg.org. All rights reserved. Unauthorized copying or re-distribution is strictly prohibited.*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07" name="TextShape 3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D712378-8C29-4245-9473-DBEC40845C73}" type="slidenum">
              <a:rPr b="0" lang="en-US" sz="1000" spc="-1" strike="noStrike">
                <a:latin typeface="Times New Roman"/>
              </a:rPr>
              <a:t>&lt;number&gt;</a:t>
            </a:fld>
            <a:r>
              <a:rPr b="0" lang="en-US" sz="1000" spc="-1" strike="noStrike">
                <a:latin typeface="Times New Roman"/>
              </a:rPr>
              <a:t>##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09" name="PlaceHolder 5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12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Calibri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Calibri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13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E3D5F91-C080-4162-A617-901F2B484F2E}" type="slidenum"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16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17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B2A976-5727-4592-A794-F8B95843A209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20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21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B77C0DE-3D98-4D08-9153-104BD2A4910C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67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68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D282A8D-CCF8-4697-986C-619CC095C887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71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72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38C4C8F-41DC-4E72-A860-40CC638D0727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75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76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0026FC9-99A6-4C24-89F8-C42468B391A2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79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80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281F5B-5669-4CE2-8AA5-C03B887D4E9D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366440" y="314280"/>
            <a:ext cx="7382160" cy="1999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r">
              <a:lnSpc>
                <a:spcPct val="90000"/>
              </a:lnSpc>
            </a:pP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Presentation Title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60320" y="639360"/>
            <a:ext cx="3187080" cy="4049640"/>
          </a:xfrm>
          <a:prstGeom prst="rect">
            <a:avLst/>
          </a:prstGeom>
        </p:spPr>
        <p:txBody>
          <a:bodyPr lIns="36000" rIns="36000" tIns="36000" bIns="36000" anchor="b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ee792a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366440" y="4191120"/>
            <a:ext cx="7382160" cy="1904760"/>
          </a:xfrm>
          <a:prstGeom prst="rect">
            <a:avLst/>
          </a:prstGeom>
        </p:spPr>
        <p:txBody>
          <a:bodyPr lIns="108000" rIns="108000" tIns="36000" bIns="36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Insert a Picture Here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760320" y="2831040"/>
            <a:ext cx="31870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300" spc="-1" strike="noStrike">
                <a:solidFill>
                  <a:srgbClr val="f4b36c"/>
                </a:solidFill>
                <a:latin typeface="Calibri"/>
              </a:rPr>
              <a:t>Position</a:t>
            </a:r>
            <a:endParaRPr b="0" lang="en-US" sz="23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60320" y="3184560"/>
            <a:ext cx="31870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9daab"/>
                </a:solidFill>
                <a:latin typeface="Calibri"/>
              </a:rPr>
              <a:t>Web Site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760320" y="3551400"/>
            <a:ext cx="31870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27a44"/>
                </a:solidFill>
                <a:latin typeface="Calibri"/>
              </a:rPr>
              <a:t>Company Name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760320" y="3876480"/>
            <a:ext cx="31870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f27a44"/>
                </a:solidFill>
                <a:latin typeface="Calibri"/>
              </a:rPr>
              <a:t>Company Web Site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188640" y="6525000"/>
            <a:ext cx="1223640" cy="19620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1414440" y="6525000"/>
            <a:ext cx="10150200" cy="19620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11566440" y="6525000"/>
            <a:ext cx="428400" cy="19620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A3CF5952-305B-462E-9E8C-9E7C71241DA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First Level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3" marL="121896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d9411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15238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28d10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Fifth Level`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8" name="Picture 7" descr=""/>
          <p:cNvPicPr/>
          <p:nvPr/>
        </p:nvPicPr>
        <p:blipFill>
          <a:blip r:embed="rId3"/>
          <a:stretch/>
        </p:blipFill>
        <p:spPr>
          <a:xfrm>
            <a:off x="9783000" y="319680"/>
            <a:ext cx="2211840" cy="5515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6120" y="4219560"/>
            <a:ext cx="8938080" cy="1553400"/>
          </a:xfrm>
          <a:prstGeom prst="rect">
            <a:avLst/>
          </a:prstGeom>
        </p:spPr>
        <p:txBody>
          <a:bodyPr lIns="36000" rIns="36000" tIns="36000" bIns="36000" anchor="b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446120" y="5754960"/>
            <a:ext cx="8938080" cy="4049640"/>
          </a:xfrm>
          <a:prstGeom prst="rect">
            <a:avLst/>
          </a:prstGeom>
        </p:spPr>
        <p:txBody>
          <a:bodyPr lIns="36000" rIns="36000" tIns="36000" bIns="36000"/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Click to Edit Section Subtitle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3"/>
          <a:stretch/>
        </p:blipFill>
        <p:spPr>
          <a:xfrm>
            <a:off x="9783000" y="319680"/>
            <a:ext cx="2211840" cy="5515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1529280" y="6400800"/>
            <a:ext cx="10482120" cy="4049640"/>
          </a:xfrm>
          <a:prstGeom prst="rect">
            <a:avLst/>
          </a:prstGeom>
        </p:spPr>
        <p:txBody>
          <a:bodyPr lIns="36000" rIns="36000" tIns="36000" bIns="36000"/>
          <a:p>
            <a:pPr algn="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Course Web Site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Presentation Title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CustomShape 3"/>
          <p:cNvSpPr/>
          <p:nvPr/>
        </p:nvSpPr>
        <p:spPr>
          <a:xfrm rot="322800">
            <a:off x="10054080" y="2253960"/>
            <a:ext cx="3276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 rot="20630400">
            <a:off x="7554960" y="4340880"/>
            <a:ext cx="32760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1497680" y="4679640"/>
            <a:ext cx="260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 rot="20971200">
            <a:off x="6090840" y="6108840"/>
            <a:ext cx="2739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 rot="568800">
            <a:off x="9145800" y="4032720"/>
            <a:ext cx="31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 rot="219600">
            <a:off x="7032600" y="2560320"/>
            <a:ext cx="3564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 rot="20972400">
            <a:off x="11751120" y="2320200"/>
            <a:ext cx="2739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 rot="562200">
            <a:off x="11772360" y="3448080"/>
            <a:ext cx="260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CustomShape 11"/>
          <p:cNvSpPr/>
          <p:nvPr/>
        </p:nvSpPr>
        <p:spPr>
          <a:xfrm rot="571200">
            <a:off x="11134080" y="5626440"/>
            <a:ext cx="2739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35" name="Picture 14" descr=""/>
          <p:cNvPicPr/>
          <p:nvPr/>
        </p:nvPicPr>
        <p:blipFill>
          <a:blip r:embed="rId3"/>
          <a:stretch/>
        </p:blipFill>
        <p:spPr>
          <a:xfrm rot="20967600">
            <a:off x="504000" y="2017800"/>
            <a:ext cx="2849040" cy="3305160"/>
          </a:xfrm>
          <a:prstGeom prst="rect">
            <a:avLst/>
          </a:prstGeom>
          <a:ln>
            <a:noFill/>
          </a:ln>
        </p:spPr>
      </p:pic>
      <p:sp>
        <p:nvSpPr>
          <p:cNvPr id="136" name="CustomShape 12"/>
          <p:cNvSpPr/>
          <p:nvPr/>
        </p:nvSpPr>
        <p:spPr>
          <a:xfrm rot="20949600">
            <a:off x="2718360" y="3305880"/>
            <a:ext cx="45406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3be60"/>
                </a:solidFill>
                <a:latin typeface="Calibri"/>
              </a:rPr>
              <a:t>Questions?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137" name="Picture 16" descr=""/>
          <p:cNvPicPr/>
          <p:nvPr/>
        </p:nvPicPr>
        <p:blipFill>
          <a:blip r:embed="rId4"/>
          <a:stretch/>
        </p:blipFill>
        <p:spPr>
          <a:xfrm>
            <a:off x="9783000" y="319680"/>
            <a:ext cx="2211840" cy="5515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edit the title text format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softuni.bg/trainings/1976/java-oop-basics-june-2018#lesson-8735" TargetMode="Externa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jpe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slideLayout" Target="../slideLayouts/slideLayout37.xml"/><Relationship Id="rId15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hyperlink" Target="http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forum.softuni.bg/" TargetMode="External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slideLayout" Target="../slideLayouts/slideLayout49.xml"/><Relationship Id="rId11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introprogramming.info/intro-java-book/" TargetMode="External"/><Relationship Id="rId5" Type="http://schemas.openxmlformats.org/officeDocument/2006/relationships/hyperlink" Target="http://creativecommons.org/licenses/by-sa/4.0/" TargetMode="External"/><Relationship Id="rId6" Type="http://schemas.openxmlformats.org/officeDocument/2006/relationships/hyperlink" Target="https://telerikacademy.com/Courses/Courses/Details/81" TargetMode="External"/><Relationship Id="rId7" Type="http://schemas.openxmlformats.org/officeDocument/2006/relationships/hyperlink" Target="http://creativecommons.org/licenses/by-nc-sa/3.0/deed.en_US" TargetMode="External"/><Relationship Id="rId8" Type="http://schemas.openxmlformats.org/officeDocument/2006/relationships/hyperlink" Target="https://telerikacademy.com/Courses/Courses/Details/219" TargetMode="External"/><Relationship Id="rId9" Type="http://schemas.openxmlformats.org/officeDocument/2006/relationships/hyperlink" Target="http://creativecommons.org/licenses/by-nc-sa/3.0/deed.en_US" TargetMode="External"/><Relationship Id="rId10" Type="http://schemas.openxmlformats.org/officeDocument/2006/relationships/image" Target="../media/image48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808440" y="1143000"/>
            <a:ext cx="7757640" cy="98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90000"/>
              </a:lnSpc>
            </a:pPr>
            <a:r>
              <a:rPr b="1" lang="en-US" sz="4800" spc="-1" strike="noStrike">
                <a:solidFill>
                  <a:srgbClr val="f6d18e"/>
                </a:solidFill>
                <a:latin typeface="Calibri"/>
              </a:rPr>
              <a:t>Object Communication and Events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3732120" y="2284200"/>
            <a:ext cx="7909920" cy="778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Behavioral Design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684360" y="4583160"/>
            <a:ext cx="3187080" cy="5248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ee792a"/>
                </a:solidFill>
                <a:latin typeface="Calibri"/>
              </a:rPr>
              <a:t>SoftUni Team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1" name="TextShape 4"/>
          <p:cNvSpPr txBox="1"/>
          <p:nvPr/>
        </p:nvSpPr>
        <p:spPr>
          <a:xfrm>
            <a:off x="684360" y="5053320"/>
            <a:ext cx="3187080" cy="4438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300" spc="-1" strike="noStrike">
                <a:solidFill>
                  <a:srgbClr val="f4b36c"/>
                </a:solidFill>
                <a:latin typeface="Calibri"/>
              </a:rPr>
              <a:t>Technical Trainers</a:t>
            </a:r>
            <a:endParaRPr b="0" lang="en-US" sz="23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2" name="TextShape 5"/>
          <p:cNvSpPr txBox="1"/>
          <p:nvPr/>
        </p:nvSpPr>
        <p:spPr>
          <a:xfrm>
            <a:off x="684360" y="5499720"/>
            <a:ext cx="3187080" cy="3632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27a44"/>
                </a:solidFill>
                <a:latin typeface="Calibri"/>
              </a:rPr>
              <a:t>Software University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3" name="TextShape 6"/>
          <p:cNvSpPr txBox="1"/>
          <p:nvPr/>
        </p:nvSpPr>
        <p:spPr>
          <a:xfrm>
            <a:off x="684360" y="5841000"/>
            <a:ext cx="3187080" cy="3308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16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http://softuni.bg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24" name="Picture 4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745920" y="3219120"/>
            <a:ext cx="2175120" cy="76068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25" name="CustomShape 7"/>
          <p:cNvSpPr/>
          <p:nvPr/>
        </p:nvSpPr>
        <p:spPr>
          <a:xfrm rot="576000">
            <a:off x="4912200" y="3806640"/>
            <a:ext cx="190584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85000"/>
              </a:lnSpc>
            </a:pPr>
            <a:r>
              <a:rPr b="1" lang="en-US" sz="2400" spc="49" strike="noStrike">
                <a:solidFill>
                  <a:srgbClr val="fff0d9"/>
                </a:solidFill>
                <a:latin typeface="Calibri"/>
              </a:rPr>
              <a:t>Java OOP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2400" spc="49" strike="noStrike">
                <a:solidFill>
                  <a:srgbClr val="fff0d9"/>
                </a:solidFill>
                <a:latin typeface="Calibri"/>
              </a:rPr>
              <a:t>Advanced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6" name="Picture 26" descr=""/>
          <p:cNvPicPr/>
          <p:nvPr/>
        </p:nvPicPr>
        <p:blipFill>
          <a:blip r:embed="rId3"/>
          <a:stretch/>
        </p:blipFill>
        <p:spPr>
          <a:xfrm>
            <a:off x="678600" y="2496240"/>
            <a:ext cx="2211840" cy="551520"/>
          </a:xfrm>
          <a:prstGeom prst="rect">
            <a:avLst/>
          </a:prstGeom>
          <a:ln>
            <a:noFill/>
          </a:ln>
        </p:spPr>
      </p:pic>
      <p:pic>
        <p:nvPicPr>
          <p:cNvPr id="227" name="Picture 27" descr=""/>
          <p:cNvPicPr/>
          <p:nvPr/>
        </p:nvPicPr>
        <p:blipFill>
          <a:blip r:embed="rId4"/>
          <a:stretch/>
        </p:blipFill>
        <p:spPr>
          <a:xfrm>
            <a:off x="3450240" y="4191120"/>
            <a:ext cx="2252880" cy="243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9500C5DA-95B5-4617-8CD0-11446DD493EF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Logger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664200" y="1600200"/>
            <a:ext cx="10839960" cy="2253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interface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Handler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void handle(RequestType type, String message);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void setSuccessor(Handler handler);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664200" y="4025160"/>
            <a:ext cx="10839960" cy="16747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enum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RequestType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ATTACK, MAGIC, TARGET, ERROR, EVENT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AB0EC638-9154-4933-9946-EB1A61FAAE78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Logger (2)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684360" y="1137960"/>
            <a:ext cx="10800000" cy="52095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abstract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class Logger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implements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Handler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private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Handler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successor;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void setSuccessor(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Handler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successor)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this.successor = successor;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protected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void passToSuccessor(…)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if (this.successor != null)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this.successor.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handle(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type, message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)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abstract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void handle(…);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D45074A-DE08-48D8-8AEB-D6CA4BD7B5C8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Logger (3)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684360" y="1137960"/>
            <a:ext cx="10800000" cy="52095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class CombatLogger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extends Logger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@Override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void handle(…)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if (type == RequestType.ATTACK)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System.out.println(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type.name() + ": " + message);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  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super.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passToSuccessor(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type, message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)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912960" y="485820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Command Pattern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912960" y="575784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Encapsulate Requests as an Objects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301" name="Group 3"/>
          <p:cNvGrpSpPr/>
          <p:nvPr/>
        </p:nvGrpSpPr>
        <p:grpSpPr>
          <a:xfrm>
            <a:off x="3960720" y="1808640"/>
            <a:ext cx="4266720" cy="2534400"/>
            <a:chOff x="3960720" y="1808640"/>
            <a:chExt cx="4266720" cy="2534400"/>
          </a:xfrm>
        </p:grpSpPr>
        <p:sp>
          <p:nvSpPr>
            <p:cNvPr id="302" name="CustomShape 4"/>
            <p:cNvSpPr/>
            <p:nvPr/>
          </p:nvSpPr>
          <p:spPr>
            <a:xfrm>
              <a:off x="3960720" y="1808640"/>
              <a:ext cx="4266720" cy="2534400"/>
            </a:xfrm>
            <a:prstGeom prst="roundRect">
              <a:avLst>
                <a:gd name="adj" fmla="val 42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03" name="Picture 2" descr=""/>
            <p:cNvPicPr/>
            <p:nvPr/>
          </p:nvPicPr>
          <p:blipFill>
            <a:blip r:embed="rId1"/>
            <a:stretch/>
          </p:blipFill>
          <p:spPr>
            <a:xfrm>
              <a:off x="4875120" y="1856880"/>
              <a:ext cx="2437920" cy="24379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AD4B0C32-B070-4850-9337-045420AF699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Callbacks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are now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Object Oriented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Extending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behavior is more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flexible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Decouples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the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Invoker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from the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Receiver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Command Design Pattern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664200" y="3352680"/>
            <a:ext cx="10839960" cy="31366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Executor executor = new CommandExecutor();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Receiver receiver = new CommandReceiver();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Request request = new Request(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receiver</a:t>
            </a: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executor.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execute(request)</a:t>
            </a: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9052560" y="1280160"/>
            <a:ext cx="2971440" cy="640080"/>
          </a:xfrm>
          <a:prstGeom prst="wedgeRoundRectCallout">
            <a:avLst>
              <a:gd name="adj1" fmla="val -55422"/>
              <a:gd name="adj2" fmla="val -20980"/>
              <a:gd name="adj3" fmla="val 16667"/>
            </a:avLst>
          </a:prstGeom>
          <a:solidFill>
            <a:srgbClr val="663606">
              <a:alpha val="95000"/>
            </a:srgbClr>
          </a:solidFill>
          <a:ln w="19080">
            <a:solidFill>
              <a:srgbClr val="f8d4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Callbacks == Functions/Methods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Invoker, Receiver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Command, ConcreteCommand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30278CC6-E6D9-4635-ADAE-FB1A6D4CF1A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14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Command – UML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7344720" y="3429000"/>
            <a:ext cx="83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5"/>
          <p:cNvSpPr/>
          <p:nvPr/>
        </p:nvSpPr>
        <p:spPr>
          <a:xfrm flipV="1">
            <a:off x="9440280" y="3886200"/>
            <a:ext cx="360" cy="90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4" name="Group 6"/>
          <p:cNvGrpSpPr/>
          <p:nvPr/>
        </p:nvGrpSpPr>
        <p:grpSpPr>
          <a:xfrm>
            <a:off x="1293840" y="2971800"/>
            <a:ext cx="9600840" cy="3047400"/>
            <a:chOff x="1293840" y="2971800"/>
            <a:chExt cx="9600840" cy="3047400"/>
          </a:xfrm>
        </p:grpSpPr>
        <p:grpSp>
          <p:nvGrpSpPr>
            <p:cNvPr id="315" name="Group 7"/>
            <p:cNvGrpSpPr/>
            <p:nvPr/>
          </p:nvGrpSpPr>
          <p:grpSpPr>
            <a:xfrm>
              <a:off x="1293840" y="2971800"/>
              <a:ext cx="9600840" cy="3047400"/>
              <a:chOff x="1293840" y="2971800"/>
              <a:chExt cx="9600840" cy="3047400"/>
            </a:xfrm>
          </p:grpSpPr>
          <p:grpSp>
            <p:nvGrpSpPr>
              <p:cNvPr id="316" name="Group 8"/>
              <p:cNvGrpSpPr/>
              <p:nvPr/>
            </p:nvGrpSpPr>
            <p:grpSpPr>
              <a:xfrm>
                <a:off x="1293840" y="2971800"/>
                <a:ext cx="9600840" cy="3047400"/>
                <a:chOff x="1293840" y="2971800"/>
                <a:chExt cx="9600840" cy="3047400"/>
              </a:xfrm>
            </p:grpSpPr>
            <p:grpSp>
              <p:nvGrpSpPr>
                <p:cNvPr id="317" name="Group 9"/>
                <p:cNvGrpSpPr/>
                <p:nvPr/>
              </p:nvGrpSpPr>
              <p:grpSpPr>
                <a:xfrm>
                  <a:off x="1293840" y="2971800"/>
                  <a:ext cx="9600840" cy="3047400"/>
                  <a:chOff x="1293840" y="2971800"/>
                  <a:chExt cx="9600840" cy="3047400"/>
                </a:xfrm>
              </p:grpSpPr>
              <p:sp>
                <p:nvSpPr>
                  <p:cNvPr id="318" name="CustomShape 10"/>
                  <p:cNvSpPr/>
                  <p:nvPr/>
                </p:nvSpPr>
                <p:spPr>
                  <a:xfrm>
                    <a:off x="4830120" y="2971800"/>
                    <a:ext cx="2514240" cy="91404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60">
                    <a:solidFill>
                      <a:schemeClr val="accent1"/>
                    </a:solidFill>
                    <a:custDash>
                      <a:ds d="100000" sp="100000"/>
                    </a:custDash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/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2400" spc="-1" strike="noStrike">
                        <a:solidFill>
                          <a:srgbClr val="ffffff"/>
                        </a:solidFill>
                        <a:latin typeface="Calibri"/>
                      </a:rPr>
                      <a:t>Invoker</a:t>
                    </a:r>
                    <a:endParaRPr b="0" lang="en-US" sz="2400" spc="-1" strike="noStrike">
                      <a:latin typeface="Arial"/>
                    </a:endParaRPr>
                  </a:p>
                </p:txBody>
              </p:sp>
              <p:sp>
                <p:nvSpPr>
                  <p:cNvPr id="319" name="CustomShape 11"/>
                  <p:cNvSpPr/>
                  <p:nvPr/>
                </p:nvSpPr>
                <p:spPr>
                  <a:xfrm>
                    <a:off x="7985520" y="4792320"/>
                    <a:ext cx="2909160" cy="122688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6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/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2400" spc="-1" strike="noStrike">
                        <a:solidFill>
                          <a:srgbClr val="ffffff"/>
                        </a:solidFill>
                        <a:latin typeface="Calibri"/>
                      </a:rPr>
                      <a:t>ConcreteCommand</a:t>
                    </a:r>
                    <a:endParaRPr b="0" lang="en-US" sz="24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2400" spc="-1" strike="noStrike">
                        <a:solidFill>
                          <a:srgbClr val="ffffff"/>
                        </a:solidFill>
                        <a:latin typeface="Calibri"/>
                      </a:rPr>
                      <a:t>-state</a:t>
                    </a:r>
                    <a:endParaRPr b="0" lang="en-US" sz="24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2400" spc="-1" strike="noStrike">
                        <a:solidFill>
                          <a:srgbClr val="ffffff"/>
                        </a:solidFill>
                        <a:latin typeface="Calibri"/>
                      </a:rPr>
                      <a:t>+execute()</a:t>
                    </a:r>
                    <a:endParaRPr b="0" lang="en-US" sz="2400" spc="-1" strike="noStrike">
                      <a:latin typeface="Arial"/>
                    </a:endParaRPr>
                  </a:p>
                </p:txBody>
              </p:sp>
              <p:sp>
                <p:nvSpPr>
                  <p:cNvPr id="320" name="CustomShape 12"/>
                  <p:cNvSpPr/>
                  <p:nvPr/>
                </p:nvSpPr>
                <p:spPr>
                  <a:xfrm>
                    <a:off x="1293840" y="2971800"/>
                    <a:ext cx="2514240" cy="91404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6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/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2400" spc="-1" strike="noStrike">
                        <a:solidFill>
                          <a:srgbClr val="ffffff"/>
                        </a:solidFill>
                        <a:latin typeface="Calibri"/>
                      </a:rPr>
                      <a:t>Client</a:t>
                    </a:r>
                    <a:endParaRPr b="0" lang="en-US" sz="2400" spc="-1" strike="noStrike">
                      <a:latin typeface="Arial"/>
                    </a:endParaRPr>
                  </a:p>
                </p:txBody>
              </p:sp>
              <p:sp>
                <p:nvSpPr>
                  <p:cNvPr id="321" name="CustomShape 13"/>
                  <p:cNvSpPr/>
                  <p:nvPr/>
                </p:nvSpPr>
                <p:spPr>
                  <a:xfrm>
                    <a:off x="8182800" y="2971800"/>
                    <a:ext cx="2514240" cy="91404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60">
                    <a:solidFill>
                      <a:schemeClr val="accent1"/>
                    </a:solidFill>
                    <a:custDash>
                      <a:ds d="100000" sp="100000"/>
                    </a:custDash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/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2400" spc="-1" strike="noStrike">
                        <a:solidFill>
                          <a:srgbClr val="ffffff"/>
                        </a:solidFill>
                        <a:latin typeface="Calibri"/>
                      </a:rPr>
                      <a:t>Command</a:t>
                    </a:r>
                    <a:endParaRPr b="0" lang="en-US" sz="24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2400" spc="-1" strike="noStrike">
                        <a:solidFill>
                          <a:srgbClr val="ffffff"/>
                        </a:solidFill>
                        <a:latin typeface="Calibri"/>
                      </a:rPr>
                      <a:t>+execute()</a:t>
                    </a:r>
                    <a:endParaRPr b="0" lang="en-US" sz="2400" spc="-1" strike="noStrike">
                      <a:latin typeface="Arial"/>
                    </a:endParaRPr>
                  </a:p>
                </p:txBody>
              </p:sp>
              <p:sp>
                <p:nvSpPr>
                  <p:cNvPr id="322" name="Line 14"/>
                  <p:cNvSpPr/>
                  <p:nvPr/>
                </p:nvSpPr>
                <p:spPr>
                  <a:xfrm>
                    <a:off x="8182800" y="3429000"/>
                    <a:ext cx="2514600" cy="360"/>
                  </a:xfrm>
                  <a:prstGeom prst="line">
                    <a:avLst/>
                  </a:prstGeom>
                  <a:ln w="126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23" name="CustomShape 15"/>
                  <p:cNvSpPr/>
                  <p:nvPr/>
                </p:nvSpPr>
                <p:spPr>
                  <a:xfrm>
                    <a:off x="3598920" y="4948920"/>
                    <a:ext cx="2514240" cy="91404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6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/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2400" spc="-1" strike="noStrike">
                        <a:solidFill>
                          <a:srgbClr val="ffffff"/>
                        </a:solidFill>
                        <a:latin typeface="Calibri"/>
                      </a:rPr>
                      <a:t>Receiver</a:t>
                    </a:r>
                    <a:endParaRPr b="0" lang="en-US" sz="24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2400" spc="-1" strike="noStrike">
                        <a:solidFill>
                          <a:srgbClr val="ffffff"/>
                        </a:solidFill>
                        <a:latin typeface="Calibri"/>
                      </a:rPr>
                      <a:t>+action()</a:t>
                    </a:r>
                    <a:endParaRPr b="0" lang="en-US" sz="240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324" name="CustomShape 16"/>
                <p:cNvSpPr/>
                <p:nvPr/>
              </p:nvSpPr>
              <p:spPr>
                <a:xfrm>
                  <a:off x="7325280" y="3355920"/>
                  <a:ext cx="229680" cy="151920"/>
                </a:xfrm>
                <a:prstGeom prst="flowChartDecisio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25" name="Line 17"/>
              <p:cNvSpPr/>
              <p:nvPr/>
            </p:nvSpPr>
            <p:spPr>
              <a:xfrm>
                <a:off x="7985160" y="5238000"/>
                <a:ext cx="2909520" cy="360"/>
              </a:xfrm>
              <a:prstGeom prst="line">
                <a:avLst/>
              </a:prstGeom>
              <a:ln w="126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Line 18"/>
              <p:cNvSpPr/>
              <p:nvPr/>
            </p:nvSpPr>
            <p:spPr>
              <a:xfrm>
                <a:off x="7985160" y="5609520"/>
                <a:ext cx="2909520" cy="360"/>
              </a:xfrm>
              <a:prstGeom prst="line">
                <a:avLst/>
              </a:prstGeom>
              <a:ln w="126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27" name="Line 19"/>
            <p:cNvSpPr/>
            <p:nvPr/>
          </p:nvSpPr>
          <p:spPr>
            <a:xfrm>
              <a:off x="3598560" y="5406120"/>
              <a:ext cx="2514600" cy="360"/>
            </a:xfrm>
            <a:prstGeom prst="line">
              <a:avLst/>
            </a:prstGeom>
            <a:ln w="12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28" name="CustomShape 20"/>
          <p:cNvSpPr/>
          <p:nvPr/>
        </p:nvSpPr>
        <p:spPr>
          <a:xfrm flipH="1" flipV="1">
            <a:off x="6112800" y="5405400"/>
            <a:ext cx="18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21"/>
          <p:cNvSpPr/>
          <p:nvPr/>
        </p:nvSpPr>
        <p:spPr>
          <a:xfrm flipH="1" rot="16200000">
            <a:off x="2314800" y="4122360"/>
            <a:ext cx="1519560" cy="1047240"/>
          </a:xfrm>
          <a:prstGeom prst="bentConnector2">
            <a:avLst/>
          </a:prstGeom>
          <a:noFill/>
          <a:ln w="255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8D64D163-C380-48F4-B340-76864D8B92A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15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90000"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Create a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Command Pattern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Executor and provide: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interface Command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void execute()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interface Executor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void executeCommand(Command command)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Concrete Executor named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CommandExecutor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Concrete Commands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TargetCommand(Attacker, Target)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AttackCommand(Attacker)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Command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04790C2B-EA0E-4136-AA52-A93DB8E9E3F4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16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Command Executor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664200" y="1105920"/>
            <a:ext cx="10839960" cy="1370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interface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Command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void execute();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664200" y="2616480"/>
            <a:ext cx="10839960" cy="1370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interface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Executor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void executeCommand(Command command);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7" name="CustomShape 5"/>
          <p:cNvSpPr/>
          <p:nvPr/>
        </p:nvSpPr>
        <p:spPr>
          <a:xfrm>
            <a:off x="664200" y="4134600"/>
            <a:ext cx="10839960" cy="2223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class CommandExecutor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implements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Executor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void executeCommand(Command command)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command.execute();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5FF2FCC9-7222-43C5-9476-759DC709F6A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16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Command Executor (2)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684360" y="1137960"/>
            <a:ext cx="10800000" cy="52095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class AttackCommand implements Command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private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Attacker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attacker;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AttackCommand(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Attacker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attacker)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this.attacker = attacker;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void execute()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this.attacker.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attack()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912960" y="485820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Chain of Responsibility, Command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912960" y="575784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Live Exercises in Class (Lab)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43" name="Picture 13" descr=""/>
          <p:cNvPicPr/>
          <p:nvPr/>
        </p:nvPicPr>
        <p:blipFill>
          <a:blip r:embed="rId1"/>
          <a:stretch/>
        </p:blipFill>
        <p:spPr>
          <a:xfrm>
            <a:off x="4140000" y="997920"/>
            <a:ext cx="3523680" cy="363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5" dur="indefinite" restart="never" nodeType="tmRoot">
          <p:childTnLst>
            <p:seq>
              <p:cTn id="2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Design Patterns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762120" indent="-4568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Creational, Structural,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Behavioural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Chain of Responsibility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Command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Mediator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Observer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6DE5036-3410-48AE-A70E-0A0B84FC7064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31" name="Picture 5" descr=""/>
          <p:cNvPicPr/>
          <p:nvPr/>
        </p:nvPicPr>
        <p:blipFill>
          <a:blip r:embed="rId1"/>
          <a:stretch/>
        </p:blipFill>
        <p:spPr>
          <a:xfrm flipH="1">
            <a:off x="8423280" y="1371600"/>
            <a:ext cx="357192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912960" y="485820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Mediator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912960" y="575784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Handling Groups of Colleagues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3960720" y="1808640"/>
            <a:ext cx="4266720" cy="2534400"/>
          </a:xfrm>
          <a:prstGeom prst="roundRect">
            <a:avLst>
              <a:gd name="adj" fmla="val 42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7" name="Picture 2" descr=""/>
          <p:cNvPicPr/>
          <p:nvPr/>
        </p:nvPicPr>
        <p:blipFill>
          <a:blip r:embed="rId1"/>
          <a:stretch/>
        </p:blipFill>
        <p:spPr>
          <a:xfrm>
            <a:off x="5141880" y="2123640"/>
            <a:ext cx="1904760" cy="19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7" dur="indefinite" restart="never" nodeType="tmRoot">
          <p:childTnLst>
            <p:seq>
              <p:cTn id="2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9121AB6-F596-433E-A527-7562CE4AF53F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16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Encapsulate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how a set of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objects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interact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Colleagues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are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decoupled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to one another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0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Mediator Design Pattern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664200" y="2895480"/>
            <a:ext cx="10839960" cy="31366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Mediator mediator = new GroupController();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mediator.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addColleague(</a:t>
            </a: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new Colleague()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)</a:t>
            </a: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mediator.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addColleague(</a:t>
            </a: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new Colleague()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)</a:t>
            </a: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mediator.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moveAll()</a:t>
            </a: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mediator.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updateAll()</a:t>
            </a: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9" dur="indefinite" restart="never" nodeType="tmRoot">
          <p:childTnLst>
            <p:seq>
              <p:cTn id="210" dur="indefinite" nodeType="mainSeq">
                <p:childTnLst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Mediator, Colleague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ConcreteMediator, ConcreteColleague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D0FEBD8-34B2-4D14-985D-EF92EA5CC8B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Mediator – UML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5" name="CustomShape 4"/>
          <p:cNvSpPr/>
          <p:nvPr/>
        </p:nvSpPr>
        <p:spPr>
          <a:xfrm flipH="1">
            <a:off x="3820320" y="3276720"/>
            <a:ext cx="281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6" name="Group 5"/>
          <p:cNvGrpSpPr/>
          <p:nvPr/>
        </p:nvGrpSpPr>
        <p:grpSpPr>
          <a:xfrm>
            <a:off x="1204920" y="2819520"/>
            <a:ext cx="9778320" cy="2891160"/>
            <a:chOff x="1204920" y="2819520"/>
            <a:chExt cx="9778320" cy="2891160"/>
          </a:xfrm>
        </p:grpSpPr>
        <p:sp>
          <p:nvSpPr>
            <p:cNvPr id="357" name="CustomShape 6"/>
            <p:cNvSpPr/>
            <p:nvPr/>
          </p:nvSpPr>
          <p:spPr>
            <a:xfrm>
              <a:off x="6640560" y="2819520"/>
              <a:ext cx="2514240" cy="91404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60">
              <a:solidFill>
                <a:schemeClr val="accent1"/>
              </a:solidFill>
              <a:custDash>
                <a:ds d="100000" sp="100000"/>
              </a:custDash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</a:rPr>
                <a:t>Colleague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58" name="CustomShape 7"/>
            <p:cNvSpPr/>
            <p:nvPr/>
          </p:nvSpPr>
          <p:spPr>
            <a:xfrm>
              <a:off x="4897440" y="4796640"/>
              <a:ext cx="2913480" cy="91404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6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</a:rPr>
                <a:t>ConcreteColleague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59" name="CustomShape 8"/>
            <p:cNvSpPr/>
            <p:nvPr/>
          </p:nvSpPr>
          <p:spPr>
            <a:xfrm>
              <a:off x="1306440" y="2819520"/>
              <a:ext cx="2514240" cy="91404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60">
              <a:solidFill>
                <a:schemeClr val="accent1"/>
              </a:solidFill>
              <a:custDash>
                <a:ds d="100000" sp="100000"/>
              </a:custDash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</a:rPr>
                <a:t>Mediator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60" name="CustomShape 9"/>
            <p:cNvSpPr/>
            <p:nvPr/>
          </p:nvSpPr>
          <p:spPr>
            <a:xfrm>
              <a:off x="1204920" y="4796640"/>
              <a:ext cx="2721600" cy="91404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6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</a:rPr>
                <a:t>ConcreteMediator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61" name="CustomShape 10"/>
            <p:cNvSpPr/>
            <p:nvPr/>
          </p:nvSpPr>
          <p:spPr>
            <a:xfrm>
              <a:off x="8223840" y="4796640"/>
              <a:ext cx="2759400" cy="91404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6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</a:rPr>
                <a:t>ConcreteColleague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362" name="CustomShape 11"/>
          <p:cNvSpPr/>
          <p:nvPr/>
        </p:nvSpPr>
        <p:spPr>
          <a:xfrm flipH="1" flipV="1" rot="5400000">
            <a:off x="6594840" y="3492720"/>
            <a:ext cx="1062360" cy="1542960"/>
          </a:xfrm>
          <a:prstGeom prst="bentConnector3">
            <a:avLst>
              <a:gd name="adj1" fmla="val 50000"/>
            </a:avLst>
          </a:prstGeom>
          <a:noFill/>
          <a:ln w="255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12"/>
          <p:cNvSpPr/>
          <p:nvPr/>
        </p:nvSpPr>
        <p:spPr>
          <a:xfrm flipV="1" rot="16200000">
            <a:off x="8219520" y="3411360"/>
            <a:ext cx="1062360" cy="1705680"/>
          </a:xfrm>
          <a:prstGeom prst="bentConnector3">
            <a:avLst>
              <a:gd name="adj1" fmla="val 50000"/>
            </a:avLst>
          </a:prstGeom>
          <a:noFill/>
          <a:ln w="255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3"/>
          <p:cNvSpPr/>
          <p:nvPr/>
        </p:nvSpPr>
        <p:spPr>
          <a:xfrm flipH="1" flipV="1">
            <a:off x="2562840" y="3733200"/>
            <a:ext cx="1800" cy="106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14"/>
          <p:cNvSpPr/>
          <p:nvPr/>
        </p:nvSpPr>
        <p:spPr>
          <a:xfrm flipH="1" rot="16200000">
            <a:off x="4459680" y="3816360"/>
            <a:ext cx="12240" cy="3788280"/>
          </a:xfrm>
          <a:prstGeom prst="bentConnector3">
            <a:avLst>
              <a:gd name="adj1" fmla="val 1800000"/>
            </a:avLst>
          </a:prstGeom>
          <a:noFill/>
          <a:ln w="255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15"/>
          <p:cNvSpPr/>
          <p:nvPr/>
        </p:nvSpPr>
        <p:spPr>
          <a:xfrm flipH="1" rot="16200000">
            <a:off x="6084360" y="2191680"/>
            <a:ext cx="12240" cy="7037640"/>
          </a:xfrm>
          <a:prstGeom prst="bentConnector3">
            <a:avLst>
              <a:gd name="adj1" fmla="val 3868079"/>
            </a:avLst>
          </a:prstGeom>
          <a:noFill/>
          <a:ln w="255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3" dur="indefinite" restart="never" nodeType="tmRoot">
          <p:childTnLst>
            <p:seq>
              <p:cTn id="2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514DA485-DCFA-45A7-94E5-6110C48CE39E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91000"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Create a Mediator and provide: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interface AttackGroup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void addMember(Attacker)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void groupTarget(Target)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void groupAttack()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Concrete class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Group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that implements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AttackGroup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Concrete Commands: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GroupTargetCommand(AttackGroup, Target)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GroupAttackCommand(AttackGroup)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Group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370" name="Group 4"/>
          <p:cNvGrpSpPr/>
          <p:nvPr/>
        </p:nvGrpSpPr>
        <p:grpSpPr>
          <a:xfrm>
            <a:off x="9845280" y="4937760"/>
            <a:ext cx="1676160" cy="1421280"/>
            <a:chOff x="9845280" y="4937760"/>
            <a:chExt cx="1676160" cy="1421280"/>
          </a:xfrm>
        </p:grpSpPr>
        <p:sp>
          <p:nvSpPr>
            <p:cNvPr id="371" name="CustomShape 5"/>
            <p:cNvSpPr/>
            <p:nvPr/>
          </p:nvSpPr>
          <p:spPr>
            <a:xfrm>
              <a:off x="9845280" y="4937760"/>
              <a:ext cx="1676160" cy="142128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72" name="Picture 9" descr=""/>
            <p:cNvPicPr/>
            <p:nvPr/>
          </p:nvPicPr>
          <p:blipFill>
            <a:blip r:embed="rId1"/>
            <a:stretch/>
          </p:blipFill>
          <p:spPr>
            <a:xfrm>
              <a:off x="10073880" y="5038920"/>
              <a:ext cx="1218960" cy="12189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5" dur="indefinite" restart="never" nodeType="tmRoot">
          <p:childTnLst>
            <p:seq>
              <p:cTn id="226" dur="indefinite" nodeType="mainSeq">
                <p:childTnLst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B3348F52-0EEB-45E8-9B34-3290769B7EBF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23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Group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664200" y="2199240"/>
            <a:ext cx="10839960" cy="2832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interface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AttackGroup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void addMember(Attacker attacker);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void groupTarget(Target target);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void groupAttack();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7" dur="indefinite" restart="never" nodeType="tmRoot">
          <p:childTnLst>
            <p:seq>
              <p:cTn id="238" dur="indefinite" nodeType="mainSeq">
                <p:childTnLst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367867A-1CBC-488D-904A-9B505BF7D35F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23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Group (2)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664200" y="1105920"/>
            <a:ext cx="10839960" cy="5148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class Group implements AttackGroup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private List&lt;Attacker&gt; attackers;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Group()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this.attackers = new ArrayList&lt;&gt;();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void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addMember(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Attacker attacker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)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{ … 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void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groupTarget(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Target target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)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{ … 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void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groupAttack()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{ … 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4EF59690-711C-40E0-8D92-A70D1FFB0A63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23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Group (3)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664200" y="1105920"/>
            <a:ext cx="10839960" cy="5483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public class GroupTargetCommand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implements</a:t>
            </a: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Command</a:t>
            </a: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private AttackGroup group;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private Target target;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public GroupTargetCommand(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AttackGroup</a:t>
            </a: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 group,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Target</a:t>
            </a: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 target)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this.group = group;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this.target = target;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public void execute()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this.group.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groupTarget(</a:t>
            </a: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this.target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)</a:t>
            </a: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8e19f"/>
                </a:solidFill>
                <a:latin typeface="Consolas"/>
              </a:rPr>
              <a:t>} 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5" dur="indefinite" restart="never" nodeType="tmRoot">
          <p:childTnLst>
            <p:seq>
              <p:cTn id="266" dur="indefinite" nodeType="mainSeq">
                <p:childTnLst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912960" y="485820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Observer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912960" y="575784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Handle Events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384" name="Group 3"/>
          <p:cNvGrpSpPr/>
          <p:nvPr/>
        </p:nvGrpSpPr>
        <p:grpSpPr>
          <a:xfrm>
            <a:off x="3960720" y="1808640"/>
            <a:ext cx="4266720" cy="2534400"/>
            <a:chOff x="3960720" y="1808640"/>
            <a:chExt cx="4266720" cy="2534400"/>
          </a:xfrm>
        </p:grpSpPr>
        <p:sp>
          <p:nvSpPr>
            <p:cNvPr id="385" name="CustomShape 4"/>
            <p:cNvSpPr/>
            <p:nvPr/>
          </p:nvSpPr>
          <p:spPr>
            <a:xfrm>
              <a:off x="3960720" y="1808640"/>
              <a:ext cx="4266720" cy="2534400"/>
            </a:xfrm>
            <a:prstGeom prst="roundRect">
              <a:avLst>
                <a:gd name="adj" fmla="val 42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86" name="Picture 2" descr=""/>
            <p:cNvPicPr/>
            <p:nvPr/>
          </p:nvPicPr>
          <p:blipFill>
            <a:blip r:embed="rId1"/>
            <a:stretch/>
          </p:blipFill>
          <p:spPr>
            <a:xfrm>
              <a:off x="5103720" y="2057400"/>
              <a:ext cx="2081520" cy="20815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5" dur="indefinite" restart="never" nodeType="tmRoot">
          <p:childTnLst>
            <p:seq>
              <p:cTn id="2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AB106EEB-4604-4253-BE4B-7A7ABA5F3103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23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Define a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one-to-many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relationship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Update observers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once an event in the subject occurs 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9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Observer Design Pattern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664200" y="3124080"/>
            <a:ext cx="10839960" cy="3623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Subject subject = new Subject();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subject.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addObserver(</a:t>
            </a: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new Observer()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)</a:t>
            </a: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mediator.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addObserver(</a:t>
            </a: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new Observer()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)</a:t>
            </a:r>
            <a:r>
              <a:rPr b="1" lang="en-US" sz="3200" spc="-1" strike="noStrike">
                <a:solidFill>
                  <a:srgbClr val="fbeec9"/>
                </a:solidFill>
                <a:latin typeface="Consolas"/>
              </a:rPr>
              <a:t>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// observers are notified after a state change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7" dur="indefinite" restart="never" nodeType="tmRoot">
          <p:childTnLst>
            <p:seq>
              <p:cTn id="288" dur="indefinite" nodeType="mainSeq">
                <p:childTnLst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Subject, Observer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ConcreteObserver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AEA82D58-E1A1-4C1A-9D7E-515A0329ACB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28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Observer – UML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4" name="Line 4"/>
          <p:cNvSpPr/>
          <p:nvPr/>
        </p:nvSpPr>
        <p:spPr>
          <a:xfrm>
            <a:off x="6640200" y="3737520"/>
            <a:ext cx="2514600" cy="36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5" name="Group 5"/>
          <p:cNvGrpSpPr/>
          <p:nvPr/>
        </p:nvGrpSpPr>
        <p:grpSpPr>
          <a:xfrm>
            <a:off x="1150920" y="2899800"/>
            <a:ext cx="9832320" cy="3119760"/>
            <a:chOff x="1150920" y="2899800"/>
            <a:chExt cx="9832320" cy="3119760"/>
          </a:xfrm>
        </p:grpSpPr>
        <p:sp>
          <p:nvSpPr>
            <p:cNvPr id="396" name="CustomShape 6"/>
            <p:cNvSpPr/>
            <p:nvPr/>
          </p:nvSpPr>
          <p:spPr>
            <a:xfrm flipH="1" flipV="1" rot="5400000">
              <a:off x="6671160" y="3878640"/>
              <a:ext cx="910080" cy="1542960"/>
            </a:xfrm>
            <a:prstGeom prst="bentConnector3">
              <a:avLst>
                <a:gd name="adj1" fmla="val 50000"/>
              </a:avLst>
            </a:prstGeom>
            <a:noFill/>
            <a:ln w="2556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7" name="CustomShape 7"/>
            <p:cNvSpPr/>
            <p:nvPr/>
          </p:nvSpPr>
          <p:spPr>
            <a:xfrm flipV="1" rot="16200000">
              <a:off x="8295840" y="3797280"/>
              <a:ext cx="910080" cy="1705680"/>
            </a:xfrm>
            <a:prstGeom prst="bentConnector3">
              <a:avLst>
                <a:gd name="adj1" fmla="val 50000"/>
              </a:avLst>
            </a:prstGeom>
            <a:noFill/>
            <a:ln w="2556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" name="CustomShape 8"/>
            <p:cNvSpPr/>
            <p:nvPr/>
          </p:nvSpPr>
          <p:spPr>
            <a:xfrm>
              <a:off x="5332320" y="3737880"/>
              <a:ext cx="1307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" name="CustomShape 9"/>
            <p:cNvSpPr/>
            <p:nvPr/>
          </p:nvSpPr>
          <p:spPr>
            <a:xfrm>
              <a:off x="6640560" y="3280680"/>
              <a:ext cx="2514240" cy="91404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60">
              <a:solidFill>
                <a:schemeClr val="accent1"/>
              </a:solidFill>
              <a:custDash>
                <a:ds d="100000" sp="100000"/>
              </a:custDash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</a:rPr>
                <a:t>Observer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</a:rPr>
                <a:t>+notify()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00" name="CustomShape 10"/>
            <p:cNvSpPr/>
            <p:nvPr/>
          </p:nvSpPr>
          <p:spPr>
            <a:xfrm>
              <a:off x="4897440" y="5105520"/>
              <a:ext cx="2913480" cy="91404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6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</a:rPr>
                <a:t>ConcreteObserver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01" name="CustomShape 11"/>
            <p:cNvSpPr/>
            <p:nvPr/>
          </p:nvSpPr>
          <p:spPr>
            <a:xfrm>
              <a:off x="8223840" y="5105520"/>
              <a:ext cx="2759400" cy="91404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6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</a:rPr>
                <a:t>ConcreteObserver</a:t>
              </a:r>
              <a:endParaRPr b="0" lang="en-US" sz="2400" spc="-1" strike="noStrike">
                <a:latin typeface="Arial"/>
              </a:endParaRPr>
            </a:p>
          </p:txBody>
        </p:sp>
        <p:grpSp>
          <p:nvGrpSpPr>
            <p:cNvPr id="402" name="Group 12"/>
            <p:cNvGrpSpPr/>
            <p:nvPr/>
          </p:nvGrpSpPr>
          <p:grpSpPr>
            <a:xfrm>
              <a:off x="1150920" y="2899800"/>
              <a:ext cx="4403520" cy="1676160"/>
              <a:chOff x="1150920" y="2899800"/>
              <a:chExt cx="4403520" cy="1676160"/>
            </a:xfrm>
          </p:grpSpPr>
          <p:sp>
            <p:nvSpPr>
              <p:cNvPr id="403" name="CustomShape 13"/>
              <p:cNvSpPr/>
              <p:nvPr/>
            </p:nvSpPr>
            <p:spPr>
              <a:xfrm>
                <a:off x="1163160" y="2899800"/>
                <a:ext cx="4168800" cy="167616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6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Calibri"/>
                  </a:rPr>
                  <a:t>Subject</a:t>
                </a:r>
                <a:endParaRPr b="0" lang="en-US" sz="2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Calibri"/>
                  </a:rPr>
                  <a:t>-ObserverCollection</a:t>
                </a:r>
                <a:endParaRPr b="0" lang="en-US" sz="2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Calibri"/>
                  </a:rPr>
                  <a:t>+registerObserver(Observer)</a:t>
                </a:r>
                <a:endParaRPr b="0" lang="en-US" sz="2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Calibri"/>
                  </a:rPr>
                  <a:t>+notifyObservers()</a:t>
                </a:r>
                <a:endParaRPr b="0" lang="en-US" sz="2400" spc="-1" strike="noStrike">
                  <a:latin typeface="Arial"/>
                </a:endParaRPr>
              </a:p>
            </p:txBody>
          </p:sp>
          <p:sp>
            <p:nvSpPr>
              <p:cNvPr id="404" name="CustomShape 14"/>
              <p:cNvSpPr/>
              <p:nvPr/>
            </p:nvSpPr>
            <p:spPr>
              <a:xfrm>
                <a:off x="5324760" y="3671280"/>
                <a:ext cx="229680" cy="151920"/>
              </a:xfrm>
              <a:prstGeom prst="flowChartDecisi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5" name="Line 15"/>
              <p:cNvSpPr/>
              <p:nvPr/>
            </p:nvSpPr>
            <p:spPr>
              <a:xfrm>
                <a:off x="1162800" y="3356640"/>
                <a:ext cx="4169520" cy="360"/>
              </a:xfrm>
              <a:prstGeom prst="line">
                <a:avLst/>
              </a:prstGeom>
              <a:ln w="126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6" name="Line 16"/>
              <p:cNvSpPr/>
              <p:nvPr/>
            </p:nvSpPr>
            <p:spPr>
              <a:xfrm>
                <a:off x="1150920" y="3767040"/>
                <a:ext cx="4169520" cy="360"/>
              </a:xfrm>
              <a:prstGeom prst="line">
                <a:avLst/>
              </a:prstGeom>
              <a:ln w="126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7" dur="indefinite" restart="never" nodeType="tmRoot">
          <p:childTnLst>
            <p:seq>
              <p:cTn id="2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51465229-D7F2-4E3C-9DB2-A0C8BA74B10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190440" y="1151280"/>
            <a:ext cx="11804400" cy="5373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7200" spc="-1" strike="noStrike">
                <a:solidFill>
                  <a:srgbClr val="f3cd60"/>
                </a:solidFill>
                <a:latin typeface="Calibri"/>
              </a:rPr>
              <a:t>sli.do</a:t>
            </a:r>
            <a:br/>
            <a:r>
              <a:rPr b="1" lang="en-US" sz="9600" spc="-1" strike="noStrike">
                <a:solidFill>
                  <a:srgbClr val="ffffff"/>
                </a:solidFill>
                <a:latin typeface="Calibri"/>
              </a:rPr>
              <a:t>#java-fund</a:t>
            </a:r>
            <a:endParaRPr b="0" lang="en-US" sz="9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9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Questions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8AB25621-8A92-4385-9E11-78AF74D27CC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29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94000"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Implement the following: 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interface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Subject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void register(Observer)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void unregister(Observer)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void notifyObservers()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interface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Observer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update(int)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If a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Target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dies, it should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send reward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to all of its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Observers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9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Observer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10" name="Picture 2" descr=""/>
          <p:cNvPicPr/>
          <p:nvPr/>
        </p:nvPicPr>
        <p:blipFill>
          <a:blip r:embed="rId1"/>
          <a:stretch/>
        </p:blipFill>
        <p:spPr>
          <a:xfrm>
            <a:off x="9218520" y="3505320"/>
            <a:ext cx="2057040" cy="205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9" dur="indefinite" restart="never" nodeType="tmRoot">
          <p:childTnLst>
            <p:seq>
              <p:cTn id="300" dur="indefinite" nodeType="mainSeq">
                <p:childTnLst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1E21EC0-81C9-4310-ABA6-5BC2BEE6874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30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Observer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664200" y="1447920"/>
            <a:ext cx="10839960" cy="2832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interface Subject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void register(Observer observer);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void unregister(Observer observer);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void notifyObservers();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664200" y="4495680"/>
            <a:ext cx="10839960" cy="16747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interface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Target extends Subject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5" name="CustomShape 5"/>
          <p:cNvSpPr/>
          <p:nvPr/>
        </p:nvSpPr>
        <p:spPr>
          <a:xfrm>
            <a:off x="6551640" y="5105520"/>
            <a:ext cx="3342960" cy="865440"/>
          </a:xfrm>
          <a:prstGeom prst="wedgeRoundRectCallout">
            <a:avLst>
              <a:gd name="adj1" fmla="val -57211"/>
              <a:gd name="adj2" fmla="val -54172"/>
              <a:gd name="adj3" fmla="val 16667"/>
            </a:avLst>
          </a:prstGeom>
          <a:solidFill>
            <a:srgbClr val="663606">
              <a:alpha val="95000"/>
            </a:srgbClr>
          </a:solidFill>
          <a:ln w="19080">
            <a:solidFill>
              <a:srgbClr val="f8d4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* This is </a:t>
            </a:r>
            <a:r>
              <a:rPr b="1" lang="en-US" sz="2400" spc="-1" strike="noStrike">
                <a:solidFill>
                  <a:srgbClr val="f3cd60"/>
                </a:solidFill>
                <a:latin typeface="Calibri"/>
              </a:rPr>
              <a:t>violation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of </a:t>
            </a:r>
            <a:r>
              <a:rPr b="1" lang="en-US" sz="2400" spc="-1" strike="noStrike">
                <a:solidFill>
                  <a:srgbClr val="f3cd60"/>
                </a:solidFill>
                <a:latin typeface="Calibri"/>
              </a:rPr>
              <a:t>ISP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, find a better solution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7" dur="indefinite" restart="never" nodeType="tmRoot">
          <p:childTnLst>
            <p:seq>
              <p:cTn id="308" dur="indefinite" nodeType="mainSeq">
                <p:childTnLst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435C8B9-4C98-4AF0-8FDC-5381F238B463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30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7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Observer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664200" y="1918080"/>
            <a:ext cx="10839960" cy="16747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interface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Observer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void update(int val);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664200" y="3746880"/>
            <a:ext cx="10839960" cy="2253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…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class Hero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implements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Attacker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,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Observer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// implementation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1" dur="indefinite" restart="never" nodeType="tmRoot">
          <p:childTnLst>
            <p:seq>
              <p:cTn id="322" dur="indefinite" nodeType="mainSeq">
                <p:childTnLst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0F1248F-C845-44B6-B058-72510D1FD6F3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30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1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Observer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664200" y="1371600"/>
            <a:ext cx="10839960" cy="3990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void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register(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Observer observer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)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this.observers.add(observer);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void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unregister(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Observer observer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)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this.observers.remove(observer);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//Continues on next slide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8488800" y="2133720"/>
            <a:ext cx="3276360" cy="825480"/>
          </a:xfrm>
          <a:prstGeom prst="wedgeRoundRectCallout">
            <a:avLst>
              <a:gd name="adj1" fmla="val -56865"/>
              <a:gd name="adj2" fmla="val -42394"/>
              <a:gd name="adj3" fmla="val 16667"/>
            </a:avLst>
          </a:prstGeom>
          <a:solidFill>
            <a:srgbClr val="663606">
              <a:alpha val="95000"/>
            </a:srgbClr>
          </a:solidFill>
          <a:ln w="19080">
            <a:solidFill>
              <a:srgbClr val="f8d4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Add methods to Dragon implementation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7" dur="indefinite" restart="never" nodeType="tmRoot">
          <p:childTnLst>
            <p:seq>
              <p:cTn id="328" dur="indefinite" nodeType="mainSeq">
                <p:childTnLst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570EA1D7-6DB1-4097-BC31-50C5C67DDBEC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30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5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Observer(2)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664200" y="1371600"/>
            <a:ext cx="10839960" cy="3411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//…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public void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notifyObservers()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for (Observer observer : observers)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observer.update(this.reward);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8e19f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9" dur="indefinite" restart="never" nodeType="tmRoot">
          <p:childTnLst>
            <p:seq>
              <p:cTn id="3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8" name="TextShape 2"/>
          <p:cNvSpPr txBox="1"/>
          <p:nvPr/>
        </p:nvSpPr>
        <p:spPr>
          <a:xfrm>
            <a:off x="190440" y="1138680"/>
            <a:ext cx="11804400" cy="53380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Design Patterns, are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common solutions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to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common problems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To learn more about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object communication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Practice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</a:rPr>
              <a:t>behavioural design patterns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000" spc="-1" strike="noStrike">
                <a:solidFill>
                  <a:srgbClr val="f3cd60"/>
                </a:solidFill>
                <a:latin typeface="Calibri"/>
              </a:rPr>
              <a:t>Pick a pattern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and think of a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</a:rPr>
              <a:t>specific problem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where you can use it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3000" spc="-1" strike="noStrike">
                <a:solidFill>
                  <a:srgbClr val="f3cd60"/>
                </a:solidFill>
                <a:latin typeface="Calibri"/>
              </a:rPr>
              <a:t>Code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the solution that you've come up with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The same applies for object creation (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Creational patterns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) and class structure (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Structural patterns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9" name="TextShape 3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1E0CC36-A736-4DEC-AE3E-4F4FF6CF3D2F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30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30" name="Picture 4" descr=""/>
          <p:cNvPicPr/>
          <p:nvPr/>
        </p:nvPicPr>
        <p:blipFill>
          <a:blip r:embed="rId1"/>
          <a:stretch/>
        </p:blipFill>
        <p:spPr>
          <a:xfrm flipH="1">
            <a:off x="10850040" y="1447920"/>
            <a:ext cx="1338840" cy="144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1" dur="indefinite" restart="never" nodeType="tmRoot">
          <p:childTnLst>
            <p:seq>
              <p:cTn id="342" dur="indefinite" nodeType="mainSeq">
                <p:childTnLst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94000"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Java Advanced – Course Overview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1529280" y="6400800"/>
            <a:ext cx="10482120" cy="3513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algn="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8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https://softuni.bg/trainings/1976/java-oop-basics-june-2018#lesson-8735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33" name="Picture 34" descr=""/>
          <p:cNvPicPr/>
          <p:nvPr/>
        </p:nvPicPr>
        <p:blipFill>
          <a:blip r:embed="rId2"/>
          <a:stretch/>
        </p:blipFill>
        <p:spPr>
          <a:xfrm>
            <a:off x="9439200" y="3886200"/>
            <a:ext cx="2553120" cy="55512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34" name="Picture 35" descr=""/>
          <p:cNvPicPr/>
          <p:nvPr/>
        </p:nvPicPr>
        <p:blipFill>
          <a:blip r:embed="rId3"/>
          <a:stretch/>
        </p:blipFill>
        <p:spPr>
          <a:xfrm>
            <a:off x="7199280" y="2139840"/>
            <a:ext cx="2898000" cy="676080"/>
          </a:xfrm>
          <a:prstGeom prst="rect">
            <a:avLst/>
          </a:prstGeom>
          <a:ln>
            <a:noFill/>
          </a:ln>
        </p:spPr>
      </p:pic>
      <p:pic>
        <p:nvPicPr>
          <p:cNvPr id="435" name="Picture 36" descr=""/>
          <p:cNvPicPr/>
          <p:nvPr/>
        </p:nvPicPr>
        <p:blipFill>
          <a:blip r:embed="rId4"/>
          <a:stretch/>
        </p:blipFill>
        <p:spPr>
          <a:xfrm>
            <a:off x="7199280" y="2949120"/>
            <a:ext cx="1780920" cy="747000"/>
          </a:xfrm>
          <a:prstGeom prst="rect">
            <a:avLst/>
          </a:prstGeom>
          <a:ln>
            <a:noFill/>
          </a:ln>
        </p:spPr>
      </p:pic>
      <p:pic>
        <p:nvPicPr>
          <p:cNvPr id="436" name="Picture 37" descr=""/>
          <p:cNvPicPr/>
          <p:nvPr/>
        </p:nvPicPr>
        <p:blipFill>
          <a:blip r:embed="rId5"/>
          <a:stretch/>
        </p:blipFill>
        <p:spPr>
          <a:xfrm>
            <a:off x="9092880" y="2949120"/>
            <a:ext cx="2898000" cy="747000"/>
          </a:xfrm>
          <a:prstGeom prst="rect">
            <a:avLst/>
          </a:prstGeom>
          <a:ln>
            <a:noFill/>
          </a:ln>
        </p:spPr>
      </p:pic>
      <p:pic>
        <p:nvPicPr>
          <p:cNvPr id="437" name="Picture 38" descr=""/>
          <p:cNvPicPr/>
          <p:nvPr/>
        </p:nvPicPr>
        <p:blipFill>
          <a:blip r:embed="rId6"/>
          <a:stretch/>
        </p:blipFill>
        <p:spPr>
          <a:xfrm>
            <a:off x="10213200" y="2139840"/>
            <a:ext cx="1780200" cy="676080"/>
          </a:xfrm>
          <a:prstGeom prst="rect">
            <a:avLst/>
          </a:prstGeom>
          <a:ln>
            <a:noFill/>
          </a:ln>
        </p:spPr>
      </p:pic>
      <p:pic>
        <p:nvPicPr>
          <p:cNvPr id="438" name="Picture 39" descr=""/>
          <p:cNvPicPr/>
          <p:nvPr/>
        </p:nvPicPr>
        <p:blipFill>
          <a:blip r:embed="rId7"/>
          <a:stretch/>
        </p:blipFill>
        <p:spPr>
          <a:xfrm>
            <a:off x="7199280" y="3886200"/>
            <a:ext cx="2142000" cy="555120"/>
          </a:xfrm>
          <a:prstGeom prst="rect">
            <a:avLst/>
          </a:prstGeom>
          <a:ln>
            <a:noFill/>
          </a:ln>
        </p:spPr>
      </p:pic>
      <p:pic>
        <p:nvPicPr>
          <p:cNvPr id="439" name="Picture 40" descr=""/>
          <p:cNvPicPr/>
          <p:nvPr/>
        </p:nvPicPr>
        <p:blipFill>
          <a:blip r:embed="rId8"/>
          <a:stretch/>
        </p:blipFill>
        <p:spPr>
          <a:xfrm>
            <a:off x="10138680" y="4626720"/>
            <a:ext cx="1853280" cy="1392480"/>
          </a:xfrm>
          <a:prstGeom prst="rect">
            <a:avLst/>
          </a:prstGeom>
          <a:ln>
            <a:noFill/>
          </a:ln>
        </p:spPr>
      </p:pic>
      <p:pic>
        <p:nvPicPr>
          <p:cNvPr id="440" name="Picture 41" descr=""/>
          <p:cNvPicPr/>
          <p:nvPr/>
        </p:nvPicPr>
        <p:blipFill>
          <a:blip r:embed="rId9"/>
          <a:stretch/>
        </p:blipFill>
        <p:spPr>
          <a:xfrm>
            <a:off x="7161120" y="1313640"/>
            <a:ext cx="1533960" cy="660240"/>
          </a:xfrm>
          <a:prstGeom prst="rect">
            <a:avLst/>
          </a:prstGeom>
          <a:ln>
            <a:noFill/>
          </a:ln>
        </p:spPr>
      </p:pic>
      <p:pic>
        <p:nvPicPr>
          <p:cNvPr id="441" name="Picture 42" descr=""/>
          <p:cNvPicPr/>
          <p:nvPr/>
        </p:nvPicPr>
        <p:blipFill>
          <a:blip r:embed="rId10"/>
          <a:stretch/>
        </p:blipFill>
        <p:spPr>
          <a:xfrm>
            <a:off x="7200720" y="5405400"/>
            <a:ext cx="2798280" cy="614160"/>
          </a:xfrm>
          <a:prstGeom prst="rect">
            <a:avLst/>
          </a:prstGeom>
          <a:ln>
            <a:noFill/>
          </a:ln>
        </p:spPr>
      </p:pic>
      <p:pic>
        <p:nvPicPr>
          <p:cNvPr id="442" name="Picture 43" descr=""/>
          <p:cNvPicPr/>
          <p:nvPr/>
        </p:nvPicPr>
        <p:blipFill>
          <a:blip r:embed="rId11"/>
          <a:stretch/>
        </p:blipFill>
        <p:spPr>
          <a:xfrm>
            <a:off x="8805600" y="1304280"/>
            <a:ext cx="1482480" cy="669240"/>
          </a:xfrm>
          <a:prstGeom prst="rect">
            <a:avLst/>
          </a:prstGeom>
          <a:ln>
            <a:noFill/>
          </a:ln>
        </p:spPr>
      </p:pic>
      <p:pic>
        <p:nvPicPr>
          <p:cNvPr id="443" name="Picture 44" descr=""/>
          <p:cNvPicPr/>
          <p:nvPr/>
        </p:nvPicPr>
        <p:blipFill>
          <a:blip r:embed="rId12"/>
          <a:stretch/>
        </p:blipFill>
        <p:spPr>
          <a:xfrm>
            <a:off x="10449360" y="1295280"/>
            <a:ext cx="1512000" cy="678240"/>
          </a:xfrm>
          <a:prstGeom prst="rect">
            <a:avLst/>
          </a:prstGeom>
          <a:ln>
            <a:noFill/>
          </a:ln>
        </p:spPr>
      </p:pic>
      <p:pic>
        <p:nvPicPr>
          <p:cNvPr id="444" name="Picture 45" descr=""/>
          <p:cNvPicPr/>
          <p:nvPr/>
        </p:nvPicPr>
        <p:blipFill>
          <a:blip r:embed="rId13"/>
          <a:stretch/>
        </p:blipFill>
        <p:spPr>
          <a:xfrm>
            <a:off x="7200720" y="4641480"/>
            <a:ext cx="2798280" cy="61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3" dur="indefinite" restart="never" nodeType="tmRoot">
          <p:childTnLst>
            <p:seq>
              <p:cTn id="3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259920" y="102960"/>
            <a:ext cx="9073800" cy="936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73000"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259920" y="1039680"/>
            <a:ext cx="9434160" cy="56390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en-US" sz="29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29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Foundation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6c781"/>
                </a:solidFill>
                <a:uFillTx/>
                <a:latin typeface="Calibri"/>
                <a:hlinkClick r:id="rId2"/>
              </a:rPr>
              <a:t>http://softuni.foundation/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1"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@ Facebook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6c781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2900" spc="-1" strike="noStrike">
              <a:solidFill>
                <a:srgbClr val="ffffff"/>
              </a:solidFill>
              <a:latin typeface="Calibri"/>
            </a:endParaRPr>
          </a:p>
          <a:p>
            <a:pPr lvl="1"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Forums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60948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6c781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47" name="Picture 9" descr=""/>
          <p:cNvPicPr/>
          <p:nvPr/>
        </p:nvPicPr>
        <p:blipFill>
          <a:blip r:embed="rId5"/>
          <a:stretch/>
        </p:blipFill>
        <p:spPr>
          <a:xfrm>
            <a:off x="9858600" y="3265920"/>
            <a:ext cx="1466640" cy="365400"/>
          </a:xfrm>
          <a:prstGeom prst="rect">
            <a:avLst/>
          </a:prstGeom>
          <a:ln>
            <a:noFill/>
          </a:ln>
        </p:spPr>
      </p:pic>
      <p:pic>
        <p:nvPicPr>
          <p:cNvPr id="448" name="Picture 4" descr=""/>
          <p:cNvPicPr/>
          <p:nvPr/>
        </p:nvPicPr>
        <p:blipFill>
          <a:blip r:embed="rId6"/>
          <a:stretch/>
        </p:blipFill>
        <p:spPr>
          <a:xfrm>
            <a:off x="10075680" y="4012200"/>
            <a:ext cx="1003680" cy="1017360"/>
          </a:xfrm>
          <a:prstGeom prst="rect">
            <a:avLst/>
          </a:prstGeom>
          <a:ln>
            <a:noFill/>
          </a:ln>
        </p:spPr>
      </p:pic>
      <p:pic>
        <p:nvPicPr>
          <p:cNvPr id="449" name="Picture 12" descr=""/>
          <p:cNvPicPr/>
          <p:nvPr/>
        </p:nvPicPr>
        <p:blipFill>
          <a:blip r:embed="rId7"/>
          <a:stretch/>
        </p:blipFill>
        <p:spPr>
          <a:xfrm>
            <a:off x="10109160" y="5410080"/>
            <a:ext cx="969840" cy="965520"/>
          </a:xfrm>
          <a:prstGeom prst="rect">
            <a:avLst/>
          </a:prstGeom>
          <a:ln>
            <a:noFill/>
          </a:ln>
        </p:spPr>
      </p:pic>
      <p:pic>
        <p:nvPicPr>
          <p:cNvPr id="450" name="Picture 4" descr=""/>
          <p:cNvPicPr/>
          <p:nvPr/>
        </p:nvPicPr>
        <p:blipFill>
          <a:blip r:embed="rId8"/>
          <a:stretch/>
        </p:blipFill>
        <p:spPr>
          <a:xfrm>
            <a:off x="6295320" y="2727360"/>
            <a:ext cx="2746800" cy="3657240"/>
          </a:xfrm>
          <a:prstGeom prst="rect">
            <a:avLst/>
          </a:prstGeom>
          <a:ln>
            <a:noFill/>
          </a:ln>
        </p:spPr>
      </p:pic>
      <p:pic>
        <p:nvPicPr>
          <p:cNvPr id="451" name="Picture 15" descr=""/>
          <p:cNvPicPr/>
          <p:nvPr/>
        </p:nvPicPr>
        <p:blipFill>
          <a:blip r:embed="rId9"/>
          <a:stretch/>
        </p:blipFill>
        <p:spPr>
          <a:xfrm>
            <a:off x="9829440" y="1039680"/>
            <a:ext cx="1495800" cy="184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5" dur="indefinite" restart="never" nodeType="tmRoot">
          <p:childTnLst>
            <p:seq>
              <p:cTn id="3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License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75000"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This course (slides, examples, demos, videos, homework, etc.)</a:t>
            </a:r>
            <a:br/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is licensed under the "</a:t>
            </a:r>
            <a:r>
              <a:rPr b="0" lang="en-US" sz="3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Creative Commons </a:t>
            </a:r>
            <a:r>
              <a:rPr b="0" lang="en-US" sz="3400" spc="-1" strike="noStrike" u="sng">
                <a:solidFill>
                  <a:srgbClr val="f6c781"/>
                </a:solidFill>
                <a:uFillTx/>
                <a:latin typeface="Calibri"/>
                <a:hlinkClick r:id="rId2"/>
              </a:rPr>
              <a:t>Attribution-NonCommercial-ShareAlike</a:t>
            </a:r>
            <a:r>
              <a:rPr b="0" lang="en-US" sz="3400" spc="-1" strike="noStrike" u="sng">
                <a:solidFill>
                  <a:srgbClr val="f6c781"/>
                </a:solidFill>
                <a:uFillTx/>
                <a:latin typeface="Calibri"/>
                <a:hlinkClick r:id="rId3"/>
              </a:rPr>
              <a:t> 4.0 International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" license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Attribution: this work may contain portions from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"</a:t>
            </a:r>
            <a:r>
              <a:rPr b="0" lang="en-US" sz="2000" spc="-1" strike="noStrike" u="sng">
                <a:solidFill>
                  <a:srgbClr val="f6c781"/>
                </a:solidFill>
                <a:uFillTx/>
                <a:latin typeface="Calibri"/>
                <a:hlinkClick r:id="rId4"/>
              </a:rPr>
              <a:t>Fundamentals of Computer Programming with Java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" book by Svetlin Nakov &amp; Co. under </a:t>
            </a:r>
            <a:r>
              <a:rPr b="0" lang="en-US" sz="2000" spc="-1" strike="noStrike" u="sng">
                <a:solidFill>
                  <a:srgbClr val="f6c781"/>
                </a:solidFill>
                <a:uFillTx/>
                <a:latin typeface="Calibri"/>
                <a:hlinkClick r:id="rId5"/>
              </a:rPr>
              <a:t>CC-BY-SA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license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"</a:t>
            </a:r>
            <a:r>
              <a:rPr b="0" lang="en-US" sz="2000" spc="-1" strike="noStrike" u="sng">
                <a:solidFill>
                  <a:srgbClr val="f6c781"/>
                </a:solidFill>
                <a:uFillTx/>
                <a:latin typeface="Calibri"/>
                <a:hlinkClick r:id="rId6"/>
              </a:rPr>
              <a:t>C# Part I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" course by Telerik Academy under </a:t>
            </a:r>
            <a:r>
              <a:rPr b="0" lang="en-US" sz="2000" spc="-1" strike="noStrike" u="sng">
                <a:solidFill>
                  <a:srgbClr val="f6c781"/>
                </a:solidFill>
                <a:uFillTx/>
                <a:latin typeface="Calibri"/>
                <a:hlinkClick r:id="rId7"/>
              </a:rPr>
              <a:t>CC-BY-NC-SA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license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"</a:t>
            </a:r>
            <a:r>
              <a:rPr b="0" lang="en-US" sz="2000" spc="-1" strike="noStrike" u="sng">
                <a:solidFill>
                  <a:srgbClr val="f6c781"/>
                </a:solidFill>
                <a:uFillTx/>
                <a:latin typeface="Calibri"/>
                <a:hlinkClick r:id="rId8"/>
              </a:rPr>
              <a:t>C# Part II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" course by Telerik Academy under </a:t>
            </a:r>
            <a:r>
              <a:rPr b="0" lang="en-US" sz="2000" spc="-1" strike="noStrike" u="sng">
                <a:solidFill>
                  <a:srgbClr val="f6c781"/>
                </a:solidFill>
                <a:uFillTx/>
                <a:latin typeface="Calibri"/>
                <a:hlinkClick r:id="rId9"/>
              </a:rPr>
              <a:t>CC-BY-NC-SA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license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4" name="TextShape 3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90770F4F-80FC-4A01-A0FA-C16DE09755B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38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55" name="Picture 4" descr=""/>
          <p:cNvPicPr/>
          <p:nvPr/>
        </p:nvPicPr>
        <p:blipFill>
          <a:blip r:embed="rId10"/>
          <a:stretch/>
        </p:blipFill>
        <p:spPr>
          <a:xfrm>
            <a:off x="4507560" y="3281040"/>
            <a:ext cx="3170520" cy="11091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912960" y="485820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Design Pattern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912960" y="575784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Common Solutions to Common Problems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37" name="Group 3"/>
          <p:cNvGrpSpPr/>
          <p:nvPr/>
        </p:nvGrpSpPr>
        <p:grpSpPr>
          <a:xfrm>
            <a:off x="3279960" y="2555280"/>
            <a:ext cx="5628600" cy="1281960"/>
            <a:chOff x="3279960" y="2555280"/>
            <a:chExt cx="5628600" cy="1281960"/>
          </a:xfrm>
        </p:grpSpPr>
        <p:grpSp>
          <p:nvGrpSpPr>
            <p:cNvPr id="238" name="Group 4"/>
            <p:cNvGrpSpPr/>
            <p:nvPr/>
          </p:nvGrpSpPr>
          <p:grpSpPr>
            <a:xfrm>
              <a:off x="3279960" y="2584080"/>
              <a:ext cx="1737720" cy="1225800"/>
              <a:chOff x="3279960" y="2584080"/>
              <a:chExt cx="1737720" cy="1225800"/>
            </a:xfrm>
          </p:grpSpPr>
          <p:sp>
            <p:nvSpPr>
              <p:cNvPr id="239" name="CustomShape 5"/>
              <p:cNvSpPr/>
              <p:nvPr/>
            </p:nvSpPr>
            <p:spPr>
              <a:xfrm>
                <a:off x="3279960" y="2584080"/>
                <a:ext cx="1737720" cy="1225800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240" name="Picture 2" descr=""/>
              <p:cNvPicPr/>
              <p:nvPr/>
            </p:nvPicPr>
            <p:blipFill>
              <a:blip r:embed="rId1"/>
              <a:stretch/>
            </p:blipFill>
            <p:spPr>
              <a:xfrm>
                <a:off x="3612240" y="2634120"/>
                <a:ext cx="1073160" cy="117576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41" name="Group 6"/>
            <p:cNvGrpSpPr/>
            <p:nvPr/>
          </p:nvGrpSpPr>
          <p:grpSpPr>
            <a:xfrm>
              <a:off x="5225400" y="2581560"/>
              <a:ext cx="1737720" cy="1225800"/>
              <a:chOff x="5225400" y="2581560"/>
              <a:chExt cx="1737720" cy="1225800"/>
            </a:xfrm>
          </p:grpSpPr>
          <p:sp>
            <p:nvSpPr>
              <p:cNvPr id="242" name="CustomShape 7"/>
              <p:cNvSpPr/>
              <p:nvPr/>
            </p:nvSpPr>
            <p:spPr>
              <a:xfrm>
                <a:off x="5225400" y="2581560"/>
                <a:ext cx="1737720" cy="1225800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243" name="Picture 6" descr=""/>
              <p:cNvPicPr/>
              <p:nvPr/>
            </p:nvPicPr>
            <p:blipFill>
              <a:blip r:embed="rId2"/>
              <a:stretch/>
            </p:blipFill>
            <p:spPr>
              <a:xfrm>
                <a:off x="5622480" y="2721600"/>
                <a:ext cx="943560" cy="9414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44" name="Group 8"/>
            <p:cNvGrpSpPr/>
            <p:nvPr/>
          </p:nvGrpSpPr>
          <p:grpSpPr>
            <a:xfrm>
              <a:off x="7170840" y="2555280"/>
              <a:ext cx="1737720" cy="1281960"/>
              <a:chOff x="7170840" y="2555280"/>
              <a:chExt cx="1737720" cy="1281960"/>
            </a:xfrm>
          </p:grpSpPr>
          <p:sp>
            <p:nvSpPr>
              <p:cNvPr id="245" name="CustomShape 9"/>
              <p:cNvSpPr/>
              <p:nvPr/>
            </p:nvSpPr>
            <p:spPr>
              <a:xfrm>
                <a:off x="7170840" y="2581560"/>
                <a:ext cx="1737720" cy="1225800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246" name="Picture 2" descr=""/>
              <p:cNvPicPr/>
              <p:nvPr/>
            </p:nvPicPr>
            <p:blipFill>
              <a:blip r:embed="rId3"/>
              <a:stretch/>
            </p:blipFill>
            <p:spPr>
              <a:xfrm rot="17172600">
                <a:off x="7405920" y="2678040"/>
                <a:ext cx="1032840" cy="1035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47" name="Picture 4" descr=""/>
              <p:cNvPicPr/>
              <p:nvPr/>
            </p:nvPicPr>
            <p:blipFill>
              <a:blip r:embed="rId4"/>
              <a:stretch/>
            </p:blipFill>
            <p:spPr>
              <a:xfrm rot="16881600">
                <a:off x="8229600" y="2750760"/>
                <a:ext cx="491040" cy="49212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AAAC1385-F16C-458B-86A5-AB88E059FE1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3012840" y="990720"/>
            <a:ext cx="856764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Structural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All about Class and Object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composition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Creational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All about Object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creation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mechanisms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Behavioral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All about Object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communication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Design Patterns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51" name="Group 4"/>
          <p:cNvGrpSpPr/>
          <p:nvPr/>
        </p:nvGrpSpPr>
        <p:grpSpPr>
          <a:xfrm>
            <a:off x="1031760" y="1715040"/>
            <a:ext cx="1737720" cy="1225800"/>
            <a:chOff x="1031760" y="1715040"/>
            <a:chExt cx="1737720" cy="1225800"/>
          </a:xfrm>
        </p:grpSpPr>
        <p:sp>
          <p:nvSpPr>
            <p:cNvPr id="252" name="CustomShape 5"/>
            <p:cNvSpPr/>
            <p:nvPr/>
          </p:nvSpPr>
          <p:spPr>
            <a:xfrm>
              <a:off x="1031760" y="1715040"/>
              <a:ext cx="1737720" cy="12258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53" name="Picture 2" descr=""/>
            <p:cNvPicPr/>
            <p:nvPr/>
          </p:nvPicPr>
          <p:blipFill>
            <a:blip r:embed="rId1"/>
            <a:stretch/>
          </p:blipFill>
          <p:spPr>
            <a:xfrm>
              <a:off x="1364040" y="1765080"/>
              <a:ext cx="1073160" cy="11757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4" name="Group 6"/>
          <p:cNvGrpSpPr/>
          <p:nvPr/>
        </p:nvGrpSpPr>
        <p:grpSpPr>
          <a:xfrm>
            <a:off x="1031760" y="3020400"/>
            <a:ext cx="1737720" cy="1225800"/>
            <a:chOff x="1031760" y="3020400"/>
            <a:chExt cx="1737720" cy="1225800"/>
          </a:xfrm>
        </p:grpSpPr>
        <p:sp>
          <p:nvSpPr>
            <p:cNvPr id="255" name="CustomShape 7"/>
            <p:cNvSpPr/>
            <p:nvPr/>
          </p:nvSpPr>
          <p:spPr>
            <a:xfrm>
              <a:off x="1031760" y="3020400"/>
              <a:ext cx="1737720" cy="12258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56" name="Picture 6" descr=""/>
            <p:cNvPicPr/>
            <p:nvPr/>
          </p:nvPicPr>
          <p:blipFill>
            <a:blip r:embed="rId2"/>
            <a:stretch/>
          </p:blipFill>
          <p:spPr>
            <a:xfrm>
              <a:off x="1428840" y="3160080"/>
              <a:ext cx="943560" cy="941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7" name="Group 8"/>
          <p:cNvGrpSpPr/>
          <p:nvPr/>
        </p:nvGrpSpPr>
        <p:grpSpPr>
          <a:xfrm>
            <a:off x="1031760" y="4308840"/>
            <a:ext cx="1737720" cy="1281960"/>
            <a:chOff x="1031760" y="4308840"/>
            <a:chExt cx="1737720" cy="1281960"/>
          </a:xfrm>
        </p:grpSpPr>
        <p:sp>
          <p:nvSpPr>
            <p:cNvPr id="258" name="CustomShape 9"/>
            <p:cNvSpPr/>
            <p:nvPr/>
          </p:nvSpPr>
          <p:spPr>
            <a:xfrm>
              <a:off x="1031760" y="4335120"/>
              <a:ext cx="1737720" cy="12258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59" name="Picture 2" descr=""/>
            <p:cNvPicPr/>
            <p:nvPr/>
          </p:nvPicPr>
          <p:blipFill>
            <a:blip r:embed="rId3"/>
            <a:stretch/>
          </p:blipFill>
          <p:spPr>
            <a:xfrm rot="17172600">
              <a:off x="1266840" y="4431600"/>
              <a:ext cx="1032840" cy="1035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0" name="Picture 4" descr=""/>
            <p:cNvPicPr/>
            <p:nvPr/>
          </p:nvPicPr>
          <p:blipFill>
            <a:blip r:embed="rId4"/>
            <a:stretch/>
          </p:blipFill>
          <p:spPr>
            <a:xfrm rot="16881600">
              <a:off x="2090520" y="4504320"/>
              <a:ext cx="491040" cy="4921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912960" y="485820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Chain of Responsibility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912960" y="575784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Decoupling Requests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63" name="Group 3"/>
          <p:cNvGrpSpPr/>
          <p:nvPr/>
        </p:nvGrpSpPr>
        <p:grpSpPr>
          <a:xfrm>
            <a:off x="3960720" y="1828800"/>
            <a:ext cx="4266720" cy="2534400"/>
            <a:chOff x="3960720" y="1828800"/>
            <a:chExt cx="4266720" cy="2534400"/>
          </a:xfrm>
        </p:grpSpPr>
        <p:sp>
          <p:nvSpPr>
            <p:cNvPr id="264" name="CustomShape 4"/>
            <p:cNvSpPr/>
            <p:nvPr/>
          </p:nvSpPr>
          <p:spPr>
            <a:xfrm>
              <a:off x="3960720" y="1828800"/>
              <a:ext cx="4266720" cy="2534400"/>
            </a:xfrm>
            <a:prstGeom prst="roundRect">
              <a:avLst>
                <a:gd name="adj" fmla="val 42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65" name="Picture 2" descr=""/>
            <p:cNvPicPr/>
            <p:nvPr/>
          </p:nvPicPr>
          <p:blipFill>
            <a:blip r:embed="rId1"/>
            <a:stretch/>
          </p:blipFill>
          <p:spPr>
            <a:xfrm>
              <a:off x="5045760" y="2047320"/>
              <a:ext cx="2097000" cy="20970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57944277-5105-47F6-AA4A-E8AC3909F8C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5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190440" y="101376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Decouples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sender and receiver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Chains multiple receivers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that can handle a request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Supports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undoable requests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Chain of Responsibility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548640" y="3600360"/>
            <a:ext cx="10839960" cy="2891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c9"/>
                </a:solidFill>
                <a:latin typeface="Consolas"/>
              </a:rPr>
              <a:t>Logger requestLogger = new Logger();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c9"/>
                </a:solidFill>
                <a:latin typeface="Consolas"/>
              </a:rPr>
              <a:t>Logger messageLogger = new Logger();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c9"/>
                </a:solidFill>
                <a:latin typeface="Consolas"/>
              </a:rPr>
              <a:t>requestLogger.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next(</a:t>
            </a:r>
            <a:r>
              <a:rPr b="1" lang="en-US" sz="2800" spc="-1" strike="noStrike">
                <a:solidFill>
                  <a:srgbClr val="fbeec9"/>
                </a:solidFill>
                <a:latin typeface="Consolas"/>
              </a:rPr>
              <a:t>messageLogger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)</a:t>
            </a:r>
            <a:r>
              <a:rPr b="1" lang="en-US" sz="2800" spc="-1" strike="noStrike">
                <a:solidFill>
                  <a:srgbClr val="fbeec9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c9"/>
                </a:solidFill>
                <a:latin typeface="Consolas"/>
              </a:rPr>
              <a:t>requestLogger.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log(</a:t>
            </a:r>
            <a:r>
              <a:rPr b="1" lang="en-US" sz="2800" spc="-1" strike="noStrike">
                <a:solidFill>
                  <a:srgbClr val="fbeec9"/>
                </a:solidFill>
                <a:latin typeface="Consolas"/>
              </a:rPr>
              <a:t>"…"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)</a:t>
            </a:r>
            <a:r>
              <a:rPr b="1" lang="en-US" sz="2800" spc="-1" strike="noStrike">
                <a:solidFill>
                  <a:srgbClr val="fbeec9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Handler, ConcreteHandler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C58CF2F7-09D1-4D8A-8ED5-CF052A47DE28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Chain of Responsibility – UML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73" name="Group 4"/>
          <p:cNvGrpSpPr/>
          <p:nvPr/>
        </p:nvGrpSpPr>
        <p:grpSpPr>
          <a:xfrm>
            <a:off x="2010600" y="2545560"/>
            <a:ext cx="8410320" cy="3123720"/>
            <a:chOff x="2010600" y="2545560"/>
            <a:chExt cx="8410320" cy="3123720"/>
          </a:xfrm>
        </p:grpSpPr>
        <p:grpSp>
          <p:nvGrpSpPr>
            <p:cNvPr id="274" name="Group 5"/>
            <p:cNvGrpSpPr/>
            <p:nvPr/>
          </p:nvGrpSpPr>
          <p:grpSpPr>
            <a:xfrm>
              <a:off x="2010600" y="2545560"/>
              <a:ext cx="8139240" cy="3123720"/>
              <a:chOff x="2010600" y="2545560"/>
              <a:chExt cx="8139240" cy="3123720"/>
            </a:xfrm>
          </p:grpSpPr>
          <p:sp>
            <p:nvSpPr>
              <p:cNvPr id="275" name="CustomShape 6"/>
              <p:cNvSpPr/>
              <p:nvPr/>
            </p:nvSpPr>
            <p:spPr>
              <a:xfrm>
                <a:off x="6175800" y="2545560"/>
                <a:ext cx="2514240" cy="91404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60">
                <a:solidFill>
                  <a:schemeClr val="accent1"/>
                </a:solidFill>
                <a:custDash>
                  <a:ds d="100000" sp="100000"/>
                </a:custDash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alibri"/>
                  </a:rPr>
                  <a:t>Handler</a:t>
                </a: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alibri"/>
                  </a:rPr>
                  <a:t>+handleRequest()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76" name="Line 7"/>
              <p:cNvSpPr/>
              <p:nvPr/>
            </p:nvSpPr>
            <p:spPr>
              <a:xfrm>
                <a:off x="6175440" y="3002760"/>
                <a:ext cx="2514600" cy="360"/>
              </a:xfrm>
              <a:prstGeom prst="line">
                <a:avLst/>
              </a:prstGeom>
              <a:ln w="126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CustomShape 8"/>
              <p:cNvSpPr/>
              <p:nvPr/>
            </p:nvSpPr>
            <p:spPr>
              <a:xfrm>
                <a:off x="4727880" y="4755240"/>
                <a:ext cx="2514240" cy="91404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6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alibri"/>
                  </a:rPr>
                  <a:t>ConcreteHandler</a:t>
                </a: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alibri"/>
                  </a:rPr>
                  <a:t>+handleRequest()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78" name="CustomShape 9"/>
              <p:cNvSpPr/>
              <p:nvPr/>
            </p:nvSpPr>
            <p:spPr>
              <a:xfrm>
                <a:off x="7635600" y="4755240"/>
                <a:ext cx="2514240" cy="91404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6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alibri"/>
                  </a:rPr>
                  <a:t>ConcreteHandler</a:t>
                </a: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alibri"/>
                  </a:rPr>
                  <a:t>+handleRequest()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79" name="CustomShape 10"/>
              <p:cNvSpPr/>
              <p:nvPr/>
            </p:nvSpPr>
            <p:spPr>
              <a:xfrm flipH="1" flipV="1" rot="5400000">
                <a:off x="6060960" y="3382920"/>
                <a:ext cx="1294920" cy="1447560"/>
              </a:xfrm>
              <a:prstGeom prst="bentConnector3">
                <a:avLst>
                  <a:gd name="adj1" fmla="val 50000"/>
                </a:avLst>
              </a:prstGeom>
              <a:noFill/>
              <a:ln w="25560"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CustomShape 11"/>
              <p:cNvSpPr/>
              <p:nvPr/>
            </p:nvSpPr>
            <p:spPr>
              <a:xfrm flipV="1" rot="16200000">
                <a:off x="7515360" y="3376800"/>
                <a:ext cx="1294920" cy="1459440"/>
              </a:xfrm>
              <a:prstGeom prst="bentConnector3">
                <a:avLst>
                  <a:gd name="adj1" fmla="val 50000"/>
                </a:avLst>
              </a:prstGeom>
              <a:noFill/>
              <a:ln w="25560"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CustomShape 12"/>
              <p:cNvSpPr/>
              <p:nvPr/>
            </p:nvSpPr>
            <p:spPr>
              <a:xfrm flipH="1" flipV="1">
                <a:off x="8690400" y="3002040"/>
                <a:ext cx="1459440" cy="2209320"/>
              </a:xfrm>
              <a:prstGeom prst="bentConnector3">
                <a:avLst>
                  <a:gd name="adj1" fmla="val -29653"/>
                </a:avLst>
              </a:prstGeom>
              <a:noFill/>
              <a:ln w="25560"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CustomShape 13"/>
              <p:cNvSpPr/>
              <p:nvPr/>
            </p:nvSpPr>
            <p:spPr>
              <a:xfrm>
                <a:off x="2010600" y="2545560"/>
                <a:ext cx="2514240" cy="91404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6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Calibri"/>
                  </a:rPr>
                  <a:t>Client</a:t>
                </a:r>
                <a:endParaRPr b="0" lang="en-US" sz="2400" spc="-1" strike="noStrike">
                  <a:latin typeface="Arial"/>
                </a:endParaRPr>
              </a:p>
            </p:txBody>
          </p:sp>
          <p:sp>
            <p:nvSpPr>
              <p:cNvPr id="283" name="CustomShape 14"/>
              <p:cNvSpPr/>
              <p:nvPr/>
            </p:nvSpPr>
            <p:spPr>
              <a:xfrm>
                <a:off x="4525200" y="3002760"/>
                <a:ext cx="16498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560"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84" name="CustomShape 15"/>
            <p:cNvSpPr/>
            <p:nvPr/>
          </p:nvSpPr>
          <p:spPr>
            <a:xfrm>
              <a:off x="10191240" y="5112000"/>
              <a:ext cx="229680" cy="15192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4F9E1F68-2FCE-4E28-917F-0AF54C9935C7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Create a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</a:rPr>
              <a:t>Chain of Responsibility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Logger and provide: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enum LogType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(ATTACK, MAGIC, TARGET, ERROR, EVENT)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interface Handler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void handle(LogType, String)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void</a:t>
            </a:r>
            <a:r>
              <a:rPr b="1" lang="en-US" sz="2600" spc="-1" strike="noStrike">
                <a:solidFill>
                  <a:srgbClr val="ffffff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setSuccessor(Handler)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Concrete loggers that log messages to console: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CombatLogger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EventLogger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Log in format (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</a:rPr>
              <a:t>"TYPE: message"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Logger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88" name="Picture 2" descr=""/>
          <p:cNvPicPr/>
          <p:nvPr/>
        </p:nvPicPr>
        <p:blipFill>
          <a:blip r:embed="rId1"/>
          <a:stretch/>
        </p:blipFill>
        <p:spPr>
          <a:xfrm>
            <a:off x="10056960" y="4952880"/>
            <a:ext cx="1294920" cy="129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Application>LibreOffice/6.1.2.1$Linux_X86_64 LibreOffice_project/10$Build-1</Application>
  <Words>1438</Words>
  <Paragraphs>376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2014-01-02T17:00:34Z</dcterms:created>
  <dc:creator/>
  <dc:description>Software University Foundation - http://softuni.org</dc:description>
  <cp:keywords>Java Unit Testing Dependency Injection Mocking</cp:keywords>
  <dc:language>en-US</dc:language>
  <cp:lastModifiedBy/>
  <dcterms:modified xsi:type="dcterms:W3CDTF">2018-12-31T15:53:11Z</dcterms:modified>
  <cp:revision>3</cp:revision>
  <dc:subject>C# Basics Course</dc:subject>
  <dc:title>Generics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38</vt:i4>
  </property>
  <property fmtid="{D5CDD505-2E9C-101B-9397-08002B2CF9AE}" pid="12" name="_TemplateID">
    <vt:lpwstr>TC027879909991</vt:lpwstr>
  </property>
  <property fmtid="{D5CDD505-2E9C-101B-9397-08002B2CF9AE}" pid="13" name="category">
    <vt:lpwstr>programming, software engineering, java</vt:lpwstr>
  </property>
</Properties>
</file>