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41.png" ContentType="image/png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9.jpeg" ContentType="image/jpeg"/>
  <Override PartName="/ppt/media/image2.jpeg" ContentType="image/jpeg"/>
  <Override PartName="/ppt/media/image1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7.png" ContentType="image/png"/>
  <Override PartName="/ppt/media/image8.png" ContentType="image/png"/>
  <Override PartName="/ppt/media/image3.png" ContentType="image/png"/>
  <Override PartName="/ppt/media/image5.png" ContentType="image/png"/>
  <Override PartName="/ppt/media/image16.jpeg" ContentType="image/jpeg"/>
  <Override PartName="/ppt/media/image21.jpeg" ContentType="image/jpeg"/>
  <Override PartName="/ppt/media/image22.jpeg" ContentType="image/jpeg"/>
  <Override PartName="/ppt/media/image32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47B0F42-C98B-4E23-A3A3-BCB8F908151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1.xml"/><Relationship Id="rId4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2.xml"/><Relationship Id="rId4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3.xml"/><Relationship Id="rId4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4.xml"/><Relationship Id="rId4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5.xml"/><Relationship Id="rId4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6.xml"/><Relationship Id="rId4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7.xml"/><Relationship Id="rId4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8.xml"/><Relationship Id="rId4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9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0.xml"/><Relationship Id="rId4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1.xml"/><Relationship Id="rId4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2.xml"/><Relationship Id="rId4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3.xml"/><Relationship Id="rId4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4.xml"/><Relationship Id="rId4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5.xml"/><Relationship Id="rId4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6.xml"/><Relationship Id="rId4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7.xml"/><Relationship Id="rId4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8.xml"/><Relationship Id="rId4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9.xml"/><Relationship Id="rId4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1.xml"/><Relationship Id="rId4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2.xml"/><Relationship Id="rId4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3.xml"/><Relationship Id="rId4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.xml"/><Relationship Id="rId4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5.xml"/><Relationship Id="rId4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6.xml"/><Relationship Id="rId4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7.xml"/><Relationship Id="rId4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8.xml"/><Relationship Id="rId4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9.xml"/><Relationship Id="rId4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57CC32-F383-418A-BB05-D93DA30AA26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5BA6FF-4B48-4834-AB04-D70DE452CE1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73FEEA-4AC7-42DE-80F5-937A1ACE9F7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575F96-81F1-4390-9DDC-47E0607FF658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32DFD9-505E-4A89-AEBC-734D97E3218F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3EF59D-E589-4A78-A666-B51FD8AAFF6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ED29B9-463B-4514-854E-3439D6E8D64F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FCE81F-90D1-4FCD-A577-6B1442160EC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102203F-058E-4357-9CBB-A20146CBB93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0" y="0"/>
            <a:ext cx="29710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*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(c) 2007 National Academy for Software Development - http://academy.devbg.org. All rights reserved. Unauthorized copying or re-distribution is strictly prohibited.*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1EC623-4FC5-40F8-A8FE-05A7CB391EB1}" type="slidenum">
              <a:rPr b="0" lang="en-US" sz="1000" spc="-1" strike="noStrike">
                <a:latin typeface="Times New Roman"/>
              </a:rPr>
              <a:t>&lt;number&gt;</a:t>
            </a:fld>
            <a:r>
              <a:rPr b="0" lang="en-US" sz="1000" spc="-1" strike="noStrike">
                <a:latin typeface="Times New Roman"/>
              </a:rPr>
              <a:t>##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</p:spPr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EAFD46-54AA-4ADA-A527-EA64D58D2C54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5F863F-B103-4B5A-8D37-C4C7253956E7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ECC21B-42A2-47E2-9DE7-C29152B94148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9EDCE4-94CE-469B-904D-B1E970C213A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4A964E-DD9F-44C6-86FB-2BC930AD8D8F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940A62-1048-4BE4-9480-0A62C29234DB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A13816-C881-4C3A-A634-90260730444F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ADC54D-E413-4BD6-8675-57CA3F1E0F9B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2A8B16-CD46-4A27-A9E3-143AF93ACA2B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3DD51A-02D7-413C-BCBD-08D446B34B3A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7B0B7F-0583-4191-B10D-F17A7C4D1FC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70F5D7-4FB0-420B-83E5-9C9C43B0AE4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DED7A1-DF13-4795-A135-D9409FE8834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4516CA-441C-4A57-BE90-72466C58B9B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ED4F29-8893-4508-BBA9-94AF96EE8EA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7004D3-1CD4-4A30-B1ED-194C963ECC4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BC6B58-1C0B-489B-A5C8-102B3A81BF9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CC76AF-A1EF-4A59-8665-834BFF5E10CE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F7BF7E-8A55-4CC4-9F40-9E065024973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480" cy="55116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480" cy="55116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 rot="322800">
            <a:off x="10053720" y="2253960"/>
            <a:ext cx="3272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  <a:ea typeface="DejaVu Sans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 rot="20630400">
            <a:off x="7554600" y="4340520"/>
            <a:ext cx="327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  <a:ea typeface="DejaVu Sans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1497680" y="4679640"/>
            <a:ext cx="259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  <a:ea typeface="DejaVu Sans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 rot="20971200">
            <a:off x="6090840" y="6108480"/>
            <a:ext cx="273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  <a:ea typeface="DejaVu Sans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 rot="568800">
            <a:off x="9145440" y="4032720"/>
            <a:ext cx="311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03a14"/>
                </a:solidFill>
                <a:latin typeface="Calibri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 rot="219600">
            <a:off x="7032240" y="2560320"/>
            <a:ext cx="356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03a14"/>
                </a:solidFill>
                <a:latin typeface="Calibri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 rot="20972400">
            <a:off x="11751120" y="2320200"/>
            <a:ext cx="273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  <a:ea typeface="DejaVu Sans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 rot="562200">
            <a:off x="11772000" y="3447720"/>
            <a:ext cx="259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  <a:ea typeface="DejaVu Sans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 rot="571200">
            <a:off x="11134080" y="5626440"/>
            <a:ext cx="2736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  <a:ea typeface="DejaVu Sans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5" name="Picture 14" descr=""/>
          <p:cNvPicPr/>
          <p:nvPr/>
        </p:nvPicPr>
        <p:blipFill>
          <a:blip r:embed="rId3"/>
          <a:stretch/>
        </p:blipFill>
        <p:spPr>
          <a:xfrm rot="20967600">
            <a:off x="503640" y="2017440"/>
            <a:ext cx="2848680" cy="3304800"/>
          </a:xfrm>
          <a:prstGeom prst="rect">
            <a:avLst/>
          </a:prstGeom>
          <a:ln>
            <a:noFill/>
          </a:ln>
        </p:spPr>
      </p:pic>
      <p:sp>
        <p:nvSpPr>
          <p:cNvPr id="126" name="CustomShape 10"/>
          <p:cNvSpPr/>
          <p:nvPr/>
        </p:nvSpPr>
        <p:spPr>
          <a:xfrm rot="20949600">
            <a:off x="2718000" y="3305880"/>
            <a:ext cx="45403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3be60"/>
                </a:solidFill>
                <a:latin typeface="Calibri"/>
                <a:ea typeface="DejaVu Sans"/>
              </a:rPr>
              <a:t>Questions?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127" name="Picture 16" descr=""/>
          <p:cNvPicPr/>
          <p:nvPr/>
        </p:nvPicPr>
        <p:blipFill>
          <a:blip r:embed="rId4"/>
          <a:stretch/>
        </p:blipFill>
        <p:spPr>
          <a:xfrm>
            <a:off x="9783000" y="319680"/>
            <a:ext cx="2211480" cy="551160"/>
          </a:xfrm>
          <a:prstGeom prst="rect">
            <a:avLst/>
          </a:prstGeom>
          <a:ln>
            <a:noFill/>
          </a:ln>
        </p:spPr>
      </p:pic>
      <p:sp>
        <p:nvSpPr>
          <p:cNvPr id="128" name="PlaceHolder 1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1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3#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3#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3#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3#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3#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3#3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3#3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softuni.bg/courses/java-oop-advanced" TargetMode="Externa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jpe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slideLayout" Target="../slideLayouts/slideLayout37.xml"/><Relationship Id="rId1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slideLayout" Target="../slideLayouts/slideLayout49.xml"/><Relationship Id="rId11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41.png"/><Relationship Id="rId5" Type="http://schemas.openxmlformats.org/officeDocument/2006/relationships/hyperlink" Target="http://www.introprogramming.info/intro-java-book/" TargetMode="External"/><Relationship Id="rId6" Type="http://schemas.openxmlformats.org/officeDocument/2006/relationships/hyperlink" Target="http://creativecommons.org/licenses/by-sa/4.0/" TargetMode="External"/><Relationship Id="rId7" Type="http://schemas.openxmlformats.org/officeDocument/2006/relationships/hyperlink" Target="https://telerikacademy.com/Courses/Courses/Details/159" TargetMode="External"/><Relationship Id="rId8" Type="http://schemas.openxmlformats.org/officeDocument/2006/relationships/hyperlink" Target="http://creativecommons.org/licenses/by-nc-sa/3.0/deed.en_US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3#0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3#0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56160" y="1065960"/>
            <a:ext cx="8214480" cy="11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  <a:ea typeface="Calibri"/>
              </a:rPr>
              <a:t>Iterators and Comparators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211" name="Picture 4" descr=""/>
          <p:cNvPicPr/>
          <p:nvPr/>
        </p:nvPicPr>
        <p:blipFill>
          <a:blip r:embed="rId1"/>
          <a:stretch/>
        </p:blipFill>
        <p:spPr>
          <a:xfrm>
            <a:off x="9184320" y="349704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212" name="Picture 5" descr=""/>
          <p:cNvPicPr/>
          <p:nvPr/>
        </p:nvPicPr>
        <p:blipFill>
          <a:blip r:embed="rId2"/>
          <a:stretch/>
        </p:blipFill>
        <p:spPr>
          <a:xfrm>
            <a:off x="7092720" y="2682720"/>
            <a:ext cx="2441160" cy="244116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684360" y="4583160"/>
            <a:ext cx="318672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84360" y="5053320"/>
            <a:ext cx="318672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Technical Trainers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84360" y="5499720"/>
            <a:ext cx="3186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Software University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684360" y="5841000"/>
            <a:ext cx="31867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600" spc="-1" strike="noStrike" u="sng">
                <a:solidFill>
                  <a:srgbClr val="f6c781"/>
                </a:solidFill>
                <a:uFillTx/>
                <a:latin typeface="Calibri"/>
                <a:hlinkClick r:id="rId3"/>
              </a:rPr>
              <a:t>http://softuni.bg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17" name="Picture 4" descr=""/>
          <p:cNvPicPr/>
          <p:nvPr/>
        </p:nvPicPr>
        <p:blipFill>
          <a:blip r:embed="rId4"/>
          <a:stretch/>
        </p:blipFill>
        <p:spPr>
          <a:xfrm>
            <a:off x="745920" y="3219120"/>
            <a:ext cx="2174760" cy="76032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18" name="CustomShape 6"/>
          <p:cNvSpPr/>
          <p:nvPr/>
        </p:nvSpPr>
        <p:spPr>
          <a:xfrm rot="576000">
            <a:off x="4912200" y="3806280"/>
            <a:ext cx="190548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85000"/>
              </a:lnSpc>
            </a:pPr>
            <a:r>
              <a:rPr b="1" lang="en-US" sz="2400" spc="46" strike="noStrike">
                <a:solidFill>
                  <a:srgbClr val="fff0d9"/>
                </a:solidFill>
                <a:latin typeface="Calibri"/>
                <a:ea typeface="DejaVu Sans"/>
              </a:rPr>
              <a:t>Java OOP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2400" spc="46" strike="noStrike">
                <a:solidFill>
                  <a:srgbClr val="fff0d9"/>
                </a:solidFill>
                <a:latin typeface="Calibri"/>
                <a:ea typeface="DejaVu Sans"/>
              </a:rPr>
              <a:t>Advanced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9" name="Picture 21" descr=""/>
          <p:cNvPicPr/>
          <p:nvPr/>
        </p:nvPicPr>
        <p:blipFill>
          <a:blip r:embed="rId5"/>
          <a:stretch/>
        </p:blipFill>
        <p:spPr>
          <a:xfrm>
            <a:off x="678600" y="2496240"/>
            <a:ext cx="2211480" cy="551160"/>
          </a:xfrm>
          <a:prstGeom prst="rect">
            <a:avLst/>
          </a:prstGeom>
          <a:ln>
            <a:noFill/>
          </a:ln>
        </p:spPr>
      </p:pic>
      <p:pic>
        <p:nvPicPr>
          <p:cNvPr id="220" name="Picture 22" descr=""/>
          <p:cNvPicPr/>
          <p:nvPr/>
        </p:nvPicPr>
        <p:blipFill>
          <a:blip r:embed="rId6"/>
          <a:stretch/>
        </p:blipFill>
        <p:spPr>
          <a:xfrm>
            <a:off x="3450240" y="4191120"/>
            <a:ext cx="2252520" cy="24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0000"/>
              </a:lnSpc>
              <a:spcBef>
                <a:spcPts val="17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Inheritance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leads to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hierarchies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of classes and/or interfaces in an application: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ts val="4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Collections Hierarchy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3A6DC0B-E9B4-4583-B750-E56A35E1C60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868120" y="2817360"/>
            <a:ext cx="2288520" cy="43128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Iterable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5650200" y="4671360"/>
            <a:ext cx="1800720" cy="43128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Queue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2868120" y="5585760"/>
            <a:ext cx="2335320" cy="43128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SortedSet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2868120" y="3756600"/>
            <a:ext cx="2335320" cy="43128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Collection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2868120" y="4671360"/>
            <a:ext cx="2316960" cy="43128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Set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608040" y="4671360"/>
            <a:ext cx="1791720" cy="43128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List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CustomShape 10"/>
          <p:cNvSpPr/>
          <p:nvPr/>
        </p:nvSpPr>
        <p:spPr>
          <a:xfrm>
            <a:off x="3855240" y="3271320"/>
            <a:ext cx="304920" cy="4726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1"/>
          <p:cNvSpPr/>
          <p:nvPr/>
        </p:nvSpPr>
        <p:spPr>
          <a:xfrm>
            <a:off x="3859200" y="4188960"/>
            <a:ext cx="304920" cy="4726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2"/>
          <p:cNvSpPr/>
          <p:nvPr/>
        </p:nvSpPr>
        <p:spPr>
          <a:xfrm>
            <a:off x="5648400" y="5585760"/>
            <a:ext cx="1800720" cy="43128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Deque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9" name="CustomShape 13"/>
          <p:cNvSpPr/>
          <p:nvPr/>
        </p:nvSpPr>
        <p:spPr>
          <a:xfrm>
            <a:off x="3855240" y="5101560"/>
            <a:ext cx="304920" cy="4726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4"/>
          <p:cNvSpPr/>
          <p:nvPr/>
        </p:nvSpPr>
        <p:spPr>
          <a:xfrm>
            <a:off x="6397920" y="5101560"/>
            <a:ext cx="304920" cy="4726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5"/>
          <p:cNvSpPr/>
          <p:nvPr/>
        </p:nvSpPr>
        <p:spPr>
          <a:xfrm>
            <a:off x="1454400" y="3804480"/>
            <a:ext cx="1413000" cy="853560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6"/>
          <p:cNvSpPr/>
          <p:nvPr/>
        </p:nvSpPr>
        <p:spPr>
          <a:xfrm flipH="1">
            <a:off x="5203800" y="3794040"/>
            <a:ext cx="1380240" cy="853560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7"/>
          <p:cNvSpPr/>
          <p:nvPr/>
        </p:nvSpPr>
        <p:spPr>
          <a:xfrm>
            <a:off x="8469360" y="3046680"/>
            <a:ext cx="2753640" cy="52056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Map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18"/>
          <p:cNvSpPr/>
          <p:nvPr/>
        </p:nvSpPr>
        <p:spPr>
          <a:xfrm>
            <a:off x="8469360" y="4179600"/>
            <a:ext cx="2810160" cy="52056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SortedMap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19"/>
          <p:cNvSpPr/>
          <p:nvPr/>
        </p:nvSpPr>
        <p:spPr>
          <a:xfrm>
            <a:off x="8469360" y="5283720"/>
            <a:ext cx="2787480" cy="520560"/>
          </a:xfrm>
          <a:prstGeom prst="roundRect">
            <a:avLst>
              <a:gd name="adj" fmla="val 16667"/>
            </a:avLst>
          </a:prstGeom>
          <a:solidFill>
            <a:srgbClr val="b5dbe5">
              <a:alpha val="15000"/>
            </a:srgbClr>
          </a:solidFill>
          <a:ln w="381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5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NavigableMap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20"/>
          <p:cNvSpPr/>
          <p:nvPr/>
        </p:nvSpPr>
        <p:spPr>
          <a:xfrm>
            <a:off x="9657000" y="3594240"/>
            <a:ext cx="367200" cy="5702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1"/>
          <p:cNvSpPr/>
          <p:nvPr/>
        </p:nvSpPr>
        <p:spPr>
          <a:xfrm>
            <a:off x="9662040" y="4701600"/>
            <a:ext cx="367200" cy="5702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CBC8634-7F7D-4BF0-9EA7-63EE7E4D56F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Root interface of the Java collection classes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 class that implements the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Iterable&lt;T&gt;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can be used with the new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for loop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Iterable&lt;T&gt;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2763720" y="3505320"/>
            <a:ext cx="6657120" cy="2983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List list = new ArrayList();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for(Object o : list)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//do something o;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8C25FA0-034C-4910-8B42-F71C6E2B7C7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Abstract methods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iterator()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Default methods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forEach</a:t>
            </a: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(Consumer&lt;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? super T</a:t>
            </a: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&gt; action)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spliterator()</a:t>
            </a: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- used for parallel programming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Iterable&lt;T&gt;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4754880" y="2011680"/>
            <a:ext cx="6657120" cy="2100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interface Iterable&lt;T&gt;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Iterator&lt;T&gt;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iterator();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DF5DBA5-948A-4C48-8E57-849D1CBC33A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Enables you to cycle through a collection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Nested class for </a:t>
            </a:r>
            <a:r>
              <a:rPr b="1" lang="en-US" sz="3400" spc="-1" strike="noStrike">
                <a:solidFill>
                  <a:srgbClr val="f3be60"/>
                </a:solidFill>
                <a:latin typeface="Calibri"/>
              </a:rPr>
              <a:t>Iterator&lt;T&gt; 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Don't implement both </a:t>
            </a:r>
            <a:r>
              <a:rPr b="1" lang="en-US" sz="3400" spc="-1" strike="noStrike">
                <a:solidFill>
                  <a:srgbClr val="f3be60"/>
                </a:solidFill>
                <a:latin typeface="Calibri"/>
              </a:rPr>
              <a:t>Iterable&lt;T&gt;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1" lang="en-US" sz="3400" spc="-1" strike="noStrike">
                <a:solidFill>
                  <a:srgbClr val="f3be60"/>
                </a:solidFill>
                <a:latin typeface="Calibri"/>
              </a:rPr>
              <a:t>Iterator&lt;T&gt;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Iterator&lt;T&gt;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637200" y="2638800"/>
            <a:ext cx="11019240" cy="2221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class Library&lt;T&gt; implements </a:t>
            </a:r>
            <a:r>
              <a:rPr b="1" lang="en-US" sz="3400" spc="-1" strike="noStrike">
                <a:solidFill>
                  <a:srgbClr val="f3be60"/>
                </a:solidFill>
                <a:latin typeface="Calibri"/>
                <a:ea typeface="DejaVu Sans"/>
              </a:rPr>
              <a:t>Iterable&lt;T&gt;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private final class LibIterator implements </a:t>
            </a:r>
            <a:r>
              <a:rPr b="1" lang="en-US" sz="3400" spc="-1" strike="noStrike">
                <a:solidFill>
                  <a:srgbClr val="f3be60"/>
                </a:solidFill>
                <a:latin typeface="Calibri"/>
                <a:ea typeface="DejaVu Sans"/>
              </a:rPr>
              <a:t>Iterator&lt;T&gt;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{}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637200" y="5493600"/>
            <a:ext cx="11019240" cy="4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class MyClass implements Iterable&lt;T&gt;, Iterator&lt;T&gt; {}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91" name="Picture 3" descr=""/>
          <p:cNvPicPr/>
          <p:nvPr/>
        </p:nvPicPr>
        <p:blipFill>
          <a:blip r:embed="rId1"/>
          <a:stretch/>
        </p:blipFill>
        <p:spPr>
          <a:xfrm>
            <a:off x="10428120" y="5009400"/>
            <a:ext cx="1397160" cy="1397160"/>
          </a:xfrm>
          <a:prstGeom prst="rect">
            <a:avLst/>
          </a:prstGeom>
          <a:ln>
            <a:noFill/>
          </a:ln>
        </p:spPr>
      </p:pic>
      <p:pic>
        <p:nvPicPr>
          <p:cNvPr id="292" name="Picture 4" descr=""/>
          <p:cNvPicPr/>
          <p:nvPr/>
        </p:nvPicPr>
        <p:blipFill>
          <a:blip r:embed="rId2"/>
          <a:stretch/>
        </p:blipFill>
        <p:spPr>
          <a:xfrm>
            <a:off x="10506960" y="1547640"/>
            <a:ext cx="1239840" cy="15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51BEF1D-1492-4BA4-8308-08D914027F9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Create a class Library, which implements </a:t>
            </a:r>
            <a:r>
              <a:rPr b="1" lang="en-US" sz="3400" spc="-1" strike="noStrike">
                <a:solidFill>
                  <a:srgbClr val="f3be60"/>
                </a:solidFill>
                <a:latin typeface="Calibri"/>
              </a:rPr>
              <a:t>Iterable&lt;Book&gt;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Create nested class LibIterator,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which implements </a:t>
            </a:r>
            <a:r>
              <a:rPr b="1" lang="en-US" sz="3400" spc="-1" strike="noStrike">
                <a:solidFill>
                  <a:srgbClr val="f3be60"/>
                </a:solidFill>
                <a:latin typeface="Calibri"/>
              </a:rPr>
              <a:t>Iterator&lt;Book&gt;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Library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296" name="Group 4"/>
          <p:cNvGrpSpPr/>
          <p:nvPr/>
        </p:nvGrpSpPr>
        <p:grpSpPr>
          <a:xfrm>
            <a:off x="1217520" y="3477600"/>
            <a:ext cx="4017600" cy="2867400"/>
            <a:chOff x="1217520" y="3477600"/>
            <a:chExt cx="4017600" cy="2867400"/>
          </a:xfrm>
        </p:grpSpPr>
        <p:grpSp>
          <p:nvGrpSpPr>
            <p:cNvPr id="297" name="Group 5"/>
            <p:cNvGrpSpPr/>
            <p:nvPr/>
          </p:nvGrpSpPr>
          <p:grpSpPr>
            <a:xfrm>
              <a:off x="1217520" y="3477600"/>
              <a:ext cx="4017600" cy="1528200"/>
              <a:chOff x="1217520" y="3477600"/>
              <a:chExt cx="4017600" cy="1528200"/>
            </a:xfrm>
          </p:grpSpPr>
          <p:sp>
            <p:nvSpPr>
              <p:cNvPr id="298" name="CustomShape 6"/>
              <p:cNvSpPr/>
              <p:nvPr/>
            </p:nvSpPr>
            <p:spPr>
              <a:xfrm>
                <a:off x="1217520" y="3477600"/>
                <a:ext cx="4017600" cy="9183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560">
                <a:solidFill>
                  <a:schemeClr val="accent5">
                    <a:lumMod val="20000"/>
                    <a:lumOff val="8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108000" bIns="108000"/>
              <a:p>
                <a:pPr algn="ctr"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&lt;&lt;Iterator&lt;Book&gt;&gt;&gt;</a:t>
                </a:r>
                <a:endParaRPr b="0" lang="en-US" sz="2800" spc="-1" strike="noStrike">
                  <a:latin typeface="Arial"/>
                </a:endParaRPr>
              </a:p>
              <a:p>
                <a:pPr algn="ctr"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LibIterator</a:t>
                </a:r>
                <a:endParaRPr b="0" lang="en-US" sz="2800" spc="-1" strike="noStrike">
                  <a:latin typeface="Arial"/>
                </a:endParaRPr>
              </a:p>
            </p:txBody>
          </p:sp>
          <p:sp>
            <p:nvSpPr>
              <p:cNvPr id="299" name="CustomShape 7"/>
              <p:cNvSpPr/>
              <p:nvPr/>
            </p:nvSpPr>
            <p:spPr>
              <a:xfrm>
                <a:off x="1217520" y="4407840"/>
                <a:ext cx="4017600" cy="5979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560">
                <a:solidFill>
                  <a:schemeClr val="accent5">
                    <a:lumMod val="20000"/>
                    <a:lumOff val="8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108000" bIns="108000"/>
              <a:p>
                <a:pPr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-counter: int</a:t>
                </a:r>
                <a:endParaRPr b="0" lang="en-US" sz="2800" spc="-1" strike="noStrike">
                  <a:latin typeface="Arial"/>
                </a:endParaRPr>
              </a:p>
            </p:txBody>
          </p:sp>
        </p:grpSp>
        <p:sp>
          <p:nvSpPr>
            <p:cNvPr id="300" name="CustomShape 8"/>
            <p:cNvSpPr/>
            <p:nvPr/>
          </p:nvSpPr>
          <p:spPr>
            <a:xfrm>
              <a:off x="1217520" y="5006160"/>
              <a:ext cx="4017600" cy="13388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+hasNext(): Boolean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+next(): Book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301" name="Group 9"/>
          <p:cNvGrpSpPr/>
          <p:nvPr/>
        </p:nvGrpSpPr>
        <p:grpSpPr>
          <a:xfrm>
            <a:off x="5955480" y="3507120"/>
            <a:ext cx="5824800" cy="2137680"/>
            <a:chOff x="5955480" y="3507120"/>
            <a:chExt cx="5824800" cy="2137680"/>
          </a:xfrm>
        </p:grpSpPr>
        <p:grpSp>
          <p:nvGrpSpPr>
            <p:cNvPr id="302" name="Group 10"/>
            <p:cNvGrpSpPr/>
            <p:nvPr/>
          </p:nvGrpSpPr>
          <p:grpSpPr>
            <a:xfrm>
              <a:off x="5955480" y="3507120"/>
              <a:ext cx="5824800" cy="1528200"/>
              <a:chOff x="5955480" y="3507120"/>
              <a:chExt cx="5824800" cy="1528200"/>
            </a:xfrm>
          </p:grpSpPr>
          <p:sp>
            <p:nvSpPr>
              <p:cNvPr id="303" name="CustomShape 11"/>
              <p:cNvSpPr/>
              <p:nvPr/>
            </p:nvSpPr>
            <p:spPr>
              <a:xfrm>
                <a:off x="5955480" y="3507120"/>
                <a:ext cx="5824800" cy="9183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560">
                <a:solidFill>
                  <a:schemeClr val="accent5">
                    <a:lumMod val="20000"/>
                    <a:lumOff val="8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108000" bIns="108000"/>
              <a:p>
                <a:pPr algn="ctr"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&lt;&lt;Iterable&lt;Book&gt;&gt;&gt;</a:t>
                </a:r>
                <a:endParaRPr b="0" lang="en-US" sz="2800" spc="-1" strike="noStrike">
                  <a:latin typeface="Arial"/>
                </a:endParaRPr>
              </a:p>
              <a:p>
                <a:pPr algn="ctr"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Library</a:t>
                </a:r>
                <a:endParaRPr b="0" lang="en-US" sz="2800" spc="-1" strike="noStrike">
                  <a:latin typeface="Arial"/>
                </a:endParaRPr>
              </a:p>
            </p:txBody>
          </p:sp>
          <p:sp>
            <p:nvSpPr>
              <p:cNvPr id="304" name="CustomShape 12"/>
              <p:cNvSpPr/>
              <p:nvPr/>
            </p:nvSpPr>
            <p:spPr>
              <a:xfrm>
                <a:off x="5955480" y="4437360"/>
                <a:ext cx="5824800" cy="5979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560">
                <a:solidFill>
                  <a:schemeClr val="accent5">
                    <a:lumMod val="20000"/>
                    <a:lumOff val="8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108000" bIns="108000"/>
              <a:p>
                <a:pPr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-books: Book[]</a:t>
                </a:r>
                <a:endParaRPr b="0" lang="en-US" sz="2800" spc="-1" strike="noStrike">
                  <a:latin typeface="Arial"/>
                </a:endParaRPr>
              </a:p>
            </p:txBody>
          </p:sp>
        </p:grpSp>
        <p:sp>
          <p:nvSpPr>
            <p:cNvPr id="305" name="CustomShape 13"/>
            <p:cNvSpPr/>
            <p:nvPr/>
          </p:nvSpPr>
          <p:spPr>
            <a:xfrm>
              <a:off x="5955480" y="5036040"/>
              <a:ext cx="5824800" cy="6087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+iterator(): Iterator&lt;Book&gt;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A4543B3-D8BB-43D3-B45A-6062F8F1A64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Library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227160" y="1143000"/>
            <a:ext cx="11691360" cy="6000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class Library&lt;Book&gt;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implements Iterable&lt;Book&gt;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private Book[] books;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Library(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Book...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books)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this.books = books;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Iterator&lt;Book&gt;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iterator()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return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new LibIterator();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 //TODO: Add nested iterator, look for it on next slide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794520" y="6344280"/>
            <a:ext cx="10555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https://judge.softuni.bg/Contests/Practice/Index/523#1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FA5E7A5-CDFE-4F5D-AC5D-195E4404885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Library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276840" y="1523880"/>
            <a:ext cx="11691360" cy="441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private final class</a:t>
            </a: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LibIterator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implements Iterator&lt;Book&gt;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private int counter = 0;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boolean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hasNext()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if(this.counter &lt; books.length) { return true; 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return false;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794520" y="6344280"/>
            <a:ext cx="10555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https://judge.softuni.bg/Contests/Practice/Index/523#1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49B5BB3-D6CF-48F7-8A00-5DD3C132350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Library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227160" y="1828800"/>
            <a:ext cx="11691360" cy="2253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Book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next()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return books[counter++];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94520" y="6344280"/>
            <a:ext cx="10555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https://judge.softuni.bg/Contests/Practice/Index/523#1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011960" y="5011560"/>
            <a:ext cx="9806040" cy="7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/>
          <a:p>
            <a:pPr algn="ctr">
              <a:lnSpc>
                <a:spcPts val="54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Iterable&lt;T&gt; and Iterator&lt;T&gt;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011960" y="5830920"/>
            <a:ext cx="980604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7" strike="noStrike">
                <a:solidFill>
                  <a:srgbClr val="f0a22e"/>
                </a:solidFill>
                <a:latin typeface="Calibri"/>
              </a:rPr>
              <a:t>Live Exercises in Class (Lab)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20" name="Picture 5" descr=""/>
          <p:cNvPicPr/>
          <p:nvPr/>
        </p:nvPicPr>
        <p:blipFill>
          <a:blip r:embed="rId1"/>
          <a:stretch/>
        </p:blipFill>
        <p:spPr>
          <a:xfrm>
            <a:off x="4153320" y="914400"/>
            <a:ext cx="3523320" cy="363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7" dur="indefinite" restart="never" nodeType="tmRoot">
          <p:childTnLst>
            <p:seq>
              <p:cTn id="2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12520" y="5358600"/>
            <a:ext cx="10562760" cy="7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f3be60"/>
                </a:solidFill>
                <a:latin typeface="Calibri"/>
              </a:rPr>
              <a:t>Comparable&lt;T&gt; vs Comparator &lt;T&gt;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11760120" y="6524640"/>
            <a:ext cx="42804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2304F90-4F48-4EDA-B220-A0306D0AA01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323" name="Picture 5" descr=""/>
          <p:cNvPicPr/>
          <p:nvPr/>
        </p:nvPicPr>
        <p:blipFill>
          <a:blip r:embed="rId1"/>
          <a:stretch/>
        </p:blipFill>
        <p:spPr>
          <a:xfrm>
            <a:off x="3427560" y="838080"/>
            <a:ext cx="5333400" cy="39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FE12866-A0C1-4528-8E46-401A5A6101B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Variable Arguments</a:t>
            </a:r>
            <a:endParaRPr b="0" lang="en-US" sz="3400" spc="-1" strike="noStrike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Iterators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Iterator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ListIterator</a:t>
            </a: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Comparators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Comparable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24" name="Picture 8" descr=""/>
          <p:cNvPicPr/>
          <p:nvPr/>
        </p:nvPicPr>
        <p:blipFill>
          <a:blip r:embed="rId1"/>
          <a:stretch/>
        </p:blipFill>
        <p:spPr>
          <a:xfrm flipH="1">
            <a:off x="7314480" y="914400"/>
            <a:ext cx="4251960" cy="52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D78CFF3-E04C-49C6-9568-B4C4ED4BA71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37840" y="1290600"/>
            <a:ext cx="11027880" cy="52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Comparator provides a way for you to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 provide custom comparison logic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for types that you have no control over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Multiple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sorting sequence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Doesn’t affect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 original class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compare()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method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Comparator &lt;E&gt; vs Comparable &lt;E&gt;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27" name="Picture 2" descr=""/>
          <p:cNvPicPr/>
          <p:nvPr/>
        </p:nvPicPr>
        <p:blipFill>
          <a:blip r:embed="rId1"/>
          <a:stretch/>
        </p:blipFill>
        <p:spPr>
          <a:xfrm rot="20277600">
            <a:off x="7902360" y="3735360"/>
            <a:ext cx="3836520" cy="201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2872635-6CCC-4E09-81A8-8CF310083C1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537840" y="1290600"/>
            <a:ext cx="1102788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Comparable allows you to specify how objects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that you are implementing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get compared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Single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sorting sequence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Affects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 original class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compareTo()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method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Comparator &lt;E&gt; vs Comparable &lt;E&gt;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537840" y="990720"/>
            <a:ext cx="11118240" cy="20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32" name="Picture 2" descr=""/>
          <p:cNvPicPr/>
          <p:nvPr/>
        </p:nvPicPr>
        <p:blipFill>
          <a:blip r:embed="rId1"/>
          <a:stretch/>
        </p:blipFill>
        <p:spPr>
          <a:xfrm>
            <a:off x="6856560" y="3187440"/>
            <a:ext cx="4329360" cy="288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44CADF5-B2E1-422B-9325-B7371D2AFB5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Allows you to specify how objects that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you are implementing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get compared.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Comparable &lt;E&gt;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457200" y="2286000"/>
            <a:ext cx="11200680" cy="3989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class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Student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implements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Comparable&lt;Student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&gt; {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private String name;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private int age;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int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compareTo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(Student st) {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if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(this.age == st.age)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{ return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0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; }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else if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(this.age &gt; st.age)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{ return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1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; }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else if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(this.age &lt; st.age)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{ return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-1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; }   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7875000" y="3336120"/>
            <a:ext cx="3782880" cy="1144080"/>
          </a:xfrm>
          <a:prstGeom prst="wedgeRoundRectCallout">
            <a:avLst>
              <a:gd name="adj1" fmla="val -32108"/>
              <a:gd name="adj2" fmla="val -101212"/>
              <a:gd name="adj3" fmla="val 16667"/>
            </a:avLst>
          </a:prstGeom>
          <a:solidFill>
            <a:srgbClr val="663606"/>
          </a:solidFill>
          <a:ln w="9360">
            <a:solidFill>
              <a:srgbClr val="f5ffe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Provide data type of compared object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3496F44-0DAA-48B4-987D-558AEE11B79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Allows you to provide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custom comparison logic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Comparator&lt;E&gt;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492120" y="1905120"/>
            <a:ext cx="11200680" cy="4568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class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Dog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implements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Comparator&lt;Dog&gt;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private String 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private int age;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int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compare(Dog d, Dog d1)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return d.age - d1.age;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AB568C9-AABB-414C-B993-63E4AFA8FDC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Expand Book by implementing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Comparable&lt;Book&gt;</a:t>
            </a:r>
            <a:endParaRPr b="0" lang="en-US" sz="28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Book have to be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compared by name</a:t>
            </a:r>
            <a:endParaRPr b="0" lang="en-US" sz="28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When name is equal,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</a:rPr>
              <a:t>compare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them by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</a:rPr>
              <a:t>year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Comparable Book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45" name="Group 4"/>
          <p:cNvGrpSpPr/>
          <p:nvPr/>
        </p:nvGrpSpPr>
        <p:grpSpPr>
          <a:xfrm>
            <a:off x="6551640" y="1219320"/>
            <a:ext cx="5014080" cy="5304960"/>
            <a:chOff x="6551640" y="1219320"/>
            <a:chExt cx="5014080" cy="5304960"/>
          </a:xfrm>
        </p:grpSpPr>
        <p:grpSp>
          <p:nvGrpSpPr>
            <p:cNvPr id="346" name="Group 5"/>
            <p:cNvGrpSpPr/>
            <p:nvPr/>
          </p:nvGrpSpPr>
          <p:grpSpPr>
            <a:xfrm>
              <a:off x="6551640" y="1219320"/>
              <a:ext cx="5014080" cy="2382120"/>
              <a:chOff x="6551640" y="1219320"/>
              <a:chExt cx="5014080" cy="2382120"/>
            </a:xfrm>
          </p:grpSpPr>
          <p:sp>
            <p:nvSpPr>
              <p:cNvPr id="347" name="CustomShape 6"/>
              <p:cNvSpPr/>
              <p:nvPr/>
            </p:nvSpPr>
            <p:spPr>
              <a:xfrm>
                <a:off x="6551640" y="1219320"/>
                <a:ext cx="5014080" cy="10256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560">
                <a:solidFill>
                  <a:schemeClr val="accent5">
                    <a:lumMod val="20000"/>
                    <a:lumOff val="8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108000" bIns="108000"/>
              <a:p>
                <a:pPr algn="ctr"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&lt;&lt;Comparable&lt;Book&gt;&gt;&gt;</a:t>
                </a:r>
                <a:endParaRPr b="0" lang="en-US" sz="2800" spc="-1" strike="noStrike">
                  <a:latin typeface="Arial"/>
                </a:endParaRPr>
              </a:p>
              <a:p>
                <a:pPr algn="ctr"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Book</a:t>
                </a:r>
                <a:endParaRPr b="0" lang="en-US" sz="2800" spc="-1" strike="noStrike">
                  <a:latin typeface="Arial"/>
                </a:endParaRPr>
              </a:p>
            </p:txBody>
          </p:sp>
          <p:sp>
            <p:nvSpPr>
              <p:cNvPr id="348" name="CustomShape 7"/>
              <p:cNvSpPr/>
              <p:nvPr/>
            </p:nvSpPr>
            <p:spPr>
              <a:xfrm>
                <a:off x="6551640" y="2245680"/>
                <a:ext cx="5014080" cy="13557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560">
                <a:solidFill>
                  <a:schemeClr val="accent5">
                    <a:lumMod val="20000"/>
                    <a:lumOff val="8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108000" bIns="108000"/>
              <a:p>
                <a:pPr>
                  <a:lnSpc>
                    <a:spcPts val="2999"/>
                  </a:lnSpc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-title: String</a:t>
                </a:r>
                <a:endParaRPr b="0" lang="en-US" sz="2400" spc="-1" strike="noStrike">
                  <a:latin typeface="Arial"/>
                </a:endParaRPr>
              </a:p>
              <a:p>
                <a:pPr>
                  <a:lnSpc>
                    <a:spcPts val="2999"/>
                  </a:lnSpc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-year: int</a:t>
                </a:r>
                <a:endParaRPr b="0" lang="en-US" sz="2400" spc="-1" strike="noStrike">
                  <a:latin typeface="Arial"/>
                </a:endParaRPr>
              </a:p>
              <a:p>
                <a:pPr>
                  <a:lnSpc>
                    <a:spcPts val="2999"/>
                  </a:lnSpc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-authors: List&lt;String&gt;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sp>
          <p:nvSpPr>
            <p:cNvPr id="349" name="CustomShape 8"/>
            <p:cNvSpPr/>
            <p:nvPr/>
          </p:nvSpPr>
          <p:spPr>
            <a:xfrm>
              <a:off x="6551640" y="3602160"/>
              <a:ext cx="5014080" cy="29221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-setTitle(String)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-setYear(String)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-setAuthors(String…)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+getTitle(): 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+getYear(): int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+getAuthors(): +List&lt;String&gt;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+compareTo(Book): int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1" dur="indefinite" restart="never" nodeType="tmRoot">
          <p:childTnLst>
            <p:seq>
              <p:cTn id="3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5C8CB03-1B26-4755-930C-AD5623207A2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Comparable Book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503280" y="1371600"/>
            <a:ext cx="11277000" cy="5421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public int compareTo(Book book)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if 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.getTitle().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compareTo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book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.getTitle())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== 0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if (this.getYear()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&gt;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book.getYear())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return 1;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 else if (this.getYear()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&lt;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book.getYear())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return -1;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                </a:t>
            </a:r>
            <a:r>
              <a:rPr b="0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// Continues on the next slide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794520" y="6344280"/>
            <a:ext cx="10555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https://judge.softuni.bg/Contests/Practice/Index/523#2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B963FDC-8997-4EA6-9006-5EB06CDCCD5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Comparable Book(2)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503280" y="1676520"/>
            <a:ext cx="11277000" cy="3836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// 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return 0;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 else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return this.getTitle().compareTo(book.getTitle());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794520" y="6344280"/>
            <a:ext cx="10555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https://judge.softuni.bg/Contests/Practice/Index/523#2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1" dur="indefinite" restart="never" nodeType="tmRoot">
          <p:childTnLst>
            <p:seq>
              <p:cTn id="3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14361B9-354B-49D9-9B5F-A141084A90C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Create a class, which can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compare</a:t>
            </a:r>
            <a:r>
              <a:rPr b="1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two books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Use your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BookComparator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to sort list of Books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Book Comparator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61" name="Group 4"/>
          <p:cNvGrpSpPr/>
          <p:nvPr/>
        </p:nvGrpSpPr>
        <p:grpSpPr>
          <a:xfrm>
            <a:off x="3590280" y="3023640"/>
            <a:ext cx="5004000" cy="1824480"/>
            <a:chOff x="3590280" y="3023640"/>
            <a:chExt cx="5004000" cy="1824480"/>
          </a:xfrm>
        </p:grpSpPr>
        <p:sp>
          <p:nvSpPr>
            <p:cNvPr id="362" name="CustomShape 5"/>
            <p:cNvSpPr/>
            <p:nvPr/>
          </p:nvSpPr>
          <p:spPr>
            <a:xfrm>
              <a:off x="3590280" y="3023640"/>
              <a:ext cx="5004000" cy="918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 algn="ctr"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&lt;&lt;Comparator&lt;Book&gt;&gt;&gt;</a:t>
              </a:r>
              <a:endParaRPr b="0" lang="en-US" sz="2800" spc="-1" strike="noStrike">
                <a:latin typeface="Arial"/>
              </a:endParaRPr>
            </a:p>
            <a:p>
              <a:pPr algn="ctr"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BookComparator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363" name="CustomShape 6"/>
            <p:cNvSpPr/>
            <p:nvPr/>
          </p:nvSpPr>
          <p:spPr>
            <a:xfrm>
              <a:off x="3590280" y="3938040"/>
              <a:ext cx="5004000" cy="9100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+compare(Book, Book):int 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3" dur="indefinite" restart="never" nodeType="tmRoot">
          <p:childTnLst>
            <p:seq>
              <p:cTn id="3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144E7F6-D720-40D5-831B-16C5FFF35A3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Book Comparator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03120" y="1431000"/>
            <a:ext cx="11505600" cy="4993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class BookComparator implements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Comparator&lt;Book&gt;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@Override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public int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compare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(Book first, Book second)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if (first.getTitle().compareTo(second.getTitle()) == 0)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if (first.getYear()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&gt;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second.getYear()) {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return 1;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// Continues on the next slide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794520" y="6344280"/>
            <a:ext cx="10555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https://judge.softuni.bg/Contests/Practice/Index/523#3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5" dur="indefinite" restart="never" nodeType="tmRoot">
          <p:childTnLst>
            <p:seq>
              <p:cTn id="326" dur="indefinite" nodeType="mainSeq">
                <p:childTnLst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6B66D45-317D-4A21-BC74-8D091A3DAAB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Book Comparator(2)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03120" y="1431000"/>
            <a:ext cx="11505600" cy="362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// 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else</a:t>
            </a: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if</a:t>
            </a: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(first.getYear()</a:t>
            </a:r>
            <a:r>
              <a:rPr b="1" lang="en-US" sz="1200" spc="-1" strike="noStrike">
                <a:solidFill>
                  <a:srgbClr val="fbeedc"/>
                </a:solidFill>
                <a:latin typeface="Consolas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&lt;</a:t>
            </a:r>
            <a:r>
              <a:rPr b="1" lang="en-US" sz="1200" spc="-1" strike="noStrike">
                <a:solidFill>
                  <a:srgbClr val="fbeedc"/>
                </a:solidFill>
                <a:latin typeface="Consolas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second.getYear())</a:t>
            </a:r>
            <a:r>
              <a:rPr b="1" lang="en-US" sz="1200" spc="-1" strike="noStrike">
                <a:solidFill>
                  <a:srgbClr val="fbeedc"/>
                </a:solidFill>
                <a:latin typeface="Consolas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{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return</a:t>
            </a:r>
            <a:r>
              <a:rPr b="1" lang="en-US" sz="1600" spc="-1" strike="noStrike">
                <a:solidFill>
                  <a:srgbClr val="f3cd60"/>
                </a:solidFill>
                <a:latin typeface="Consolas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-1;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return 0;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 else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return first.getTitle().compareTo(second.getTitle());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794520" y="6344280"/>
            <a:ext cx="10555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https://judge.softuni.bg/Contests/Practice/Index/523#3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7" dur="indefinite" restart="never" nodeType="tmRoot">
          <p:childTnLst>
            <p:seq>
              <p:cTn id="3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4B3AD4B-9653-4D97-B0F3-40CE913EDCA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90440" y="1151280"/>
            <a:ext cx="11804040" cy="53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7200" spc="-1" strike="noStrike">
                <a:solidFill>
                  <a:srgbClr val="f3cd60"/>
                </a:solidFill>
                <a:latin typeface="Calibri"/>
              </a:rPr>
              <a:t>sli.do</a:t>
            </a:r>
            <a:br/>
            <a:r>
              <a:rPr b="1" lang="en-US" sz="9600" spc="-1" strike="noStrike">
                <a:solidFill>
                  <a:srgbClr val="ffffff"/>
                </a:solidFill>
                <a:latin typeface="Calibri"/>
              </a:rPr>
              <a:t>#java-fund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Questions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FF15813-289A-4A43-BEF4-DD45A44B5DA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Variable arguments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Iterable&lt;T&gt; 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Iterator&lt;T&gt;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Comparable&lt;T&gt;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Comparator&lt;T&gt;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75" name="Picture 7" descr=""/>
          <p:cNvPicPr/>
          <p:nvPr/>
        </p:nvPicPr>
        <p:blipFill>
          <a:blip r:embed="rId1"/>
          <a:stretch/>
        </p:blipFill>
        <p:spPr>
          <a:xfrm flipH="1">
            <a:off x="7161840" y="1295280"/>
            <a:ext cx="4309920" cy="466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Java Advanced – Course Overview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1529280" y="6400800"/>
            <a:ext cx="1048176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https://softuni.bg/courses/java-oop-advanced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8" name="Picture 34" descr=""/>
          <p:cNvPicPr/>
          <p:nvPr/>
        </p:nvPicPr>
        <p:blipFill>
          <a:blip r:embed="rId2"/>
          <a:stretch/>
        </p:blipFill>
        <p:spPr>
          <a:xfrm>
            <a:off x="9439200" y="3886200"/>
            <a:ext cx="2552760" cy="55476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79" name="Picture 35" descr=""/>
          <p:cNvPicPr/>
          <p:nvPr/>
        </p:nvPicPr>
        <p:blipFill>
          <a:blip r:embed="rId3"/>
          <a:stretch/>
        </p:blipFill>
        <p:spPr>
          <a:xfrm>
            <a:off x="7199280" y="2139840"/>
            <a:ext cx="2897640" cy="675720"/>
          </a:xfrm>
          <a:prstGeom prst="rect">
            <a:avLst/>
          </a:prstGeom>
          <a:ln>
            <a:noFill/>
          </a:ln>
        </p:spPr>
      </p:pic>
      <p:pic>
        <p:nvPicPr>
          <p:cNvPr id="380" name="Picture 36" descr=""/>
          <p:cNvPicPr/>
          <p:nvPr/>
        </p:nvPicPr>
        <p:blipFill>
          <a:blip r:embed="rId4"/>
          <a:stretch/>
        </p:blipFill>
        <p:spPr>
          <a:xfrm>
            <a:off x="7199280" y="2949120"/>
            <a:ext cx="1780560" cy="746640"/>
          </a:xfrm>
          <a:prstGeom prst="rect">
            <a:avLst/>
          </a:prstGeom>
          <a:ln>
            <a:noFill/>
          </a:ln>
        </p:spPr>
      </p:pic>
      <p:pic>
        <p:nvPicPr>
          <p:cNvPr id="381" name="Picture 37" descr=""/>
          <p:cNvPicPr/>
          <p:nvPr/>
        </p:nvPicPr>
        <p:blipFill>
          <a:blip r:embed="rId5"/>
          <a:stretch/>
        </p:blipFill>
        <p:spPr>
          <a:xfrm>
            <a:off x="9092880" y="2949120"/>
            <a:ext cx="2897640" cy="746640"/>
          </a:xfrm>
          <a:prstGeom prst="rect">
            <a:avLst/>
          </a:prstGeom>
          <a:ln>
            <a:noFill/>
          </a:ln>
        </p:spPr>
      </p:pic>
      <p:pic>
        <p:nvPicPr>
          <p:cNvPr id="382" name="Picture 38" descr=""/>
          <p:cNvPicPr/>
          <p:nvPr/>
        </p:nvPicPr>
        <p:blipFill>
          <a:blip r:embed="rId6"/>
          <a:stretch/>
        </p:blipFill>
        <p:spPr>
          <a:xfrm>
            <a:off x="10213200" y="2139840"/>
            <a:ext cx="1779840" cy="675720"/>
          </a:xfrm>
          <a:prstGeom prst="rect">
            <a:avLst/>
          </a:prstGeom>
          <a:ln>
            <a:noFill/>
          </a:ln>
        </p:spPr>
      </p:pic>
      <p:pic>
        <p:nvPicPr>
          <p:cNvPr id="383" name="Picture 39" descr=""/>
          <p:cNvPicPr/>
          <p:nvPr/>
        </p:nvPicPr>
        <p:blipFill>
          <a:blip r:embed="rId7"/>
          <a:stretch/>
        </p:blipFill>
        <p:spPr>
          <a:xfrm>
            <a:off x="7199280" y="3886200"/>
            <a:ext cx="2141640" cy="554760"/>
          </a:xfrm>
          <a:prstGeom prst="rect">
            <a:avLst/>
          </a:prstGeom>
          <a:ln>
            <a:noFill/>
          </a:ln>
        </p:spPr>
      </p:pic>
      <p:pic>
        <p:nvPicPr>
          <p:cNvPr id="384" name="Picture 40" descr=""/>
          <p:cNvPicPr/>
          <p:nvPr/>
        </p:nvPicPr>
        <p:blipFill>
          <a:blip r:embed="rId8"/>
          <a:stretch/>
        </p:blipFill>
        <p:spPr>
          <a:xfrm>
            <a:off x="10138680" y="4626720"/>
            <a:ext cx="1852920" cy="1392120"/>
          </a:xfrm>
          <a:prstGeom prst="rect">
            <a:avLst/>
          </a:prstGeom>
          <a:ln>
            <a:noFill/>
          </a:ln>
        </p:spPr>
      </p:pic>
      <p:pic>
        <p:nvPicPr>
          <p:cNvPr id="385" name="Picture 41" descr=""/>
          <p:cNvPicPr/>
          <p:nvPr/>
        </p:nvPicPr>
        <p:blipFill>
          <a:blip r:embed="rId9"/>
          <a:stretch/>
        </p:blipFill>
        <p:spPr>
          <a:xfrm>
            <a:off x="7161120" y="1313640"/>
            <a:ext cx="1533600" cy="659880"/>
          </a:xfrm>
          <a:prstGeom prst="rect">
            <a:avLst/>
          </a:prstGeom>
          <a:ln>
            <a:noFill/>
          </a:ln>
        </p:spPr>
      </p:pic>
      <p:pic>
        <p:nvPicPr>
          <p:cNvPr id="386" name="Picture 42" descr=""/>
          <p:cNvPicPr/>
          <p:nvPr/>
        </p:nvPicPr>
        <p:blipFill>
          <a:blip r:embed="rId10"/>
          <a:stretch/>
        </p:blipFill>
        <p:spPr>
          <a:xfrm>
            <a:off x="7200720" y="5405400"/>
            <a:ext cx="2797920" cy="613800"/>
          </a:xfrm>
          <a:prstGeom prst="rect">
            <a:avLst/>
          </a:prstGeom>
          <a:ln>
            <a:noFill/>
          </a:ln>
        </p:spPr>
      </p:pic>
      <p:pic>
        <p:nvPicPr>
          <p:cNvPr id="387" name="Picture 43" descr=""/>
          <p:cNvPicPr/>
          <p:nvPr/>
        </p:nvPicPr>
        <p:blipFill>
          <a:blip r:embed="rId11"/>
          <a:stretch/>
        </p:blipFill>
        <p:spPr>
          <a:xfrm>
            <a:off x="8805600" y="1304280"/>
            <a:ext cx="1482120" cy="668880"/>
          </a:xfrm>
          <a:prstGeom prst="rect">
            <a:avLst/>
          </a:prstGeom>
          <a:ln>
            <a:noFill/>
          </a:ln>
        </p:spPr>
      </p:pic>
      <p:pic>
        <p:nvPicPr>
          <p:cNvPr id="388" name="Picture 44" descr=""/>
          <p:cNvPicPr/>
          <p:nvPr/>
        </p:nvPicPr>
        <p:blipFill>
          <a:blip r:embed="rId12"/>
          <a:stretch/>
        </p:blipFill>
        <p:spPr>
          <a:xfrm>
            <a:off x="10449360" y="1295280"/>
            <a:ext cx="1511640" cy="677880"/>
          </a:xfrm>
          <a:prstGeom prst="rect">
            <a:avLst/>
          </a:prstGeom>
          <a:ln>
            <a:noFill/>
          </a:ln>
        </p:spPr>
      </p:pic>
      <p:pic>
        <p:nvPicPr>
          <p:cNvPr id="389" name="Picture 45" descr=""/>
          <p:cNvPicPr/>
          <p:nvPr/>
        </p:nvPicPr>
        <p:blipFill>
          <a:blip r:embed="rId13"/>
          <a:stretch/>
        </p:blipFill>
        <p:spPr>
          <a:xfrm>
            <a:off x="7200720" y="4641480"/>
            <a:ext cx="2797920" cy="61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7" dur="indefinite" restart="never" nodeType="tmRoot">
          <p:childTnLst>
            <p:seq>
              <p:cTn id="3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259920" y="102960"/>
            <a:ext cx="907344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73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259920" y="1039680"/>
            <a:ext cx="9433800" cy="56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900" spc="-1" strike="noStrike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Foundation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latin typeface="Arial"/>
            </a:endParaRPr>
          </a:p>
          <a:p>
            <a:pPr lvl="1"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@ Facebook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latin typeface="Arial"/>
            </a:endParaRPr>
          </a:p>
          <a:p>
            <a:pPr lvl="1"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Forums</a:t>
            </a:r>
            <a:endParaRPr b="0" lang="en-US" sz="3200" spc="-1" strike="noStrike">
              <a:latin typeface="Arial"/>
            </a:endParaRPr>
          </a:p>
          <a:p>
            <a:pPr lvl="2" marL="60948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6c781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92" name="Picture 9" descr=""/>
          <p:cNvPicPr/>
          <p:nvPr/>
        </p:nvPicPr>
        <p:blipFill>
          <a:blip r:embed="rId5"/>
          <a:stretch/>
        </p:blipFill>
        <p:spPr>
          <a:xfrm>
            <a:off x="9858600" y="3265920"/>
            <a:ext cx="1466280" cy="365040"/>
          </a:xfrm>
          <a:prstGeom prst="rect">
            <a:avLst/>
          </a:prstGeom>
          <a:ln>
            <a:noFill/>
          </a:ln>
        </p:spPr>
      </p:pic>
      <p:pic>
        <p:nvPicPr>
          <p:cNvPr id="393" name="Picture 4" descr=""/>
          <p:cNvPicPr/>
          <p:nvPr/>
        </p:nvPicPr>
        <p:blipFill>
          <a:blip r:embed="rId6"/>
          <a:stretch/>
        </p:blipFill>
        <p:spPr>
          <a:xfrm>
            <a:off x="10075680" y="4012200"/>
            <a:ext cx="1003320" cy="1017000"/>
          </a:xfrm>
          <a:prstGeom prst="rect">
            <a:avLst/>
          </a:prstGeom>
          <a:ln>
            <a:noFill/>
          </a:ln>
        </p:spPr>
      </p:pic>
      <p:pic>
        <p:nvPicPr>
          <p:cNvPr id="394" name="Picture 12" descr=""/>
          <p:cNvPicPr/>
          <p:nvPr/>
        </p:nvPicPr>
        <p:blipFill>
          <a:blip r:embed="rId7"/>
          <a:stretch/>
        </p:blipFill>
        <p:spPr>
          <a:xfrm>
            <a:off x="10109160" y="5410080"/>
            <a:ext cx="969480" cy="965160"/>
          </a:xfrm>
          <a:prstGeom prst="rect">
            <a:avLst/>
          </a:prstGeom>
          <a:ln>
            <a:noFill/>
          </a:ln>
        </p:spPr>
      </p:pic>
      <p:pic>
        <p:nvPicPr>
          <p:cNvPr id="395" name="Picture 4" descr=""/>
          <p:cNvPicPr/>
          <p:nvPr/>
        </p:nvPicPr>
        <p:blipFill>
          <a:blip r:embed="rId8"/>
          <a:stretch/>
        </p:blipFill>
        <p:spPr>
          <a:xfrm>
            <a:off x="6295320" y="2727360"/>
            <a:ext cx="2746440" cy="3656880"/>
          </a:xfrm>
          <a:prstGeom prst="rect">
            <a:avLst/>
          </a:prstGeom>
          <a:ln>
            <a:noFill/>
          </a:ln>
        </p:spPr>
      </p:pic>
      <p:pic>
        <p:nvPicPr>
          <p:cNvPr id="396" name="Picture 15" descr=""/>
          <p:cNvPicPr/>
          <p:nvPr/>
        </p:nvPicPr>
        <p:blipFill>
          <a:blip r:embed="rId9"/>
          <a:stretch/>
        </p:blipFill>
        <p:spPr>
          <a:xfrm>
            <a:off x="9829440" y="1039680"/>
            <a:ext cx="1495440" cy="18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9" dur="indefinite" restart="never" nodeType="tmRoot">
          <p:childTnLst>
            <p:seq>
              <p:cTn id="3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License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90440" y="1151280"/>
            <a:ext cx="11804040" cy="17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51000"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 license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3685DDB-6D4B-4847-86F8-91D7247F222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00" name="Picture 4" descr=""/>
          <p:cNvPicPr/>
          <p:nvPr/>
        </p:nvPicPr>
        <p:blipFill>
          <a:blip r:embed="rId4"/>
          <a:stretch/>
        </p:blipFill>
        <p:spPr>
          <a:xfrm>
            <a:off x="4507560" y="3281040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01" name="CustomShape 4"/>
          <p:cNvSpPr/>
          <p:nvPr/>
        </p:nvSpPr>
        <p:spPr>
          <a:xfrm>
            <a:off x="188640" y="4724280"/>
            <a:ext cx="11804040" cy="19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Attribution: this work may contain portions from</a:t>
            </a:r>
            <a:endParaRPr b="0" lang="en-US" sz="2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5"/>
              </a:rPr>
              <a:t>Fundamentals of Computer Programming with Java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 book by Svetlin Nakov &amp; Co. under 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6"/>
              </a:rPr>
              <a:t>CC-BY-SA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license</a:t>
            </a:r>
            <a:endParaRPr b="0" lang="en-US" sz="20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7"/>
              </a:rPr>
              <a:t>OOP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 course by Telerik Academy under 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8"/>
              </a:rPr>
              <a:t>CC-BY-NC-SA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license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1" dur="indefinite" restart="never" nodeType="tmRoot">
          <p:childTnLst>
            <p:seq>
              <p:cTn id="3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D3FE45D-7169-4E09-BC4E-9BF8574EABB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Allows the method to accept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zero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or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multiple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arguments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Variable Arguments (varargs)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722880" y="1946520"/>
            <a:ext cx="10819800" cy="4902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static void display(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String... values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) {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System.out.println("display method invoked");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}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static void main()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display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display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("first");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display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  <a:ea typeface="DejaVu Sans"/>
              </a:rPr>
              <a:t>("multiple", "Strings");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6932520" y="3936240"/>
            <a:ext cx="3108960" cy="851400"/>
          </a:xfrm>
          <a:prstGeom prst="wedgeRoundRectCallout">
            <a:avLst>
              <a:gd name="adj1" fmla="val -43168"/>
              <a:gd name="adj2" fmla="val -219361"/>
              <a:gd name="adj3" fmla="val 16667"/>
            </a:avLst>
          </a:prstGeom>
          <a:solidFill>
            <a:srgbClr val="663606"/>
          </a:solidFill>
          <a:ln w="9360">
            <a:solidFill>
              <a:srgbClr val="f5ffe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Ellipsis syntax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31436EB-3319-413C-B448-708D81FDD49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There can be </a:t>
            </a: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only one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variable argument </a:t>
            </a: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in the method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36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Variable argument </a:t>
            </a: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must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be the </a:t>
            </a: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last argument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Variable Arguments Rules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9440" y="2895480"/>
            <a:ext cx="11429280" cy="1674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static void display(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int num,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String... values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) {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System.out.println("display method invoked");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379440" y="4855680"/>
            <a:ext cx="11429280" cy="2313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void method(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String... a, int... b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) {}//Compile time error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void method(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int... a, String b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  <a:ea typeface="DejaVu Sans"/>
              </a:rPr>
              <a:t>) {}//Compile time error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DCAEA89-CF55-4AA6-B4D9-B6C79FDFB01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Create a class Book, which have: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Title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Year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Authors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Use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only one constructor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for book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Authors can be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anonymous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br/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one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or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many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Book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241" name="Group 4"/>
          <p:cNvGrpSpPr/>
          <p:nvPr/>
        </p:nvGrpSpPr>
        <p:grpSpPr>
          <a:xfrm>
            <a:off x="6827760" y="1503720"/>
            <a:ext cx="4952160" cy="4668120"/>
            <a:chOff x="6827760" y="1503720"/>
            <a:chExt cx="4952160" cy="4668120"/>
          </a:xfrm>
        </p:grpSpPr>
        <p:grpSp>
          <p:nvGrpSpPr>
            <p:cNvPr id="242" name="Group 5"/>
            <p:cNvGrpSpPr/>
            <p:nvPr/>
          </p:nvGrpSpPr>
          <p:grpSpPr>
            <a:xfrm>
              <a:off x="6827760" y="1503720"/>
              <a:ext cx="4952160" cy="1909080"/>
              <a:chOff x="6827760" y="1503720"/>
              <a:chExt cx="4952160" cy="1909080"/>
            </a:xfrm>
          </p:grpSpPr>
          <p:sp>
            <p:nvSpPr>
              <p:cNvPr id="243" name="CustomShape 6"/>
              <p:cNvSpPr/>
              <p:nvPr/>
            </p:nvSpPr>
            <p:spPr>
              <a:xfrm>
                <a:off x="6827760" y="1503720"/>
                <a:ext cx="4952160" cy="561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560">
                <a:solidFill>
                  <a:schemeClr val="accent5">
                    <a:lumMod val="20000"/>
                    <a:lumOff val="8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108000" bIns="108000"/>
              <a:p>
                <a:pPr algn="ctr"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Book</a:t>
                </a:r>
                <a:endParaRPr b="0" lang="en-US" sz="2800" spc="-1" strike="noStrike">
                  <a:latin typeface="Arial"/>
                </a:endParaRPr>
              </a:p>
            </p:txBody>
          </p:sp>
          <p:sp>
            <p:nvSpPr>
              <p:cNvPr id="244" name="CustomShape 7"/>
              <p:cNvSpPr/>
              <p:nvPr/>
            </p:nvSpPr>
            <p:spPr>
              <a:xfrm>
                <a:off x="6827760" y="2066040"/>
                <a:ext cx="4952160" cy="13467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560">
                <a:solidFill>
                  <a:schemeClr val="accent5">
                    <a:lumMod val="20000"/>
                    <a:lumOff val="8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108000" bIns="108000"/>
              <a:p>
                <a:pPr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-title: String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-year: int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ts val="2999"/>
                  </a:lnSpc>
                </a:pPr>
                <a:r>
                  <a:rPr b="1" lang="en-US" sz="2800" spc="-1" strike="noStrike">
                    <a:solidFill>
                      <a:srgbClr val="ffffff"/>
                    </a:solidFill>
                    <a:latin typeface="Consolas"/>
                    <a:ea typeface="DejaVu Sans"/>
                  </a:rPr>
                  <a:t>-authors: List&lt;String&gt;</a:t>
                </a:r>
                <a:endParaRPr b="0" lang="en-US" sz="2800" spc="-1" strike="noStrike">
                  <a:latin typeface="Arial"/>
                </a:endParaRPr>
              </a:p>
            </p:txBody>
          </p:sp>
        </p:grpSp>
        <p:sp>
          <p:nvSpPr>
            <p:cNvPr id="245" name="CustomShape 8"/>
            <p:cNvSpPr/>
            <p:nvPr/>
          </p:nvSpPr>
          <p:spPr>
            <a:xfrm>
              <a:off x="6827760" y="3413520"/>
              <a:ext cx="4952160" cy="27583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-setTitle(String)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-setAuthors(String…)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-setYear(int)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+getTitle(): String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+getYear(): int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+getAuthors(): List&lt;String&gt;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4BED2A4-7C32-40B0-A926-AE57CD19290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Book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88640" y="1828800"/>
            <a:ext cx="11691360" cy="322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//TODO: Add fields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public Book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(String title, int year,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String... authors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this.setTitle(title);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this.setYear(year);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this.setAuthors(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authors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816120" y="6095880"/>
            <a:ext cx="10555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https://judge.softuni.bg/Contests/Practice/Index/523#0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8B81872-1616-4536-A6C6-2841C4C24D3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Book(2)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67120" y="1447920"/>
            <a:ext cx="11691360" cy="4719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//TODO: Add all other getters and setters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private void setAuthors(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String... authors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if (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authors.length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== 0)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this.authors = new ArrayList&lt;String&gt;();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 else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this.authors = new ArrayList&lt;&gt;(Arrays.asList(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authors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));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816120" y="6095880"/>
            <a:ext cx="10555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https://judge.softuni.bg/Contests/Practice/Index/523#0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625040" y="5275440"/>
            <a:ext cx="89377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Iterable&lt;T&gt; and Iterator&lt;T&gt;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1760120" y="6524640"/>
            <a:ext cx="42804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6B3724A-9E94-4B3F-BA1A-7B42A1C2ACB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256" name="Picture 5" descr=""/>
          <p:cNvPicPr/>
          <p:nvPr/>
        </p:nvPicPr>
        <p:blipFill>
          <a:blip r:embed="rId1"/>
          <a:stretch/>
        </p:blipFill>
        <p:spPr>
          <a:xfrm>
            <a:off x="3324600" y="1219320"/>
            <a:ext cx="5538600" cy="343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Application>LibreOffice/6.1.2.1$Linux_X86_64 LibreOffice_project/10$Build-1</Application>
  <Words>2070</Words>
  <Paragraphs>424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Software University Foundation - http://softuni.org</dc:description>
  <cp:keywords>Principles Fundamental Inheritance Abstraction OOP programming course SoftUni Software University</cp:keywords>
  <dc:language>en-US</dc:language>
  <cp:lastModifiedBy/>
  <dcterms:modified xsi:type="dcterms:W3CDTF">2018-12-21T14:53:44Z</dcterms:modified>
  <cp:revision>3</cp:revision>
  <dc:subject>C# Basics Course</dc:subject>
  <dc:title>Inheritance and Abstraction in OOP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  <property fmtid="{D5CDD505-2E9C-101B-9397-08002B2CF9AE}" pid="12" name="_TemplateID">
    <vt:lpwstr>TC027879909991</vt:lpwstr>
  </property>
  <property fmtid="{D5CDD505-2E9C-101B-9397-08002B2CF9AE}" pid="13" name="category">
    <vt:lpwstr>programming, OOP</vt:lpwstr>
  </property>
</Properties>
</file>