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xml.rels" ContentType="application/vnd.openxmlformats-package.relationships+xml"/>
  <Override PartName="/ppt/notesSlides/_rels/notesSlide18.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media/image48.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jpeg" ContentType="image/jpeg"/>
  <Override PartName="/ppt/media/image15.png" ContentType="image/png"/>
  <Override PartName="/ppt/media/image38.png" ContentType="image/png"/>
  <Override PartName="/ppt/media/image13.png" ContentType="image/png"/>
  <Override PartName="/ppt/media/image46.png" ContentType="image/png"/>
  <Override PartName="/ppt/media/image9.jpeg" ContentType="image/jpeg"/>
  <Override PartName="/ppt/media/image14.png" ContentType="image/png"/>
  <Override PartName="/ppt/media/image4.jpeg" ContentType="image/jpeg"/>
  <Override PartName="/ppt/media/image6.jpeg" ContentType="image/jpeg"/>
  <Override PartName="/ppt/media/image17.png" ContentType="image/png"/>
  <Override PartName="/ppt/media/image45.png" ContentType="image/png"/>
  <Override PartName="/ppt/media/image20.png" ContentType="image/png"/>
  <Override PartName="/ppt/media/image47.png" ContentType="image/png"/>
  <Override PartName="/ppt/media/image22.png" ContentType="image/png"/>
  <Override PartName="/ppt/media/image28.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7.png" ContentType="image/png"/>
  <Override PartName="/ppt/media/image8.png" ContentType="image/png"/>
  <Override PartName="/ppt/media/image3.png" ContentType="image/png"/>
  <Override PartName="/ppt/media/image5.png" ContentType="image/png"/>
  <Override PartName="/ppt/media/image16.jpeg" ContentType="image/jpeg"/>
  <Override PartName="/ppt/media/image18.jpeg" ContentType="image/jpeg"/>
  <Override PartName="/ppt/media/image37.png" ContentType="image/png"/>
  <Override PartName="/ppt/media/image12.png" ContentType="image/png"/>
  <Override PartName="/ppt/media/image19.jpeg" ContentType="image/jpeg"/>
  <Override PartName="/ppt/media/image21.jpeg" ContentType="image/jpeg"/>
  <Override PartName="/ppt/media/image1.jpeg" ContentType="image/jpeg"/>
  <Override PartName="/ppt/media/image23.jpeg" ContentType="image/jpeg"/>
  <Override PartName="/ppt/media/image2.jpeg" ContentType="image/jpeg"/>
  <Override PartName="/ppt/media/image24.jpeg" ContentType="image/jpeg"/>
  <Override PartName="/ppt/media/image25.jpeg" ContentType="image/jpeg"/>
  <Override PartName="/ppt/media/image27.jpeg" ContentType="image/jpeg"/>
  <Override PartName="/ppt/media/image26.png" ContentType="image/png"/>
  <Override PartName="/ppt/media/image29.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6000" y="812520"/>
            <a:ext cx="7127280" cy="4008960"/>
          </a:xfrm>
          <a:prstGeom prst="rect">
            <a:avLst/>
          </a:prstGeom>
        </p:spPr>
        <p:txBody>
          <a:bodyPr lIns="0" rIns="0" tIns="0" bIns="0" anchor="ctr"/>
          <a:p>
            <a:r>
              <a:rPr b="0" lang="en-US" sz="2400" spc="-1" strike="noStrike">
                <a:solidFill>
                  <a:srgbClr val="ffffff"/>
                </a:solidFill>
                <a:latin typeface="Calibri"/>
              </a:rPr>
              <a:t>Click to move the slide</a:t>
            </a:r>
            <a:endParaRPr b="0" lang="en-US" sz="2400" spc="-1" strike="noStrike">
              <a:solidFill>
                <a:srgbClr val="ffffff"/>
              </a:solidFill>
              <a:latin typeface="Calibri"/>
            </a:endParaRPr>
          </a:p>
        </p:txBody>
      </p:sp>
      <p:sp>
        <p:nvSpPr>
          <p:cNvPr id="21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1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1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1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17" name="PlaceHolder 6"/>
          <p:cNvSpPr>
            <a:spLocks noGrp="1"/>
          </p:cNvSpPr>
          <p:nvPr>
            <p:ph type="sldNum"/>
          </p:nvPr>
        </p:nvSpPr>
        <p:spPr>
          <a:xfrm>
            <a:off x="4278960" y="10157400"/>
            <a:ext cx="3280680" cy="534240"/>
          </a:xfrm>
          <a:prstGeom prst="rect">
            <a:avLst/>
          </a:prstGeom>
        </p:spPr>
        <p:txBody>
          <a:bodyPr lIns="0" rIns="0" tIns="0" bIns="0" anchor="b"/>
          <a:p>
            <a:pPr algn="r"/>
            <a:fld id="{DA1A9360-9CDB-49C0-958B-2CB4BAAF4C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en.wikipedia.org/wiki/Extensibility#cite_note-7" TargetMode="Externa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 Id="rId4" Type="http://schemas.openxmlformats.org/officeDocument/2006/relationships/slide" Target="../slides/slide10.xml"/><Relationship Id="rId5"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1.xml"/><Relationship Id="rId4"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2.xml"/><Relationship Id="rId4"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3.xml"/><Relationship Id="rId4"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en.wikipedia.org/wiki/Extensibility#cite_note-7" TargetMode="Externa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 Id="rId4" Type="http://schemas.openxmlformats.org/officeDocument/2006/relationships/slide" Target="../slides/slide14.xml"/><Relationship Id="rId5"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5.xml"/><Relationship Id="rId4"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6.xml"/><Relationship Id="rId4"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7.xml"/><Relationship Id="rId4"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en.wikipedia.org/wiki/Extensibility#cite_note-7" TargetMode="Externa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 Id="rId4" Type="http://schemas.openxmlformats.org/officeDocument/2006/relationships/slide" Target="../slides/slide18.xml"/><Relationship Id="rId5"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9.xml"/><Relationship Id="rId4"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0.xml"/><Relationship Id="rId4"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hyperlink" Target="https://en.wikipedia.org/wiki/Object-oriented_programming" TargetMode="Externa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Subtype" TargetMode="External"/><Relationship Id="rId4" Type="http://schemas.openxmlformats.org/officeDocument/2006/relationships/hyperlink" Target="https://en.wikipedia.org/wiki/Datatype" TargetMode="External"/><Relationship Id="rId5" Type="http://schemas.openxmlformats.org/officeDocument/2006/relationships/hyperlink" Target="http://softuni.org/" TargetMode="External"/><Relationship Id="rId6" Type="http://schemas.openxmlformats.org/officeDocument/2006/relationships/hyperlink" Target="http://creativecommons.org/licenses/by-nc-sa/4.0/" TargetMode="External"/><Relationship Id="rId7" Type="http://schemas.openxmlformats.org/officeDocument/2006/relationships/slide" Target="../slides/slide22.xml"/><Relationship Id="rId8"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3.xml"/><Relationship Id="rId4"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4.xml"/><Relationship Id="rId4"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5.xml"/><Relationship Id="rId4"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6.xml"/><Relationship Id="rId4"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7.xml"/><Relationship Id="rId4"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8.xml"/><Relationship Id="rId4"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hyperlink" Target="https://en.wikipedia.org/wiki/Extensibility#cite_note-7" TargetMode="Externa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 Id="rId4" Type="http://schemas.openxmlformats.org/officeDocument/2006/relationships/slide" Target="../slides/slide29.xml"/><Relationship Id="rId5"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0.xml"/><Relationship Id="rId4"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hyperlink" Target="https://en.wikipedia.org/wiki/Extensibility#cite_note-7" TargetMode="Externa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 Id="rId4" Type="http://schemas.openxmlformats.org/officeDocument/2006/relationships/slide" Target="../slides/slide31.xml"/><Relationship Id="rId5"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2.xml"/><Relationship Id="rId4"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4.xml"/><Relationship Id="rId4"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5.xml"/><Relationship Id="rId4"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6.xml"/><Relationship Id="rId4"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en.wikipedia.org/wiki/Software_engineering" TargetMode="External"/><Relationship Id="rId2" Type="http://schemas.openxmlformats.org/officeDocument/2006/relationships/hyperlink" Target="https://en.wikipedia.org/wiki/Forward_compatibility" TargetMode="External"/><Relationship Id="rId3" Type="http://schemas.openxmlformats.org/officeDocument/2006/relationships/hyperlink" Target="https://en.wikipedia.org/wiki/Systems_design" TargetMode="External"/><Relationship Id="rId4" Type="http://schemas.openxmlformats.org/officeDocument/2006/relationships/hyperlink" Target="https://en.wikipedia.org/wiki/System" TargetMode="External"/><Relationship Id="rId5" Type="http://schemas.openxmlformats.org/officeDocument/2006/relationships/hyperlink" Target="https://en.wikipedia.org/wiki/Extensibility#cite_note-1" TargetMode="External"/><Relationship Id="rId6" Type="http://schemas.openxmlformats.org/officeDocument/2006/relationships/hyperlink" Target="https://en.wikipedia.org/wiki/Extensibility#cite_note-2" TargetMode="External"/><Relationship Id="rId7" Type="http://schemas.openxmlformats.org/officeDocument/2006/relationships/hyperlink" Target="http://softuni.org/" TargetMode="External"/><Relationship Id="rId8" Type="http://schemas.openxmlformats.org/officeDocument/2006/relationships/hyperlink" Target="http://creativecommons.org/licenses/by-nc-sa/4.0/" TargetMode="External"/><Relationship Id="rId9" Type="http://schemas.openxmlformats.org/officeDocument/2006/relationships/slide" Target="../slides/slide6.xml"/><Relationship Id="rId10"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en.wikipedia.org/wiki/Extensibility#cite_note-7" TargetMode="Externa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 Id="rId4" Type="http://schemas.openxmlformats.org/officeDocument/2006/relationships/slide" Target="../slides/slide7.xml"/><Relationship Id="rId5"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8.xml"/><Relationship Id="rId4"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9.xml"/><Relationship Id="rId4"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380880" y="685800"/>
            <a:ext cx="6095520" cy="3428640"/>
          </a:xfrm>
          <a:prstGeom prst="rect">
            <a:avLst/>
          </a:prstGeom>
        </p:spPr>
      </p:sp>
      <p:sp>
        <p:nvSpPr>
          <p:cNvPr id="401"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b="0" lang="en-US" sz="1600" spc="-1" strike="noStrike" baseline="30000">
                <a:solidFill>
                  <a:srgbClr val="000000"/>
                </a:solidFill>
                <a:latin typeface="+mn-lt"/>
                <a:ea typeface="+mn-ea"/>
                <a:hlinkClick r:id="rId1"/>
              </a:rPr>
              <a:t>[7]</a:t>
            </a:r>
            <a:endParaRPr b="0" lang="en-US" sz="1600" spc="-1" strike="noStrike">
              <a:latin typeface="Arial"/>
            </a:endParaRPr>
          </a:p>
        </p:txBody>
      </p:sp>
      <p:sp>
        <p:nvSpPr>
          <p:cNvPr id="402"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2"/>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3"/>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03" name="TextShape 4"/>
          <p:cNvSpPr txBox="1"/>
          <p:nvPr/>
        </p:nvSpPr>
        <p:spPr>
          <a:xfrm>
            <a:off x="6309000" y="8748000"/>
            <a:ext cx="547200" cy="394200"/>
          </a:xfrm>
          <a:prstGeom prst="rect">
            <a:avLst/>
          </a:prstGeom>
          <a:noFill/>
          <a:ln>
            <a:noFill/>
          </a:ln>
        </p:spPr>
        <p:txBody>
          <a:bodyPr anchor="b"/>
          <a:p>
            <a:pPr algn="r">
              <a:lnSpc>
                <a:spcPct val="100000"/>
              </a:lnSpc>
            </a:pPr>
            <a:fld id="{C856C42F-138B-4F05-BCC0-17193B97A157}"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380880" y="685800"/>
            <a:ext cx="6095520" cy="3428640"/>
          </a:xfrm>
          <a:prstGeom prst="rect">
            <a:avLst/>
          </a:prstGeom>
        </p:spPr>
      </p:sp>
      <p:sp>
        <p:nvSpPr>
          <p:cNvPr id="405"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06"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07" name="TextShape 4"/>
          <p:cNvSpPr txBox="1"/>
          <p:nvPr/>
        </p:nvSpPr>
        <p:spPr>
          <a:xfrm>
            <a:off x="6309000" y="8748000"/>
            <a:ext cx="547200" cy="394200"/>
          </a:xfrm>
          <a:prstGeom prst="rect">
            <a:avLst/>
          </a:prstGeom>
          <a:noFill/>
          <a:ln>
            <a:noFill/>
          </a:ln>
        </p:spPr>
        <p:txBody>
          <a:bodyPr anchor="b"/>
          <a:p>
            <a:pPr algn="r">
              <a:lnSpc>
                <a:spcPct val="100000"/>
              </a:lnSpc>
            </a:pPr>
            <a:fld id="{29177F19-8C3A-47AD-9017-FE07A7429C6D}"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380880" y="685800"/>
            <a:ext cx="6095520" cy="3428640"/>
          </a:xfrm>
          <a:prstGeom prst="rect">
            <a:avLst/>
          </a:prstGeom>
        </p:spPr>
      </p:sp>
      <p:sp>
        <p:nvSpPr>
          <p:cNvPr id="409"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1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1" name="TextShape 4"/>
          <p:cNvSpPr txBox="1"/>
          <p:nvPr/>
        </p:nvSpPr>
        <p:spPr>
          <a:xfrm>
            <a:off x="6309000" y="8748000"/>
            <a:ext cx="547200" cy="394200"/>
          </a:xfrm>
          <a:prstGeom prst="rect">
            <a:avLst/>
          </a:prstGeom>
          <a:noFill/>
          <a:ln>
            <a:noFill/>
          </a:ln>
        </p:spPr>
        <p:txBody>
          <a:bodyPr anchor="b"/>
          <a:p>
            <a:pPr algn="r">
              <a:lnSpc>
                <a:spcPct val="100000"/>
              </a:lnSpc>
            </a:pPr>
            <a:fld id="{33E118E9-3E1B-4A9B-B053-2F34C805CD59}"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380880" y="685800"/>
            <a:ext cx="6095520" cy="3428640"/>
          </a:xfrm>
          <a:prstGeom prst="rect">
            <a:avLst/>
          </a:prstGeom>
        </p:spPr>
      </p:sp>
      <p:sp>
        <p:nvSpPr>
          <p:cNvPr id="413"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14"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5" name="TextShape 4"/>
          <p:cNvSpPr txBox="1"/>
          <p:nvPr/>
        </p:nvSpPr>
        <p:spPr>
          <a:xfrm>
            <a:off x="6309000" y="8748000"/>
            <a:ext cx="547200" cy="394200"/>
          </a:xfrm>
          <a:prstGeom prst="rect">
            <a:avLst/>
          </a:prstGeom>
          <a:noFill/>
          <a:ln>
            <a:noFill/>
          </a:ln>
        </p:spPr>
        <p:txBody>
          <a:bodyPr anchor="b"/>
          <a:p>
            <a:pPr algn="r">
              <a:lnSpc>
                <a:spcPct val="100000"/>
              </a:lnSpc>
            </a:pPr>
            <a:fld id="{BA276298-C6EC-4132-85FB-D89FE62AE36A}"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380880" y="685800"/>
            <a:ext cx="6095520" cy="3428640"/>
          </a:xfrm>
          <a:prstGeom prst="rect">
            <a:avLst/>
          </a:prstGeom>
        </p:spPr>
      </p:sp>
      <p:sp>
        <p:nvSpPr>
          <p:cNvPr id="417"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b="0" lang="en-US" sz="1600" spc="-1" strike="noStrike" baseline="30000">
                <a:solidFill>
                  <a:srgbClr val="000000"/>
                </a:solidFill>
                <a:latin typeface="+mn-lt"/>
                <a:ea typeface="+mn-ea"/>
                <a:hlinkClick r:id="rId1"/>
              </a:rPr>
              <a:t>[7]</a:t>
            </a:r>
            <a:endParaRPr b="0" lang="en-US" sz="1600" spc="-1" strike="noStrike">
              <a:latin typeface="Arial"/>
            </a:endParaRPr>
          </a:p>
        </p:txBody>
      </p:sp>
      <p:sp>
        <p:nvSpPr>
          <p:cNvPr id="418"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2"/>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3"/>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19" name="TextShape 4"/>
          <p:cNvSpPr txBox="1"/>
          <p:nvPr/>
        </p:nvSpPr>
        <p:spPr>
          <a:xfrm>
            <a:off x="6309000" y="8748000"/>
            <a:ext cx="547200" cy="394200"/>
          </a:xfrm>
          <a:prstGeom prst="rect">
            <a:avLst/>
          </a:prstGeom>
          <a:noFill/>
          <a:ln>
            <a:noFill/>
          </a:ln>
        </p:spPr>
        <p:txBody>
          <a:bodyPr anchor="b"/>
          <a:p>
            <a:pPr algn="r">
              <a:lnSpc>
                <a:spcPct val="100000"/>
              </a:lnSpc>
            </a:pPr>
            <a:fld id="{9536751E-0292-4AB7-9A8C-FBC1353A955A}"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380880" y="685800"/>
            <a:ext cx="6095520" cy="3428640"/>
          </a:xfrm>
          <a:prstGeom prst="rect">
            <a:avLst/>
          </a:prstGeom>
        </p:spPr>
      </p:sp>
      <p:sp>
        <p:nvSpPr>
          <p:cNvPr id="421"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22"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23" name="TextShape 4"/>
          <p:cNvSpPr txBox="1"/>
          <p:nvPr/>
        </p:nvSpPr>
        <p:spPr>
          <a:xfrm>
            <a:off x="6309000" y="8748000"/>
            <a:ext cx="547200" cy="394200"/>
          </a:xfrm>
          <a:prstGeom prst="rect">
            <a:avLst/>
          </a:prstGeom>
          <a:noFill/>
          <a:ln>
            <a:noFill/>
          </a:ln>
        </p:spPr>
        <p:txBody>
          <a:bodyPr anchor="b"/>
          <a:p>
            <a:pPr algn="r">
              <a:lnSpc>
                <a:spcPct val="100000"/>
              </a:lnSpc>
            </a:pPr>
            <a:fld id="{4E44955D-C64D-4044-818E-68D6E5A2858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380880" y="685800"/>
            <a:ext cx="6095520" cy="3428640"/>
          </a:xfrm>
          <a:prstGeom prst="rect">
            <a:avLst/>
          </a:prstGeom>
        </p:spPr>
      </p:sp>
      <p:sp>
        <p:nvSpPr>
          <p:cNvPr id="425"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26"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27" name="TextShape 4"/>
          <p:cNvSpPr txBox="1"/>
          <p:nvPr/>
        </p:nvSpPr>
        <p:spPr>
          <a:xfrm>
            <a:off x="6309000" y="8748000"/>
            <a:ext cx="547200" cy="394200"/>
          </a:xfrm>
          <a:prstGeom prst="rect">
            <a:avLst/>
          </a:prstGeom>
          <a:noFill/>
          <a:ln>
            <a:noFill/>
          </a:ln>
        </p:spPr>
        <p:txBody>
          <a:bodyPr anchor="b"/>
          <a:p>
            <a:pPr algn="r">
              <a:lnSpc>
                <a:spcPct val="100000"/>
              </a:lnSpc>
            </a:pPr>
            <a:fld id="{43249A03-E52E-4045-BD1D-A01A6652DF3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380880" y="685800"/>
            <a:ext cx="6095520" cy="3428640"/>
          </a:xfrm>
          <a:prstGeom prst="rect">
            <a:avLst/>
          </a:prstGeom>
        </p:spPr>
      </p:sp>
      <p:sp>
        <p:nvSpPr>
          <p:cNvPr id="429"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3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31" name="TextShape 4"/>
          <p:cNvSpPr txBox="1"/>
          <p:nvPr/>
        </p:nvSpPr>
        <p:spPr>
          <a:xfrm>
            <a:off x="6309000" y="8748000"/>
            <a:ext cx="547200" cy="394200"/>
          </a:xfrm>
          <a:prstGeom prst="rect">
            <a:avLst/>
          </a:prstGeom>
          <a:noFill/>
          <a:ln>
            <a:noFill/>
          </a:ln>
        </p:spPr>
        <p:txBody>
          <a:bodyPr anchor="b"/>
          <a:p>
            <a:pPr algn="r">
              <a:lnSpc>
                <a:spcPct val="100000"/>
              </a:lnSpc>
            </a:pPr>
            <a:fld id="{F7417595-7E89-47E5-8304-8AE2AA0D6D7D}"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380880" y="685800"/>
            <a:ext cx="6095520" cy="3428640"/>
          </a:xfrm>
          <a:prstGeom prst="rect">
            <a:avLst/>
          </a:prstGeom>
        </p:spPr>
      </p:sp>
      <p:sp>
        <p:nvSpPr>
          <p:cNvPr id="433"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b="0" lang="en-US" sz="1600" spc="-1" strike="noStrike" baseline="30000">
                <a:solidFill>
                  <a:srgbClr val="000000"/>
                </a:solidFill>
                <a:latin typeface="+mn-lt"/>
                <a:ea typeface="+mn-ea"/>
                <a:hlinkClick r:id="rId1"/>
              </a:rPr>
              <a:t>[7]</a:t>
            </a:r>
            <a:endParaRPr b="0" lang="en-US" sz="1600" spc="-1" strike="noStrike">
              <a:latin typeface="Arial"/>
            </a:endParaRPr>
          </a:p>
        </p:txBody>
      </p:sp>
      <p:sp>
        <p:nvSpPr>
          <p:cNvPr id="434"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2"/>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3"/>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35" name="TextShape 4"/>
          <p:cNvSpPr txBox="1"/>
          <p:nvPr/>
        </p:nvSpPr>
        <p:spPr>
          <a:xfrm>
            <a:off x="6309000" y="8748000"/>
            <a:ext cx="547200" cy="394200"/>
          </a:xfrm>
          <a:prstGeom prst="rect">
            <a:avLst/>
          </a:prstGeom>
          <a:noFill/>
          <a:ln>
            <a:noFill/>
          </a:ln>
        </p:spPr>
        <p:txBody>
          <a:bodyPr anchor="b"/>
          <a:p>
            <a:pPr algn="r">
              <a:lnSpc>
                <a:spcPct val="100000"/>
              </a:lnSpc>
            </a:pPr>
            <a:fld id="{DE8630F6-8A25-4CE7-AD02-550CB15204AC}"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380880" y="685800"/>
            <a:ext cx="6095520" cy="3428640"/>
          </a:xfrm>
          <a:prstGeom prst="rect">
            <a:avLst/>
          </a:prstGeom>
        </p:spPr>
      </p:sp>
      <p:sp>
        <p:nvSpPr>
          <p:cNvPr id="437"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38" name="TextShape 3"/>
          <p:cNvSpPr txBox="1"/>
          <p:nvPr/>
        </p:nvSpPr>
        <p:spPr>
          <a:xfrm>
            <a:off x="6309000" y="8748000"/>
            <a:ext cx="547200" cy="394200"/>
          </a:xfrm>
          <a:prstGeom prst="rect">
            <a:avLst/>
          </a:prstGeom>
          <a:noFill/>
          <a:ln>
            <a:noFill/>
          </a:ln>
        </p:spPr>
        <p:txBody>
          <a:bodyPr anchor="b"/>
          <a:p>
            <a:pPr algn="r">
              <a:lnSpc>
                <a:spcPct val="100000"/>
              </a:lnSpc>
            </a:pPr>
            <a:fld id="{1B4203D4-0ACF-494A-A4E4-D4D81665B44F}"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439" name="TextShape 4"/>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376" name="TextShape 2"/>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2007 National Academy for Software Development - http://academy.devbg.org. All rights reserved. Unauthorized copying or re-distribution is strictly prohibited.*</a:t>
            </a:r>
            <a:endParaRPr b="0" lang="en-US" sz="1000" spc="-1" strike="noStrike">
              <a:latin typeface="Times New Roman"/>
            </a:endParaRPr>
          </a:p>
        </p:txBody>
      </p:sp>
      <p:sp>
        <p:nvSpPr>
          <p:cNvPr id="377" name="TextShape 3"/>
          <p:cNvSpPr txBox="1"/>
          <p:nvPr/>
        </p:nvSpPr>
        <p:spPr>
          <a:xfrm>
            <a:off x="6309000" y="8748000"/>
            <a:ext cx="547200" cy="394200"/>
          </a:xfrm>
          <a:prstGeom prst="rect">
            <a:avLst/>
          </a:prstGeom>
          <a:noFill/>
          <a:ln>
            <a:noFill/>
          </a:ln>
        </p:spPr>
        <p:txBody>
          <a:bodyPr anchor="b"/>
          <a:p>
            <a:pPr algn="r">
              <a:lnSpc>
                <a:spcPct val="100000"/>
              </a:lnSpc>
            </a:pPr>
            <a:fld id="{68DAEB7A-A49F-45EA-8CDB-87CC16AA3B47}"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378" name="PlaceHolder 4"/>
          <p:cNvSpPr>
            <a:spLocks noGrp="1"/>
          </p:cNvSpPr>
          <p:nvPr>
            <p:ph type="sldImg"/>
          </p:nvPr>
        </p:nvSpPr>
        <p:spPr>
          <a:xfrm>
            <a:off x="382680" y="685800"/>
            <a:ext cx="6092640" cy="3428640"/>
          </a:xfrm>
          <a:prstGeom prst="rect">
            <a:avLst/>
          </a:prstGeom>
        </p:spPr>
      </p:sp>
      <p:sp>
        <p:nvSpPr>
          <p:cNvPr id="379" name="PlaceHolder 5"/>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380880" y="685800"/>
            <a:ext cx="6095520" cy="3428640"/>
          </a:xfrm>
          <a:prstGeom prst="rect">
            <a:avLst/>
          </a:prstGeom>
        </p:spPr>
      </p:sp>
      <p:sp>
        <p:nvSpPr>
          <p:cNvPr id="441"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442"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43" name="TextShape 4"/>
          <p:cNvSpPr txBox="1"/>
          <p:nvPr/>
        </p:nvSpPr>
        <p:spPr>
          <a:xfrm>
            <a:off x="6309000" y="8748000"/>
            <a:ext cx="547200" cy="394200"/>
          </a:xfrm>
          <a:prstGeom prst="rect">
            <a:avLst/>
          </a:prstGeom>
          <a:noFill/>
          <a:ln>
            <a:noFill/>
          </a:ln>
        </p:spPr>
        <p:txBody>
          <a:bodyPr anchor="b"/>
          <a:p>
            <a:pPr algn="r">
              <a:lnSpc>
                <a:spcPct val="100000"/>
              </a:lnSpc>
            </a:pPr>
            <a:fld id="{134EE43A-85EB-4CE5-9384-08A21378FA56}"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380880" y="685800"/>
            <a:ext cx="6095520" cy="3428640"/>
          </a:xfrm>
          <a:prstGeom prst="rect">
            <a:avLst/>
          </a:prstGeom>
        </p:spPr>
      </p:sp>
      <p:sp>
        <p:nvSpPr>
          <p:cNvPr id="445"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1" lang="en-US" sz="1600" spc="-1" strike="noStrike">
                <a:solidFill>
                  <a:srgbClr val="000000"/>
                </a:solidFill>
                <a:latin typeface="+mn-lt"/>
                <a:ea typeface="+mn-ea"/>
              </a:rPr>
              <a:t>Substitutability</a:t>
            </a:r>
            <a:r>
              <a:rPr b="0" lang="en-US" sz="1600" spc="-1" strike="noStrike">
                <a:solidFill>
                  <a:srgbClr val="000000"/>
                </a:solidFill>
                <a:latin typeface="+mn-lt"/>
                <a:ea typeface="+mn-ea"/>
              </a:rPr>
              <a:t> is a principle in </a:t>
            </a:r>
            <a:r>
              <a:rPr b="0" lang="en-US" sz="1600" spc="-1" strike="noStrike">
                <a:solidFill>
                  <a:srgbClr val="000000"/>
                </a:solidFill>
                <a:latin typeface="+mn-lt"/>
                <a:ea typeface="+mn-ea"/>
                <a:hlinkClick r:id="rId1"/>
              </a:rPr>
              <a:t>object-oriented programming</a:t>
            </a:r>
            <a:r>
              <a:rPr b="0" lang="en-US" sz="1600" spc="-1" strike="noStrike">
                <a:solidFill>
                  <a:srgbClr val="000000"/>
                </a:solidFill>
                <a:latin typeface="+mn-lt"/>
                <a:ea typeface="+mn-ea"/>
              </a:rPr>
              <a:t> that states that, in a </a:t>
            </a:r>
            <a:r>
              <a:rPr b="0" lang="en-US" sz="1600" spc="-1" strike="noStrike">
                <a:solidFill>
                  <a:srgbClr val="000000"/>
                </a:solidFill>
                <a:latin typeface="+mn-lt"/>
                <a:ea typeface="+mn-ea"/>
                <a:hlinkClick r:id="rId2"/>
              </a:rPr>
              <a:t>computer program</a:t>
            </a:r>
            <a:r>
              <a:rPr b="0" lang="en-US" sz="1600" spc="-1" strike="noStrike">
                <a:solidFill>
                  <a:srgbClr val="000000"/>
                </a:solidFill>
                <a:latin typeface="+mn-lt"/>
                <a:ea typeface="+mn-ea"/>
              </a:rPr>
              <a:t>, if S is a </a:t>
            </a:r>
            <a:r>
              <a:rPr b="0" lang="en-US" sz="1600" spc="-1" strike="noStrike">
                <a:solidFill>
                  <a:srgbClr val="000000"/>
                </a:solidFill>
                <a:latin typeface="+mn-lt"/>
                <a:ea typeface="+mn-ea"/>
                <a:hlinkClick r:id="rId3"/>
              </a:rPr>
              <a:t>subtype</a:t>
            </a:r>
            <a:r>
              <a:rPr b="0" lang="en-US" sz="1600" spc="-1" strike="noStrike">
                <a:solidFill>
                  <a:srgbClr val="000000"/>
                </a:solidFill>
                <a:latin typeface="+mn-lt"/>
                <a:ea typeface="+mn-ea"/>
              </a:rPr>
              <a:t> of T, then objects of </a:t>
            </a:r>
            <a:r>
              <a:rPr b="0" lang="en-US" sz="1600" spc="-1" strike="noStrike">
                <a:solidFill>
                  <a:srgbClr val="000000"/>
                </a:solidFill>
                <a:latin typeface="+mn-lt"/>
                <a:ea typeface="+mn-ea"/>
                <a:hlinkClick r:id="rId4"/>
              </a:rPr>
              <a:t>type</a:t>
            </a:r>
            <a:r>
              <a:rPr b="0" lang="en-US" sz="1600" spc="-1" strike="noStrike">
                <a:solidFill>
                  <a:srgbClr val="000000"/>
                </a:solidFill>
                <a:latin typeface="+mn-lt"/>
                <a:ea typeface="+mn-ea"/>
              </a:rPr>
              <a:t> T may be </a:t>
            </a:r>
            <a:r>
              <a:rPr b="0" i="1" lang="en-US" sz="1600" spc="-1" strike="noStrike">
                <a:solidFill>
                  <a:srgbClr val="000000"/>
                </a:solidFill>
                <a:latin typeface="+mn-lt"/>
                <a:ea typeface="+mn-ea"/>
              </a:rPr>
              <a:t>replaced</a:t>
            </a:r>
            <a:r>
              <a:rPr b="0" lang="en-US" sz="1600" spc="-1" strike="noStrike">
                <a:solidFill>
                  <a:srgbClr val="000000"/>
                </a:solidFill>
                <a:latin typeface="+mn-lt"/>
                <a:ea typeface="+mn-ea"/>
              </a:rPr>
              <a:t> with objects of type S (i.e., an object of the type T may be </a:t>
            </a:r>
            <a:r>
              <a:rPr b="0" i="1" lang="en-US" sz="1600" spc="-1" strike="noStrike">
                <a:solidFill>
                  <a:srgbClr val="000000"/>
                </a:solidFill>
                <a:latin typeface="+mn-lt"/>
                <a:ea typeface="+mn-ea"/>
              </a:rPr>
              <a:t>substituted</a:t>
            </a:r>
            <a:r>
              <a:rPr b="0" lang="en-US" sz="1600" spc="-1" strike="noStrike">
                <a:solidFill>
                  <a:srgbClr val="000000"/>
                </a:solidFill>
                <a:latin typeface="+mn-lt"/>
                <a:ea typeface="+mn-ea"/>
              </a:rPr>
              <a:t> with its subtype object of the type S) without altering any of the desirable properties of that program (correctness, task performed, etc.). </a:t>
            </a:r>
            <a:endParaRPr b="0" lang="en-US" sz="1600" spc="-1" strike="noStrike">
              <a:latin typeface="Arial"/>
            </a:endParaRPr>
          </a:p>
        </p:txBody>
      </p:sp>
      <p:sp>
        <p:nvSpPr>
          <p:cNvPr id="446"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5"/>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6"/>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47" name="TextShape 4"/>
          <p:cNvSpPr txBox="1"/>
          <p:nvPr/>
        </p:nvSpPr>
        <p:spPr>
          <a:xfrm>
            <a:off x="6309000" y="8748000"/>
            <a:ext cx="547200" cy="394200"/>
          </a:xfrm>
          <a:prstGeom prst="rect">
            <a:avLst/>
          </a:prstGeom>
          <a:noFill/>
          <a:ln>
            <a:noFill/>
          </a:ln>
        </p:spPr>
        <p:txBody>
          <a:bodyPr anchor="b"/>
          <a:p>
            <a:pPr algn="r">
              <a:lnSpc>
                <a:spcPct val="100000"/>
              </a:lnSpc>
            </a:pPr>
            <a:fld id="{7C6B3AE8-A4A0-4481-A2A1-3878CC6A6C99}"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380880" y="685800"/>
            <a:ext cx="6095520" cy="3428640"/>
          </a:xfrm>
          <a:prstGeom prst="rect">
            <a:avLst/>
          </a:prstGeom>
        </p:spPr>
      </p:sp>
      <p:sp>
        <p:nvSpPr>
          <p:cNvPr id="449"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5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51" name="TextShape 4"/>
          <p:cNvSpPr txBox="1"/>
          <p:nvPr/>
        </p:nvSpPr>
        <p:spPr>
          <a:xfrm>
            <a:off x="6309000" y="8748000"/>
            <a:ext cx="547200" cy="394200"/>
          </a:xfrm>
          <a:prstGeom prst="rect">
            <a:avLst/>
          </a:prstGeom>
          <a:noFill/>
          <a:ln>
            <a:noFill/>
          </a:ln>
        </p:spPr>
        <p:txBody>
          <a:bodyPr anchor="b"/>
          <a:p>
            <a:pPr algn="r">
              <a:lnSpc>
                <a:spcPct val="100000"/>
              </a:lnSpc>
            </a:pPr>
            <a:fld id="{04716C2A-F805-46A1-AC22-1604E1798009}"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380880" y="685800"/>
            <a:ext cx="6095520" cy="3428640"/>
          </a:xfrm>
          <a:prstGeom prst="rect">
            <a:avLst/>
          </a:prstGeom>
        </p:spPr>
      </p:sp>
      <p:sp>
        <p:nvSpPr>
          <p:cNvPr id="453"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54"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55" name="TextShape 4"/>
          <p:cNvSpPr txBox="1"/>
          <p:nvPr/>
        </p:nvSpPr>
        <p:spPr>
          <a:xfrm>
            <a:off x="6309000" y="8748000"/>
            <a:ext cx="547200" cy="394200"/>
          </a:xfrm>
          <a:prstGeom prst="rect">
            <a:avLst/>
          </a:prstGeom>
          <a:noFill/>
          <a:ln>
            <a:noFill/>
          </a:ln>
        </p:spPr>
        <p:txBody>
          <a:bodyPr anchor="b"/>
          <a:p>
            <a:pPr algn="r">
              <a:lnSpc>
                <a:spcPct val="100000"/>
              </a:lnSpc>
            </a:pPr>
            <a:fld id="{F6123F1A-FA68-4B1A-8215-E85B9290518B}"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380880" y="685800"/>
            <a:ext cx="6095520" cy="3428640"/>
          </a:xfrm>
          <a:prstGeom prst="rect">
            <a:avLst/>
          </a:prstGeom>
        </p:spPr>
      </p:sp>
      <p:sp>
        <p:nvSpPr>
          <p:cNvPr id="457"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58"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59" name="TextShape 4"/>
          <p:cNvSpPr txBox="1"/>
          <p:nvPr/>
        </p:nvSpPr>
        <p:spPr>
          <a:xfrm>
            <a:off x="6309000" y="8748000"/>
            <a:ext cx="547200" cy="394200"/>
          </a:xfrm>
          <a:prstGeom prst="rect">
            <a:avLst/>
          </a:prstGeom>
          <a:noFill/>
          <a:ln>
            <a:noFill/>
          </a:ln>
        </p:spPr>
        <p:txBody>
          <a:bodyPr anchor="b"/>
          <a:p>
            <a:pPr algn="r">
              <a:lnSpc>
                <a:spcPct val="100000"/>
              </a:lnSpc>
            </a:pPr>
            <a:fld id="{0542A16F-AFB0-41C7-8647-F11525AFD826}"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380880" y="685800"/>
            <a:ext cx="6095520" cy="3428640"/>
          </a:xfrm>
          <a:prstGeom prst="rect">
            <a:avLst/>
          </a:prstGeom>
        </p:spPr>
      </p:sp>
      <p:sp>
        <p:nvSpPr>
          <p:cNvPr id="461"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462"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63" name="TextShape 4"/>
          <p:cNvSpPr txBox="1"/>
          <p:nvPr/>
        </p:nvSpPr>
        <p:spPr>
          <a:xfrm>
            <a:off x="6309000" y="8748000"/>
            <a:ext cx="547200" cy="394200"/>
          </a:xfrm>
          <a:prstGeom prst="rect">
            <a:avLst/>
          </a:prstGeom>
          <a:noFill/>
          <a:ln>
            <a:noFill/>
          </a:ln>
        </p:spPr>
        <p:txBody>
          <a:bodyPr anchor="b"/>
          <a:p>
            <a:pPr algn="r">
              <a:lnSpc>
                <a:spcPct val="100000"/>
              </a:lnSpc>
            </a:pPr>
            <a:fld id="{D1340E50-29D1-4127-A9D1-A5A4D5BC05D3}"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380880" y="685800"/>
            <a:ext cx="6095520" cy="3428640"/>
          </a:xfrm>
          <a:prstGeom prst="rect">
            <a:avLst/>
          </a:prstGeom>
        </p:spPr>
      </p:sp>
      <p:sp>
        <p:nvSpPr>
          <p:cNvPr id="465"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E.g. Animal is substitutable for Dog</a:t>
            </a:r>
            <a:endParaRPr b="0" lang="en-US" sz="1600" spc="-1" strike="noStrike">
              <a:latin typeface="Arial"/>
            </a:endParaRPr>
          </a:p>
        </p:txBody>
      </p:sp>
      <p:sp>
        <p:nvSpPr>
          <p:cNvPr id="466"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67" name="TextShape 4"/>
          <p:cNvSpPr txBox="1"/>
          <p:nvPr/>
        </p:nvSpPr>
        <p:spPr>
          <a:xfrm>
            <a:off x="6309000" y="8748000"/>
            <a:ext cx="547200" cy="394200"/>
          </a:xfrm>
          <a:prstGeom prst="rect">
            <a:avLst/>
          </a:prstGeom>
          <a:noFill/>
          <a:ln>
            <a:noFill/>
          </a:ln>
        </p:spPr>
        <p:txBody>
          <a:bodyPr anchor="b"/>
          <a:p>
            <a:pPr algn="r">
              <a:lnSpc>
                <a:spcPct val="100000"/>
              </a:lnSpc>
            </a:pPr>
            <a:fld id="{8C56AC7B-778C-47E3-A2BB-F84937820967}"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380880" y="685800"/>
            <a:ext cx="6095520" cy="3428640"/>
          </a:xfrm>
          <a:prstGeom prst="rect">
            <a:avLst/>
          </a:prstGeom>
        </p:spPr>
      </p:sp>
      <p:sp>
        <p:nvSpPr>
          <p:cNvPr id="469"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E.g. Animal is substitutable for Dog</a:t>
            </a:r>
            <a:endParaRPr b="0" lang="en-US" sz="1600" spc="-1" strike="noStrike">
              <a:latin typeface="Arial"/>
            </a:endParaRPr>
          </a:p>
        </p:txBody>
      </p:sp>
      <p:sp>
        <p:nvSpPr>
          <p:cNvPr id="47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71" name="TextShape 4"/>
          <p:cNvSpPr txBox="1"/>
          <p:nvPr/>
        </p:nvSpPr>
        <p:spPr>
          <a:xfrm>
            <a:off x="6309000" y="8748000"/>
            <a:ext cx="547200" cy="394200"/>
          </a:xfrm>
          <a:prstGeom prst="rect">
            <a:avLst/>
          </a:prstGeom>
          <a:noFill/>
          <a:ln>
            <a:noFill/>
          </a:ln>
        </p:spPr>
        <p:txBody>
          <a:bodyPr anchor="b"/>
          <a:p>
            <a:pPr algn="r">
              <a:lnSpc>
                <a:spcPct val="100000"/>
              </a:lnSpc>
            </a:pPr>
            <a:fld id="{9A6A2577-C43C-4A75-9DD7-BC0F2D9BE0C8}"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380880" y="685800"/>
            <a:ext cx="6095520" cy="3428640"/>
          </a:xfrm>
          <a:prstGeom prst="rect">
            <a:avLst/>
          </a:prstGeom>
        </p:spPr>
      </p:sp>
      <p:sp>
        <p:nvSpPr>
          <p:cNvPr id="473"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b="0" lang="en-US" sz="1600" spc="-1" strike="noStrike" baseline="30000">
                <a:solidFill>
                  <a:srgbClr val="000000"/>
                </a:solidFill>
                <a:latin typeface="+mn-lt"/>
                <a:ea typeface="+mn-ea"/>
                <a:hlinkClick r:id="rId1"/>
              </a:rPr>
              <a:t>[7]</a:t>
            </a:r>
            <a:endParaRPr b="0" lang="en-US" sz="1600" spc="-1" strike="noStrike">
              <a:latin typeface="Arial"/>
            </a:endParaRPr>
          </a:p>
        </p:txBody>
      </p:sp>
      <p:sp>
        <p:nvSpPr>
          <p:cNvPr id="474"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2"/>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3"/>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75" name="TextShape 4"/>
          <p:cNvSpPr txBox="1"/>
          <p:nvPr/>
        </p:nvSpPr>
        <p:spPr>
          <a:xfrm>
            <a:off x="6309000" y="8748000"/>
            <a:ext cx="547200" cy="394200"/>
          </a:xfrm>
          <a:prstGeom prst="rect">
            <a:avLst/>
          </a:prstGeom>
          <a:noFill/>
          <a:ln>
            <a:noFill/>
          </a:ln>
        </p:spPr>
        <p:txBody>
          <a:bodyPr anchor="b"/>
          <a:p>
            <a:pPr algn="r">
              <a:lnSpc>
                <a:spcPct val="100000"/>
              </a:lnSpc>
            </a:pPr>
            <a:fld id="{DE815AED-DD4C-46D9-B685-88581217B0E2}"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380880" y="685800"/>
            <a:ext cx="6095520" cy="3428640"/>
          </a:xfrm>
          <a:prstGeom prst="rect">
            <a:avLst/>
          </a:prstGeom>
        </p:spPr>
      </p:sp>
      <p:sp>
        <p:nvSpPr>
          <p:cNvPr id="477"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78"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79" name="TextShape 4"/>
          <p:cNvSpPr txBox="1"/>
          <p:nvPr/>
        </p:nvSpPr>
        <p:spPr>
          <a:xfrm>
            <a:off x="6309000" y="8748000"/>
            <a:ext cx="547200" cy="394200"/>
          </a:xfrm>
          <a:prstGeom prst="rect">
            <a:avLst/>
          </a:prstGeom>
          <a:noFill/>
          <a:ln>
            <a:noFill/>
          </a:ln>
        </p:spPr>
        <p:txBody>
          <a:bodyPr anchor="b"/>
          <a:p>
            <a:pPr algn="r">
              <a:lnSpc>
                <a:spcPct val="100000"/>
              </a:lnSpc>
            </a:pPr>
            <a:fld id="{43FA2E4E-678F-4DA3-8749-6407B7BDBE6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380880" y="685800"/>
            <a:ext cx="6095520" cy="3428640"/>
          </a:xfrm>
          <a:prstGeom prst="rect">
            <a:avLst/>
          </a:prstGeom>
        </p:spPr>
      </p:sp>
      <p:sp>
        <p:nvSpPr>
          <p:cNvPr id="481"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b="0" lang="en-US" sz="1600" spc="-1" strike="noStrike" baseline="30000">
                <a:solidFill>
                  <a:srgbClr val="000000"/>
                </a:solidFill>
                <a:latin typeface="+mn-lt"/>
                <a:ea typeface="+mn-ea"/>
                <a:hlinkClick r:id="rId1"/>
              </a:rPr>
              <a:t>[7]</a:t>
            </a:r>
            <a:endParaRPr b="0" lang="en-US" sz="1600" spc="-1" strike="noStrike">
              <a:latin typeface="Arial"/>
            </a:endParaRPr>
          </a:p>
        </p:txBody>
      </p:sp>
      <p:sp>
        <p:nvSpPr>
          <p:cNvPr id="482"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2"/>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3"/>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83" name="TextShape 4"/>
          <p:cNvSpPr txBox="1"/>
          <p:nvPr/>
        </p:nvSpPr>
        <p:spPr>
          <a:xfrm>
            <a:off x="6309000" y="8748000"/>
            <a:ext cx="547200" cy="394200"/>
          </a:xfrm>
          <a:prstGeom prst="rect">
            <a:avLst/>
          </a:prstGeom>
          <a:noFill/>
          <a:ln>
            <a:noFill/>
          </a:ln>
        </p:spPr>
        <p:txBody>
          <a:bodyPr anchor="b"/>
          <a:p>
            <a:pPr algn="r">
              <a:lnSpc>
                <a:spcPct val="100000"/>
              </a:lnSpc>
            </a:pPr>
            <a:fld id="{6B137592-02EF-4ECE-8C7F-94CD6010A69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380880" y="685800"/>
            <a:ext cx="6095520" cy="3428640"/>
          </a:xfrm>
          <a:prstGeom prst="rect">
            <a:avLst/>
          </a:prstGeom>
        </p:spPr>
      </p:sp>
      <p:sp>
        <p:nvSpPr>
          <p:cNvPr id="485"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86" name="TextShape 3"/>
          <p:cNvSpPr txBox="1"/>
          <p:nvPr/>
        </p:nvSpPr>
        <p:spPr>
          <a:xfrm>
            <a:off x="6309000" y="8748000"/>
            <a:ext cx="547200" cy="394200"/>
          </a:xfrm>
          <a:prstGeom prst="rect">
            <a:avLst/>
          </a:prstGeom>
          <a:noFill/>
          <a:ln>
            <a:noFill/>
          </a:ln>
        </p:spPr>
        <p:txBody>
          <a:bodyPr anchor="b"/>
          <a:p>
            <a:pPr algn="r">
              <a:lnSpc>
                <a:spcPct val="100000"/>
              </a:lnSpc>
            </a:pPr>
            <a:fld id="{FCC68C09-C1DE-4F82-8170-9CC2172CCBE2}"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487" name="TextShape 4"/>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380880" y="685800"/>
            <a:ext cx="6095520" cy="3428640"/>
          </a:xfrm>
          <a:prstGeom prst="rect">
            <a:avLst/>
          </a:prstGeom>
        </p:spPr>
      </p:sp>
      <p:sp>
        <p:nvSpPr>
          <p:cNvPr id="489"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9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Calibri"/>
                <a:ea typeface="+mn-ea"/>
              </a:rPr>
              <a:t>© Software University Foundation – </a:t>
            </a:r>
            <a:r>
              <a:rPr b="0" lang="en-US" sz="1000" spc="-1" strike="noStrike" u="sng">
                <a:solidFill>
                  <a:srgbClr val="000000"/>
                </a:solidFill>
                <a:uFillTx/>
                <a:latin typeface="Calibri"/>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Calibri"/>
                <a:ea typeface="+mn-ea"/>
              </a:rPr>
              <a:t>This work is licensed under the </a:t>
            </a:r>
            <a:r>
              <a:rPr b="0" lang="en-US" sz="1000" spc="-1" strike="noStrike" u="sng">
                <a:solidFill>
                  <a:srgbClr val="000000"/>
                </a:solidFill>
                <a:uFillTx/>
                <a:latin typeface="Calibri"/>
                <a:ea typeface="+mn-ea"/>
                <a:hlinkClick r:id="rId2"/>
              </a:rPr>
              <a:t>Creative Commons Attribution-NonCommercial-ShareAlike</a:t>
            </a:r>
            <a:r>
              <a:rPr b="0" lang="en-US" sz="1000" spc="-1" strike="noStrike">
                <a:solidFill>
                  <a:srgbClr val="000000"/>
                </a:solidFill>
                <a:latin typeface="Calibri"/>
                <a:ea typeface="+mn-ea"/>
              </a:rPr>
              <a:t> license.</a:t>
            </a:r>
            <a:endParaRPr b="0" lang="en-US" sz="1000" spc="-1" strike="noStrike">
              <a:latin typeface="Times New Roman"/>
            </a:endParaRPr>
          </a:p>
        </p:txBody>
      </p:sp>
      <p:sp>
        <p:nvSpPr>
          <p:cNvPr id="491" name="TextShape 4"/>
          <p:cNvSpPr txBox="1"/>
          <p:nvPr/>
        </p:nvSpPr>
        <p:spPr>
          <a:xfrm>
            <a:off x="6309000" y="8748000"/>
            <a:ext cx="547200" cy="394200"/>
          </a:xfrm>
          <a:prstGeom prst="rect">
            <a:avLst/>
          </a:prstGeom>
          <a:noFill/>
          <a:ln>
            <a:noFill/>
          </a:ln>
        </p:spPr>
        <p:txBody>
          <a:bodyPr anchor="b"/>
          <a:p>
            <a:pPr algn="r">
              <a:lnSpc>
                <a:spcPct val="100000"/>
              </a:lnSpc>
            </a:pPr>
            <a:fld id="{E0D44094-6019-4B27-B16A-B631C2D54020}" type="slidenum">
              <a:rPr b="0" lang="en-US" sz="1000" spc="-1" strike="noStrike">
                <a:solidFill>
                  <a:srgbClr val="000000"/>
                </a:solidFill>
                <a:latin typeface="Calibri"/>
                <a:ea typeface="+mn-ea"/>
              </a:rPr>
              <a:t>&lt;number&gt;</a:t>
            </a:fld>
            <a:endParaRPr b="0" lang="en-US" sz="10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380880" y="685800"/>
            <a:ext cx="6095520" cy="3428640"/>
          </a:xfrm>
          <a:prstGeom prst="rect">
            <a:avLst/>
          </a:prstGeom>
        </p:spPr>
      </p:sp>
      <p:sp>
        <p:nvSpPr>
          <p:cNvPr id="493"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94"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95" name="TextShape 4"/>
          <p:cNvSpPr txBox="1"/>
          <p:nvPr/>
        </p:nvSpPr>
        <p:spPr>
          <a:xfrm>
            <a:off x="6309000" y="8748000"/>
            <a:ext cx="547200" cy="394200"/>
          </a:xfrm>
          <a:prstGeom prst="rect">
            <a:avLst/>
          </a:prstGeom>
          <a:noFill/>
          <a:ln>
            <a:noFill/>
          </a:ln>
        </p:spPr>
        <p:txBody>
          <a:bodyPr anchor="b"/>
          <a:p>
            <a:pPr algn="r">
              <a:lnSpc>
                <a:spcPct val="100000"/>
              </a:lnSpc>
            </a:pPr>
            <a:fld id="{15728C4C-8362-46E1-9364-5A76A21B8025}"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380880" y="685800"/>
            <a:ext cx="6095520" cy="3428640"/>
          </a:xfrm>
          <a:prstGeom prst="rect">
            <a:avLst/>
          </a:prstGeom>
        </p:spPr>
      </p:sp>
      <p:sp>
        <p:nvSpPr>
          <p:cNvPr id="497"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498"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499" name="TextShape 4"/>
          <p:cNvSpPr txBox="1"/>
          <p:nvPr/>
        </p:nvSpPr>
        <p:spPr>
          <a:xfrm>
            <a:off x="6309000" y="8748000"/>
            <a:ext cx="547200" cy="394200"/>
          </a:xfrm>
          <a:prstGeom prst="rect">
            <a:avLst/>
          </a:prstGeom>
          <a:noFill/>
          <a:ln>
            <a:noFill/>
          </a:ln>
        </p:spPr>
        <p:txBody>
          <a:bodyPr anchor="b"/>
          <a:p>
            <a:pPr algn="r">
              <a:lnSpc>
                <a:spcPct val="100000"/>
              </a:lnSpc>
            </a:pPr>
            <a:fld id="{EDCD9990-E759-4F4E-8993-97698009C86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380880" y="685800"/>
            <a:ext cx="6095520" cy="3428640"/>
          </a:xfrm>
          <a:prstGeom prst="rect">
            <a:avLst/>
          </a:prstGeom>
        </p:spPr>
      </p:sp>
      <p:sp>
        <p:nvSpPr>
          <p:cNvPr id="381" name="PlaceHolder 2"/>
          <p:cNvSpPr>
            <a:spLocks noGrp="1"/>
          </p:cNvSpPr>
          <p:nvPr>
            <p:ph type="body"/>
          </p:nvPr>
        </p:nvSpPr>
        <p:spPr>
          <a:xfrm>
            <a:off x="380880" y="4343400"/>
            <a:ext cx="6095520" cy="4114440"/>
          </a:xfrm>
          <a:prstGeom prst="rect">
            <a:avLst/>
          </a:prstGeom>
        </p:spPr>
        <p:txBody>
          <a:bodyPr>
            <a:normAutofit/>
          </a:bodyPr>
          <a:p>
            <a:endParaRPr b="0" lang="en-US" sz="2000" spc="-1" strike="noStrike">
              <a:latin typeface="Arial"/>
            </a:endParaRPr>
          </a:p>
        </p:txBody>
      </p:sp>
      <p:sp>
        <p:nvSpPr>
          <p:cNvPr id="382"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83" name="TextShape 4"/>
          <p:cNvSpPr txBox="1"/>
          <p:nvPr/>
        </p:nvSpPr>
        <p:spPr>
          <a:xfrm>
            <a:off x="6309000" y="8748000"/>
            <a:ext cx="547200" cy="394200"/>
          </a:xfrm>
          <a:prstGeom prst="rect">
            <a:avLst/>
          </a:prstGeom>
          <a:noFill/>
          <a:ln>
            <a:noFill/>
          </a:ln>
        </p:spPr>
        <p:txBody>
          <a:bodyPr anchor="b"/>
          <a:p>
            <a:pPr algn="r">
              <a:lnSpc>
                <a:spcPct val="100000"/>
              </a:lnSpc>
            </a:pPr>
            <a:fld id="{9CE4CAB8-68D9-4A76-8598-70FFDFA9532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380880" y="685800"/>
            <a:ext cx="6095520" cy="3428640"/>
          </a:xfrm>
          <a:prstGeom prst="rect">
            <a:avLst/>
          </a:prstGeom>
        </p:spPr>
      </p:sp>
      <p:sp>
        <p:nvSpPr>
          <p:cNvPr id="385"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In </a:t>
            </a:r>
            <a:r>
              <a:rPr b="0" lang="en-US" sz="1600" spc="-1" strike="noStrike">
                <a:solidFill>
                  <a:srgbClr val="000000"/>
                </a:solidFill>
                <a:latin typeface="+mn-lt"/>
                <a:ea typeface="+mn-ea"/>
                <a:hlinkClick r:id="rId1"/>
              </a:rPr>
              <a:t>software engineering</a:t>
            </a:r>
            <a:r>
              <a:rPr b="0" lang="en-US" sz="1600" spc="-1" strike="noStrike">
                <a:solidFill>
                  <a:srgbClr val="000000"/>
                </a:solidFill>
                <a:latin typeface="+mn-lt"/>
                <a:ea typeface="+mn-ea"/>
              </a:rPr>
              <a:t>, </a:t>
            </a:r>
            <a:r>
              <a:rPr b="1" lang="en-US" sz="1600" spc="-1" strike="noStrike">
                <a:solidFill>
                  <a:srgbClr val="000000"/>
                </a:solidFill>
                <a:latin typeface="+mn-lt"/>
                <a:ea typeface="+mn-ea"/>
              </a:rPr>
              <a:t>extensibility</a:t>
            </a:r>
            <a:r>
              <a:rPr b="0" lang="en-US" sz="1600" spc="-1" strike="noStrike">
                <a:solidFill>
                  <a:srgbClr val="000000"/>
                </a:solidFill>
                <a:latin typeface="+mn-lt"/>
                <a:ea typeface="+mn-ea"/>
              </a:rPr>
              <a:t> (not to be confused with </a:t>
            </a:r>
            <a:r>
              <a:rPr b="0" lang="en-US" sz="1600" spc="-1" strike="noStrike">
                <a:solidFill>
                  <a:srgbClr val="000000"/>
                </a:solidFill>
                <a:latin typeface="+mn-lt"/>
                <a:ea typeface="+mn-ea"/>
                <a:hlinkClick r:id="rId2"/>
              </a:rPr>
              <a:t>forward compatibility</a:t>
            </a:r>
            <a:r>
              <a:rPr b="0" lang="en-US" sz="1600" spc="-1" strike="noStrike">
                <a:solidFill>
                  <a:srgbClr val="000000"/>
                </a:solidFill>
                <a:latin typeface="+mn-lt"/>
                <a:ea typeface="+mn-ea"/>
              </a:rPr>
              <a:t>) is a </a:t>
            </a:r>
            <a:r>
              <a:rPr b="0" lang="en-US" sz="1600" spc="-1" strike="noStrike">
                <a:solidFill>
                  <a:srgbClr val="000000"/>
                </a:solidFill>
                <a:latin typeface="+mn-lt"/>
                <a:ea typeface="+mn-ea"/>
                <a:hlinkClick r:id="rId3"/>
              </a:rPr>
              <a:t>systems design</a:t>
            </a:r>
            <a:r>
              <a:rPr b="0" lang="en-US" sz="1600" spc="-1" strike="noStrike">
                <a:solidFill>
                  <a:srgbClr val="000000"/>
                </a:solidFill>
                <a:latin typeface="+mn-lt"/>
                <a:ea typeface="+mn-ea"/>
              </a:rPr>
              <a:t> principle where the implementation takes future growth into consideration. It is a systemic measure of the ability to extend a </a:t>
            </a:r>
            <a:r>
              <a:rPr b="0" lang="en-US" sz="1600" spc="-1" strike="noStrike">
                <a:solidFill>
                  <a:srgbClr val="000000"/>
                </a:solidFill>
                <a:latin typeface="+mn-lt"/>
                <a:ea typeface="+mn-ea"/>
                <a:hlinkClick r:id="rId4"/>
              </a:rPr>
              <a:t>system</a:t>
            </a:r>
            <a:r>
              <a:rPr b="0" lang="en-US" sz="1600" spc="-1" strike="noStrike">
                <a:solidFill>
                  <a:srgbClr val="000000"/>
                </a:solidFill>
                <a:latin typeface="+mn-lt"/>
                <a:ea typeface="+mn-ea"/>
              </a:rPr>
              <a:t> and the level of effort required to implement the extension. Extensions can be through the addition of new functionality or through modification of existing functionality. The central theme is to provide for change – typically enhancements – while minimizing impact to existing system functions.</a:t>
            </a:r>
            <a:endParaRPr b="0" lang="en-US" sz="1600" spc="-1" strike="noStrike">
              <a:latin typeface="Arial"/>
            </a:endParaRPr>
          </a:p>
          <a:p>
            <a:pPr marL="216000" indent="-216000">
              <a:lnSpc>
                <a:spcPct val="100000"/>
              </a:lnSpc>
            </a:pPr>
            <a:r>
              <a:rPr b="1" lang="en-US" sz="1600" spc="-1" strike="noStrike">
                <a:solidFill>
                  <a:srgbClr val="000000"/>
                </a:solidFill>
                <a:latin typeface="+mn-lt"/>
                <a:ea typeface="+mn-ea"/>
              </a:rPr>
              <a:t>Extensibility</a:t>
            </a:r>
            <a:r>
              <a:rPr b="0" lang="en-US" sz="1600" spc="-1" strike="noStrike">
                <a:solidFill>
                  <a:srgbClr val="000000"/>
                </a:solidFill>
                <a:latin typeface="+mn-lt"/>
                <a:ea typeface="+mn-ea"/>
              </a:rPr>
              <a:t> is a software design principle defined as a system’s ability to have new functionality extended, in which the system’s internal structure and data flow are minimally or not affected, particularly that recompiling or changing the original source code is unnecessary when changing a system’s behavior, either by the creator or other programmers.</a:t>
            </a:r>
            <a:r>
              <a:rPr b="0" lang="en-US" sz="1600" spc="-1" strike="noStrike" baseline="30000">
                <a:solidFill>
                  <a:srgbClr val="000000"/>
                </a:solidFill>
                <a:latin typeface="+mn-lt"/>
                <a:ea typeface="+mn-ea"/>
                <a:hlinkClick r:id="rId5"/>
              </a:rPr>
              <a:t>[1]</a:t>
            </a:r>
            <a:r>
              <a:rPr b="0" lang="en-US" sz="1600" spc="-1" strike="noStrike">
                <a:solidFill>
                  <a:srgbClr val="000000"/>
                </a:solidFill>
                <a:latin typeface="+mn-lt"/>
                <a:ea typeface="+mn-ea"/>
              </a:rPr>
              <a:t> Because software systems are long lived and will be modified for new features and added functionalities demanded by users, extensibility enables developers to expand or add to the software’s capabilities and facilitates systematic reuse. Some of its approaches include facilities for allowing users’ own program routines to be inserted and the abilities to define new data types as well as to define new formatting markup tags.</a:t>
            </a:r>
            <a:r>
              <a:rPr b="0" lang="en-US" sz="1600" spc="-1" strike="noStrike" baseline="30000">
                <a:solidFill>
                  <a:srgbClr val="000000"/>
                </a:solidFill>
                <a:latin typeface="+mn-lt"/>
                <a:ea typeface="+mn-ea"/>
                <a:hlinkClick r:id="rId6"/>
              </a:rPr>
              <a:t>[2]</a:t>
            </a:r>
            <a:endParaRPr b="0" lang="en-US" sz="1600" spc="-1" strike="noStrike">
              <a:latin typeface="Arial"/>
            </a:endParaRPr>
          </a:p>
          <a:p>
            <a:pPr marL="216000" indent="-216000">
              <a:lnSpc>
                <a:spcPct val="100000"/>
              </a:lnSpc>
            </a:pPr>
            <a:endParaRPr b="0" lang="en-US" sz="1600" spc="-1" strike="noStrike">
              <a:latin typeface="Arial"/>
            </a:endParaRPr>
          </a:p>
        </p:txBody>
      </p:sp>
      <p:sp>
        <p:nvSpPr>
          <p:cNvPr id="386"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7"/>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8"/>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87" name="TextShape 4"/>
          <p:cNvSpPr txBox="1"/>
          <p:nvPr/>
        </p:nvSpPr>
        <p:spPr>
          <a:xfrm>
            <a:off x="6309000" y="8748000"/>
            <a:ext cx="547200" cy="394200"/>
          </a:xfrm>
          <a:prstGeom prst="rect">
            <a:avLst/>
          </a:prstGeom>
          <a:noFill/>
          <a:ln>
            <a:noFill/>
          </a:ln>
        </p:spPr>
        <p:txBody>
          <a:bodyPr anchor="b"/>
          <a:p>
            <a:pPr algn="r">
              <a:lnSpc>
                <a:spcPct val="100000"/>
              </a:lnSpc>
            </a:pPr>
            <a:fld id="{B5D32E9F-D9CB-4A3F-A2BB-24DDA870AD5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380880" y="685800"/>
            <a:ext cx="6095520" cy="3428640"/>
          </a:xfrm>
          <a:prstGeom prst="rect">
            <a:avLst/>
          </a:prstGeom>
        </p:spPr>
      </p:sp>
      <p:sp>
        <p:nvSpPr>
          <p:cNvPr id="389"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1600" spc="-1" strike="noStrike">
                <a:solidFill>
                  <a:srgbClr val="000000"/>
                </a:solidFill>
                <a:latin typeface="+mn-lt"/>
                <a:ea typeface="+mn-ea"/>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b="0" lang="en-US" sz="1600" spc="-1" strike="noStrike" baseline="30000">
                <a:solidFill>
                  <a:srgbClr val="000000"/>
                </a:solidFill>
                <a:latin typeface="+mn-lt"/>
                <a:ea typeface="+mn-ea"/>
                <a:hlinkClick r:id="rId1"/>
              </a:rPr>
              <a:t>[7]</a:t>
            </a:r>
            <a:endParaRPr b="0" lang="en-US" sz="1600" spc="-1" strike="noStrike">
              <a:latin typeface="Arial"/>
            </a:endParaRPr>
          </a:p>
        </p:txBody>
      </p:sp>
      <p:sp>
        <p:nvSpPr>
          <p:cNvPr id="390"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2"/>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3"/>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91" name="TextShape 4"/>
          <p:cNvSpPr txBox="1"/>
          <p:nvPr/>
        </p:nvSpPr>
        <p:spPr>
          <a:xfrm>
            <a:off x="6309000" y="8748000"/>
            <a:ext cx="547200" cy="394200"/>
          </a:xfrm>
          <a:prstGeom prst="rect">
            <a:avLst/>
          </a:prstGeom>
          <a:noFill/>
          <a:ln>
            <a:noFill/>
          </a:ln>
        </p:spPr>
        <p:txBody>
          <a:bodyPr anchor="b"/>
          <a:p>
            <a:pPr algn="r">
              <a:lnSpc>
                <a:spcPct val="100000"/>
              </a:lnSpc>
            </a:pPr>
            <a:fld id="{0F84EE7C-15F0-4AAB-8EF7-09ED516A38E4}"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380880" y="685800"/>
            <a:ext cx="6095520" cy="3428640"/>
          </a:xfrm>
          <a:prstGeom prst="rect">
            <a:avLst/>
          </a:prstGeom>
        </p:spPr>
      </p:sp>
      <p:sp>
        <p:nvSpPr>
          <p:cNvPr id="393"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394"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95" name="TextShape 4"/>
          <p:cNvSpPr txBox="1"/>
          <p:nvPr/>
        </p:nvSpPr>
        <p:spPr>
          <a:xfrm>
            <a:off x="6309000" y="8748000"/>
            <a:ext cx="547200" cy="394200"/>
          </a:xfrm>
          <a:prstGeom prst="rect">
            <a:avLst/>
          </a:prstGeom>
          <a:noFill/>
          <a:ln>
            <a:noFill/>
          </a:ln>
        </p:spPr>
        <p:txBody>
          <a:bodyPr anchor="b"/>
          <a:p>
            <a:pPr algn="r">
              <a:lnSpc>
                <a:spcPct val="100000"/>
              </a:lnSpc>
            </a:pPr>
            <a:fld id="{244D2990-A314-4092-BC78-97DA41D0488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380880" y="685800"/>
            <a:ext cx="6095520" cy="3428640"/>
          </a:xfrm>
          <a:prstGeom prst="rect">
            <a:avLst/>
          </a:prstGeom>
        </p:spPr>
      </p:sp>
      <p:sp>
        <p:nvSpPr>
          <p:cNvPr id="397" name="PlaceHolder 2"/>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There are two ways to achieve abstraction </a:t>
            </a:r>
            <a:endParaRPr b="0" lang="en-US" sz="2000" spc="-1" strike="noStrike">
              <a:latin typeface="Arial"/>
            </a:endParaRPr>
          </a:p>
          <a:p>
            <a:pPr marL="216000" indent="-216000">
              <a:lnSpc>
                <a:spcPct val="100000"/>
              </a:lnSpc>
            </a:pPr>
            <a:r>
              <a:rPr b="0" lang="en-US" sz="2000" spc="-1" strike="noStrike">
                <a:latin typeface="Arial"/>
              </a:rPr>
              <a:t>- Using Abstract Classes</a:t>
            </a:r>
            <a:endParaRPr b="0" lang="en-US" sz="2000" spc="-1" strike="noStrike">
              <a:latin typeface="Arial"/>
            </a:endParaRPr>
          </a:p>
          <a:p>
            <a:pPr marL="216000" indent="-216000">
              <a:lnSpc>
                <a:spcPct val="100000"/>
              </a:lnSpc>
            </a:pPr>
            <a:r>
              <a:rPr b="0" lang="en-US" sz="2000" spc="-1" strike="noStrike">
                <a:latin typeface="Arial"/>
              </a:rPr>
              <a:t>- Using Interfaces</a:t>
            </a:r>
            <a:endParaRPr b="0" lang="en-US" sz="2000" spc="-1" strike="noStrike">
              <a:latin typeface="Arial"/>
            </a:endParaRPr>
          </a:p>
        </p:txBody>
      </p:sp>
      <p:sp>
        <p:nvSpPr>
          <p:cNvPr id="398"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99" name="TextShape 4"/>
          <p:cNvSpPr txBox="1"/>
          <p:nvPr/>
        </p:nvSpPr>
        <p:spPr>
          <a:xfrm>
            <a:off x="6309000" y="8748000"/>
            <a:ext cx="547200" cy="394200"/>
          </a:xfrm>
          <a:prstGeom prst="rect">
            <a:avLst/>
          </a:prstGeom>
          <a:noFill/>
          <a:ln>
            <a:noFill/>
          </a:ln>
        </p:spPr>
        <p:txBody>
          <a:bodyPr anchor="b"/>
          <a:p>
            <a:pPr algn="r">
              <a:lnSpc>
                <a:spcPct val="100000"/>
              </a:lnSpc>
            </a:pPr>
            <a:fld id="{725B0247-08F4-4180-B5EA-889EFBF5C435}"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9"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32"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37"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0"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2"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4"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59"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8"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6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67"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1"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4"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79"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89"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1"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98"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0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0"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3"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18"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39"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1"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3"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48"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52"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5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0"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3"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68"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7" name="PlaceHolder 2"/>
          <p:cNvSpPr>
            <a:spLocks noGrp="1"/>
          </p:cNvSpPr>
          <p:nvPr>
            <p:ph type="subTitle"/>
          </p:nvPr>
        </p:nvSpPr>
        <p:spPr>
          <a:xfrm>
            <a:off x="190440" y="1151280"/>
            <a:ext cx="11804400" cy="5569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9" name="PlaceHolder 2"/>
          <p:cNvSpPr>
            <a:spLocks noGrp="1"/>
          </p:cNvSpPr>
          <p:nvPr>
            <p:ph type="body"/>
          </p:nvPr>
        </p:nvSpPr>
        <p:spPr>
          <a:xfrm>
            <a:off x="190440" y="1151280"/>
            <a:ext cx="1180440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81"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86"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0"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4"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98" name="PlaceHolder 2"/>
          <p:cNvSpPr>
            <a:spLocks noGrp="1"/>
          </p:cNvSpPr>
          <p:nvPr>
            <p:ph type="body"/>
          </p:nvPr>
        </p:nvSpPr>
        <p:spPr>
          <a:xfrm>
            <a:off x="190440" y="115128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01"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88640" y="40320"/>
            <a:ext cx="9577080" cy="5149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06" name="PlaceHolder 2"/>
          <p:cNvSpPr>
            <a:spLocks noGrp="1"/>
          </p:cNvSpPr>
          <p:nvPr>
            <p:ph type="body"/>
          </p:nvPr>
        </p:nvSpPr>
        <p:spPr>
          <a:xfrm>
            <a:off x="19044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18176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173080" y="115128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19044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18176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8173080" y="4060800"/>
            <a:ext cx="380088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17"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623916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19044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1" name="PlaceHolder 2"/>
          <p:cNvSpPr>
            <a:spLocks noGrp="1"/>
          </p:cNvSpPr>
          <p:nvPr>
            <p:ph type="body"/>
          </p:nvPr>
        </p:nvSpPr>
        <p:spPr>
          <a:xfrm>
            <a:off x="190440" y="1151280"/>
            <a:ext cx="5760360" cy="556992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9160" y="406080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8640" y="40320"/>
            <a:ext cx="9577080" cy="1110600"/>
          </a:xfrm>
          <a:prstGeom prst="rect">
            <a:avLst/>
          </a:prstGeom>
        </p:spPr>
        <p:txBody>
          <a:bodyPr lIns="0" rIns="0" tIns="0" bIns="0" anchor="ctr"/>
          <a:p>
            <a:endParaRPr b="0" lang="en-US" sz="2400" spc="-1" strike="noStrike">
              <a:solidFill>
                <a:srgbClr val="ffffff"/>
              </a:solidFill>
              <a:latin typeface="Calibri"/>
            </a:endParaRPr>
          </a:p>
        </p:txBody>
      </p:sp>
      <p:sp>
        <p:nvSpPr>
          <p:cNvPr id="25" name="PlaceHolder 2"/>
          <p:cNvSpPr>
            <a:spLocks noGrp="1"/>
          </p:cNvSpPr>
          <p:nvPr>
            <p:ph type="body"/>
          </p:nvPr>
        </p:nvSpPr>
        <p:spPr>
          <a:xfrm>
            <a:off x="19044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9160" y="1151280"/>
            <a:ext cx="5760360" cy="265680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190440" y="4060800"/>
            <a:ext cx="11804400" cy="265680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90000"/>
              </a:lnSpc>
            </a:pPr>
            <a:r>
              <a:rPr b="1" lang="en-US" sz="5400" spc="-1" strike="noStrike">
                <a:solidFill>
                  <a:srgbClr val="f6d18e"/>
                </a:solidFill>
                <a:latin typeface="Calibri"/>
              </a:rPr>
              <a:t>P</a:t>
            </a:r>
            <a:r>
              <a:rPr b="1" lang="en-US" sz="5400" spc="-1" strike="noStrike">
                <a:solidFill>
                  <a:srgbClr val="f6d18e"/>
                </a:solidFill>
                <a:latin typeface="Calibri"/>
              </a:rPr>
              <a:t>r</a:t>
            </a:r>
            <a:r>
              <a:rPr b="1" lang="en-US" sz="5400" spc="-1" strike="noStrike">
                <a:solidFill>
                  <a:srgbClr val="f6d18e"/>
                </a:solidFill>
                <a:latin typeface="Calibri"/>
              </a:rPr>
              <a:t>e</a:t>
            </a:r>
            <a:r>
              <a:rPr b="1" lang="en-US" sz="5400" spc="-1" strike="noStrike">
                <a:solidFill>
                  <a:srgbClr val="f6d18e"/>
                </a:solidFill>
                <a:latin typeface="Calibri"/>
              </a:rPr>
              <a:t>s</a:t>
            </a:r>
            <a:r>
              <a:rPr b="1" lang="en-US" sz="5400" spc="-1" strike="noStrike">
                <a:solidFill>
                  <a:srgbClr val="f6d18e"/>
                </a:solidFill>
                <a:latin typeface="Calibri"/>
              </a:rPr>
              <a:t>e</a:t>
            </a:r>
            <a:r>
              <a:rPr b="1" lang="en-US" sz="5400" spc="-1" strike="noStrike">
                <a:solidFill>
                  <a:srgbClr val="f6d18e"/>
                </a:solidFill>
                <a:latin typeface="Calibri"/>
              </a:rPr>
              <a:t>n</a:t>
            </a:r>
            <a:r>
              <a:rPr b="1" lang="en-US" sz="5400" spc="-1" strike="noStrike">
                <a:solidFill>
                  <a:srgbClr val="f6d18e"/>
                </a:solidFill>
                <a:latin typeface="Calibri"/>
              </a:rPr>
              <a:t>t</a:t>
            </a:r>
            <a:r>
              <a:rPr b="1" lang="en-US" sz="5400" spc="-1" strike="noStrike">
                <a:solidFill>
                  <a:srgbClr val="f6d18e"/>
                </a:solidFill>
                <a:latin typeface="Calibri"/>
              </a:rPr>
              <a:t>a</a:t>
            </a:r>
            <a:r>
              <a:rPr b="1" lang="en-US" sz="5400" spc="-1" strike="noStrike">
                <a:solidFill>
                  <a:srgbClr val="f6d18e"/>
                </a:solidFill>
                <a:latin typeface="Calibri"/>
              </a:rPr>
              <a:t>t</a:t>
            </a:r>
            <a:r>
              <a:rPr b="1" lang="en-US" sz="5400" spc="-1" strike="noStrike">
                <a:solidFill>
                  <a:srgbClr val="f6d18e"/>
                </a:solidFill>
                <a:latin typeface="Calibri"/>
              </a:rPr>
              <a:t>i</a:t>
            </a:r>
            <a:r>
              <a:rPr b="1" lang="en-US" sz="5400" spc="-1" strike="noStrike">
                <a:solidFill>
                  <a:srgbClr val="f6d18e"/>
                </a:solidFill>
                <a:latin typeface="Calibri"/>
              </a:rPr>
              <a:t>o</a:t>
            </a:r>
            <a:r>
              <a:rPr b="1" lang="en-US" sz="5400" spc="-1" strike="noStrike">
                <a:solidFill>
                  <a:srgbClr val="f6d18e"/>
                </a:solidFill>
                <a:latin typeface="Calibri"/>
              </a:rPr>
              <a:t>n</a:t>
            </a:r>
            <a:r>
              <a:rPr b="1" lang="en-US" sz="5400" spc="-1" strike="noStrike">
                <a:solidFill>
                  <a:srgbClr val="f6d18e"/>
                </a:solidFill>
                <a:latin typeface="Calibri"/>
              </a:rPr>
              <a:t> </a:t>
            </a:r>
            <a:r>
              <a:rPr b="1" lang="en-US" sz="5400" spc="-1" strike="noStrike">
                <a:solidFill>
                  <a:srgbClr val="f6d18e"/>
                </a:solidFill>
                <a:latin typeface="Calibri"/>
              </a:rPr>
              <a:t>T</a:t>
            </a:r>
            <a:r>
              <a:rPr b="1" lang="en-US" sz="5400" spc="-1" strike="noStrike">
                <a:solidFill>
                  <a:srgbClr val="f6d18e"/>
                </a:solidFill>
                <a:latin typeface="Calibri"/>
              </a:rPr>
              <a:t>i</a:t>
            </a:r>
            <a:r>
              <a:rPr b="1" lang="en-US" sz="5400" spc="-1" strike="noStrike">
                <a:solidFill>
                  <a:srgbClr val="f6d18e"/>
                </a:solidFill>
                <a:latin typeface="Calibri"/>
              </a:rPr>
              <a:t>t</a:t>
            </a:r>
            <a:r>
              <a:rPr b="1" lang="en-US" sz="5400" spc="-1" strike="noStrike">
                <a:solidFill>
                  <a:srgbClr val="f6d18e"/>
                </a:solidFill>
                <a:latin typeface="Calibri"/>
              </a:rPr>
              <a:t>l</a:t>
            </a:r>
            <a:r>
              <a:rPr b="1" lang="en-US" sz="5400" spc="-1" strike="noStrike">
                <a:solidFill>
                  <a:srgbClr val="f6d18e"/>
                </a:solidFill>
                <a:latin typeface="Calibri"/>
              </a:rPr>
              <a:t>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p>
            <a:pPr>
              <a:lnSpc>
                <a:spcPct val="105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p>
            <a:pPr>
              <a:lnSpc>
                <a:spcPct val="100000"/>
              </a:lnSpc>
            </a:pPr>
            <a:r>
              <a:rPr b="0" lang="en-US" sz="2400" spc="-1" strike="noStrike">
                <a:solidFill>
                  <a:srgbClr val="ffffff"/>
                </a:solidFill>
                <a:latin typeface="Calibri"/>
              </a:rPr>
              <a:t>Insert a Picture </a:t>
            </a:r>
            <a:r>
              <a:rPr b="0" lang="en-US" sz="2400" spc="-1" strike="noStrike">
                <a:solidFill>
                  <a:srgbClr val="ffffff"/>
                </a:solidFill>
                <a:latin typeface="Calibri"/>
              </a:rPr>
              <a:t>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p>
            <a:pPr>
              <a:lnSpc>
                <a:spcPct val="105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p>
            <a:pPr>
              <a:lnSpc>
                <a:spcPct val="105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p>
            <a:pPr>
              <a:lnSpc>
                <a:spcPct val="105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p>
            <a:pPr>
              <a:lnSpc>
                <a:spcPct val="105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p>
            <a:pPr>
              <a:lnSpc>
                <a:spcPct val="100000"/>
              </a:lnSpc>
            </a:pPr>
            <a:fld id="{E4AE284B-6C87-4AF4-AE9D-9FA31E8CB408}" type="datetime1">
              <a:rPr b="0" lang="en-US" sz="1000" spc="-1" strike="noStrike">
                <a:solidFill>
                  <a:srgbClr val="ffffff"/>
                </a:solidFill>
                <a:latin typeface="Calibri"/>
              </a:rPr>
              <a:t>12/27/2018</a:t>
            </a:fld>
            <a:endParaRPr b="0" lang="en-US" sz="10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p>
            <a:pPr algn="r">
              <a:lnSpc>
                <a:spcPct val="100000"/>
              </a:lnSpc>
            </a:pPr>
            <a:fld id="{7E90C1EE-EF4F-4F48-BF19-6B2EF08647CB}" type="slidenum">
              <a:rPr b="0" lang="en-US" sz="1000" spc="-1" strike="noStrike">
                <a:solidFill>
                  <a:srgbClr val="ffffff"/>
                </a:solidFill>
                <a:latin typeface="Calibri"/>
              </a:rPr>
              <a:t>&lt;number&gt;</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5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5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5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p>
            <a:pPr>
              <a:lnSpc>
                <a:spcPct val="9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1446120" y="4219560"/>
            <a:ext cx="8938080" cy="1553400"/>
          </a:xfrm>
          <a:prstGeom prst="rect">
            <a:avLst/>
          </a:prstGeom>
        </p:spPr>
        <p:txBody>
          <a:bodyPr lIns="36000" rIns="36000" tIns="36000" bIns="36000" anchor="b"/>
          <a:p>
            <a:pPr algn="ctr">
              <a:lnSpc>
                <a:spcPct val="9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1446120" y="5754960"/>
            <a:ext cx="8938080" cy="4049640"/>
          </a:xfrm>
          <a:prstGeom prst="rect">
            <a:avLst/>
          </a:prstGeom>
        </p:spPr>
        <p:txBody>
          <a:bodyPr lIns="36000" rIns="36000" tIns="36000" bIns="36000"/>
          <a:p>
            <a:pPr algn="ctr">
              <a:lnSpc>
                <a:spcPct val="105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p>
            <a:pPr algn="r">
              <a:lnSpc>
                <a:spcPct val="105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p>
            <a:pPr>
              <a:lnSpc>
                <a:spcPct val="9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oftuni.bg/" TargetMode="Externa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softuni.bg/courses/java-oop-advanced" TargetMode="Externa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jpeg"/><Relationship Id="rId11" Type="http://schemas.openxmlformats.org/officeDocument/2006/relationships/image" Target="../media/image40.png"/><Relationship Id="rId12" Type="http://schemas.openxmlformats.org/officeDocument/2006/relationships/image" Target="../media/image41.png"/><Relationship Id="rId13" Type="http://schemas.openxmlformats.org/officeDocument/2006/relationships/image" Target="../media/image42.png"/><Relationship Id="rId14" Type="http://schemas.openxmlformats.org/officeDocument/2006/relationships/slideLayout" Target="../slideLayouts/slideLayout37.xml"/><Relationship Id="rId15"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hyperlink" Target="http://softuni.foundation/" TargetMode="External"/><Relationship Id="rId3" Type="http://schemas.openxmlformats.org/officeDocument/2006/relationships/hyperlink" Target="https://www.facebook.com/SoftwareUniversity" TargetMode="External"/><Relationship Id="rId4" Type="http://schemas.openxmlformats.org/officeDocument/2006/relationships/hyperlink" Target="http://forum.softuni.bg/" TargetMode="External"/><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slideLayout" Target="../slideLayouts/slideLayout49.xml"/><Relationship Id="rId11"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hyperlink" Target="http://creativecommons.org/licenses/by-nc-sa/4.0/" TargetMode="External"/><Relationship Id="rId2" Type="http://schemas.openxmlformats.org/officeDocument/2006/relationships/hyperlink" Target="http://creativecommons.org/licenses/by-nc-sa/4.0/" TargetMode="External"/><Relationship Id="rId3" Type="http://schemas.openxmlformats.org/officeDocument/2006/relationships/hyperlink" Target="http://creativecommons.org/licenses/by-nc-sa/4.0/" TargetMode="External"/><Relationship Id="rId4" Type="http://schemas.openxmlformats.org/officeDocument/2006/relationships/image" Target="../media/image48.png"/><Relationship Id="rId5" Type="http://schemas.openxmlformats.org/officeDocument/2006/relationships/hyperlink" Target="http://www.introprogramming.info/english-intro-csharp-book/" TargetMode="External"/><Relationship Id="rId6" Type="http://schemas.openxmlformats.org/officeDocument/2006/relationships/hyperlink" Target="http://creativecommons.org/licenses/by-sa/4.0/" TargetMode="External"/><Relationship Id="rId7" Type="http://schemas.openxmlformats.org/officeDocument/2006/relationships/hyperlink" Target="https://telerikacademy.com/Courses/Courses/Details/159" TargetMode="External"/><Relationship Id="rId8" Type="http://schemas.openxmlformats.org/officeDocument/2006/relationships/hyperlink" Target="http://creativecommons.org/licenses/by-nc-sa/3.0/deed.en_US" TargetMode="External"/><Relationship Id="rId9" Type="http://schemas.openxmlformats.org/officeDocument/2006/relationships/slideLayout" Target="../slideLayouts/slideLayout13.xml"/><Relationship Id="rId10"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1482840" y="685800"/>
            <a:ext cx="10097640" cy="1171080"/>
          </a:xfrm>
          <a:prstGeom prst="rect">
            <a:avLst/>
          </a:prstGeom>
          <a:noFill/>
          <a:ln>
            <a:noFill/>
          </a:ln>
        </p:spPr>
        <p:txBody>
          <a:bodyPr lIns="0" rIns="0" tIns="0" bIns="0" anchor="ctr"/>
          <a:p>
            <a:pPr algn="r">
              <a:lnSpc>
                <a:spcPct val="90000"/>
              </a:lnSpc>
            </a:pPr>
            <a:r>
              <a:rPr b="1" lang="en-US" sz="5400" spc="-1" strike="noStrike">
                <a:solidFill>
                  <a:srgbClr val="f6d18e"/>
                </a:solidFill>
                <a:latin typeface="Calibri"/>
                <a:ea typeface="Calibri"/>
              </a:rPr>
              <a:t>Open/Closed and Liskov Principles</a:t>
            </a:r>
            <a:endParaRPr b="0" lang="en-US" sz="5400" spc="-1" strike="noStrike">
              <a:solidFill>
                <a:srgbClr val="ffffff"/>
              </a:solidFill>
              <a:latin typeface="Calibri"/>
            </a:endParaRPr>
          </a:p>
        </p:txBody>
      </p:sp>
      <p:pic>
        <p:nvPicPr>
          <p:cNvPr id="219" name="Picture 12" descr=""/>
          <p:cNvPicPr/>
          <p:nvPr/>
        </p:nvPicPr>
        <p:blipFill>
          <a:blip r:embed="rId1"/>
          <a:stretch/>
        </p:blipFill>
        <p:spPr>
          <a:xfrm>
            <a:off x="7598160" y="3036960"/>
            <a:ext cx="2408400" cy="2003760"/>
          </a:xfrm>
          <a:prstGeom prst="rect">
            <a:avLst/>
          </a:prstGeom>
          <a:ln>
            <a:noFill/>
          </a:ln>
        </p:spPr>
      </p:pic>
      <p:sp>
        <p:nvSpPr>
          <p:cNvPr id="220" name="TextShape 2"/>
          <p:cNvSpPr txBox="1"/>
          <p:nvPr/>
        </p:nvSpPr>
        <p:spPr>
          <a:xfrm>
            <a:off x="684360" y="4583160"/>
            <a:ext cx="3187080" cy="524880"/>
          </a:xfrm>
          <a:prstGeom prst="rect">
            <a:avLst/>
          </a:prstGeom>
          <a:noFill/>
          <a:ln>
            <a:noFill/>
          </a:ln>
        </p:spPr>
        <p:txBody>
          <a:bodyPr lIns="36000" rIns="36000" tIns="36000" bIns="36000" anchor="b"/>
          <a:p>
            <a:pPr>
              <a:lnSpc>
                <a:spcPct val="105000"/>
              </a:lnSpc>
            </a:pPr>
            <a:r>
              <a:rPr b="1" lang="en-US" sz="2800" spc="-1" strike="noStrike">
                <a:solidFill>
                  <a:srgbClr val="ee792a"/>
                </a:solidFill>
                <a:latin typeface="Calibri"/>
              </a:rPr>
              <a:t>SoftUni Team</a:t>
            </a:r>
            <a:endParaRPr b="0" lang="en-US" sz="2800" spc="-1" strike="noStrike">
              <a:solidFill>
                <a:srgbClr val="ffffff"/>
              </a:solidFill>
              <a:latin typeface="Calibri"/>
            </a:endParaRPr>
          </a:p>
        </p:txBody>
      </p:sp>
      <p:sp>
        <p:nvSpPr>
          <p:cNvPr id="221" name="TextShape 3"/>
          <p:cNvSpPr txBox="1"/>
          <p:nvPr/>
        </p:nvSpPr>
        <p:spPr>
          <a:xfrm>
            <a:off x="684360" y="5053320"/>
            <a:ext cx="3187080" cy="443880"/>
          </a:xfrm>
          <a:prstGeom prst="rect">
            <a:avLst/>
          </a:prstGeom>
          <a:noFill/>
          <a:ln>
            <a:noFill/>
          </a:ln>
        </p:spPr>
        <p:txBody>
          <a:bodyPr lIns="36000" rIns="36000" tIns="36000" bIns="36000" anchor="ctr"/>
          <a:p>
            <a:pPr>
              <a:lnSpc>
                <a:spcPct val="105000"/>
              </a:lnSpc>
            </a:pPr>
            <a:r>
              <a:rPr b="1" lang="en-US" sz="2300" spc="-1" strike="noStrike">
                <a:solidFill>
                  <a:srgbClr val="f4b36c"/>
                </a:solidFill>
                <a:latin typeface="Calibri"/>
              </a:rPr>
              <a:t>Technical Trainers</a:t>
            </a:r>
            <a:endParaRPr b="0" lang="en-US" sz="2300" spc="-1" strike="noStrike">
              <a:solidFill>
                <a:srgbClr val="ffffff"/>
              </a:solidFill>
              <a:latin typeface="Calibri"/>
            </a:endParaRPr>
          </a:p>
        </p:txBody>
      </p:sp>
      <p:sp>
        <p:nvSpPr>
          <p:cNvPr id="222" name="TextShape 4"/>
          <p:cNvSpPr txBox="1"/>
          <p:nvPr/>
        </p:nvSpPr>
        <p:spPr>
          <a:xfrm>
            <a:off x="684360" y="5499720"/>
            <a:ext cx="3187080" cy="363240"/>
          </a:xfrm>
          <a:prstGeom prst="rect">
            <a:avLst/>
          </a:prstGeom>
          <a:noFill/>
          <a:ln>
            <a:noFill/>
          </a:ln>
        </p:spPr>
        <p:txBody>
          <a:bodyPr lIns="36000" rIns="36000" tIns="36000" bIns="36000" anchor="ctr"/>
          <a:p>
            <a:pPr>
              <a:lnSpc>
                <a:spcPct val="105000"/>
              </a:lnSpc>
            </a:pPr>
            <a:r>
              <a:rPr b="1" lang="en-US" sz="1800" spc="-1" strike="noStrike">
                <a:solidFill>
                  <a:srgbClr val="f27a44"/>
                </a:solidFill>
                <a:latin typeface="Calibri"/>
              </a:rPr>
              <a:t>Software University</a:t>
            </a:r>
            <a:endParaRPr b="0" lang="en-US" sz="1800" spc="-1" strike="noStrike">
              <a:solidFill>
                <a:srgbClr val="ffffff"/>
              </a:solidFill>
              <a:latin typeface="Calibri"/>
            </a:endParaRPr>
          </a:p>
        </p:txBody>
      </p:sp>
      <p:sp>
        <p:nvSpPr>
          <p:cNvPr id="223" name="TextShape 5"/>
          <p:cNvSpPr txBox="1"/>
          <p:nvPr/>
        </p:nvSpPr>
        <p:spPr>
          <a:xfrm>
            <a:off x="684360" y="5841000"/>
            <a:ext cx="3187080" cy="330840"/>
          </a:xfrm>
          <a:prstGeom prst="rect">
            <a:avLst/>
          </a:prstGeom>
          <a:noFill/>
          <a:ln>
            <a:noFill/>
          </a:ln>
        </p:spPr>
        <p:txBody>
          <a:bodyPr lIns="36000" rIns="36000" tIns="36000" bIns="36000" anchor="ctr"/>
          <a:p>
            <a:pPr>
              <a:lnSpc>
                <a:spcPct val="105000"/>
              </a:lnSpc>
            </a:pPr>
            <a:r>
              <a:rPr b="1" lang="en-US" sz="1600" spc="-1" strike="noStrike" u="sng">
                <a:solidFill>
                  <a:srgbClr val="f6c781"/>
                </a:solidFill>
                <a:uFillTx/>
                <a:latin typeface="Calibri"/>
                <a:hlinkClick r:id="rId2"/>
              </a:rPr>
              <a:t>http://softuni.bg</a:t>
            </a:r>
            <a:endParaRPr b="0" lang="en-US" sz="1600" spc="-1" strike="noStrike">
              <a:solidFill>
                <a:srgbClr val="ffffff"/>
              </a:solidFill>
              <a:latin typeface="Calibri"/>
            </a:endParaRPr>
          </a:p>
        </p:txBody>
      </p:sp>
      <p:pic>
        <p:nvPicPr>
          <p:cNvPr id="224" name="Picture 4" descr=""/>
          <p:cNvPicPr/>
          <p:nvPr/>
        </p:nvPicPr>
        <p:blipFill>
          <a:blip r:embed="rId3">
            <a:alphaModFix amt="50000"/>
          </a:blip>
          <a:stretch/>
        </p:blipFill>
        <p:spPr>
          <a:xfrm>
            <a:off x="745920" y="3219120"/>
            <a:ext cx="2175120" cy="760680"/>
          </a:xfrm>
          <a:prstGeom prst="rect">
            <a:avLst/>
          </a:prstGeom>
          <a:ln>
            <a:solidFill>
              <a:schemeClr val="accent1">
                <a:lumMod val="75000"/>
                <a:alpha val="50000"/>
              </a:schemeClr>
            </a:solidFill>
          </a:ln>
        </p:spPr>
      </p:pic>
      <p:sp>
        <p:nvSpPr>
          <p:cNvPr id="225" name="CustomShape 6"/>
          <p:cNvSpPr/>
          <p:nvPr/>
        </p:nvSpPr>
        <p:spPr>
          <a:xfrm rot="576000">
            <a:off x="4912200" y="3806640"/>
            <a:ext cx="1905840" cy="711360"/>
          </a:xfrm>
          <a:prstGeom prst="rect">
            <a:avLst/>
          </a:prstGeom>
          <a:noFill/>
          <a:ln>
            <a:noFill/>
          </a:ln>
        </p:spPr>
        <p:style>
          <a:lnRef idx="0"/>
          <a:fillRef idx="0"/>
          <a:effectRef idx="0"/>
          <a:fontRef idx="minor"/>
        </p:style>
        <p:txBody>
          <a:bodyPr wrap="none" lIns="90000" rIns="90000" tIns="45000" bIns="45000"/>
          <a:p>
            <a:pPr algn="ctr">
              <a:lnSpc>
                <a:spcPct val="85000"/>
              </a:lnSpc>
            </a:pPr>
            <a:r>
              <a:rPr b="1" lang="en-US" sz="2400" spc="49" strike="noStrike">
                <a:solidFill>
                  <a:srgbClr val="fff0d9"/>
                </a:solidFill>
                <a:latin typeface="Calibri"/>
              </a:rPr>
              <a:t>Java OOP</a:t>
            </a:r>
            <a:endParaRPr b="0" lang="en-US" sz="2400" spc="-1" strike="noStrike">
              <a:latin typeface="Arial"/>
            </a:endParaRPr>
          </a:p>
          <a:p>
            <a:pPr algn="ctr">
              <a:lnSpc>
                <a:spcPct val="85000"/>
              </a:lnSpc>
            </a:pPr>
            <a:r>
              <a:rPr b="1" lang="en-US" sz="2400" spc="49" strike="noStrike">
                <a:solidFill>
                  <a:srgbClr val="fff0d9"/>
                </a:solidFill>
                <a:latin typeface="Calibri"/>
              </a:rPr>
              <a:t>Advanced</a:t>
            </a:r>
            <a:endParaRPr b="0" lang="en-US" sz="2400" spc="-1" strike="noStrike">
              <a:latin typeface="Arial"/>
            </a:endParaRPr>
          </a:p>
        </p:txBody>
      </p:sp>
      <p:pic>
        <p:nvPicPr>
          <p:cNvPr id="226" name="Picture 21" descr=""/>
          <p:cNvPicPr/>
          <p:nvPr/>
        </p:nvPicPr>
        <p:blipFill>
          <a:blip r:embed="rId4"/>
          <a:stretch/>
        </p:blipFill>
        <p:spPr>
          <a:xfrm>
            <a:off x="678600" y="2496240"/>
            <a:ext cx="2211840" cy="551520"/>
          </a:xfrm>
          <a:prstGeom prst="rect">
            <a:avLst/>
          </a:prstGeom>
          <a:ln>
            <a:noFill/>
          </a:ln>
        </p:spPr>
      </p:pic>
      <p:pic>
        <p:nvPicPr>
          <p:cNvPr id="227" name="Picture 22" descr=""/>
          <p:cNvPicPr/>
          <p:nvPr/>
        </p:nvPicPr>
        <p:blipFill>
          <a:blip r:embed="rId5"/>
          <a:stretch/>
        </p:blipFill>
        <p:spPr>
          <a:xfrm>
            <a:off x="3450240" y="4191120"/>
            <a:ext cx="2252880" cy="24379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D82AE311-435F-4301-AD0D-93A010554662}" type="slidenum">
              <a:rPr b="0" lang="en-US" sz="1000" spc="-1" strike="noStrike">
                <a:solidFill>
                  <a:srgbClr val="ffffff"/>
                </a:solidFill>
                <a:latin typeface="Calibri"/>
              </a:rPr>
              <a:t>&lt;number&gt;</a:t>
            </a:fld>
            <a:endParaRPr b="0" lang="en-US" sz="1000" spc="-1" strike="noStrike">
              <a:latin typeface="Times New Roman"/>
            </a:endParaRPr>
          </a:p>
        </p:txBody>
      </p:sp>
      <p:sp>
        <p:nvSpPr>
          <p:cNvPr id="264"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Design and writing of the code</a:t>
            </a:r>
            <a:r>
              <a:rPr b="1" lang="en-US" sz="3400" spc="-1" strike="noStrike">
                <a:solidFill>
                  <a:srgbClr val="ffffff"/>
                </a:solidFill>
                <a:latin typeface="Calibri"/>
              </a:rPr>
              <a:t> </a:t>
            </a:r>
            <a:r>
              <a:rPr b="0" lang="en-US" sz="3400" spc="-1" strike="noStrike">
                <a:solidFill>
                  <a:srgbClr val="ffffff"/>
                </a:solidFill>
                <a:latin typeface="Calibri"/>
              </a:rPr>
              <a:t>should be done in a way that </a:t>
            </a:r>
            <a:r>
              <a:rPr b="1" lang="en-US" sz="3400" spc="-1" strike="noStrike">
                <a:solidFill>
                  <a:srgbClr val="f3cd60"/>
                </a:solidFill>
                <a:latin typeface="Calibri"/>
              </a:rPr>
              <a:t>new functionality should be added with minimum changes in the existing code</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Changes to source code are not required</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265"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Open/Closed Principle (OCP)</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FE9E1691-4C45-4314-BC84-EB77E6851492}" type="slidenum">
              <a:rPr b="0" lang="en-US" sz="1000" spc="-1" strike="noStrike">
                <a:solidFill>
                  <a:srgbClr val="ffffff"/>
                </a:solidFill>
                <a:latin typeface="Calibri"/>
              </a:rPr>
              <a:t>&lt;number&gt;</a:t>
            </a:fld>
            <a:endParaRPr b="0" lang="en-US" sz="1000" spc="-1" strike="noStrike">
              <a:latin typeface="Times New Roman"/>
            </a:endParaRPr>
          </a:p>
        </p:txBody>
      </p:sp>
      <p:sp>
        <p:nvSpPr>
          <p:cNvPr id="267"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Refactor skeleton given for this problem:</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1" lang="en-US" sz="3200" spc="-1" strike="noStrike">
                <a:solidFill>
                  <a:srgbClr val="f3cd60"/>
                </a:solidFill>
                <a:latin typeface="Consolas"/>
              </a:rPr>
              <a:t>StreamProgressInfo</a:t>
            </a:r>
            <a:r>
              <a:rPr b="0" lang="en-US" sz="3200" spc="-1" strike="noStrike">
                <a:solidFill>
                  <a:srgbClr val="ffffff"/>
                </a:solidFill>
                <a:latin typeface="Calibri"/>
              </a:rPr>
              <a:t> class must work with Music class too</a:t>
            </a:r>
            <a:endParaRPr b="0" lang="en-US" sz="32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Be sure if you add new class which provide </a:t>
            </a:r>
            <a:r>
              <a:rPr b="1" lang="en-US" sz="3200" spc="-1" strike="noStrike">
                <a:solidFill>
                  <a:srgbClr val="f3cd60"/>
                </a:solidFill>
                <a:latin typeface="Consolas"/>
              </a:rPr>
              <a:t>getBytesSent() </a:t>
            </a:r>
            <a:r>
              <a:rPr b="0" lang="en-US" sz="3200" spc="-1" strike="noStrike">
                <a:solidFill>
                  <a:srgbClr val="ffffff"/>
                </a:solidFill>
                <a:latin typeface="Calibri"/>
              </a:rPr>
              <a:t>and </a:t>
            </a:r>
            <a:r>
              <a:rPr b="1" lang="en-US" sz="3200" spc="-1" strike="noStrike">
                <a:solidFill>
                  <a:srgbClr val="f3cd60"/>
                </a:solidFill>
                <a:latin typeface="Consolas"/>
              </a:rPr>
              <a:t>getLength() </a:t>
            </a:r>
            <a:r>
              <a:rPr b="0" lang="en-US" sz="3200" spc="-1" strike="noStrike">
                <a:solidFill>
                  <a:srgbClr val="ffffff"/>
                </a:solidFill>
                <a:latin typeface="Calibri"/>
              </a:rPr>
              <a:t>will work without touching </a:t>
            </a:r>
            <a:r>
              <a:rPr b="1" lang="en-US" sz="3200" spc="-1" strike="noStrike">
                <a:solidFill>
                  <a:srgbClr val="f3cd60"/>
                </a:solidFill>
                <a:latin typeface="Consolas"/>
              </a:rPr>
              <a:t>StreamProgressInfo</a:t>
            </a:r>
            <a:endParaRPr b="0" lang="en-US" sz="3200" spc="-1" strike="noStrike">
              <a:solidFill>
                <a:srgbClr val="ffffff"/>
              </a:solidFill>
              <a:latin typeface="Calibri"/>
            </a:endParaRPr>
          </a:p>
        </p:txBody>
      </p:sp>
      <p:sp>
        <p:nvSpPr>
          <p:cNvPr id="268"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Problem: Stream Progress Info</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BA998FF-BE5E-4C12-B1B6-E3E58AEBF7C1}" type="slidenum">
              <a:rPr b="0" lang="en-US" sz="1000" spc="-1" strike="noStrike">
                <a:solidFill>
                  <a:srgbClr val="ffffff"/>
                </a:solidFill>
                <a:latin typeface="Calibri"/>
              </a:rPr>
              <a:t>&lt;number&gt;</a:t>
            </a:fld>
            <a:endParaRPr b="0" lang="en-US" sz="1000" spc="-1" strike="noStrike">
              <a:latin typeface="Times New Roman"/>
            </a:endParaRPr>
          </a:p>
        </p:txBody>
      </p:sp>
      <p:sp>
        <p:nvSpPr>
          <p:cNvPr id="270"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Stream Progress Info</a:t>
            </a:r>
            <a:endParaRPr b="0" lang="en-US" sz="4000" spc="-1" strike="noStrike">
              <a:solidFill>
                <a:srgbClr val="ffffff"/>
              </a:solidFill>
              <a:latin typeface="Calibri"/>
            </a:endParaRPr>
          </a:p>
        </p:txBody>
      </p:sp>
      <p:sp>
        <p:nvSpPr>
          <p:cNvPr id="271" name="CustomShape 3"/>
          <p:cNvSpPr/>
          <p:nvPr/>
        </p:nvSpPr>
        <p:spPr>
          <a:xfrm>
            <a:off x="182880" y="1252800"/>
            <a:ext cx="11885760" cy="5148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a:t>
            </a:r>
            <a:r>
              <a:rPr b="1" lang="en-US" sz="2800" spc="-1" strike="noStrike">
                <a:solidFill>
                  <a:srgbClr val="f3cd60"/>
                </a:solidFill>
                <a:latin typeface="Consolas"/>
              </a:rPr>
              <a:t>StreamProgressInfo</a:t>
            </a:r>
            <a:r>
              <a:rPr b="1" lang="en-US" sz="2800" spc="-1" strike="noStrike">
                <a:solidFill>
                  <a:srgbClr val="fbeedc"/>
                </a:solidFill>
                <a:latin typeface="Consolas"/>
              </a:rPr>
              <a:t> {</a:t>
            </a:r>
            <a:endParaRPr b="0" lang="en-US" sz="2800" spc="-1" strike="noStrike">
              <a:latin typeface="Arial"/>
            </a:endParaRPr>
          </a:p>
          <a:p>
            <a:pPr>
              <a:lnSpc>
                <a:spcPct val="100000"/>
              </a:lnSpc>
              <a:spcBef>
                <a:spcPts val="1199"/>
              </a:spcBef>
              <a:spcAft>
                <a:spcPts val="1199"/>
              </a:spcAft>
            </a:pPr>
            <a:r>
              <a:rPr b="1" lang="en-US" sz="2800" spc="-1" strike="noStrike">
                <a:solidFill>
                  <a:srgbClr val="fbeedc"/>
                </a:solidFill>
                <a:latin typeface="Consolas"/>
              </a:rPr>
              <a:t>  </a:t>
            </a:r>
            <a:r>
              <a:rPr b="1" lang="en-US" sz="2800" spc="-1" strike="noStrike">
                <a:solidFill>
                  <a:srgbClr val="fbeedc"/>
                </a:solidFill>
                <a:latin typeface="Consolas"/>
              </a:rPr>
              <a:t>private </a:t>
            </a:r>
            <a:r>
              <a:rPr b="1" lang="en-US" sz="2800" spc="-1" strike="noStrike">
                <a:solidFill>
                  <a:srgbClr val="f3cd60"/>
                </a:solidFill>
                <a:latin typeface="Consolas"/>
              </a:rPr>
              <a:t>Streamable</a:t>
            </a:r>
            <a:r>
              <a:rPr b="1" lang="en-US" sz="2800" spc="-1" strike="noStrike">
                <a:solidFill>
                  <a:srgbClr val="fbeedc"/>
                </a:solidFill>
                <a:latin typeface="Consolas"/>
              </a:rPr>
              <a:t> streamable;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StreamProgressInfo(</a:t>
            </a:r>
            <a:r>
              <a:rPr b="1" lang="en-US" sz="2800" spc="-1" strike="noStrike">
                <a:solidFill>
                  <a:srgbClr val="f3cd60"/>
                </a:solidFill>
                <a:latin typeface="Consolas"/>
              </a:rPr>
              <a:t>Streamable streamResult</a:t>
            </a:r>
            <a:r>
              <a:rPr b="1" lang="en-US" sz="2800" spc="-1" strike="noStrike">
                <a:solidFill>
                  <a:srgbClr val="fbeedc"/>
                </a:solidFill>
                <a:latin typeface="Consolas"/>
              </a:rPr>
              <a:t>)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this.streamable = streamResult;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int calculateStreamProgress()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return (this.</a:t>
            </a:r>
            <a:r>
              <a:rPr b="1" lang="en-US" sz="2800" spc="-1" strike="noStrike">
                <a:solidFill>
                  <a:srgbClr val="f3cd60"/>
                </a:solidFill>
                <a:latin typeface="Consolas"/>
              </a:rPr>
              <a:t>streamable</a:t>
            </a:r>
            <a:r>
              <a:rPr b="1" lang="en-US" sz="2800" spc="-1" strike="noStrike">
                <a:solidFill>
                  <a:srgbClr val="fbeedc"/>
                </a:solidFill>
                <a:latin typeface="Consolas"/>
              </a:rPr>
              <a:t>.getBytesSent() * 100) /                this.</a:t>
            </a:r>
            <a:r>
              <a:rPr b="1" lang="en-US" sz="2800" spc="-1" strike="noStrike">
                <a:solidFill>
                  <a:srgbClr val="f3cd60"/>
                </a:solidFill>
                <a:latin typeface="Consolas"/>
              </a:rPr>
              <a:t>streamable</a:t>
            </a:r>
            <a:r>
              <a:rPr b="1" lang="en-US" sz="2800" spc="-1" strike="noStrike">
                <a:solidFill>
                  <a:srgbClr val="fbeedc"/>
                </a:solidFill>
                <a:latin typeface="Consolas"/>
              </a:rPr>
              <a:t>.getLength();</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71">
                                            <p:txEl>
                                              <p:pRg st="2" end="2"/>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271">
                                            <p:txEl>
                                              <p:pRg st="3" end="3"/>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271">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71">
                                            <p:txEl>
                                              <p:pRg st="5" end="5"/>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271">
                                            <p:txEl>
                                              <p:pRg st="6" end="6"/>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27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A895446-6DB5-4348-957F-C9EEB504B8CA}" type="slidenum">
              <a:rPr b="0" lang="en-US" sz="1000" spc="-1" strike="noStrike">
                <a:solidFill>
                  <a:srgbClr val="ffffff"/>
                </a:solidFill>
                <a:latin typeface="Calibri"/>
              </a:rPr>
              <a:t>&lt;number&gt;</a:t>
            </a:fld>
            <a:endParaRPr b="0" lang="en-US" sz="1000" spc="-1" strike="noStrike">
              <a:latin typeface="Times New Roman"/>
            </a:endParaRPr>
          </a:p>
        </p:txBody>
      </p:sp>
      <p:sp>
        <p:nvSpPr>
          <p:cNvPr id="273"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Stream Progress Info (2)</a:t>
            </a:r>
            <a:endParaRPr b="0" lang="en-US" sz="4000" spc="-1" strike="noStrike">
              <a:solidFill>
                <a:srgbClr val="ffffff"/>
              </a:solidFill>
              <a:latin typeface="Calibri"/>
            </a:endParaRPr>
          </a:p>
        </p:txBody>
      </p:sp>
      <p:sp>
        <p:nvSpPr>
          <p:cNvPr id="274" name="CustomShape 3"/>
          <p:cNvSpPr/>
          <p:nvPr/>
        </p:nvSpPr>
        <p:spPr>
          <a:xfrm>
            <a:off x="462960" y="999000"/>
            <a:ext cx="11262960" cy="22536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a:t>
            </a:r>
            <a:r>
              <a:rPr b="1" lang="en-US" sz="2800" spc="-1" strike="noStrike">
                <a:solidFill>
                  <a:srgbClr val="f3cd60"/>
                </a:solidFill>
                <a:latin typeface="Consolas"/>
              </a:rPr>
              <a:t>interface</a:t>
            </a:r>
            <a:r>
              <a:rPr b="1" lang="en-US" sz="2800" spc="-1" strike="noStrike">
                <a:solidFill>
                  <a:srgbClr val="fbeedc"/>
                </a:solidFill>
                <a:latin typeface="Consolas"/>
              </a:rPr>
              <a:t> Streamable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int getLength();</a:t>
            </a:r>
            <a:endParaRPr b="0" lang="en-US" sz="2800" spc="-1" strike="noStrike">
              <a:latin typeface="Arial"/>
            </a:endParaRPr>
          </a:p>
          <a:p>
            <a:pPr>
              <a:lnSpc>
                <a:spcPct val="100000"/>
              </a:lnSpc>
              <a:spcBef>
                <a:spcPts val="1199"/>
              </a:spcBef>
            </a:pPr>
            <a:r>
              <a:rPr b="1" lang="en-US" sz="2800" spc="-1" strike="noStrike">
                <a:solidFill>
                  <a:srgbClr val="f3cd60"/>
                </a:solidFill>
                <a:latin typeface="Consolas"/>
              </a:rPr>
              <a:t>    </a:t>
            </a:r>
            <a:r>
              <a:rPr b="1" lang="en-US" sz="2800" spc="-1" strike="noStrike">
                <a:solidFill>
                  <a:srgbClr val="f3cd60"/>
                </a:solidFill>
                <a:latin typeface="Consolas"/>
              </a:rPr>
              <a:t>int getBytesSent();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a:t>
            </a:r>
            <a:endParaRPr b="0" lang="en-US" sz="2800" spc="-1" strike="noStrike">
              <a:latin typeface="Arial"/>
            </a:endParaRPr>
          </a:p>
        </p:txBody>
      </p:sp>
      <p:sp>
        <p:nvSpPr>
          <p:cNvPr id="275" name="CustomShape 4"/>
          <p:cNvSpPr/>
          <p:nvPr/>
        </p:nvSpPr>
        <p:spPr>
          <a:xfrm>
            <a:off x="462960" y="3334680"/>
            <a:ext cx="11262960" cy="3411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File </a:t>
            </a:r>
            <a:r>
              <a:rPr b="1" lang="en-US" sz="2800" spc="-1" strike="noStrike">
                <a:solidFill>
                  <a:srgbClr val="f3cd60"/>
                </a:solidFill>
                <a:latin typeface="Consolas"/>
              </a:rPr>
              <a:t>implements</a:t>
            </a:r>
            <a:r>
              <a:rPr b="1" lang="en-US" sz="2800" spc="-1" strike="noStrike">
                <a:solidFill>
                  <a:srgbClr val="fbeedc"/>
                </a:solidFill>
                <a:latin typeface="Consolas"/>
              </a:rPr>
              <a:t> Streamable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//TODO: Add business logic</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public class Music </a:t>
            </a:r>
            <a:r>
              <a:rPr b="1" lang="en-US" sz="2800" spc="-1" strike="noStrike">
                <a:solidFill>
                  <a:srgbClr val="f3cd60"/>
                </a:solidFill>
                <a:latin typeface="Consolas"/>
              </a:rPr>
              <a:t>implements</a:t>
            </a:r>
            <a:r>
              <a:rPr b="1" lang="en-US" sz="2800" spc="-1" strike="noStrike">
                <a:solidFill>
                  <a:srgbClr val="fbeedc"/>
                </a:solidFill>
                <a:latin typeface="Consolas"/>
              </a:rPr>
              <a:t> Streamable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//TODO: Add business logic</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18833FB-B53C-407F-87F6-C29935094606}" type="slidenum">
              <a:rPr b="0" lang="en-US" sz="1000" spc="-1" strike="noStrike">
                <a:solidFill>
                  <a:srgbClr val="ffffff"/>
                </a:solidFill>
                <a:latin typeface="Calibri"/>
              </a:rPr>
              <a:t>&lt;number&gt;</a:t>
            </a:fld>
            <a:endParaRPr b="0" lang="en-US" sz="1000" spc="-1" strike="noStrike">
              <a:latin typeface="Times New Roman"/>
            </a:endParaRPr>
          </a:p>
        </p:txBody>
      </p:sp>
      <p:sp>
        <p:nvSpPr>
          <p:cNvPr id="277"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Cascading changes through modules</a:t>
            </a:r>
            <a:endParaRPr b="0" lang="en-US" sz="3400" spc="-1" strike="noStrike">
              <a:solidFill>
                <a:srgbClr val="ffffff"/>
              </a:solidFill>
              <a:latin typeface="Calibri"/>
            </a:endParaRPr>
          </a:p>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Each change requires re-testing</a:t>
            </a:r>
            <a:endParaRPr b="0" lang="en-US" sz="3400" spc="-1" strike="noStrike">
              <a:solidFill>
                <a:srgbClr val="ffffff"/>
              </a:solidFill>
              <a:latin typeface="Calibri"/>
            </a:endParaRPr>
          </a:p>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Logic depends on conditional statements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278"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OCP – Violations</a:t>
            </a:r>
            <a:endParaRPr b="0" lang="en-US" sz="4000" spc="-1" strike="noStrike">
              <a:solidFill>
                <a:srgbClr val="ffffff"/>
              </a:solidFill>
              <a:latin typeface="Calibri"/>
            </a:endParaRPr>
          </a:p>
        </p:txBody>
      </p:sp>
      <p:pic>
        <p:nvPicPr>
          <p:cNvPr id="279" name="Picture 1" descr=""/>
          <p:cNvPicPr/>
          <p:nvPr/>
        </p:nvPicPr>
        <p:blipFill>
          <a:blip r:embed="rId1"/>
          <a:stretch/>
        </p:blipFill>
        <p:spPr>
          <a:xfrm>
            <a:off x="2741760" y="4038480"/>
            <a:ext cx="6476760" cy="2147400"/>
          </a:xfrm>
          <a:prstGeom prst="rect">
            <a:avLst/>
          </a:prstGeom>
          <a:ln>
            <a:noFill/>
          </a:ln>
        </p:spPr>
      </p:pic>
      <p:pic>
        <p:nvPicPr>
          <p:cNvPr id="280" name="Picture 2" descr=""/>
          <p:cNvPicPr/>
          <p:nvPr/>
        </p:nvPicPr>
        <p:blipFill>
          <a:blip r:embed="rId2"/>
          <a:stretch/>
        </p:blipFill>
        <p:spPr>
          <a:xfrm>
            <a:off x="9601560" y="1280160"/>
            <a:ext cx="2285640" cy="2285640"/>
          </a:xfrm>
          <a:prstGeom prst="rect">
            <a:avLst/>
          </a:prstGeom>
          <a:ln>
            <a:noFill/>
          </a:ln>
        </p:spPr>
      </p:pic>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BDFCB03-DDA7-4BC7-858B-39F086B7BAD4}" type="slidenum">
              <a:rPr b="0" lang="en-US" sz="1000" spc="-1" strike="noStrike">
                <a:solidFill>
                  <a:srgbClr val="ffffff"/>
                </a:solidFill>
                <a:latin typeface="Calibri"/>
              </a:rPr>
              <a:t>&lt;number&gt;</a:t>
            </a:fld>
            <a:endParaRPr b="0" lang="en-US" sz="1000" spc="-1" strike="noStrike">
              <a:latin typeface="Times New Roman"/>
            </a:endParaRPr>
          </a:p>
        </p:txBody>
      </p:sp>
      <p:sp>
        <p:nvSpPr>
          <p:cNvPr id="282"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Refactor skeleton given for this task so</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1" lang="en-US" sz="3200" spc="-1" strike="noStrike">
                <a:solidFill>
                  <a:srgbClr val="f3cd60"/>
                </a:solidFill>
                <a:latin typeface="Consolas"/>
              </a:rPr>
              <a:t>GraphicEditor</a:t>
            </a:r>
            <a:r>
              <a:rPr b="0" lang="en-US" sz="3200" spc="-1" strike="noStrike">
                <a:solidFill>
                  <a:srgbClr val="f3cd60"/>
                </a:solidFill>
                <a:latin typeface="Calibri"/>
              </a:rPr>
              <a:t> </a:t>
            </a:r>
            <a:r>
              <a:rPr b="0" lang="en-US" sz="3200" spc="-1" strike="noStrike">
                <a:solidFill>
                  <a:srgbClr val="ffffff"/>
                </a:solidFill>
                <a:latin typeface="Calibri"/>
              </a:rPr>
              <a:t>class draw </a:t>
            </a:r>
            <a:r>
              <a:rPr b="1" lang="en-US" sz="3200" spc="-1" strike="noStrike">
                <a:solidFill>
                  <a:srgbClr val="f3cd60"/>
                </a:solidFill>
                <a:latin typeface="Calibri"/>
              </a:rPr>
              <a:t>all kind of shapes</a:t>
            </a:r>
            <a:r>
              <a:rPr b="0" lang="en-US" sz="3200" spc="-1" strike="noStrike">
                <a:solidFill>
                  <a:srgbClr val="f3cd60"/>
                </a:solidFill>
                <a:latin typeface="Calibri"/>
              </a:rPr>
              <a:t> </a:t>
            </a:r>
            <a:r>
              <a:rPr b="0" lang="en-US" sz="3200" spc="-1" strike="noStrike">
                <a:solidFill>
                  <a:srgbClr val="ffffff"/>
                </a:solidFill>
                <a:latin typeface="Calibri"/>
              </a:rPr>
              <a:t>without asking what kind of shape we pass</a:t>
            </a:r>
            <a:endParaRPr b="0" lang="en-US" sz="32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Be sure if you </a:t>
            </a:r>
            <a:r>
              <a:rPr b="1" lang="en-US" sz="3200" spc="-1" strike="noStrike">
                <a:solidFill>
                  <a:srgbClr val="f3cd60"/>
                </a:solidFill>
                <a:latin typeface="Calibri"/>
              </a:rPr>
              <a:t>add new type</a:t>
            </a:r>
            <a:r>
              <a:rPr b="0" lang="en-US" sz="3200" spc="-1" strike="noStrike">
                <a:solidFill>
                  <a:srgbClr val="f3cd60"/>
                </a:solidFill>
                <a:latin typeface="Calibri"/>
              </a:rPr>
              <a:t> </a:t>
            </a:r>
            <a:r>
              <a:rPr b="0" lang="en-US" sz="3200" spc="-1" strike="noStrike">
                <a:solidFill>
                  <a:srgbClr val="ffffff"/>
                </a:solidFill>
                <a:latin typeface="Calibri"/>
              </a:rPr>
              <a:t>of shape system will work correctly </a:t>
            </a:r>
            <a:r>
              <a:rPr b="1" lang="en-US" sz="3200" spc="-1" strike="noStrike">
                <a:solidFill>
                  <a:srgbClr val="f3cd60"/>
                </a:solidFill>
                <a:latin typeface="Calibri"/>
              </a:rPr>
              <a:t>without touching </a:t>
            </a:r>
            <a:r>
              <a:rPr b="1" lang="en-US" sz="3200" spc="-1" strike="noStrike">
                <a:solidFill>
                  <a:srgbClr val="f3cd60"/>
                </a:solidFill>
                <a:latin typeface="Consolas"/>
              </a:rPr>
              <a:t>GraphicEditor</a:t>
            </a:r>
            <a:endParaRPr b="0" lang="en-US" sz="3200" spc="-1" strike="noStrike">
              <a:solidFill>
                <a:srgbClr val="ffffff"/>
              </a:solidFill>
              <a:latin typeface="Calibri"/>
            </a:endParaRPr>
          </a:p>
        </p:txBody>
      </p:sp>
      <p:sp>
        <p:nvSpPr>
          <p:cNvPr id="283"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Problem: Graphic Editor</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0C8CD8C-5F5F-4BFB-B19D-FA79695CE366}" type="slidenum">
              <a:rPr b="0" lang="en-US" sz="1000" spc="-1" strike="noStrike">
                <a:solidFill>
                  <a:srgbClr val="ffffff"/>
                </a:solidFill>
                <a:latin typeface="Calibri"/>
              </a:rPr>
              <a:t>&lt;number&gt;</a:t>
            </a:fld>
            <a:endParaRPr b="0" lang="en-US" sz="1000" spc="-1" strike="noStrike">
              <a:latin typeface="Times New Roman"/>
            </a:endParaRPr>
          </a:p>
        </p:txBody>
      </p:sp>
      <p:sp>
        <p:nvSpPr>
          <p:cNvPr id="285"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Graphic Editor(1)</a:t>
            </a:r>
            <a:endParaRPr b="0" lang="en-US" sz="4000" spc="-1" strike="noStrike">
              <a:solidFill>
                <a:srgbClr val="ffffff"/>
              </a:solidFill>
              <a:latin typeface="Calibri"/>
            </a:endParaRPr>
          </a:p>
        </p:txBody>
      </p:sp>
      <p:sp>
        <p:nvSpPr>
          <p:cNvPr id="286" name="CustomShape 3"/>
          <p:cNvSpPr/>
          <p:nvPr/>
        </p:nvSpPr>
        <p:spPr>
          <a:xfrm>
            <a:off x="1017360" y="1331640"/>
            <a:ext cx="10153800" cy="31366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3200" spc="-1" strike="noStrike">
                <a:solidFill>
                  <a:srgbClr val="fbeedc"/>
                </a:solidFill>
                <a:latin typeface="Consolas"/>
              </a:rPr>
              <a:t>public class GraphicEditor {</a:t>
            </a:r>
            <a:endParaRPr b="0" lang="en-US" sz="3200" spc="-1" strike="noStrike">
              <a:latin typeface="Arial"/>
            </a:endParaRPr>
          </a:p>
          <a:p>
            <a:pPr>
              <a:lnSpc>
                <a:spcPct val="100000"/>
              </a:lnSpc>
              <a:spcBef>
                <a:spcPts val="1199"/>
              </a:spcBef>
            </a:pPr>
            <a:r>
              <a:rPr b="1" lang="en-US" sz="3200" spc="-1" strike="noStrike">
                <a:solidFill>
                  <a:srgbClr val="fbeedc"/>
                </a:solidFill>
                <a:latin typeface="Consolas"/>
              </a:rPr>
              <a:t>  </a:t>
            </a:r>
            <a:r>
              <a:rPr b="1" lang="en-US" sz="3200" spc="-1" strike="noStrike">
                <a:solidFill>
                  <a:srgbClr val="fbeedc"/>
                </a:solidFill>
                <a:latin typeface="Consolas"/>
              </a:rPr>
              <a:t>void drawShape(Shape shape) {</a:t>
            </a:r>
            <a:endParaRPr b="0" lang="en-US" sz="3200" spc="-1" strike="noStrike">
              <a:latin typeface="Arial"/>
            </a:endParaRPr>
          </a:p>
          <a:p>
            <a:pPr>
              <a:lnSpc>
                <a:spcPct val="100000"/>
              </a:lnSpc>
              <a:spcBef>
                <a:spcPts val="1199"/>
              </a:spcBef>
            </a:pPr>
            <a:r>
              <a:rPr b="1" lang="en-US" sz="3200" spc="-1" strike="noStrike">
                <a:solidFill>
                  <a:srgbClr val="fbeedc"/>
                </a:solidFill>
                <a:latin typeface="Consolas"/>
              </a:rPr>
              <a:t>    </a:t>
            </a:r>
            <a:r>
              <a:rPr b="1" lang="en-US" sz="3200" spc="-1" strike="noStrike">
                <a:solidFill>
                  <a:srgbClr val="f3cd60"/>
                </a:solidFill>
                <a:latin typeface="Consolas"/>
              </a:rPr>
              <a:t>shape.draw();</a:t>
            </a:r>
            <a:endParaRPr b="0" lang="en-US" sz="3200" spc="-1" strike="noStrike">
              <a:latin typeface="Arial"/>
            </a:endParaRPr>
          </a:p>
          <a:p>
            <a:pPr>
              <a:lnSpc>
                <a:spcPct val="100000"/>
              </a:lnSpc>
              <a:spcBef>
                <a:spcPts val="1199"/>
              </a:spcBef>
            </a:pPr>
            <a:r>
              <a:rPr b="1" lang="en-US" sz="3200" spc="-1" strike="noStrike">
                <a:solidFill>
                  <a:srgbClr val="fbeedc"/>
                </a:solidFill>
                <a:latin typeface="Consolas"/>
              </a:rPr>
              <a:t>  </a:t>
            </a:r>
            <a:r>
              <a:rPr b="1" lang="en-US" sz="3200" spc="-1" strike="noStrike">
                <a:solidFill>
                  <a:srgbClr val="fbeedc"/>
                </a:solidFill>
                <a:latin typeface="Consolas"/>
              </a:rPr>
              <a:t>}</a:t>
            </a:r>
            <a:endParaRPr b="0" lang="en-US" sz="3200" spc="-1" strike="noStrike">
              <a:latin typeface="Arial"/>
            </a:endParaRPr>
          </a:p>
          <a:p>
            <a:pPr>
              <a:lnSpc>
                <a:spcPct val="100000"/>
              </a:lnSpc>
              <a:spcBef>
                <a:spcPts val="1199"/>
              </a:spcBef>
            </a:pPr>
            <a:r>
              <a:rPr b="1" lang="en-US" sz="3200" spc="-1" strike="noStrike">
                <a:solidFill>
                  <a:srgbClr val="fbeedc"/>
                </a:solidFill>
                <a:latin typeface="Consolas"/>
              </a:rPr>
              <a:t>}</a:t>
            </a:r>
            <a:endParaRPr b="0" lang="en-US" sz="3200" spc="-1" strike="noStrike">
              <a:latin typeface="Arial"/>
            </a:endParaRPr>
          </a:p>
        </p:txBody>
      </p:sp>
      <p:sp>
        <p:nvSpPr>
          <p:cNvPr id="287" name="CustomShape 4"/>
          <p:cNvSpPr/>
          <p:nvPr/>
        </p:nvSpPr>
        <p:spPr>
          <a:xfrm>
            <a:off x="1017360" y="4682160"/>
            <a:ext cx="10153800" cy="16747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interface Shape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void draw();</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7E46AA8-6D18-41B8-891A-0FB141CA8223}" type="slidenum">
              <a:rPr b="0" lang="en-US" sz="1000" spc="-1" strike="noStrike">
                <a:solidFill>
                  <a:srgbClr val="ffffff"/>
                </a:solidFill>
                <a:latin typeface="Calibri"/>
              </a:rPr>
              <a:t>&lt;number&gt;</a:t>
            </a:fld>
            <a:endParaRPr b="0" lang="en-US" sz="1000" spc="-1" strike="noStrike">
              <a:latin typeface="Times New Roman"/>
            </a:endParaRPr>
          </a:p>
        </p:txBody>
      </p:sp>
      <p:sp>
        <p:nvSpPr>
          <p:cNvPr id="289"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Graphic Editor(2)</a:t>
            </a:r>
            <a:endParaRPr b="0" lang="en-US" sz="4000" spc="-1" strike="noStrike">
              <a:solidFill>
                <a:srgbClr val="ffffff"/>
              </a:solidFill>
              <a:latin typeface="Calibri"/>
            </a:endParaRPr>
          </a:p>
        </p:txBody>
      </p:sp>
      <p:sp>
        <p:nvSpPr>
          <p:cNvPr id="290" name="CustomShape 3"/>
          <p:cNvSpPr/>
          <p:nvPr/>
        </p:nvSpPr>
        <p:spPr>
          <a:xfrm>
            <a:off x="951840" y="1828800"/>
            <a:ext cx="10182240" cy="28324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class Rectangle extends Shape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void draw()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System.out.println("I'm Rectangle");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endParaRPr b="0" lang="en-US" sz="2800" spc="-1" strike="noStrike">
              <a:latin typeface="Arial"/>
            </a:endParaRPr>
          </a:p>
        </p:txBody>
      </p:sp>
      <p:sp>
        <p:nvSpPr>
          <p:cNvPr id="291" name="CustomShape 4"/>
          <p:cNvSpPr/>
          <p:nvPr/>
        </p:nvSpPr>
        <p:spPr>
          <a:xfrm>
            <a:off x="4189320" y="4168080"/>
            <a:ext cx="6944760" cy="9428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2800" spc="-1" strike="noStrike">
                <a:solidFill>
                  <a:srgbClr val="fbeedc"/>
                </a:solidFill>
                <a:latin typeface="Consolas"/>
              </a:rPr>
              <a:t>//TODO: Make the same for Circle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CC25025-8932-4936-92A0-2FD38B3D201C}" type="slidenum">
              <a:rPr b="0" lang="en-US" sz="1000" spc="-1" strike="noStrike">
                <a:solidFill>
                  <a:srgbClr val="ffffff"/>
                </a:solidFill>
                <a:latin typeface="Calibri"/>
              </a:rPr>
              <a:t>&lt;number&gt;</a:t>
            </a:fld>
            <a:endParaRPr b="0" lang="en-US" sz="1000" spc="-1" strike="noStrike">
              <a:latin typeface="Times New Roman"/>
            </a:endParaRPr>
          </a:p>
        </p:txBody>
      </p:sp>
      <p:sp>
        <p:nvSpPr>
          <p:cNvPr id="293"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Inheritance / Abstraction</a:t>
            </a:r>
            <a:endParaRPr b="0" lang="en-US" sz="3400" spc="-1" strike="noStrike">
              <a:solidFill>
                <a:srgbClr val="ffffff"/>
              </a:solidFill>
              <a:latin typeface="Calibri"/>
            </a:endParaRPr>
          </a:p>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Inheritance / Template Method pattern</a:t>
            </a:r>
            <a:endParaRPr b="0" lang="en-US" sz="3400" spc="-1" strike="noStrike">
              <a:solidFill>
                <a:srgbClr val="ffffff"/>
              </a:solidFill>
              <a:latin typeface="Calibri"/>
            </a:endParaRPr>
          </a:p>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Composition / Strategy patterns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294"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OCP – Solutions</a:t>
            </a:r>
            <a:endParaRPr b="0" lang="en-US" sz="4000" spc="-1" strike="noStrike">
              <a:solidFill>
                <a:srgbClr val="ffffff"/>
              </a:solidFill>
              <a:latin typeface="Calibri"/>
            </a:endParaRPr>
          </a:p>
        </p:txBody>
      </p:sp>
      <p:pic>
        <p:nvPicPr>
          <p:cNvPr id="295" name="Picture 2" descr=""/>
          <p:cNvPicPr/>
          <p:nvPr/>
        </p:nvPicPr>
        <p:blipFill>
          <a:blip r:embed="rId1"/>
          <a:stretch/>
        </p:blipFill>
        <p:spPr>
          <a:xfrm>
            <a:off x="7863840" y="3399840"/>
            <a:ext cx="3762360" cy="2818080"/>
          </a:xfrm>
          <a:prstGeom prst="rect">
            <a:avLst/>
          </a:prstGeom>
          <a:ln>
            <a:noFill/>
          </a:ln>
        </p:spPr>
      </p:pic>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1011960" y="5011560"/>
            <a:ext cx="980640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Open/Closed Principle</a:t>
            </a:r>
            <a:endParaRPr b="0" lang="en-US" sz="5400" spc="-1" strike="noStrike">
              <a:solidFill>
                <a:srgbClr val="ffffff"/>
              </a:solidFill>
              <a:latin typeface="Calibri"/>
            </a:endParaRPr>
          </a:p>
        </p:txBody>
      </p:sp>
      <p:sp>
        <p:nvSpPr>
          <p:cNvPr id="297" name="TextShape 2"/>
          <p:cNvSpPr txBox="1"/>
          <p:nvPr/>
        </p:nvSpPr>
        <p:spPr>
          <a:xfrm>
            <a:off x="1011960" y="5830920"/>
            <a:ext cx="9806400" cy="7185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Live Exercises in Class (Lab)</a:t>
            </a:r>
            <a:endParaRPr b="0" lang="en-US" sz="4000" spc="-1" strike="noStrike">
              <a:solidFill>
                <a:srgbClr val="ffffff"/>
              </a:solidFill>
              <a:latin typeface="Calibri"/>
            </a:endParaRPr>
          </a:p>
        </p:txBody>
      </p:sp>
      <p:pic>
        <p:nvPicPr>
          <p:cNvPr id="298" name="Picture 5" descr=""/>
          <p:cNvPicPr/>
          <p:nvPr/>
        </p:nvPicPr>
        <p:blipFill>
          <a:blip r:embed="rId1"/>
          <a:stretch/>
        </p:blipFill>
        <p:spPr>
          <a:xfrm>
            <a:off x="4153320" y="914400"/>
            <a:ext cx="3523680" cy="3637080"/>
          </a:xfrm>
          <a:prstGeom prst="rect">
            <a:avLst/>
          </a:prstGeom>
          <a:ln>
            <a:noFill/>
          </a:ln>
        </p:spPr>
      </p:pic>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783D660-DC6F-427D-9A1B-A5A370662DF2}" type="slidenum">
              <a:rPr b="0" lang="en-US" sz="1000" spc="-1" strike="noStrike">
                <a:solidFill>
                  <a:srgbClr val="ffffff"/>
                </a:solidFill>
                <a:latin typeface="Calibri"/>
              </a:rPr>
              <a:t>&lt;number&gt;</a:t>
            </a:fld>
            <a:endParaRPr b="0" lang="en-US" sz="1000" spc="-1" strike="noStrike">
              <a:latin typeface="Times New Roman"/>
            </a:endParaRPr>
          </a:p>
        </p:txBody>
      </p:sp>
      <p:sp>
        <p:nvSpPr>
          <p:cNvPr id="229"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OCP – Open / Closed Principle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Violations of OCP</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LSP – Liskov Substitution Principle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Violations of LSP</a:t>
            </a:r>
            <a:endParaRPr b="0" lang="en-US" sz="3400" spc="-1" strike="noStrike">
              <a:solidFill>
                <a:srgbClr val="ffffff"/>
              </a:solidFill>
              <a:latin typeface="Calibri"/>
            </a:endParaRPr>
          </a:p>
        </p:txBody>
      </p:sp>
      <p:sp>
        <p:nvSpPr>
          <p:cNvPr id="230"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Table of Contents</a:t>
            </a:r>
            <a:endParaRPr b="0" lang="en-US" sz="4000" spc="-1" strike="noStrike">
              <a:solidFill>
                <a:srgbClr val="ffffff"/>
              </a:solidFill>
              <a:latin typeface="Calibri"/>
            </a:endParaRPr>
          </a:p>
        </p:txBody>
      </p:sp>
      <p:pic>
        <p:nvPicPr>
          <p:cNvPr id="231" name="Picture 1" descr=""/>
          <p:cNvPicPr/>
          <p:nvPr/>
        </p:nvPicPr>
        <p:blipFill>
          <a:blip r:embed="rId1"/>
          <a:stretch/>
        </p:blipFill>
        <p:spPr>
          <a:xfrm>
            <a:off x="1259280" y="4419720"/>
            <a:ext cx="5059800" cy="1581120"/>
          </a:xfrm>
          <a:prstGeom prst="rect">
            <a:avLst/>
          </a:prstGeom>
          <a:ln>
            <a:noFill/>
          </a:ln>
        </p:spPr>
      </p:pic>
      <p:pic>
        <p:nvPicPr>
          <p:cNvPr id="232" name="Picture 6" descr=""/>
          <p:cNvPicPr/>
          <p:nvPr/>
        </p:nvPicPr>
        <p:blipFill>
          <a:blip r:embed="rId2"/>
          <a:stretch/>
        </p:blipFill>
        <p:spPr>
          <a:xfrm flipH="1">
            <a:off x="8423280" y="1371600"/>
            <a:ext cx="3571920" cy="438480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1598760" y="5638680"/>
            <a:ext cx="8938080" cy="820080"/>
          </a:xfrm>
          <a:prstGeom prst="rect">
            <a:avLst/>
          </a:prstGeom>
          <a:noFill/>
          <a:ln>
            <a:noFill/>
          </a:ln>
        </p:spPr>
        <p:txBody>
          <a:bodyPr lIns="36000" rIns="36000" tIns="36000" bIns="36000" anchor="b"/>
          <a:p>
            <a:pPr algn="ctr">
              <a:lnSpc>
                <a:spcPct val="90000"/>
              </a:lnSpc>
            </a:pPr>
            <a:r>
              <a:rPr b="1" lang="en-US" sz="5400" spc="-1" strike="noStrike">
                <a:solidFill>
                  <a:srgbClr val="f3be60"/>
                </a:solidFill>
                <a:latin typeface="Calibri"/>
              </a:rPr>
              <a:t>Liskov Substitution Principle</a:t>
            </a:r>
            <a:endParaRPr b="0" lang="en-US" sz="5400" spc="-1" strike="noStrike">
              <a:solidFill>
                <a:srgbClr val="ffffff"/>
              </a:solidFill>
              <a:latin typeface="Calibri"/>
            </a:endParaRPr>
          </a:p>
        </p:txBody>
      </p:sp>
      <p:sp>
        <p:nvSpPr>
          <p:cNvPr id="300" name="TextShape 2"/>
          <p:cNvSpPr txBox="1"/>
          <p:nvPr/>
        </p:nvSpPr>
        <p:spPr>
          <a:xfrm>
            <a:off x="11760120" y="6524640"/>
            <a:ext cx="428400" cy="196560"/>
          </a:xfrm>
          <a:prstGeom prst="rect">
            <a:avLst/>
          </a:prstGeom>
          <a:noFill/>
          <a:ln>
            <a:noFill/>
          </a:ln>
        </p:spPr>
        <p:txBody>
          <a:bodyPr lIns="36000" rIns="36000" tIns="36000" bIns="36000" anchor="ctr"/>
          <a:p>
            <a:pPr algn="r">
              <a:lnSpc>
                <a:spcPct val="100000"/>
              </a:lnSpc>
            </a:pPr>
            <a:fld id="{549DCAA4-4140-4E55-A588-6D0BF82C38D3}"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01" name="Picture 5" descr=""/>
          <p:cNvPicPr/>
          <p:nvPr/>
        </p:nvPicPr>
        <p:blipFill>
          <a:blip r:embed="rId1"/>
          <a:stretch/>
        </p:blipFill>
        <p:spPr>
          <a:xfrm>
            <a:off x="3006720" y="740880"/>
            <a:ext cx="6122160" cy="4897800"/>
          </a:xfrm>
          <a:prstGeom prst="rect">
            <a:avLst/>
          </a:prstGeom>
          <a:ln>
            <a:noFill/>
          </a:ln>
        </p:spPr>
      </p:pic>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1A5B2D0D-85E0-4CF4-A4A6-B3C1BF220638}" type="slidenum">
              <a:rPr b="0" lang="en-US" sz="1000" spc="-1" strike="noStrike">
                <a:solidFill>
                  <a:srgbClr val="ffffff"/>
                </a:solidFill>
                <a:latin typeface="Calibri"/>
              </a:rPr>
              <a:t>&lt;number&gt;</a:t>
            </a:fld>
            <a:endParaRPr b="0" lang="en-US" sz="1000" spc="-1" strike="noStrike">
              <a:latin typeface="Times New Roman"/>
            </a:endParaRPr>
          </a:p>
        </p:txBody>
      </p:sp>
      <p:sp>
        <p:nvSpPr>
          <p:cNvPr id="303"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What is Liskov Substitution? </a:t>
            </a:r>
            <a:endParaRPr b="0" lang="en-US" sz="4000" spc="-1" strike="noStrike">
              <a:solidFill>
                <a:srgbClr val="ffffff"/>
              </a:solidFill>
              <a:latin typeface="Calibri"/>
            </a:endParaRPr>
          </a:p>
        </p:txBody>
      </p:sp>
      <p:sp>
        <p:nvSpPr>
          <p:cNvPr id="304" name="CustomShape 3"/>
          <p:cNvSpPr/>
          <p:nvPr/>
        </p:nvSpPr>
        <p:spPr>
          <a:xfrm>
            <a:off x="1674720" y="2819520"/>
            <a:ext cx="8915040" cy="17362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gn="ctr">
              <a:lnSpc>
                <a:spcPct val="100000"/>
              </a:lnSpc>
            </a:pPr>
            <a:r>
              <a:rPr b="1" lang="en-US" sz="3600" spc="-1" strike="noStrike">
                <a:solidFill>
                  <a:srgbClr val="ffffff"/>
                </a:solidFill>
                <a:latin typeface="Consolas"/>
              </a:rPr>
              <a:t>“</a:t>
            </a:r>
            <a:r>
              <a:rPr b="1" lang="en-US" sz="3600" spc="-1" strike="noStrike">
                <a:solidFill>
                  <a:srgbClr val="f3cd60"/>
                </a:solidFill>
                <a:latin typeface="Consolas"/>
              </a:rPr>
              <a:t>Derived types </a:t>
            </a:r>
            <a:r>
              <a:rPr b="1" lang="en-US" sz="3600" spc="-1" strike="noStrike">
                <a:solidFill>
                  <a:srgbClr val="fbeedc"/>
                </a:solidFill>
                <a:latin typeface="Consolas"/>
              </a:rPr>
              <a:t>must be completely </a:t>
            </a:r>
            <a:r>
              <a:rPr b="1" lang="en-US" sz="3600" spc="-1" strike="noStrike">
                <a:solidFill>
                  <a:srgbClr val="f3cd60"/>
                </a:solidFill>
                <a:latin typeface="Consolas"/>
              </a:rPr>
              <a:t>substitutable</a:t>
            </a:r>
            <a:r>
              <a:rPr b="1" lang="en-US" sz="3600" spc="-1" strike="noStrike">
                <a:solidFill>
                  <a:srgbClr val="fbeedc"/>
                </a:solidFill>
                <a:latin typeface="Consolas"/>
              </a:rPr>
              <a:t> for their </a:t>
            </a:r>
            <a:r>
              <a:rPr b="1" lang="en-US" sz="3600" spc="-1" strike="noStrike">
                <a:solidFill>
                  <a:srgbClr val="f3cd60"/>
                </a:solidFill>
                <a:latin typeface="Consolas"/>
              </a:rPr>
              <a:t>base types</a:t>
            </a:r>
            <a:r>
              <a:rPr b="1" lang="en-US" sz="3600" spc="-1" strike="noStrike">
                <a:solidFill>
                  <a:srgbClr val="ffffff"/>
                </a:solidFill>
                <a:latin typeface="Consolas"/>
              </a:rPr>
              <a:t>”</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02CB3C92-D70A-49C3-B39E-AFEE72352618}" type="slidenum">
              <a:rPr b="0" lang="en-US" sz="1000" spc="-1" strike="noStrike">
                <a:solidFill>
                  <a:srgbClr val="ffffff"/>
                </a:solidFill>
                <a:latin typeface="Calibri"/>
              </a:rPr>
              <a:t>&lt;number&gt;</a:t>
            </a:fld>
            <a:endParaRPr b="0" lang="en-US" sz="1000" spc="-1" strike="noStrike">
              <a:latin typeface="Times New Roman"/>
            </a:endParaRPr>
          </a:p>
        </p:txBody>
      </p:sp>
      <p:sp>
        <p:nvSpPr>
          <p:cNvPr id="306"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Reference to the </a:t>
            </a:r>
            <a:r>
              <a:rPr b="1" lang="en-US" sz="3400" spc="-1" strike="noStrike">
                <a:solidFill>
                  <a:srgbClr val="f3cd60"/>
                </a:solidFill>
                <a:latin typeface="Calibri"/>
              </a:rPr>
              <a:t>base class can be replaced </a:t>
            </a:r>
            <a:r>
              <a:rPr b="0" lang="en-US" sz="3400" spc="-1" strike="noStrike">
                <a:solidFill>
                  <a:srgbClr val="ffffff"/>
                </a:solidFill>
                <a:latin typeface="Calibri"/>
              </a:rPr>
              <a:t>with a </a:t>
            </a:r>
            <a:r>
              <a:rPr b="1" lang="en-US" sz="3400" spc="-1" strike="noStrike">
                <a:solidFill>
                  <a:srgbClr val="f3cd60"/>
                </a:solidFill>
                <a:latin typeface="Calibri"/>
              </a:rPr>
              <a:t>derived class without affecting</a:t>
            </a:r>
            <a:r>
              <a:rPr b="0" lang="en-US" sz="3400" spc="-1" strike="noStrike">
                <a:solidFill>
                  <a:srgbClr val="f3cd60"/>
                </a:solidFill>
                <a:latin typeface="Calibri"/>
              </a:rPr>
              <a:t> </a:t>
            </a:r>
            <a:r>
              <a:rPr b="0" lang="en-US" sz="3400" spc="-1" strike="noStrike">
                <a:solidFill>
                  <a:srgbClr val="ffffff"/>
                </a:solidFill>
                <a:latin typeface="Calibri"/>
              </a:rPr>
              <a:t>the functionality of the </a:t>
            </a:r>
            <a:r>
              <a:rPr b="1" lang="en-US" sz="3400" spc="-1" strike="noStrike">
                <a:solidFill>
                  <a:srgbClr val="f3cd60"/>
                </a:solidFill>
                <a:latin typeface="Calibri"/>
              </a:rPr>
              <a:t>program module</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classes just </a:t>
            </a:r>
            <a:br/>
            <a:r>
              <a:rPr b="1" lang="en-US" sz="3400" spc="-1" strike="noStrike">
                <a:solidFill>
                  <a:srgbClr val="f3cd60"/>
                </a:solidFill>
                <a:latin typeface="Calibri"/>
              </a:rPr>
              <a:t>extend without replacing </a:t>
            </a:r>
            <a:br/>
            <a:r>
              <a:rPr b="0" lang="en-US" sz="3400" spc="-1" strike="noStrike">
                <a:solidFill>
                  <a:srgbClr val="ffffff"/>
                </a:solidFill>
                <a:latin typeface="Calibri"/>
              </a:rPr>
              <a:t>the functionality of old classes</a:t>
            </a:r>
            <a:endParaRPr b="0" lang="en-US" sz="3400" spc="-1" strike="noStrike">
              <a:solidFill>
                <a:srgbClr val="ffffff"/>
              </a:solidFill>
              <a:latin typeface="Calibri"/>
            </a:endParaRPr>
          </a:p>
        </p:txBody>
      </p:sp>
      <p:sp>
        <p:nvSpPr>
          <p:cNvPr id="307"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Liskov Substitution Principle (LSP)</a:t>
            </a:r>
            <a:endParaRPr b="0" lang="en-US" sz="4000" spc="-1" strike="noStrike">
              <a:solidFill>
                <a:srgbClr val="ffffff"/>
              </a:solidFill>
              <a:latin typeface="Calibri"/>
            </a:endParaRPr>
          </a:p>
        </p:txBody>
      </p:sp>
      <p:pic>
        <p:nvPicPr>
          <p:cNvPr id="308" name="Picture 6" descr=""/>
          <p:cNvPicPr/>
          <p:nvPr/>
        </p:nvPicPr>
        <p:blipFill>
          <a:blip r:embed="rId1"/>
          <a:stretch/>
        </p:blipFill>
        <p:spPr>
          <a:xfrm>
            <a:off x="7481160" y="3108960"/>
            <a:ext cx="4084920" cy="3066840"/>
          </a:xfrm>
          <a:prstGeom prst="rect">
            <a:avLst/>
          </a:prstGeom>
          <a:ln>
            <a:noFill/>
          </a:ln>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A00B503-F9EB-47FF-B1E6-D9EB33A634DD}" type="slidenum">
              <a:rPr b="0" lang="en-US" sz="1000" spc="-1" strike="noStrike">
                <a:solidFill>
                  <a:srgbClr val="ffffff"/>
                </a:solidFill>
                <a:latin typeface="Calibri"/>
              </a:rPr>
              <a:t>&lt;number&gt;</a:t>
            </a:fld>
            <a:endParaRPr b="0" lang="en-US" sz="1000" spc="-1" strike="noStrike">
              <a:latin typeface="Times New Roman"/>
            </a:endParaRPr>
          </a:p>
        </p:txBody>
      </p:sp>
      <p:sp>
        <p:nvSpPr>
          <p:cNvPr id="310"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Refactor skeleton given for this task so</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1" lang="en-US" sz="3200" spc="-1" strike="noStrike">
                <a:solidFill>
                  <a:srgbClr val="f3cd60"/>
                </a:solidFill>
                <a:latin typeface="Consolas"/>
              </a:rPr>
              <a:t>DetailPrinter</a:t>
            </a:r>
            <a:r>
              <a:rPr b="0" lang="en-US" sz="3200" spc="-1" strike="noStrike">
                <a:solidFill>
                  <a:srgbClr val="f3cd60"/>
                </a:solidFill>
                <a:latin typeface="Calibri"/>
              </a:rPr>
              <a:t> </a:t>
            </a:r>
            <a:r>
              <a:rPr b="0" lang="en-US" sz="3200" spc="-1" strike="noStrike">
                <a:solidFill>
                  <a:srgbClr val="ffffff"/>
                </a:solidFill>
                <a:latin typeface="Calibri"/>
              </a:rPr>
              <a:t>class print correctly any kind of employee, which is in collection</a:t>
            </a:r>
            <a:endParaRPr b="0" lang="en-US" sz="32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Remove any </a:t>
            </a:r>
            <a:r>
              <a:rPr b="1" lang="en-US" sz="3200" spc="-1" strike="noStrike">
                <a:solidFill>
                  <a:srgbClr val="f3cd60"/>
                </a:solidFill>
                <a:latin typeface="Consolas"/>
              </a:rPr>
              <a:t>instanceof</a:t>
            </a:r>
            <a:r>
              <a:rPr b="0" lang="en-US" sz="3200" spc="-1" strike="noStrike">
                <a:solidFill>
                  <a:srgbClr val="ffffff"/>
                </a:solidFill>
                <a:latin typeface="Consolas"/>
              </a:rPr>
              <a:t> </a:t>
            </a:r>
            <a:r>
              <a:rPr b="0" lang="en-US" sz="3200" spc="-1" strike="noStrike">
                <a:solidFill>
                  <a:srgbClr val="ffffff"/>
                </a:solidFill>
                <a:latin typeface="Calibri"/>
              </a:rPr>
              <a:t>from your code</a:t>
            </a:r>
            <a:endParaRPr b="0" lang="en-US" sz="32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Be sure if you </a:t>
            </a:r>
            <a:r>
              <a:rPr b="1" lang="en-US" sz="3200" spc="-1" strike="noStrike">
                <a:solidFill>
                  <a:srgbClr val="f3cd60"/>
                </a:solidFill>
                <a:latin typeface="Calibri"/>
              </a:rPr>
              <a:t>add new type </a:t>
            </a:r>
            <a:r>
              <a:rPr b="0" lang="en-US" sz="3200" spc="-1" strike="noStrike">
                <a:solidFill>
                  <a:srgbClr val="ffffff"/>
                </a:solidFill>
                <a:latin typeface="Calibri"/>
              </a:rPr>
              <a:t>of employee system will work correctly </a:t>
            </a:r>
            <a:r>
              <a:rPr b="1" lang="en-US" sz="3200" spc="-1" strike="noStrike">
                <a:solidFill>
                  <a:srgbClr val="f3cd60"/>
                </a:solidFill>
                <a:latin typeface="Calibri"/>
              </a:rPr>
              <a:t>without touching </a:t>
            </a:r>
            <a:r>
              <a:rPr b="1" lang="en-US" sz="3200" spc="-1" strike="noStrike">
                <a:solidFill>
                  <a:srgbClr val="f3cd60"/>
                </a:solidFill>
                <a:latin typeface="Consolas"/>
              </a:rPr>
              <a:t>DetailPrinter</a:t>
            </a:r>
            <a:r>
              <a:rPr b="1" lang="en-US" sz="3200" spc="-1" strike="noStrike">
                <a:solidFill>
                  <a:srgbClr val="f3cd60"/>
                </a:solidFill>
                <a:latin typeface="Calibri"/>
              </a:rPr>
              <a:t> </a:t>
            </a:r>
            <a:endParaRPr b="0" lang="en-US" sz="3200" spc="-1" strike="noStrike">
              <a:solidFill>
                <a:srgbClr val="ffffff"/>
              </a:solidFill>
              <a:latin typeface="Calibri"/>
            </a:endParaRPr>
          </a:p>
        </p:txBody>
      </p:sp>
      <p:sp>
        <p:nvSpPr>
          <p:cNvPr id="311"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Problem: Detail Printer </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A6BF75C-659F-4A36-B31A-7E46847BB6A6}" type="slidenum">
              <a:rPr b="0" lang="en-US" sz="1000" spc="-1" strike="noStrike">
                <a:solidFill>
                  <a:srgbClr val="ffffff"/>
                </a:solidFill>
                <a:latin typeface="Calibri"/>
              </a:rPr>
              <a:t>&lt;number&gt;</a:t>
            </a:fld>
            <a:endParaRPr b="0" lang="en-US" sz="1000" spc="-1" strike="noStrike">
              <a:latin typeface="Times New Roman"/>
            </a:endParaRPr>
          </a:p>
        </p:txBody>
      </p:sp>
      <p:sp>
        <p:nvSpPr>
          <p:cNvPr id="313"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Detail Printer</a:t>
            </a:r>
            <a:endParaRPr b="0" lang="en-US" sz="4000" spc="-1" strike="noStrike">
              <a:solidFill>
                <a:srgbClr val="ffffff"/>
              </a:solidFill>
              <a:latin typeface="Calibri"/>
            </a:endParaRPr>
          </a:p>
        </p:txBody>
      </p:sp>
      <p:sp>
        <p:nvSpPr>
          <p:cNvPr id="314" name="CustomShape 3"/>
          <p:cNvSpPr/>
          <p:nvPr/>
        </p:nvSpPr>
        <p:spPr>
          <a:xfrm>
            <a:off x="569880" y="1143000"/>
            <a:ext cx="11048760" cy="5148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Employee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private String name;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Employee(String name)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this.name = name;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@Override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String </a:t>
            </a:r>
            <a:r>
              <a:rPr b="1" lang="en-US" sz="2800" spc="-1" strike="noStrike">
                <a:solidFill>
                  <a:srgbClr val="f3cd60"/>
                </a:solidFill>
                <a:latin typeface="Consolas"/>
              </a:rPr>
              <a:t>toString()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return "Name: " + this.name;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14">
                                            <p:txEl>
                                              <p:pRg st="5" end="5"/>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314">
                                            <p:txEl>
                                              <p:pRg st="6" end="6"/>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14">
                                            <p:txEl>
                                              <p:pRg st="7" end="7"/>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314">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6BB4177D-7DAE-47D8-B8FA-28BF217A8DC5}" type="slidenum">
              <a:rPr b="0" lang="en-US" sz="1000" spc="-1" strike="noStrike">
                <a:solidFill>
                  <a:srgbClr val="ffffff"/>
                </a:solidFill>
                <a:latin typeface="Calibri"/>
              </a:rPr>
              <a:t>&lt;number&gt;</a:t>
            </a:fld>
            <a:endParaRPr b="0" lang="en-US" sz="1000" spc="-1" strike="noStrike">
              <a:latin typeface="Times New Roman"/>
            </a:endParaRPr>
          </a:p>
        </p:txBody>
      </p:sp>
      <p:sp>
        <p:nvSpPr>
          <p:cNvPr id="316"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Detail Printer (2)</a:t>
            </a:r>
            <a:endParaRPr b="0" lang="en-US" sz="4000" spc="-1" strike="noStrike">
              <a:solidFill>
                <a:srgbClr val="ffffff"/>
              </a:solidFill>
              <a:latin typeface="Calibri"/>
            </a:endParaRPr>
          </a:p>
        </p:txBody>
      </p:sp>
      <p:sp>
        <p:nvSpPr>
          <p:cNvPr id="317" name="CustomShape 3"/>
          <p:cNvSpPr/>
          <p:nvPr/>
        </p:nvSpPr>
        <p:spPr>
          <a:xfrm>
            <a:off x="556560" y="1280160"/>
            <a:ext cx="11239200" cy="60004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Manager extends Employee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private Iterable&lt;String&gt; docs;</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Manager(String name, Iterable&lt;String&gt; docs)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super(name);</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this.documents = docs;</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String </a:t>
            </a:r>
            <a:r>
              <a:rPr b="1" lang="en-US" sz="2800" spc="-1" strike="noStrike">
                <a:solidFill>
                  <a:srgbClr val="f3cd60"/>
                </a:solidFill>
                <a:latin typeface="Consolas"/>
              </a:rPr>
              <a:t>toString()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return </a:t>
            </a:r>
            <a:r>
              <a:rPr b="1" lang="en-US" sz="2800" spc="-1" strike="noStrike">
                <a:solidFill>
                  <a:srgbClr val="f3cd60"/>
                </a:solidFill>
                <a:latin typeface="Consolas"/>
              </a:rPr>
              <a:t>super.toString() + "Documents: " + this.docs</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317">
                                            <p:txEl>
                                              <p:pRg st="2" end="2"/>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317">
                                            <p:txEl>
                                              <p:pRg st="3" end="3"/>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17">
                                            <p:txEl>
                                              <p:pRg st="4" end="4"/>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17">
                                            <p:txEl>
                                              <p:pRg st="5" end="5"/>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317">
                                            <p:txEl>
                                              <p:pRg st="6" end="6"/>
                                            </p:txEl>
                                          </p:spTgt>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17">
                                            <p:txEl>
                                              <p:pRg st="7" end="7"/>
                                            </p:txEl>
                                          </p:spTgt>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317">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FDBB49F-3897-43AA-B5C8-F38D2A3CEEBF}" type="slidenum">
              <a:rPr b="0" lang="en-US" sz="1000" spc="-1" strike="noStrike">
                <a:solidFill>
                  <a:srgbClr val="ffffff"/>
                </a:solidFill>
                <a:latin typeface="Calibri"/>
              </a:rPr>
              <a:t>&lt;number&gt;</a:t>
            </a:fld>
            <a:endParaRPr b="0" lang="en-US" sz="1000" spc="-1" strike="noStrike">
              <a:latin typeface="Times New Roman"/>
            </a:endParaRPr>
          </a:p>
        </p:txBody>
      </p:sp>
      <p:sp>
        <p:nvSpPr>
          <p:cNvPr id="319"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Detail Printer (3)</a:t>
            </a:r>
            <a:endParaRPr b="0" lang="en-US" sz="4000" spc="-1" strike="noStrike">
              <a:solidFill>
                <a:srgbClr val="ffffff"/>
              </a:solidFill>
              <a:latin typeface="Calibri"/>
            </a:endParaRPr>
          </a:p>
        </p:txBody>
      </p:sp>
      <p:sp>
        <p:nvSpPr>
          <p:cNvPr id="320" name="CustomShape 3"/>
          <p:cNvSpPr/>
          <p:nvPr/>
        </p:nvSpPr>
        <p:spPr>
          <a:xfrm>
            <a:off x="569880" y="1199520"/>
            <a:ext cx="11239200" cy="55738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DetailsPrinter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private </a:t>
            </a:r>
            <a:r>
              <a:rPr b="1" lang="en-US" sz="2800" spc="-1" strike="noStrike">
                <a:solidFill>
                  <a:srgbClr val="f3cd60"/>
                </a:solidFill>
                <a:latin typeface="Consolas"/>
              </a:rPr>
              <a:t>Iterable&lt;Employee&gt; employees</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DetailsPrinter(Iterable&lt;Employee&gt; employees)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this.employees = employees;</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void printEmployees()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for(Employee e : employees)  {</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System.out.println(</a:t>
            </a:r>
            <a:r>
              <a:rPr b="1" lang="en-US" sz="2800" spc="-1" strike="noStrike">
                <a:solidFill>
                  <a:srgbClr val="f3cd60"/>
                </a:solidFill>
                <a:latin typeface="Consolas"/>
              </a:rPr>
              <a:t>e.toString()</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 }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20">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320">
                                            <p:txEl>
                                              <p:pRg st="3" end="3"/>
                                            </p:txEl>
                                          </p:spTgt>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20">
                                            <p:txEl>
                                              <p:pRg st="5" end="5"/>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320">
                                            <p:txEl>
                                              <p:pRg st="6" end="6"/>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320">
                                            <p:txEl>
                                              <p:pRg st="7" end="7"/>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9ED59F1-FFBE-471B-B508-A002F432A3CF}" type="slidenum">
              <a:rPr b="0" lang="en-US" sz="1000" spc="-1" strike="noStrike">
                <a:solidFill>
                  <a:srgbClr val="ffffff"/>
                </a:solidFill>
                <a:latin typeface="Calibri"/>
              </a:rPr>
              <a:t>&lt;number&gt;</a:t>
            </a:fld>
            <a:endParaRPr b="0" lang="en-US" sz="1000" spc="-1" strike="noStrike">
              <a:latin typeface="Times New Roman"/>
            </a:endParaRPr>
          </a:p>
        </p:txBody>
      </p:sp>
      <p:sp>
        <p:nvSpPr>
          <p:cNvPr id="322" name="TextShape 2"/>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OOP Inheritance</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Plus LSP</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23"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LSP Relationship</a:t>
            </a:r>
            <a:endParaRPr b="0" lang="en-US" sz="4000" spc="-1" strike="noStrike">
              <a:solidFill>
                <a:srgbClr val="ffffff"/>
              </a:solidFill>
              <a:latin typeface="Calibri"/>
            </a:endParaRPr>
          </a:p>
        </p:txBody>
      </p:sp>
      <p:sp>
        <p:nvSpPr>
          <p:cNvPr id="324" name="CustomShape 4"/>
          <p:cNvSpPr/>
          <p:nvPr/>
        </p:nvSpPr>
        <p:spPr>
          <a:xfrm>
            <a:off x="1560600" y="2024640"/>
            <a:ext cx="9067320" cy="639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beedc"/>
                </a:solidFill>
                <a:latin typeface="Consolas"/>
              </a:rPr>
              <a:t>Student</a:t>
            </a:r>
            <a:r>
              <a:rPr b="1" lang="en-US" sz="3600" spc="-1" strike="noStrike">
                <a:solidFill>
                  <a:srgbClr val="f3cd60"/>
                </a:solidFill>
                <a:latin typeface="Consolas"/>
              </a:rPr>
              <a:t> IS-A </a:t>
            </a:r>
            <a:r>
              <a:rPr b="1" lang="en-US" sz="3600" spc="-1" strike="noStrike">
                <a:solidFill>
                  <a:srgbClr val="fbeedc"/>
                </a:solidFill>
                <a:latin typeface="Consolas"/>
              </a:rPr>
              <a:t>Person</a:t>
            </a:r>
            <a:endParaRPr b="0" lang="en-US" sz="3600" spc="-1" strike="noStrike">
              <a:latin typeface="Arial"/>
            </a:endParaRPr>
          </a:p>
        </p:txBody>
      </p:sp>
      <p:sp>
        <p:nvSpPr>
          <p:cNvPr id="325" name="CustomShape 5"/>
          <p:cNvSpPr/>
          <p:nvPr/>
        </p:nvSpPr>
        <p:spPr>
          <a:xfrm>
            <a:off x="1560600" y="4191120"/>
            <a:ext cx="9067320" cy="1186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pPr>
            <a:r>
              <a:rPr b="1" lang="en-US" sz="3600" spc="-1" strike="noStrike">
                <a:solidFill>
                  <a:srgbClr val="fbeedc"/>
                </a:solidFill>
                <a:latin typeface="Consolas"/>
              </a:rPr>
              <a:t>Student</a:t>
            </a:r>
            <a:r>
              <a:rPr b="1" lang="en-US" sz="3600" spc="-1" strike="noStrike">
                <a:solidFill>
                  <a:srgbClr val="f3cd60"/>
                </a:solidFill>
                <a:latin typeface="Consolas"/>
              </a:rPr>
              <a:t> IS-SUBSTITUTED-FOR </a:t>
            </a:r>
            <a:r>
              <a:rPr b="1" lang="en-US" sz="3600" spc="-1" strike="noStrike">
                <a:solidFill>
                  <a:srgbClr val="fbeedc"/>
                </a:solidFill>
                <a:latin typeface="Consolas"/>
              </a:rPr>
              <a:t>Person</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22">
                                            <p:txEl>
                                              <p:pRg st="3" end="3"/>
                                            </p:txEl>
                                          </p:spTgt>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63A9190-28BF-46C4-81D8-C08DD03F5C4D}" type="slidenum">
              <a:rPr b="0" lang="en-US" sz="1000" spc="-1" strike="noStrike">
                <a:solidFill>
                  <a:srgbClr val="ffffff"/>
                </a:solidFill>
                <a:latin typeface="Calibri"/>
              </a:rPr>
              <a:t>&lt;number&gt;</a:t>
            </a:fld>
            <a:endParaRPr b="0" lang="en-US" sz="1000" spc="-1" strike="noStrike">
              <a:latin typeface="Times New Roman"/>
            </a:endParaRPr>
          </a:p>
        </p:txBody>
      </p:sp>
      <p:sp>
        <p:nvSpPr>
          <p:cNvPr id="327"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OCP vs LSP</a:t>
            </a:r>
            <a:endParaRPr b="0" lang="en-US" sz="4000" spc="-1" strike="noStrike">
              <a:solidFill>
                <a:srgbClr val="ffffff"/>
              </a:solidFill>
              <a:latin typeface="Calibri"/>
            </a:endParaRPr>
          </a:p>
        </p:txBody>
      </p:sp>
      <p:sp>
        <p:nvSpPr>
          <p:cNvPr id="328" name="CustomShape 3"/>
          <p:cNvSpPr/>
          <p:nvPr/>
        </p:nvSpPr>
        <p:spPr>
          <a:xfrm>
            <a:off x="960480" y="2133720"/>
            <a:ext cx="10577160" cy="33814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gn="ctr">
              <a:lnSpc>
                <a:spcPct val="100000"/>
              </a:lnSpc>
            </a:pPr>
            <a:r>
              <a:rPr b="1" lang="en-US" sz="3600" spc="-1" strike="noStrike">
                <a:solidFill>
                  <a:srgbClr val="ffffff"/>
                </a:solidFill>
                <a:latin typeface="Consolas"/>
              </a:rPr>
              <a:t>“</a:t>
            </a:r>
            <a:r>
              <a:rPr b="1" lang="en-US" sz="3600" spc="-1" strike="noStrike">
                <a:solidFill>
                  <a:srgbClr val="f3cd60"/>
                </a:solidFill>
                <a:latin typeface="Consolas"/>
              </a:rPr>
              <a:t>Liskov Substitution Principle </a:t>
            </a:r>
            <a:r>
              <a:rPr b="1" lang="en-US" sz="3600" spc="-1" strike="noStrike">
                <a:solidFill>
                  <a:srgbClr val="fbeedc"/>
                </a:solidFill>
                <a:latin typeface="Consolas"/>
              </a:rPr>
              <a:t>is just an </a:t>
            </a:r>
            <a:r>
              <a:rPr b="1" lang="en-US" sz="3600" spc="-1" strike="noStrike">
                <a:solidFill>
                  <a:srgbClr val="f3cd60"/>
                </a:solidFill>
                <a:latin typeface="Consolas"/>
              </a:rPr>
              <a:t>extension</a:t>
            </a:r>
            <a:r>
              <a:rPr b="1" lang="en-US" sz="3600" spc="-1" strike="noStrike">
                <a:solidFill>
                  <a:srgbClr val="fbeedc"/>
                </a:solidFill>
                <a:latin typeface="Consolas"/>
              </a:rPr>
              <a:t> of the </a:t>
            </a:r>
            <a:r>
              <a:rPr b="1" lang="en-US" sz="3600" spc="-1" strike="noStrike">
                <a:solidFill>
                  <a:srgbClr val="f3cd60"/>
                </a:solidFill>
                <a:latin typeface="Consolas"/>
              </a:rPr>
              <a:t>Open Close Principle </a:t>
            </a:r>
            <a:r>
              <a:rPr b="1" lang="en-US" sz="3600" spc="-1" strike="noStrike">
                <a:solidFill>
                  <a:srgbClr val="fbeedc"/>
                </a:solidFill>
                <a:latin typeface="Consolas"/>
              </a:rPr>
              <a:t>and it means that we must make sure that new </a:t>
            </a:r>
            <a:r>
              <a:rPr b="1" lang="en-US" sz="3600" spc="-1" strike="noStrike">
                <a:solidFill>
                  <a:srgbClr val="f3cd60"/>
                </a:solidFill>
                <a:latin typeface="Consolas"/>
              </a:rPr>
              <a:t>derived classes are extending the base classes without changing their behavior.</a:t>
            </a:r>
            <a:r>
              <a:rPr b="1" lang="en-US" sz="3600" spc="-1" strike="noStrike">
                <a:solidFill>
                  <a:srgbClr val="ffffff"/>
                </a:solidFill>
                <a:latin typeface="Consolas"/>
              </a:rPr>
              <a:t>”</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0F8B4E9F-FA2A-4531-B67C-9438D0BCD522}" type="slidenum">
              <a:rPr b="0" lang="en-US" sz="1000" spc="-1" strike="noStrike">
                <a:solidFill>
                  <a:srgbClr val="ffffff"/>
                </a:solidFill>
                <a:latin typeface="Calibri"/>
              </a:rPr>
              <a:t>&lt;number&gt;</a:t>
            </a:fld>
            <a:endParaRPr b="0" lang="en-US" sz="1000" spc="-1" strike="noStrike">
              <a:latin typeface="Times New Roman"/>
            </a:endParaRPr>
          </a:p>
        </p:txBody>
      </p:sp>
      <p:sp>
        <p:nvSpPr>
          <p:cNvPr id="330"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Type Checking</a:t>
            </a:r>
            <a:endParaRPr b="0" lang="en-US" sz="3400" spc="-1" strike="noStrike">
              <a:solidFill>
                <a:srgbClr val="ffffff"/>
              </a:solidFill>
              <a:latin typeface="Calibri"/>
            </a:endParaRPr>
          </a:p>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Overridden methods say "I am not implemented"</a:t>
            </a:r>
            <a:endParaRPr b="0" lang="en-US" sz="3400" spc="-1" strike="noStrike">
              <a:solidFill>
                <a:srgbClr val="ffffff"/>
              </a:solidFill>
              <a:latin typeface="Calibri"/>
            </a:endParaRPr>
          </a:p>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Base class depends on its subtypes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31"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LSP – Violations</a:t>
            </a:r>
            <a:endParaRPr b="0" lang="en-US" sz="4000" spc="-1" strike="noStrike">
              <a:solidFill>
                <a:srgbClr val="ffffff"/>
              </a:solidFill>
              <a:latin typeface="Calibri"/>
            </a:endParaRPr>
          </a:p>
        </p:txBody>
      </p:sp>
      <p:pic>
        <p:nvPicPr>
          <p:cNvPr id="332" name="Picture 5" descr=""/>
          <p:cNvPicPr/>
          <p:nvPr/>
        </p:nvPicPr>
        <p:blipFill>
          <a:blip r:embed="rId1"/>
          <a:stretch/>
        </p:blipFill>
        <p:spPr>
          <a:xfrm>
            <a:off x="2741760" y="4253040"/>
            <a:ext cx="6476760" cy="2147400"/>
          </a:xfrm>
          <a:prstGeom prst="rect">
            <a:avLst/>
          </a:prstGeom>
          <a:ln>
            <a:noFill/>
          </a:ln>
        </p:spPr>
      </p:pic>
      <p:pic>
        <p:nvPicPr>
          <p:cNvPr id="333" name="Picture 2" descr=""/>
          <p:cNvPicPr/>
          <p:nvPr/>
        </p:nvPicPr>
        <p:blipFill>
          <a:blip r:embed="rId2"/>
          <a:stretch/>
        </p:blipFill>
        <p:spPr>
          <a:xfrm>
            <a:off x="8456760" y="2554560"/>
            <a:ext cx="2285640" cy="2285640"/>
          </a:xfrm>
          <a:prstGeom prst="rect">
            <a:avLst/>
          </a:prstGeom>
          <a:ln>
            <a:noFill/>
          </a:ln>
        </p:spPr>
      </p:pic>
    </p:spTree>
  </p:cSld>
  <mc:AlternateContent>
    <mc:Choice Requires="p14">
      <p:transition spd="slow" p14:dur="2000"/>
    </mc:Choice>
    <mc:Fallback>
      <p:transition spd="slow"/>
    </mc:Fallback>
  </mc:AlternateContent>
  <p:timing>
    <p:tnLst>
      <p:par>
        <p:cTn id="229" dur="indefinite" restart="never" nodeType="tmRoot">
          <p:childTnLst>
            <p:seq>
              <p:cTn id="230" dur="indefinite" nodeType="mainSeq">
                <p:childTnLst>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0EE1144-F160-4DDF-9058-89DDDDAC4CD4}" type="slidenum">
              <a:rPr b="0" lang="en-US" sz="1000" spc="-1" strike="noStrike">
                <a:solidFill>
                  <a:srgbClr val="ffffff"/>
                </a:solidFill>
                <a:latin typeface="Calibri"/>
              </a:rPr>
              <a:t>&lt;number&gt;</a:t>
            </a:fld>
            <a:endParaRPr b="0" lang="en-US" sz="1000" spc="-1" strike="noStrike">
              <a:latin typeface="Times New Roman"/>
            </a:endParaRPr>
          </a:p>
        </p:txBody>
      </p:sp>
      <p:sp>
        <p:nvSpPr>
          <p:cNvPr id="234" name="TextShape 2"/>
          <p:cNvSpPr txBox="1"/>
          <p:nvPr/>
        </p:nvSpPr>
        <p:spPr>
          <a:xfrm>
            <a:off x="190440" y="1151280"/>
            <a:ext cx="11804400" cy="5373360"/>
          </a:xfrm>
          <a:prstGeom prst="rect">
            <a:avLst/>
          </a:prstGeom>
          <a:noFill/>
          <a:ln>
            <a:noFill/>
          </a:ln>
        </p:spPr>
        <p:txBody>
          <a:bodyPr lIns="108000" rIns="108000" tIns="36000" bIns="36000">
            <a:normAutofit/>
          </a:bodyPr>
          <a:p>
            <a:pPr algn="ctr">
              <a:lnSpc>
                <a:spcPct val="105000"/>
              </a:lnSpc>
              <a:spcBef>
                <a:spcPts val="601"/>
              </a:spcBef>
              <a:spcAft>
                <a:spcPts val="601"/>
              </a:spcAft>
            </a:pPr>
            <a:endParaRPr b="0" lang="en-US" sz="3400" spc="-1" strike="noStrike">
              <a:solidFill>
                <a:srgbClr val="ffffff"/>
              </a:solidFill>
              <a:latin typeface="Calibri"/>
            </a:endParaRPr>
          </a:p>
          <a:p>
            <a:pPr algn="ctr">
              <a:lnSpc>
                <a:spcPct val="105000"/>
              </a:lnSpc>
              <a:spcBef>
                <a:spcPts val="601"/>
              </a:spcBef>
              <a:spcAft>
                <a:spcPts val="601"/>
              </a:spcAft>
            </a:pPr>
            <a:r>
              <a:rPr b="1" lang="en-US" sz="7200" spc="-1" strike="noStrike">
                <a:solidFill>
                  <a:srgbClr val="f3cd60"/>
                </a:solidFill>
                <a:latin typeface="Calibri"/>
              </a:rPr>
              <a:t>sli.do</a:t>
            </a:r>
            <a:br/>
            <a:r>
              <a:rPr b="1" lang="en-US" sz="9600" spc="-1" strike="noStrike">
                <a:solidFill>
                  <a:srgbClr val="ffffff"/>
                </a:solidFill>
                <a:latin typeface="Calibri"/>
              </a:rPr>
              <a:t>#java-fund</a:t>
            </a:r>
            <a:endParaRPr b="0" lang="en-US" sz="9600" spc="-1" strike="noStrike">
              <a:solidFill>
                <a:srgbClr val="ffffff"/>
              </a:solidFill>
              <a:latin typeface="Calibri"/>
            </a:endParaRPr>
          </a:p>
          <a:p>
            <a:pPr>
              <a:lnSpc>
                <a:spcPct val="105000"/>
              </a:lnSpc>
              <a:spcBef>
                <a:spcPts val="601"/>
              </a:spcBef>
              <a:spcAft>
                <a:spcPts val="601"/>
              </a:spcAft>
            </a:pPr>
            <a:endParaRPr b="0" lang="en-US" sz="9600" spc="-1" strike="noStrike">
              <a:solidFill>
                <a:srgbClr val="ffffff"/>
              </a:solidFill>
              <a:latin typeface="Calibri"/>
            </a:endParaRPr>
          </a:p>
        </p:txBody>
      </p:sp>
      <p:sp>
        <p:nvSpPr>
          <p:cNvPr id="235"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Questions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171FF96-4A2C-45BE-BE19-159BE111941C}" type="slidenum">
              <a:rPr b="0" lang="en-US" sz="1000" spc="-1" strike="noStrike">
                <a:solidFill>
                  <a:srgbClr val="ffffff"/>
                </a:solidFill>
                <a:latin typeface="Calibri"/>
              </a:rPr>
              <a:t>&lt;number&gt;</a:t>
            </a:fld>
            <a:endParaRPr b="0" lang="en-US" sz="1000" spc="-1" strike="noStrike">
              <a:latin typeface="Times New Roman"/>
            </a:endParaRPr>
          </a:p>
        </p:txBody>
      </p:sp>
      <p:sp>
        <p:nvSpPr>
          <p:cNvPr id="335"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We know from Math that square is a rectangle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Look at the skeleton given for this task </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Think how to </a:t>
            </a:r>
            <a:r>
              <a:rPr b="1" lang="en-US" sz="3400" spc="-1" strike="noStrike">
                <a:solidFill>
                  <a:srgbClr val="f3cd60"/>
                </a:solidFill>
                <a:latin typeface="Calibri"/>
              </a:rPr>
              <a:t>refactor code </a:t>
            </a:r>
            <a:r>
              <a:rPr b="0" lang="en-US" sz="3400" spc="-1" strike="noStrike">
                <a:solidFill>
                  <a:srgbClr val="ffffff"/>
                </a:solidFill>
                <a:latin typeface="Calibri"/>
              </a:rPr>
              <a:t>so: </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1" lang="en-US" sz="3200" spc="-1" strike="noStrike">
                <a:solidFill>
                  <a:srgbClr val="f3cd60"/>
                </a:solidFill>
                <a:latin typeface="Calibri"/>
              </a:rPr>
              <a:t>Square extends rectangle</a:t>
            </a:r>
            <a:r>
              <a:rPr b="0" lang="en-US" sz="3200" spc="-1" strike="noStrike">
                <a:solidFill>
                  <a:srgbClr val="ffffff"/>
                </a:solidFill>
                <a:latin typeface="Calibri"/>
              </a:rPr>
              <a:t> without producing bugs</a:t>
            </a:r>
            <a:endParaRPr b="0" lang="en-US" sz="32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Prepare new </a:t>
            </a:r>
            <a:r>
              <a:rPr b="1" lang="en-US" sz="3400" spc="-1" strike="noStrike">
                <a:solidFill>
                  <a:srgbClr val="f3cd60"/>
                </a:solidFill>
                <a:latin typeface="Calibri"/>
              </a:rPr>
              <a:t>unit tests</a:t>
            </a:r>
            <a:r>
              <a:rPr b="0" lang="en-US" sz="3400" spc="-1" strike="noStrike">
                <a:solidFill>
                  <a:srgbClr val="ffffff"/>
                </a:solidFill>
                <a:latin typeface="Calibri"/>
              </a:rPr>
              <a:t> for Square after the refactoring</a:t>
            </a:r>
            <a:endParaRPr b="0" lang="en-US" sz="3400" spc="-1" strike="noStrike">
              <a:solidFill>
                <a:srgbClr val="ffffff"/>
              </a:solidFill>
              <a:latin typeface="Calibri"/>
            </a:endParaRPr>
          </a:p>
        </p:txBody>
      </p:sp>
      <p:sp>
        <p:nvSpPr>
          <p:cNvPr id="336"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Problem: Square</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335">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35">
                                            <p:txEl>
                                              <p:pRg st="2" end="2"/>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335">
                                            <p:txEl>
                                              <p:pRg st="3" end="3"/>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33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C3898162-6684-4740-85CD-F8A5A068B896}" type="slidenum">
              <a:rPr b="0" lang="en-US" sz="1000" spc="-1" strike="noStrike">
                <a:solidFill>
                  <a:srgbClr val="ffffff"/>
                </a:solidFill>
                <a:latin typeface="Calibri"/>
              </a:rPr>
              <a:t>&lt;number&gt;</a:t>
            </a:fld>
            <a:endParaRPr b="0" lang="en-US" sz="1000" spc="-1" strike="noStrike">
              <a:latin typeface="Times New Roman"/>
            </a:endParaRPr>
          </a:p>
        </p:txBody>
      </p:sp>
      <p:sp>
        <p:nvSpPr>
          <p:cNvPr id="338"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1199"/>
              </a:spcBef>
              <a:spcAft>
                <a:spcPts val="1199"/>
              </a:spcAft>
              <a:buClr>
                <a:srgbClr val="f2b254"/>
              </a:buClr>
              <a:buFont typeface="Wingdings" charset="2"/>
              <a:buChar char=""/>
            </a:pPr>
            <a:r>
              <a:rPr b="0" lang="en-US" sz="3400" spc="-1" strike="noStrike">
                <a:solidFill>
                  <a:srgbClr val="ffffff"/>
                </a:solidFill>
                <a:latin typeface="Calibri"/>
              </a:rPr>
              <a:t>"</a:t>
            </a:r>
            <a:r>
              <a:rPr b="1" lang="en-US" sz="3400" spc="-1" strike="noStrike">
                <a:solidFill>
                  <a:srgbClr val="f3cd60"/>
                </a:solidFill>
                <a:latin typeface="Calibri"/>
              </a:rPr>
              <a:t>Tell, Don't Ask</a:t>
            </a:r>
            <a:r>
              <a:rPr b="0" lang="en-US" sz="3400" spc="-1" strike="noStrike">
                <a:solidFill>
                  <a:srgbClr val="ffffff"/>
                </a:solidFill>
                <a:latin typeface="Calibri"/>
              </a:rPr>
              <a:t>"</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Refactoring in the </a:t>
            </a:r>
            <a:endParaRPr b="0" lang="en-US" sz="3400" spc="-1" strike="noStrike">
              <a:solidFill>
                <a:srgbClr val="ffffff"/>
              </a:solidFill>
              <a:latin typeface="Calibri"/>
            </a:endParaRPr>
          </a:p>
          <a:p>
            <a:pPr>
              <a:lnSpc>
                <a:spcPct val="105000"/>
              </a:lnSpc>
              <a:spcBef>
                <a:spcPts val="601"/>
              </a:spcBef>
              <a:spcAft>
                <a:spcPts val="601"/>
              </a:spcAft>
            </a:pPr>
            <a:r>
              <a:rPr b="1" lang="en-US" sz="3400" spc="-1" strike="noStrike">
                <a:solidFill>
                  <a:srgbClr val="f3cd60"/>
                </a:solidFill>
                <a:latin typeface="Calibri"/>
              </a:rPr>
              <a:t>base class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39"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LSP – Solutions</a:t>
            </a:r>
            <a:endParaRPr b="0" lang="en-US" sz="4000" spc="-1" strike="noStrike">
              <a:solidFill>
                <a:srgbClr val="ffffff"/>
              </a:solidFill>
              <a:latin typeface="Calibri"/>
            </a:endParaRPr>
          </a:p>
        </p:txBody>
      </p:sp>
      <p:pic>
        <p:nvPicPr>
          <p:cNvPr id="340" name="Picture 2" descr=""/>
          <p:cNvPicPr/>
          <p:nvPr/>
        </p:nvPicPr>
        <p:blipFill>
          <a:blip r:embed="rId1"/>
          <a:stretch/>
        </p:blipFill>
        <p:spPr>
          <a:xfrm>
            <a:off x="5560920" y="1752480"/>
            <a:ext cx="5637240" cy="4222440"/>
          </a:xfrm>
          <a:prstGeom prst="rect">
            <a:avLst/>
          </a:prstGeom>
          <a:ln>
            <a:noFill/>
          </a:ln>
        </p:spPr>
      </p:pic>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38">
                                            <p:txEl>
                                              <p:pRg st="1" end="1"/>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1011960" y="5011560"/>
            <a:ext cx="980640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Liskov Substitution Principle</a:t>
            </a:r>
            <a:endParaRPr b="0" lang="en-US" sz="5400" spc="-1" strike="noStrike">
              <a:solidFill>
                <a:srgbClr val="ffffff"/>
              </a:solidFill>
              <a:latin typeface="Calibri"/>
            </a:endParaRPr>
          </a:p>
        </p:txBody>
      </p:sp>
      <p:sp>
        <p:nvSpPr>
          <p:cNvPr id="342" name="TextShape 2"/>
          <p:cNvSpPr txBox="1"/>
          <p:nvPr/>
        </p:nvSpPr>
        <p:spPr>
          <a:xfrm>
            <a:off x="1011960" y="5830920"/>
            <a:ext cx="9806400" cy="7185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Live Exercises in Class (Lab)</a:t>
            </a:r>
            <a:endParaRPr b="0" lang="en-US" sz="4000" spc="-1" strike="noStrike">
              <a:solidFill>
                <a:srgbClr val="ffffff"/>
              </a:solidFill>
              <a:latin typeface="Calibri"/>
            </a:endParaRPr>
          </a:p>
        </p:txBody>
      </p:sp>
      <p:pic>
        <p:nvPicPr>
          <p:cNvPr id="343" name="Picture 5" descr=""/>
          <p:cNvPicPr/>
          <p:nvPr/>
        </p:nvPicPr>
        <p:blipFill>
          <a:blip r:embed="rId1"/>
          <a:stretch/>
        </p:blipFill>
        <p:spPr>
          <a:xfrm>
            <a:off x="4153320" y="914400"/>
            <a:ext cx="3523680" cy="3637080"/>
          </a:xfrm>
          <a:prstGeom prst="rect">
            <a:avLst/>
          </a:prstGeom>
          <a:ln>
            <a:noFill/>
          </a:ln>
        </p:spPr>
      </p:pic>
    </p:spTree>
  </p:cSld>
  <mc:AlternateContent>
    <mc:Choice Requires="p14">
      <p:transition spd="slow" p14:dur="2000"/>
    </mc:Choice>
    <mc:Fallback>
      <p:transition spd="slow"/>
    </mc:Fallback>
  </mc:AlternateContent>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0831F5B-0D63-4D2F-9259-68A0A1F811B2}" type="slidenum">
              <a:rPr b="0" lang="en-US" sz="1000" spc="-1" strike="noStrike">
                <a:solidFill>
                  <a:srgbClr val="ffffff"/>
                </a:solidFill>
                <a:latin typeface="Calibri"/>
              </a:rPr>
              <a:t>&lt;number&gt;</a:t>
            </a:fld>
            <a:endParaRPr b="0" lang="en-US" sz="1000" spc="-1" strike="noStrike">
              <a:latin typeface="Times New Roman"/>
            </a:endParaRPr>
          </a:p>
        </p:txBody>
      </p:sp>
      <p:sp>
        <p:nvSpPr>
          <p:cNvPr id="345" name="TextShape 2"/>
          <p:cNvSpPr txBox="1"/>
          <p:nvPr/>
        </p:nvSpPr>
        <p:spPr>
          <a:xfrm>
            <a:off x="190440" y="1151280"/>
            <a:ext cx="11804400" cy="5569920"/>
          </a:xfrm>
          <a:prstGeom prst="rect">
            <a:avLst/>
          </a:prstGeom>
          <a:noFill/>
          <a:ln>
            <a:noFill/>
          </a:ln>
        </p:spPr>
        <p:txBody>
          <a:bodyPr lIns="108000" rIns="108000" tIns="36000" bIns="36000"/>
          <a:p>
            <a:pPr marL="358920" indent="-358560">
              <a:lnSpc>
                <a:spcPct val="100000"/>
              </a:lnSpc>
              <a:spcBef>
                <a:spcPts val="601"/>
              </a:spcBef>
              <a:spcAft>
                <a:spcPts val="601"/>
              </a:spcAft>
              <a:buClr>
                <a:srgbClr val="f2b254"/>
              </a:buClr>
              <a:buFont typeface="Wingdings" charset="2"/>
              <a:buChar char=""/>
            </a:pPr>
            <a:r>
              <a:rPr b="0" lang="en-US" sz="3200" spc="-1" strike="noStrike">
                <a:solidFill>
                  <a:srgbClr val="f6c782"/>
                </a:solidFill>
                <a:latin typeface="Calibri"/>
              </a:rPr>
              <a:t>OCP</a:t>
            </a:r>
            <a:r>
              <a:rPr b="0" lang="en-US" sz="3200" spc="-1" strike="noStrike">
                <a:solidFill>
                  <a:srgbClr val="ffffff"/>
                </a:solidFill>
                <a:latin typeface="Calibri"/>
              </a:rPr>
              <a:t> – Open / Closed Principle</a:t>
            </a:r>
            <a:endParaRPr b="0" lang="en-US" sz="3200" spc="-1" strike="noStrike">
              <a:solidFill>
                <a:srgbClr val="ffffff"/>
              </a:solidFill>
              <a:latin typeface="Calibri"/>
            </a:endParaRPr>
          </a:p>
          <a:p>
            <a:pPr lvl="1" marL="663480" indent="-358560">
              <a:lnSpc>
                <a:spcPct val="100000"/>
              </a:lnSpc>
              <a:spcBef>
                <a:spcPts val="601"/>
              </a:spcBef>
              <a:spcAft>
                <a:spcPts val="601"/>
              </a:spcAft>
              <a:buClr>
                <a:srgbClr val="f0a22e"/>
              </a:buClr>
              <a:buSzPct val="80000"/>
              <a:buFont typeface="Wingdings" charset="2"/>
              <a:buChar char=""/>
            </a:pPr>
            <a:r>
              <a:rPr b="0" lang="en-US" sz="3000" spc="-1" strike="noStrike">
                <a:solidFill>
                  <a:srgbClr val="ffffff"/>
                </a:solidFill>
                <a:latin typeface="Calibri"/>
              </a:rPr>
              <a:t>Violations of </a:t>
            </a:r>
            <a:r>
              <a:rPr b="0" lang="en-US" sz="3000" spc="-1" strike="noStrike">
                <a:solidFill>
                  <a:srgbClr val="f6c782"/>
                </a:solidFill>
                <a:latin typeface="Calibri"/>
              </a:rPr>
              <a:t>OCP</a:t>
            </a:r>
            <a:endParaRPr b="0" lang="en-US" sz="3000" spc="-1" strike="noStrike">
              <a:solidFill>
                <a:srgbClr val="ffffff"/>
              </a:solidFill>
              <a:latin typeface="Calibri"/>
            </a:endParaRPr>
          </a:p>
          <a:p>
            <a:pPr marL="358920" indent="-358560">
              <a:lnSpc>
                <a:spcPct val="100000"/>
              </a:lnSpc>
              <a:spcBef>
                <a:spcPts val="601"/>
              </a:spcBef>
              <a:spcAft>
                <a:spcPts val="601"/>
              </a:spcAft>
              <a:buClr>
                <a:srgbClr val="f2b254"/>
              </a:buClr>
              <a:buFont typeface="Wingdings" charset="2"/>
              <a:buChar char=""/>
            </a:pPr>
            <a:r>
              <a:rPr b="0" lang="en-US" sz="3200" spc="-1" strike="noStrike">
                <a:solidFill>
                  <a:srgbClr val="f6c782"/>
                </a:solidFill>
                <a:latin typeface="Calibri"/>
              </a:rPr>
              <a:t>LSP</a:t>
            </a:r>
            <a:r>
              <a:rPr b="0" lang="en-US" sz="3200" spc="-1" strike="noStrike">
                <a:solidFill>
                  <a:srgbClr val="ffffff"/>
                </a:solidFill>
                <a:latin typeface="Calibri"/>
              </a:rPr>
              <a:t> – Liskov Substitution Principle</a:t>
            </a:r>
            <a:endParaRPr b="0" lang="en-US" sz="3200" spc="-1" strike="noStrike">
              <a:solidFill>
                <a:srgbClr val="ffffff"/>
              </a:solidFill>
              <a:latin typeface="Calibri"/>
            </a:endParaRPr>
          </a:p>
          <a:p>
            <a:pPr lvl="1" marL="663480" indent="-358560">
              <a:lnSpc>
                <a:spcPct val="100000"/>
              </a:lnSpc>
              <a:spcBef>
                <a:spcPts val="601"/>
              </a:spcBef>
              <a:spcAft>
                <a:spcPts val="601"/>
              </a:spcAft>
              <a:buClr>
                <a:srgbClr val="f0a22e"/>
              </a:buClr>
              <a:buSzPct val="80000"/>
              <a:buFont typeface="Wingdings" charset="2"/>
              <a:buChar char=""/>
            </a:pPr>
            <a:r>
              <a:rPr b="0" lang="en-US" sz="3000" spc="-1" strike="noStrike">
                <a:solidFill>
                  <a:srgbClr val="ffffff"/>
                </a:solidFill>
                <a:latin typeface="Calibri"/>
              </a:rPr>
              <a:t>Violations of </a:t>
            </a:r>
            <a:r>
              <a:rPr b="0" lang="en-US" sz="3000" spc="-1" strike="noStrike">
                <a:solidFill>
                  <a:srgbClr val="f6c782"/>
                </a:solidFill>
                <a:latin typeface="Calibri"/>
              </a:rPr>
              <a:t>LSP</a:t>
            </a:r>
            <a:endParaRPr b="0" lang="en-US" sz="3000" spc="-1" strike="noStrike">
              <a:solidFill>
                <a:srgbClr val="ffffff"/>
              </a:solidFill>
              <a:latin typeface="Calibri"/>
            </a:endParaRPr>
          </a:p>
        </p:txBody>
      </p:sp>
      <p:sp>
        <p:nvSpPr>
          <p:cNvPr id="346"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pic>
        <p:nvPicPr>
          <p:cNvPr id="347" name="Picture 1" descr=""/>
          <p:cNvPicPr/>
          <p:nvPr/>
        </p:nvPicPr>
        <p:blipFill>
          <a:blip r:embed="rId1"/>
          <a:stretch/>
        </p:blipFill>
        <p:spPr>
          <a:xfrm>
            <a:off x="1674720" y="4292640"/>
            <a:ext cx="2828520" cy="1618920"/>
          </a:xfrm>
          <a:prstGeom prst="rect">
            <a:avLst/>
          </a:prstGeom>
          <a:ln>
            <a:noFill/>
          </a:ln>
        </p:spPr>
      </p:pic>
      <p:pic>
        <p:nvPicPr>
          <p:cNvPr id="348" name="Picture 7" descr=""/>
          <p:cNvPicPr/>
          <p:nvPr/>
        </p:nvPicPr>
        <p:blipFill>
          <a:blip r:embed="rId2"/>
          <a:stretch/>
        </p:blipFill>
        <p:spPr>
          <a:xfrm flipH="1">
            <a:off x="9218880" y="1295280"/>
            <a:ext cx="2252880" cy="2437920"/>
          </a:xfrm>
          <a:prstGeom prst="rect">
            <a:avLst/>
          </a:prstGeom>
          <a:ln>
            <a:noFill/>
          </a:ln>
        </p:spPr>
      </p:pic>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45">
                                            <p:txEl>
                                              <p:pRg st="2" end="2"/>
                                            </p:txEl>
                                          </p:spTgt>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34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188640" y="40320"/>
            <a:ext cx="9577080" cy="1110600"/>
          </a:xfrm>
          <a:prstGeom prst="rect">
            <a:avLst/>
          </a:prstGeom>
          <a:noFill/>
          <a:ln>
            <a:noFill/>
          </a:ln>
        </p:spPr>
        <p:txBody>
          <a:bodyPr lIns="108000" rIns="108000" tIns="36000" bIns="36000" anchor="ctr">
            <a:normAutofit fontScale="94000"/>
          </a:bodyPr>
          <a:p>
            <a:pPr>
              <a:lnSpc>
                <a:spcPct val="90000"/>
              </a:lnSpc>
            </a:pPr>
            <a:r>
              <a:rPr b="1" lang="en-US" sz="4000" spc="-1" strike="noStrike">
                <a:solidFill>
                  <a:srgbClr val="f3be60"/>
                </a:solidFill>
                <a:latin typeface="Calibri"/>
              </a:rPr>
              <a:t>Java Advanced – Course Overview</a:t>
            </a:r>
            <a:endParaRPr b="0" lang="en-US" sz="4000" spc="-1" strike="noStrike">
              <a:solidFill>
                <a:srgbClr val="ffffff"/>
              </a:solidFill>
              <a:latin typeface="Calibri"/>
            </a:endParaRPr>
          </a:p>
        </p:txBody>
      </p:sp>
      <p:sp>
        <p:nvSpPr>
          <p:cNvPr id="350" name="TextShape 2"/>
          <p:cNvSpPr txBox="1"/>
          <p:nvPr/>
        </p:nvSpPr>
        <p:spPr>
          <a:xfrm>
            <a:off x="1529280" y="6400800"/>
            <a:ext cx="10482120" cy="351360"/>
          </a:xfrm>
          <a:prstGeom prst="rect">
            <a:avLst/>
          </a:prstGeom>
          <a:noFill/>
          <a:ln>
            <a:noFill/>
          </a:ln>
        </p:spPr>
        <p:txBody>
          <a:bodyPr lIns="36000" rIns="36000" tIns="36000" bIns="36000"/>
          <a:p>
            <a:pPr algn="r">
              <a:lnSpc>
                <a:spcPct val="105000"/>
              </a:lnSpc>
              <a:spcBef>
                <a:spcPts val="601"/>
              </a:spcBef>
              <a:spcAft>
                <a:spcPts val="601"/>
              </a:spcAft>
            </a:pPr>
            <a:r>
              <a:rPr b="0" lang="en-US" sz="1800" spc="-1" strike="noStrike" u="sng">
                <a:solidFill>
                  <a:srgbClr val="f6c781"/>
                </a:solidFill>
                <a:uFillTx/>
                <a:latin typeface="Calibri"/>
                <a:hlinkClick r:id="rId1"/>
              </a:rPr>
              <a:t>https://softuni.bg/courses/java-oop-advanced</a:t>
            </a:r>
            <a:endParaRPr b="0" lang="en-US" sz="1800" spc="-1" strike="noStrike">
              <a:solidFill>
                <a:srgbClr val="ffffff"/>
              </a:solidFill>
              <a:latin typeface="Calibri"/>
            </a:endParaRPr>
          </a:p>
        </p:txBody>
      </p:sp>
      <p:pic>
        <p:nvPicPr>
          <p:cNvPr id="351" name="Picture 34" descr=""/>
          <p:cNvPicPr/>
          <p:nvPr/>
        </p:nvPicPr>
        <p:blipFill>
          <a:blip r:embed="rId2"/>
          <a:stretch/>
        </p:blipFill>
        <p:spPr>
          <a:xfrm>
            <a:off x="9439200" y="3886200"/>
            <a:ext cx="2553120" cy="555120"/>
          </a:xfrm>
          <a:prstGeom prst="rect">
            <a:avLst/>
          </a:prstGeom>
          <a:ln>
            <a:noFill/>
          </a:ln>
          <a:effectLst>
            <a:outerShdw algn="tl" blurRad="292100" dir="2700000" dist="139498" rotWithShape="0">
              <a:srgbClr val="333333">
                <a:alpha val="65000"/>
              </a:srgbClr>
            </a:outerShdw>
            <a:softEdge rad="0"/>
          </a:effectLst>
        </p:spPr>
      </p:pic>
      <p:pic>
        <p:nvPicPr>
          <p:cNvPr id="352" name="Picture 35" descr=""/>
          <p:cNvPicPr/>
          <p:nvPr/>
        </p:nvPicPr>
        <p:blipFill>
          <a:blip r:embed="rId3"/>
          <a:stretch/>
        </p:blipFill>
        <p:spPr>
          <a:xfrm>
            <a:off x="7199280" y="2139840"/>
            <a:ext cx="2898000" cy="676080"/>
          </a:xfrm>
          <a:prstGeom prst="rect">
            <a:avLst/>
          </a:prstGeom>
          <a:ln>
            <a:noFill/>
          </a:ln>
        </p:spPr>
      </p:pic>
      <p:pic>
        <p:nvPicPr>
          <p:cNvPr id="353" name="Picture 36" descr=""/>
          <p:cNvPicPr/>
          <p:nvPr/>
        </p:nvPicPr>
        <p:blipFill>
          <a:blip r:embed="rId4"/>
          <a:stretch/>
        </p:blipFill>
        <p:spPr>
          <a:xfrm>
            <a:off x="7199280" y="2949120"/>
            <a:ext cx="1780920" cy="747000"/>
          </a:xfrm>
          <a:prstGeom prst="rect">
            <a:avLst/>
          </a:prstGeom>
          <a:ln>
            <a:noFill/>
          </a:ln>
        </p:spPr>
      </p:pic>
      <p:pic>
        <p:nvPicPr>
          <p:cNvPr id="354" name="Picture 37" descr=""/>
          <p:cNvPicPr/>
          <p:nvPr/>
        </p:nvPicPr>
        <p:blipFill>
          <a:blip r:embed="rId5"/>
          <a:stretch/>
        </p:blipFill>
        <p:spPr>
          <a:xfrm>
            <a:off x="9092880" y="2949120"/>
            <a:ext cx="2898000" cy="747000"/>
          </a:xfrm>
          <a:prstGeom prst="rect">
            <a:avLst/>
          </a:prstGeom>
          <a:ln>
            <a:noFill/>
          </a:ln>
        </p:spPr>
      </p:pic>
      <p:pic>
        <p:nvPicPr>
          <p:cNvPr id="355" name="Picture 38" descr=""/>
          <p:cNvPicPr/>
          <p:nvPr/>
        </p:nvPicPr>
        <p:blipFill>
          <a:blip r:embed="rId6"/>
          <a:stretch/>
        </p:blipFill>
        <p:spPr>
          <a:xfrm>
            <a:off x="10213200" y="2139840"/>
            <a:ext cx="1780200" cy="676080"/>
          </a:xfrm>
          <a:prstGeom prst="rect">
            <a:avLst/>
          </a:prstGeom>
          <a:ln>
            <a:noFill/>
          </a:ln>
        </p:spPr>
      </p:pic>
      <p:pic>
        <p:nvPicPr>
          <p:cNvPr id="356" name="Picture 39" descr=""/>
          <p:cNvPicPr/>
          <p:nvPr/>
        </p:nvPicPr>
        <p:blipFill>
          <a:blip r:embed="rId7"/>
          <a:stretch/>
        </p:blipFill>
        <p:spPr>
          <a:xfrm>
            <a:off x="7199280" y="3886200"/>
            <a:ext cx="2142000" cy="555120"/>
          </a:xfrm>
          <a:prstGeom prst="rect">
            <a:avLst/>
          </a:prstGeom>
          <a:ln>
            <a:noFill/>
          </a:ln>
        </p:spPr>
      </p:pic>
      <p:pic>
        <p:nvPicPr>
          <p:cNvPr id="357" name="Picture 40" descr=""/>
          <p:cNvPicPr/>
          <p:nvPr/>
        </p:nvPicPr>
        <p:blipFill>
          <a:blip r:embed="rId8"/>
          <a:stretch/>
        </p:blipFill>
        <p:spPr>
          <a:xfrm>
            <a:off x="10138680" y="4626720"/>
            <a:ext cx="1853280" cy="1392480"/>
          </a:xfrm>
          <a:prstGeom prst="rect">
            <a:avLst/>
          </a:prstGeom>
          <a:ln>
            <a:noFill/>
          </a:ln>
        </p:spPr>
      </p:pic>
      <p:pic>
        <p:nvPicPr>
          <p:cNvPr id="358" name="Picture 41" descr=""/>
          <p:cNvPicPr/>
          <p:nvPr/>
        </p:nvPicPr>
        <p:blipFill>
          <a:blip r:embed="rId9"/>
          <a:stretch/>
        </p:blipFill>
        <p:spPr>
          <a:xfrm>
            <a:off x="7161120" y="1313640"/>
            <a:ext cx="1533960" cy="660240"/>
          </a:xfrm>
          <a:prstGeom prst="rect">
            <a:avLst/>
          </a:prstGeom>
          <a:ln>
            <a:noFill/>
          </a:ln>
        </p:spPr>
      </p:pic>
      <p:pic>
        <p:nvPicPr>
          <p:cNvPr id="359" name="Picture 42" descr=""/>
          <p:cNvPicPr/>
          <p:nvPr/>
        </p:nvPicPr>
        <p:blipFill>
          <a:blip r:embed="rId10"/>
          <a:stretch/>
        </p:blipFill>
        <p:spPr>
          <a:xfrm>
            <a:off x="7200720" y="5405400"/>
            <a:ext cx="2798280" cy="614160"/>
          </a:xfrm>
          <a:prstGeom prst="rect">
            <a:avLst/>
          </a:prstGeom>
          <a:ln>
            <a:noFill/>
          </a:ln>
        </p:spPr>
      </p:pic>
      <p:pic>
        <p:nvPicPr>
          <p:cNvPr id="360" name="Picture 43" descr=""/>
          <p:cNvPicPr/>
          <p:nvPr/>
        </p:nvPicPr>
        <p:blipFill>
          <a:blip r:embed="rId11"/>
          <a:stretch/>
        </p:blipFill>
        <p:spPr>
          <a:xfrm>
            <a:off x="8805600" y="1304280"/>
            <a:ext cx="1482480" cy="669240"/>
          </a:xfrm>
          <a:prstGeom prst="rect">
            <a:avLst/>
          </a:prstGeom>
          <a:ln>
            <a:noFill/>
          </a:ln>
        </p:spPr>
      </p:pic>
      <p:pic>
        <p:nvPicPr>
          <p:cNvPr id="361" name="Picture 44" descr=""/>
          <p:cNvPicPr/>
          <p:nvPr/>
        </p:nvPicPr>
        <p:blipFill>
          <a:blip r:embed="rId12"/>
          <a:stretch/>
        </p:blipFill>
        <p:spPr>
          <a:xfrm>
            <a:off x="10449360" y="1295280"/>
            <a:ext cx="1512000" cy="678240"/>
          </a:xfrm>
          <a:prstGeom prst="rect">
            <a:avLst/>
          </a:prstGeom>
          <a:ln>
            <a:noFill/>
          </a:ln>
        </p:spPr>
      </p:pic>
      <p:pic>
        <p:nvPicPr>
          <p:cNvPr id="362" name="Picture 45" descr=""/>
          <p:cNvPicPr/>
          <p:nvPr/>
        </p:nvPicPr>
        <p:blipFill>
          <a:blip r:embed="rId13"/>
          <a:stretch/>
        </p:blipFill>
        <p:spPr>
          <a:xfrm>
            <a:off x="7200720" y="4641480"/>
            <a:ext cx="2798280" cy="614160"/>
          </a:xfrm>
          <a:prstGeom prst="rect">
            <a:avLst/>
          </a:prstGeom>
          <a:ln>
            <a:noFill/>
          </a:ln>
        </p:spPr>
      </p:pic>
    </p:spTree>
  </p:cSld>
  <mc:AlternateContent>
    <mc:Choice Requires="p14">
      <p:transition spd="slow" p14:dur="2000"/>
    </mc:Choice>
    <mc:Fallback>
      <p:transition spd="slow"/>
    </mc:Fallback>
  </mc:AlternateContent>
  <p:timing>
    <p:tnLst>
      <p:par>
        <p:cTn id="275" dur="indefinite" restart="never" nodeType="tmRoot">
          <p:childTnLst>
            <p:seq>
              <p:cTn id="276"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259920" y="102960"/>
            <a:ext cx="9073800" cy="936360"/>
          </a:xfrm>
          <a:prstGeom prst="rect">
            <a:avLst/>
          </a:prstGeom>
          <a:noFill/>
          <a:ln>
            <a:noFill/>
          </a:ln>
        </p:spPr>
        <p:txBody>
          <a:bodyPr lIns="108000" rIns="108000" tIns="36000" bIns="36000" anchor="ctr">
            <a:normAutofit fontScale="73000"/>
          </a:bodyPr>
          <a:p>
            <a:pPr>
              <a:lnSpc>
                <a:spcPct val="90000"/>
              </a:lnSpc>
            </a:pPr>
            <a:r>
              <a:rPr b="1" lang="en-US" sz="4000" spc="-1" strike="noStrike">
                <a:solidFill>
                  <a:srgbClr val="f3be60"/>
                </a:solidFill>
                <a:latin typeface="Calibri"/>
              </a:rPr>
              <a:t>Trainings @ Software University (SoftUni)</a:t>
            </a:r>
            <a:endParaRPr b="0" lang="en-US" sz="4000" spc="-1" strike="noStrike">
              <a:solidFill>
                <a:srgbClr val="ffffff"/>
              </a:solidFill>
              <a:latin typeface="Calibri"/>
            </a:endParaRPr>
          </a:p>
        </p:txBody>
      </p:sp>
      <p:sp>
        <p:nvSpPr>
          <p:cNvPr id="364" name="TextShape 2"/>
          <p:cNvSpPr txBox="1"/>
          <p:nvPr/>
        </p:nvSpPr>
        <p:spPr>
          <a:xfrm>
            <a:off x="259920" y="1039680"/>
            <a:ext cx="9434160" cy="563904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High-Quality Education, Profession and Job for Software Developers</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1"/>
              </a:rPr>
              <a:t>softuni.bg</a:t>
            </a:r>
            <a:r>
              <a:rPr b="0" lang="en-US" sz="2900" spc="-1" strike="noStrike">
                <a:solidFill>
                  <a:srgbClr val="ffffff"/>
                </a:solidFill>
                <a:latin typeface="Calibri"/>
              </a:rPr>
              <a:t> </a:t>
            </a:r>
            <a:endParaRPr b="0" lang="en-US" sz="29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Foundation</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u="sng">
                <a:solidFill>
                  <a:srgbClr val="f6c781"/>
                </a:solidFill>
                <a:uFillTx/>
                <a:latin typeface="Calibri"/>
                <a:hlinkClick r:id="rId2"/>
              </a:rPr>
              <a:t>http://softuni.foundation/</a:t>
            </a:r>
            <a:endParaRPr b="0" lang="en-US" sz="30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Facebook</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3"/>
              </a:rPr>
              <a:t>facebook.com/SoftwareUniversity</a:t>
            </a:r>
            <a:endParaRPr b="0" lang="en-US" sz="29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Forums</a:t>
            </a:r>
            <a:endParaRPr b="0" lang="en-US" sz="3200" spc="-1" strike="noStrike">
              <a:solidFill>
                <a:srgbClr val="ffffff"/>
              </a:solidFill>
              <a:latin typeface="Calibri"/>
            </a:endParaRPr>
          </a:p>
          <a:p>
            <a:pPr lvl="2" marL="609480" indent="-304560">
              <a:lnSpc>
                <a:spcPct val="100000"/>
              </a:lnSpc>
              <a:spcBef>
                <a:spcPts val="601"/>
              </a:spcBef>
              <a:spcAft>
                <a:spcPts val="601"/>
              </a:spcAft>
              <a:buClr>
                <a:srgbClr val="f2b254"/>
              </a:buClr>
              <a:buFont typeface="Wingdings" charset="2"/>
              <a:buChar char=""/>
            </a:pPr>
            <a:r>
              <a:rPr b="0" lang="en-US" sz="3000" spc="-1" strike="noStrike" u="sng">
                <a:solidFill>
                  <a:srgbClr val="f6c781"/>
                </a:solidFill>
                <a:uFillTx/>
                <a:latin typeface="Calibri"/>
                <a:hlinkClick r:id="rId4"/>
              </a:rPr>
              <a:t>forum.softuni.bg</a:t>
            </a:r>
            <a:endParaRPr b="0" lang="en-US" sz="3000" spc="-1" strike="noStrike">
              <a:solidFill>
                <a:srgbClr val="ffffff"/>
              </a:solidFill>
              <a:latin typeface="Calibri"/>
            </a:endParaRPr>
          </a:p>
        </p:txBody>
      </p:sp>
      <p:pic>
        <p:nvPicPr>
          <p:cNvPr id="365" name="Picture 9" descr=""/>
          <p:cNvPicPr/>
          <p:nvPr/>
        </p:nvPicPr>
        <p:blipFill>
          <a:blip r:embed="rId5"/>
          <a:stretch/>
        </p:blipFill>
        <p:spPr>
          <a:xfrm>
            <a:off x="9858600" y="3265920"/>
            <a:ext cx="1466640" cy="365400"/>
          </a:xfrm>
          <a:prstGeom prst="rect">
            <a:avLst/>
          </a:prstGeom>
          <a:ln>
            <a:noFill/>
          </a:ln>
        </p:spPr>
      </p:pic>
      <p:pic>
        <p:nvPicPr>
          <p:cNvPr id="366" name="Picture 4" descr=""/>
          <p:cNvPicPr/>
          <p:nvPr/>
        </p:nvPicPr>
        <p:blipFill>
          <a:blip r:embed="rId6"/>
          <a:stretch/>
        </p:blipFill>
        <p:spPr>
          <a:xfrm>
            <a:off x="10075680" y="4012200"/>
            <a:ext cx="1003680" cy="1017360"/>
          </a:xfrm>
          <a:prstGeom prst="rect">
            <a:avLst/>
          </a:prstGeom>
          <a:ln>
            <a:noFill/>
          </a:ln>
        </p:spPr>
      </p:pic>
      <p:pic>
        <p:nvPicPr>
          <p:cNvPr id="367" name="Picture 12" descr=""/>
          <p:cNvPicPr/>
          <p:nvPr/>
        </p:nvPicPr>
        <p:blipFill>
          <a:blip r:embed="rId7"/>
          <a:stretch/>
        </p:blipFill>
        <p:spPr>
          <a:xfrm>
            <a:off x="10109160" y="5410080"/>
            <a:ext cx="969840" cy="965520"/>
          </a:xfrm>
          <a:prstGeom prst="rect">
            <a:avLst/>
          </a:prstGeom>
          <a:ln>
            <a:noFill/>
          </a:ln>
        </p:spPr>
      </p:pic>
      <p:pic>
        <p:nvPicPr>
          <p:cNvPr id="368" name="Picture 4" descr=""/>
          <p:cNvPicPr/>
          <p:nvPr/>
        </p:nvPicPr>
        <p:blipFill>
          <a:blip r:embed="rId8"/>
          <a:stretch/>
        </p:blipFill>
        <p:spPr>
          <a:xfrm>
            <a:off x="6295320" y="2727360"/>
            <a:ext cx="2746800" cy="3657240"/>
          </a:xfrm>
          <a:prstGeom prst="rect">
            <a:avLst/>
          </a:prstGeom>
          <a:ln>
            <a:noFill/>
          </a:ln>
        </p:spPr>
      </p:pic>
      <p:pic>
        <p:nvPicPr>
          <p:cNvPr id="369" name="Picture 15" descr=""/>
          <p:cNvPicPr/>
          <p:nvPr/>
        </p:nvPicPr>
        <p:blipFill>
          <a:blip r:embed="rId9"/>
          <a:stretch/>
        </p:blipFill>
        <p:spPr>
          <a:xfrm>
            <a:off x="9829440" y="1039680"/>
            <a:ext cx="1495800" cy="184536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License</a:t>
            </a:r>
            <a:endParaRPr b="0" lang="en-US" sz="4000" spc="-1" strike="noStrike">
              <a:solidFill>
                <a:srgbClr val="ffffff"/>
              </a:solidFill>
              <a:latin typeface="Calibri"/>
            </a:endParaRPr>
          </a:p>
        </p:txBody>
      </p:sp>
      <p:sp>
        <p:nvSpPr>
          <p:cNvPr id="371" name="TextShape 2"/>
          <p:cNvSpPr txBox="1"/>
          <p:nvPr/>
        </p:nvSpPr>
        <p:spPr>
          <a:xfrm>
            <a:off x="190440" y="1151280"/>
            <a:ext cx="11804400" cy="1796040"/>
          </a:xfrm>
          <a:prstGeom prst="rect">
            <a:avLst/>
          </a:prstGeom>
          <a:noFill/>
          <a:ln>
            <a:noFill/>
          </a:ln>
        </p:spPr>
        <p:txBody>
          <a:bodyPr lIns="108000" rIns="108000" tIns="36000" bIns="36000">
            <a:normAutofit fontScale="51000"/>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This course (slides, examples, demos, videos, homework, etc.)</a:t>
            </a:r>
            <a:br/>
            <a:r>
              <a:rPr b="0" lang="en-US" sz="3400" spc="-1" strike="noStrike">
                <a:solidFill>
                  <a:srgbClr val="ffffff"/>
                </a:solidFill>
                <a:latin typeface="Calibri"/>
              </a:rPr>
              <a:t>is licensed under the "</a:t>
            </a:r>
            <a:r>
              <a:rPr b="0" lang="en-US" sz="3400" spc="-1" strike="noStrike" u="sng">
                <a:solidFill>
                  <a:srgbClr val="f6c781"/>
                </a:solidFill>
                <a:uFillTx/>
                <a:latin typeface="Calibri"/>
                <a:hlinkClick r:id="rId1"/>
              </a:rPr>
              <a:t>Creative Commons </a:t>
            </a:r>
            <a:r>
              <a:rPr b="0" lang="en-US" sz="3400" spc="-1" strike="noStrike" u="sng">
                <a:solidFill>
                  <a:srgbClr val="f6c781"/>
                </a:solidFill>
                <a:uFillTx/>
                <a:latin typeface="Calibri"/>
                <a:hlinkClick r:id="rId2"/>
              </a:rPr>
              <a:t>Attribution-NonCommercial-ShareAlike</a:t>
            </a:r>
            <a:r>
              <a:rPr b="0" lang="en-US" sz="3400" spc="-1" strike="noStrike" u="sng">
                <a:solidFill>
                  <a:srgbClr val="f6c781"/>
                </a:solidFill>
                <a:uFillTx/>
                <a:latin typeface="Calibri"/>
                <a:hlinkClick r:id="rId3"/>
              </a:rPr>
              <a:t> 4.0 International</a:t>
            </a:r>
            <a:r>
              <a:rPr b="0" lang="en-US" sz="3400" spc="-1" strike="noStrike">
                <a:solidFill>
                  <a:srgbClr val="ffffff"/>
                </a:solidFill>
                <a:latin typeface="Calibri"/>
              </a:rPr>
              <a:t>" license</a:t>
            </a:r>
            <a:endParaRPr b="0" lang="en-US" sz="3400" spc="-1" strike="noStrike">
              <a:solidFill>
                <a:srgbClr val="ffffff"/>
              </a:solidFill>
              <a:latin typeface="Calibri"/>
            </a:endParaRPr>
          </a:p>
        </p:txBody>
      </p:sp>
      <p:sp>
        <p:nvSpPr>
          <p:cNvPr id="372"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ACE3524B-5F4C-4858-B217-20E0C309DC0C}"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73" name="Picture 4" descr=""/>
          <p:cNvPicPr/>
          <p:nvPr/>
        </p:nvPicPr>
        <p:blipFill>
          <a:blip r:embed="rId4"/>
          <a:stretch/>
        </p:blipFill>
        <p:spPr>
          <a:xfrm>
            <a:off x="4507560" y="3281040"/>
            <a:ext cx="3170520" cy="1109160"/>
          </a:xfrm>
          <a:prstGeom prst="rect">
            <a:avLst/>
          </a:prstGeom>
          <a:ln>
            <a:solidFill>
              <a:schemeClr val="accent2">
                <a:lumMod val="75000"/>
              </a:schemeClr>
            </a:solidFill>
          </a:ln>
        </p:spPr>
      </p:pic>
      <p:sp>
        <p:nvSpPr>
          <p:cNvPr id="374" name="TextShape 4"/>
          <p:cNvSpPr txBox="1"/>
          <p:nvPr/>
        </p:nvSpPr>
        <p:spPr>
          <a:xfrm>
            <a:off x="188640" y="4724280"/>
            <a:ext cx="11804400" cy="1996560"/>
          </a:xfrm>
          <a:prstGeom prst="rect">
            <a:avLst/>
          </a:prstGeom>
          <a:noFill/>
          <a:ln>
            <a:noFill/>
          </a:ln>
        </p:spPr>
        <p:txBody>
          <a:bodyPr lIns="108000" rIns="108000" tIns="36000" bIns="36000">
            <a:normAutofit fontScale="83000"/>
          </a:bodyPr>
          <a:p>
            <a:pPr marL="304920" indent="-304560">
              <a:lnSpc>
                <a:spcPct val="105000"/>
              </a:lnSpc>
              <a:spcBef>
                <a:spcPts val="1800"/>
              </a:spcBef>
              <a:spcAft>
                <a:spcPts val="601"/>
              </a:spcAft>
              <a:buClr>
                <a:srgbClr val="f2b254"/>
              </a:buClr>
              <a:buFont typeface="Wingdings" charset="2"/>
              <a:buChar char=""/>
            </a:pPr>
            <a:r>
              <a:rPr b="0" lang="en-US" sz="2400" spc="-1" strike="noStrike">
                <a:solidFill>
                  <a:srgbClr val="ffffff"/>
                </a:solidFill>
                <a:latin typeface="Calibri"/>
              </a:rPr>
              <a:t>Attribution: this work may contain portions from</a:t>
            </a:r>
            <a:endParaRPr b="0" lang="en-US" sz="2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2000" spc="-1" strike="noStrike">
                <a:solidFill>
                  <a:srgbClr val="ffffff"/>
                </a:solidFill>
                <a:latin typeface="Calibri"/>
              </a:rPr>
              <a:t>"</a:t>
            </a:r>
            <a:r>
              <a:rPr b="0" lang="en-US" sz="2000" spc="-1" strike="noStrike" u="sng">
                <a:solidFill>
                  <a:srgbClr val="f6c781"/>
                </a:solidFill>
                <a:uFillTx/>
                <a:latin typeface="Calibri"/>
                <a:hlinkClick r:id="rId5"/>
              </a:rPr>
              <a:t>Fundamentals of Computer Programming with Java</a:t>
            </a:r>
            <a:r>
              <a:rPr b="0" lang="en-US" sz="2000" spc="-1" strike="noStrike">
                <a:solidFill>
                  <a:srgbClr val="ffffff"/>
                </a:solidFill>
                <a:latin typeface="Calibri"/>
              </a:rPr>
              <a:t>" book by Svetlin Nakov &amp; Co. under </a:t>
            </a:r>
            <a:r>
              <a:rPr b="0" lang="en-US" sz="2000" spc="-1" strike="noStrike" u="sng">
                <a:solidFill>
                  <a:srgbClr val="f6c781"/>
                </a:solidFill>
                <a:uFillTx/>
                <a:latin typeface="Calibri"/>
                <a:hlinkClick r:id="rId6"/>
              </a:rPr>
              <a:t>CC-BY-SA</a:t>
            </a:r>
            <a:r>
              <a:rPr b="0" lang="en-US" sz="2000" spc="-1" strike="noStrike">
                <a:solidFill>
                  <a:srgbClr val="ffffff"/>
                </a:solidFill>
                <a:latin typeface="Calibri"/>
              </a:rPr>
              <a:t> license</a:t>
            </a:r>
            <a:endParaRPr b="0" lang="en-US" sz="20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2000" spc="-1" strike="noStrike">
                <a:solidFill>
                  <a:srgbClr val="ffffff"/>
                </a:solidFill>
                <a:latin typeface="Calibri"/>
              </a:rPr>
              <a:t>" Thinking in Java 4</a:t>
            </a:r>
            <a:r>
              <a:rPr b="0" lang="en-US" sz="2000" spc="-1" strike="noStrike" baseline="30000">
                <a:solidFill>
                  <a:srgbClr val="ffffff"/>
                </a:solidFill>
                <a:latin typeface="Calibri"/>
              </a:rPr>
              <a:t>th</a:t>
            </a:r>
            <a:r>
              <a:rPr b="0" lang="en-US" sz="2000" spc="-1" strike="noStrike">
                <a:solidFill>
                  <a:srgbClr val="ffffff"/>
                </a:solidFill>
                <a:latin typeface="Calibri"/>
              </a:rPr>
              <a:t> ed." book by Bruce Eckel, Copyright © 2006 by Bruce Eckel</a:t>
            </a:r>
            <a:endParaRPr b="0" lang="en-US" sz="20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2000" spc="-1" strike="noStrike">
                <a:solidFill>
                  <a:srgbClr val="ffffff"/>
                </a:solidFill>
                <a:latin typeface="Calibri"/>
              </a:rPr>
              <a:t>"</a:t>
            </a:r>
            <a:r>
              <a:rPr b="0" lang="en-US" sz="2000" spc="-1" strike="noStrike" u="sng">
                <a:solidFill>
                  <a:srgbClr val="f6c781"/>
                </a:solidFill>
                <a:uFillTx/>
                <a:latin typeface="Calibri"/>
                <a:hlinkClick r:id="rId7"/>
              </a:rPr>
              <a:t>OOP</a:t>
            </a:r>
            <a:r>
              <a:rPr b="0" lang="en-US" sz="2000" spc="-1" strike="noStrike">
                <a:solidFill>
                  <a:srgbClr val="ffffff"/>
                </a:solidFill>
                <a:latin typeface="Calibri"/>
              </a:rPr>
              <a:t>" course by Telerik Academy under </a:t>
            </a:r>
            <a:r>
              <a:rPr b="0" lang="en-US" sz="2000" spc="-1" strike="noStrike" u="sng">
                <a:solidFill>
                  <a:srgbClr val="f6c781"/>
                </a:solidFill>
                <a:uFillTx/>
                <a:latin typeface="Calibri"/>
                <a:hlinkClick r:id="rId8"/>
              </a:rPr>
              <a:t>CC-BY-NC-SA</a:t>
            </a:r>
            <a:r>
              <a:rPr b="0" lang="en-US" sz="2000" spc="-1" strike="noStrike">
                <a:solidFill>
                  <a:srgbClr val="ffffff"/>
                </a:solidFill>
                <a:latin typeface="Calibri"/>
              </a:rPr>
              <a:t> license</a:t>
            </a:r>
            <a:endParaRPr b="0" lang="en-US" sz="2000" spc="-1" strike="noStrike">
              <a:solidFill>
                <a:srgbClr val="ffffff"/>
              </a:solidFill>
              <a:latin typeface="Calibri"/>
            </a:endParaRPr>
          </a:p>
          <a:p>
            <a:pPr marL="378000">
              <a:lnSpc>
                <a:spcPct val="105000"/>
              </a:lnSpc>
              <a:spcBef>
                <a:spcPts val="601"/>
              </a:spcBef>
              <a:spcAft>
                <a:spcPts val="601"/>
              </a:spcAft>
            </a:pPr>
            <a:endParaRPr b="0" lang="en-US" sz="20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674720" y="5580360"/>
            <a:ext cx="8938080" cy="820080"/>
          </a:xfrm>
          <a:prstGeom prst="rect">
            <a:avLst/>
          </a:prstGeom>
          <a:noFill/>
          <a:ln>
            <a:noFill/>
          </a:ln>
        </p:spPr>
        <p:txBody>
          <a:bodyPr lIns="36000" rIns="36000" tIns="36000" bIns="36000" anchor="b"/>
          <a:p>
            <a:pPr algn="ctr">
              <a:lnSpc>
                <a:spcPct val="90000"/>
              </a:lnSpc>
            </a:pPr>
            <a:r>
              <a:rPr b="1" lang="en-US" sz="5400" spc="-1" strike="noStrike">
                <a:solidFill>
                  <a:srgbClr val="f3be60"/>
                </a:solidFill>
                <a:latin typeface="Calibri"/>
              </a:rPr>
              <a:t>Open/Closed Principle</a:t>
            </a:r>
            <a:endParaRPr b="0" lang="en-US" sz="5400" spc="-1" strike="noStrike">
              <a:solidFill>
                <a:srgbClr val="ffffff"/>
              </a:solidFill>
              <a:latin typeface="Calibri"/>
            </a:endParaRPr>
          </a:p>
        </p:txBody>
      </p:sp>
      <p:sp>
        <p:nvSpPr>
          <p:cNvPr id="237" name="TextShape 2"/>
          <p:cNvSpPr txBox="1"/>
          <p:nvPr/>
        </p:nvSpPr>
        <p:spPr>
          <a:xfrm>
            <a:off x="11760120" y="6524640"/>
            <a:ext cx="428400" cy="196560"/>
          </a:xfrm>
          <a:prstGeom prst="rect">
            <a:avLst/>
          </a:prstGeom>
          <a:noFill/>
          <a:ln>
            <a:noFill/>
          </a:ln>
        </p:spPr>
        <p:txBody>
          <a:bodyPr lIns="36000" rIns="36000" tIns="36000" bIns="36000" anchor="ctr"/>
          <a:p>
            <a:pPr algn="r">
              <a:lnSpc>
                <a:spcPct val="100000"/>
              </a:lnSpc>
            </a:pPr>
            <a:fld id="{E0CEE2F6-C231-46EC-A4F6-F7E5E2E16221}" type="slidenum">
              <a:rPr b="0" lang="en-US" sz="1000" spc="-1" strike="noStrike">
                <a:solidFill>
                  <a:srgbClr val="ffffff"/>
                </a:solidFill>
                <a:latin typeface="Calibri"/>
              </a:rPr>
              <a:t>&lt;number&gt;</a:t>
            </a:fld>
            <a:endParaRPr b="0" lang="en-US" sz="1000" spc="-1" strike="noStrike">
              <a:latin typeface="Times New Roman"/>
            </a:endParaRPr>
          </a:p>
        </p:txBody>
      </p:sp>
      <p:pic>
        <p:nvPicPr>
          <p:cNvPr id="238" name="Picture 4" descr=""/>
          <p:cNvPicPr/>
          <p:nvPr/>
        </p:nvPicPr>
        <p:blipFill>
          <a:blip r:embed="rId1"/>
          <a:stretch/>
        </p:blipFill>
        <p:spPr>
          <a:xfrm>
            <a:off x="3476880" y="262440"/>
            <a:ext cx="5333760" cy="533376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6EA1F8B-5D67-4BEE-A70C-DE90FC17838B}" type="slidenum">
              <a:rPr b="0" lang="en-US" sz="1000" spc="-1" strike="noStrike">
                <a:solidFill>
                  <a:srgbClr val="ffffff"/>
                </a:solidFill>
                <a:latin typeface="Calibri"/>
              </a:rPr>
              <a:t>&lt;number&gt;</a:t>
            </a:fld>
            <a:endParaRPr b="0" lang="en-US" sz="1000" spc="-1" strike="noStrike">
              <a:latin typeface="Times New Roman"/>
            </a:endParaRPr>
          </a:p>
        </p:txBody>
      </p:sp>
      <p:sp>
        <p:nvSpPr>
          <p:cNvPr id="240"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What is Open/Closed? </a:t>
            </a:r>
            <a:endParaRPr b="0" lang="en-US" sz="4000" spc="-1" strike="noStrike">
              <a:solidFill>
                <a:srgbClr val="ffffff"/>
              </a:solidFill>
              <a:latin typeface="Calibri"/>
            </a:endParaRPr>
          </a:p>
        </p:txBody>
      </p:sp>
      <p:sp>
        <p:nvSpPr>
          <p:cNvPr id="241" name="CustomShape 3"/>
          <p:cNvSpPr/>
          <p:nvPr/>
        </p:nvSpPr>
        <p:spPr>
          <a:xfrm>
            <a:off x="684360" y="2209680"/>
            <a:ext cx="10820160" cy="22842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gn="ctr">
              <a:lnSpc>
                <a:spcPct val="100000"/>
              </a:lnSpc>
            </a:pPr>
            <a:r>
              <a:rPr b="1" lang="en-US" sz="3600" spc="-1" strike="noStrike">
                <a:solidFill>
                  <a:srgbClr val="fbeedc"/>
                </a:solidFill>
                <a:latin typeface="Consolas"/>
              </a:rPr>
              <a:t>„</a:t>
            </a:r>
            <a:r>
              <a:rPr b="1" lang="en-US" sz="3600" spc="-1" strike="noStrike">
                <a:solidFill>
                  <a:srgbClr val="fbeedc"/>
                </a:solidFill>
                <a:latin typeface="Consolas"/>
              </a:rPr>
              <a:t>Software entities like classes, modules and functions should be </a:t>
            </a:r>
            <a:r>
              <a:rPr b="1" lang="en-US" sz="3600" spc="-1" strike="noStrike">
                <a:solidFill>
                  <a:srgbClr val="f3cd60"/>
                </a:solidFill>
                <a:latin typeface="Consolas"/>
              </a:rPr>
              <a:t>open for extension </a:t>
            </a:r>
            <a:r>
              <a:rPr b="1" lang="en-US" sz="3600" spc="-1" strike="noStrike">
                <a:solidFill>
                  <a:srgbClr val="fbeedc"/>
                </a:solidFill>
                <a:latin typeface="Consolas"/>
              </a:rPr>
              <a:t>but </a:t>
            </a:r>
            <a:r>
              <a:rPr b="1" lang="en-US" sz="3600" spc="-1" strike="noStrike">
                <a:solidFill>
                  <a:srgbClr val="f3cd60"/>
                </a:solidFill>
                <a:latin typeface="Consolas"/>
              </a:rPr>
              <a:t>closed for modifications</a:t>
            </a:r>
            <a:r>
              <a:rPr b="1" lang="en-US" sz="3600" spc="-1" strike="noStrike">
                <a:solidFill>
                  <a:srgbClr val="ffffff"/>
                </a:solidFill>
                <a:latin typeface="Consolas"/>
              </a:rPr>
              <a:t>“</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621F097E-CD1F-4E1B-85C5-EF995D8B4B0D}" type="slidenum">
              <a:rPr b="0" lang="en-US" sz="1000" spc="-1" strike="noStrike">
                <a:solidFill>
                  <a:srgbClr val="ffffff"/>
                </a:solidFill>
                <a:latin typeface="Calibri"/>
              </a:rPr>
              <a:t>&lt;number&gt;</a:t>
            </a:fld>
            <a:endParaRPr b="0" lang="en-US" sz="1000" spc="-1" strike="noStrike">
              <a:latin typeface="Times New Roman"/>
            </a:endParaRPr>
          </a:p>
        </p:txBody>
      </p:sp>
      <p:sp>
        <p:nvSpPr>
          <p:cNvPr id="243"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1800"/>
              </a:spcBef>
              <a:spcAft>
                <a:spcPts val="1800"/>
              </a:spcAft>
              <a:buClr>
                <a:srgbClr val="f2b254"/>
              </a:buClr>
              <a:buFont typeface="Wingdings" charset="2"/>
              <a:buChar char=""/>
            </a:pPr>
            <a:r>
              <a:rPr b="0" lang="en-US" sz="3400" spc="-1" strike="noStrike">
                <a:solidFill>
                  <a:srgbClr val="ffffff"/>
                </a:solidFill>
                <a:latin typeface="Calibri"/>
              </a:rPr>
              <a:t>Implementation takes </a:t>
            </a:r>
            <a:r>
              <a:rPr b="1" lang="en-US" sz="3400" spc="-1" strike="noStrike">
                <a:solidFill>
                  <a:srgbClr val="f3cd60"/>
                </a:solidFill>
                <a:latin typeface="Calibri"/>
              </a:rPr>
              <a:t>future growth </a:t>
            </a:r>
            <a:r>
              <a:rPr b="0" lang="en-US" sz="3400" spc="-1" strike="noStrike">
                <a:solidFill>
                  <a:srgbClr val="ffffff"/>
                </a:solidFill>
                <a:latin typeface="Calibri"/>
              </a:rPr>
              <a:t>into consideration</a:t>
            </a:r>
            <a:endParaRPr b="0" lang="en-US" sz="3400" spc="-1" strike="noStrike">
              <a:solidFill>
                <a:srgbClr val="ffffff"/>
              </a:solidFill>
              <a:latin typeface="Calibri"/>
            </a:endParaRPr>
          </a:p>
          <a:p>
            <a:pPr marL="304920" indent="-304560">
              <a:lnSpc>
                <a:spcPct val="105000"/>
              </a:lnSpc>
              <a:spcBef>
                <a:spcPts val="1800"/>
              </a:spcBef>
              <a:spcAft>
                <a:spcPts val="1800"/>
              </a:spcAft>
              <a:buClr>
                <a:srgbClr val="f2b254"/>
              </a:buClr>
              <a:buFont typeface="Wingdings" charset="2"/>
              <a:buChar char=""/>
            </a:pPr>
            <a:r>
              <a:rPr b="0" lang="en-US" sz="3400" spc="-1" strike="noStrike">
                <a:solidFill>
                  <a:srgbClr val="ffffff"/>
                </a:solidFill>
                <a:latin typeface="Calibri"/>
              </a:rPr>
              <a:t>Extensible system is one whose </a:t>
            </a:r>
            <a:br/>
            <a:r>
              <a:rPr b="0" lang="en-US" sz="3400" spc="-1" strike="noStrike">
                <a:solidFill>
                  <a:srgbClr val="ffffff"/>
                </a:solidFill>
                <a:latin typeface="Calibri"/>
              </a:rPr>
              <a:t>internal </a:t>
            </a:r>
            <a:r>
              <a:rPr b="1" lang="en-US" sz="3400" spc="-1" strike="noStrike">
                <a:solidFill>
                  <a:srgbClr val="f3cd60"/>
                </a:solidFill>
                <a:latin typeface="Calibri"/>
              </a:rPr>
              <a:t>structure</a:t>
            </a:r>
            <a:r>
              <a:rPr b="0" lang="en-US" sz="3400" spc="-1" strike="noStrike">
                <a:solidFill>
                  <a:srgbClr val="ffffff"/>
                </a:solidFill>
                <a:latin typeface="Calibri"/>
              </a:rPr>
              <a:t> and </a:t>
            </a:r>
            <a:r>
              <a:rPr b="1" lang="en-US" sz="3400" spc="-1" strike="noStrike">
                <a:solidFill>
                  <a:srgbClr val="f3cd60"/>
                </a:solidFill>
                <a:latin typeface="Calibri"/>
              </a:rPr>
              <a:t>data flow </a:t>
            </a:r>
            <a:br/>
            <a:r>
              <a:rPr b="0" lang="en-US" sz="3400" spc="-1" strike="noStrike">
                <a:solidFill>
                  <a:srgbClr val="ffffff"/>
                </a:solidFill>
                <a:latin typeface="Calibri"/>
              </a:rPr>
              <a:t>are </a:t>
            </a:r>
            <a:r>
              <a:rPr b="1" lang="en-US" sz="3400" spc="-1" strike="noStrike">
                <a:solidFill>
                  <a:srgbClr val="f3cd60"/>
                </a:solidFill>
                <a:latin typeface="Calibri"/>
              </a:rPr>
              <a:t>minimally or not affected </a:t>
            </a:r>
            <a:r>
              <a:rPr b="0" lang="en-US" sz="3400" spc="-1" strike="noStrike">
                <a:solidFill>
                  <a:srgbClr val="ffffff"/>
                </a:solidFill>
                <a:latin typeface="Calibri"/>
              </a:rPr>
              <a:t>by </a:t>
            </a:r>
            <a:br/>
            <a:r>
              <a:rPr b="0" lang="en-US" sz="3400" spc="-1" strike="noStrike">
                <a:solidFill>
                  <a:srgbClr val="ffffff"/>
                </a:solidFill>
                <a:latin typeface="Calibri"/>
              </a:rPr>
              <a:t>new or modified functionality</a:t>
            </a:r>
            <a:endParaRPr b="0" lang="en-US" sz="3400" spc="-1" strike="noStrike">
              <a:solidFill>
                <a:srgbClr val="ffffff"/>
              </a:solidFill>
              <a:latin typeface="Calibri"/>
            </a:endParaRPr>
          </a:p>
        </p:txBody>
      </p:sp>
      <p:sp>
        <p:nvSpPr>
          <p:cNvPr id="244"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Extensibility</a:t>
            </a:r>
            <a:endParaRPr b="0" lang="en-US" sz="4000" spc="-1" strike="noStrike">
              <a:solidFill>
                <a:srgbClr val="ffffff"/>
              </a:solidFill>
              <a:latin typeface="Calibri"/>
            </a:endParaRPr>
          </a:p>
        </p:txBody>
      </p:sp>
      <p:pic>
        <p:nvPicPr>
          <p:cNvPr id="245" name="Picture 6" descr=""/>
          <p:cNvPicPr/>
          <p:nvPr/>
        </p:nvPicPr>
        <p:blipFill>
          <a:blip r:embed="rId1"/>
          <a:stretch/>
        </p:blipFill>
        <p:spPr>
          <a:xfrm>
            <a:off x="8595360" y="2758680"/>
            <a:ext cx="3367800" cy="336780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6CD32E0B-FD83-4A07-B99A-8DBCC7AA4B3D}" type="slidenum">
              <a:rPr b="0" lang="en-US" sz="1000" spc="-1" strike="noStrike">
                <a:solidFill>
                  <a:srgbClr val="ffffff"/>
                </a:solidFill>
                <a:latin typeface="Calibri"/>
              </a:rPr>
              <a:t>&lt;number&gt;</a:t>
            </a:fld>
            <a:endParaRPr b="0" lang="en-US" sz="1000" spc="-1" strike="noStrike">
              <a:latin typeface="Times New Roman"/>
            </a:endParaRPr>
          </a:p>
        </p:txBody>
      </p:sp>
      <p:sp>
        <p:nvSpPr>
          <p:cNvPr id="247"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Software reusability </a:t>
            </a:r>
            <a:r>
              <a:rPr b="0" lang="en-US" sz="3400" spc="-1" strike="noStrike">
                <a:solidFill>
                  <a:srgbClr val="ffffff"/>
                </a:solidFill>
                <a:latin typeface="Calibri"/>
              </a:rPr>
              <a:t>more specifically refers to </a:t>
            </a:r>
            <a:r>
              <a:rPr b="1" lang="en-US" sz="3400" spc="-1" strike="noStrike">
                <a:solidFill>
                  <a:srgbClr val="f3cd60"/>
                </a:solidFill>
                <a:latin typeface="Calibri"/>
              </a:rPr>
              <a:t>design features </a:t>
            </a:r>
            <a:r>
              <a:rPr b="0" lang="en-US" sz="3400" spc="-1" strike="noStrike">
                <a:solidFill>
                  <a:srgbClr val="ffffff"/>
                </a:solidFill>
                <a:latin typeface="Calibri"/>
              </a:rPr>
              <a:t>of a software element that </a:t>
            </a:r>
            <a:r>
              <a:rPr b="1" lang="en-US" sz="3400" spc="-1" strike="noStrike">
                <a:solidFill>
                  <a:srgbClr val="f3cd60"/>
                </a:solidFill>
                <a:latin typeface="Calibri"/>
              </a:rPr>
              <a:t>enhance its suitability for reuse</a:t>
            </a:r>
            <a:endParaRPr b="0" lang="en-US" sz="3400" spc="-1" strike="noStrike">
              <a:solidFill>
                <a:srgbClr val="ffffff"/>
              </a:solidFill>
              <a:latin typeface="Calibri"/>
            </a:endParaRPr>
          </a:p>
          <a:p>
            <a:pPr marL="304920" indent="-304560">
              <a:lnSpc>
                <a:spcPct val="105000"/>
              </a:lnSpc>
              <a:spcBef>
                <a:spcPts val="2401"/>
              </a:spcBef>
              <a:spcAft>
                <a:spcPts val="1199"/>
              </a:spcAft>
              <a:buClr>
                <a:srgbClr val="f2b254"/>
              </a:buClr>
              <a:buFont typeface="Wingdings" charset="2"/>
              <a:buChar char=""/>
            </a:pPr>
            <a:r>
              <a:rPr b="0" lang="en-US" sz="3400" spc="-1" strike="noStrike">
                <a:solidFill>
                  <a:srgbClr val="ffffff"/>
                </a:solidFill>
                <a:latin typeface="Calibri"/>
              </a:rPr>
              <a:t>Modularity</a:t>
            </a:r>
            <a:endParaRPr b="0" lang="en-US" sz="3400" spc="-1" strike="noStrike">
              <a:solidFill>
                <a:srgbClr val="ffffff"/>
              </a:solidFill>
              <a:latin typeface="Calibri"/>
            </a:endParaRPr>
          </a:p>
          <a:p>
            <a:pPr marL="304920" indent="-304560">
              <a:lnSpc>
                <a:spcPct val="105000"/>
              </a:lnSpc>
              <a:spcBef>
                <a:spcPts val="2401"/>
              </a:spcBef>
              <a:spcAft>
                <a:spcPts val="1199"/>
              </a:spcAft>
              <a:buClr>
                <a:srgbClr val="f2b254"/>
              </a:buClr>
              <a:buFont typeface="Wingdings" charset="2"/>
              <a:buChar char=""/>
            </a:pPr>
            <a:r>
              <a:rPr b="0" lang="en-US" sz="3400" spc="-1" strike="noStrike">
                <a:solidFill>
                  <a:srgbClr val="ffffff"/>
                </a:solidFill>
                <a:latin typeface="Calibri"/>
              </a:rPr>
              <a:t>Low coupling</a:t>
            </a:r>
            <a:endParaRPr b="0" lang="en-US" sz="3400" spc="-1" strike="noStrike">
              <a:solidFill>
                <a:srgbClr val="ffffff"/>
              </a:solidFill>
              <a:latin typeface="Calibri"/>
            </a:endParaRPr>
          </a:p>
          <a:p>
            <a:pPr marL="304920" indent="-304560">
              <a:lnSpc>
                <a:spcPct val="105000"/>
              </a:lnSpc>
              <a:spcBef>
                <a:spcPts val="2401"/>
              </a:spcBef>
              <a:spcAft>
                <a:spcPts val="1199"/>
              </a:spcAft>
              <a:buClr>
                <a:srgbClr val="f2b254"/>
              </a:buClr>
              <a:buFont typeface="Wingdings" charset="2"/>
              <a:buChar char=""/>
            </a:pPr>
            <a:r>
              <a:rPr b="0" lang="en-US" sz="3400" spc="-1" strike="noStrike">
                <a:solidFill>
                  <a:srgbClr val="ffffff"/>
                </a:solidFill>
                <a:latin typeface="Calibri"/>
              </a:rPr>
              <a:t>High cohesion</a:t>
            </a:r>
            <a:endParaRPr b="0" lang="en-US" sz="3400" spc="-1" strike="noStrike">
              <a:solidFill>
                <a:srgbClr val="ffffff"/>
              </a:solidFill>
              <a:latin typeface="Calibri"/>
            </a:endParaRPr>
          </a:p>
        </p:txBody>
      </p:sp>
      <p:sp>
        <p:nvSpPr>
          <p:cNvPr id="248"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Reusability</a:t>
            </a:r>
            <a:endParaRPr b="0" lang="en-US" sz="4000" spc="-1" strike="noStrike">
              <a:solidFill>
                <a:srgbClr val="ffffff"/>
              </a:solidFill>
              <a:latin typeface="Calibri"/>
            </a:endParaRPr>
          </a:p>
        </p:txBody>
      </p:sp>
      <p:pic>
        <p:nvPicPr>
          <p:cNvPr id="249" name="Picture 6" descr=""/>
          <p:cNvPicPr/>
          <p:nvPr/>
        </p:nvPicPr>
        <p:blipFill>
          <a:blip r:embed="rId1"/>
          <a:stretch/>
        </p:blipFill>
        <p:spPr>
          <a:xfrm>
            <a:off x="4993200" y="2819520"/>
            <a:ext cx="4515480" cy="300492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FEE24E2-19C2-496C-B64E-6EFCB41428B6}" type="slidenum">
              <a:rPr b="0" lang="en-US" sz="1000" spc="-1" strike="noStrike">
                <a:solidFill>
                  <a:srgbClr val="ffffff"/>
                </a:solidFill>
                <a:latin typeface="Calibri"/>
              </a:rPr>
              <a:t>&lt;number&gt;</a:t>
            </a:fld>
            <a:endParaRPr b="0" lang="en-US" sz="1000" spc="-1" strike="noStrike">
              <a:latin typeface="Times New Roman"/>
            </a:endParaRPr>
          </a:p>
        </p:txBody>
      </p:sp>
      <p:sp>
        <p:nvSpPr>
          <p:cNvPr id="251" name="TextShape 2"/>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Create a class </a:t>
            </a:r>
            <a:r>
              <a:rPr b="1" lang="en-US" sz="3400" spc="-1" strike="noStrike">
                <a:solidFill>
                  <a:srgbClr val="f3cd60"/>
                </a:solidFill>
                <a:latin typeface="Consolas"/>
              </a:rPr>
              <a:t>ExtendedArrayList&lt;T&gt;</a:t>
            </a:r>
            <a:r>
              <a:rPr b="0" lang="en-US" sz="3400" spc="-1" strike="noStrike">
                <a:solidFill>
                  <a:srgbClr val="ffffff"/>
                </a:solidFill>
                <a:latin typeface="Calibri"/>
              </a:rPr>
              <a:t>, which extends </a:t>
            </a:r>
            <a:r>
              <a:rPr b="1" lang="en-US" sz="3400" spc="-1" strike="noStrike">
                <a:solidFill>
                  <a:srgbClr val="f3cd60"/>
                </a:solidFill>
                <a:latin typeface="Consolas"/>
              </a:rPr>
              <a:t>ArrayList&lt;T&gt;</a:t>
            </a:r>
            <a:r>
              <a:rPr b="1" lang="en-US" sz="3400" spc="-1" strike="noStrike">
                <a:solidFill>
                  <a:srgbClr val="ffffff"/>
                </a:solidFill>
                <a:latin typeface="Calibri"/>
              </a:rPr>
              <a:t> </a:t>
            </a:r>
            <a:r>
              <a:rPr b="0" lang="en-US" sz="3400" spc="-1" strike="noStrike">
                <a:solidFill>
                  <a:srgbClr val="ffffff"/>
                </a:solidFill>
                <a:latin typeface="Calibri"/>
              </a:rPr>
              <a:t>with two methods: </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1" lang="en-US" sz="3400" spc="-1" strike="noStrike">
                <a:solidFill>
                  <a:srgbClr val="f3cd60"/>
                </a:solidFill>
                <a:latin typeface="Consolas"/>
              </a:rPr>
              <a:t>max()</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1" lang="en-US" sz="3400" spc="-1" strike="noStrike">
                <a:solidFill>
                  <a:srgbClr val="f3cd60"/>
                </a:solidFill>
                <a:latin typeface="Consolas"/>
              </a:rPr>
              <a:t>min()</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Try to modify </a:t>
            </a:r>
            <a:r>
              <a:rPr b="1" lang="en-US" sz="3600" spc="-1" strike="noStrike">
                <a:solidFill>
                  <a:srgbClr val="f3cd60"/>
                </a:solidFill>
                <a:latin typeface="Consolas"/>
              </a:rPr>
              <a:t>ArrayList&lt;T&gt;</a:t>
            </a:r>
            <a:endParaRPr b="0" lang="en-US" sz="3600" spc="-1" strike="noStrike">
              <a:solidFill>
                <a:srgbClr val="ffffff"/>
              </a:solidFill>
              <a:latin typeface="Calibri"/>
            </a:endParaRPr>
          </a:p>
        </p:txBody>
      </p:sp>
      <p:sp>
        <p:nvSpPr>
          <p:cNvPr id="252"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Problem: Extend ArrayList&lt;T&gt;</a:t>
            </a:r>
            <a:endParaRPr b="0" lang="en-US" sz="4000" spc="-1" strike="noStrike">
              <a:solidFill>
                <a:srgbClr val="ffffff"/>
              </a:solidFill>
              <a:latin typeface="Calibri"/>
            </a:endParaRPr>
          </a:p>
        </p:txBody>
      </p:sp>
      <p:grpSp>
        <p:nvGrpSpPr>
          <p:cNvPr id="253" name="Group 4"/>
          <p:cNvGrpSpPr/>
          <p:nvPr/>
        </p:nvGrpSpPr>
        <p:grpSpPr>
          <a:xfrm>
            <a:off x="7085160" y="2590920"/>
            <a:ext cx="4166280" cy="3410280"/>
            <a:chOff x="7085160" y="2590920"/>
            <a:chExt cx="4166280" cy="3410280"/>
          </a:xfrm>
        </p:grpSpPr>
        <p:grpSp>
          <p:nvGrpSpPr>
            <p:cNvPr id="254" name="Group 5"/>
            <p:cNvGrpSpPr/>
            <p:nvPr/>
          </p:nvGrpSpPr>
          <p:grpSpPr>
            <a:xfrm>
              <a:off x="7085160" y="2590920"/>
              <a:ext cx="4166280" cy="3410280"/>
              <a:chOff x="7085160" y="2590920"/>
              <a:chExt cx="4166280" cy="3410280"/>
            </a:xfrm>
          </p:grpSpPr>
          <p:sp>
            <p:nvSpPr>
              <p:cNvPr id="255" name="CustomShape 6"/>
              <p:cNvSpPr/>
              <p:nvPr/>
            </p:nvSpPr>
            <p:spPr>
              <a:xfrm>
                <a:off x="7085160" y="2590920"/>
                <a:ext cx="4166280" cy="918720"/>
              </a:xfrm>
              <a:prstGeom prst="rect">
                <a:avLst/>
              </a:prstGeom>
              <a:solidFill>
                <a:schemeClr val="accent5">
                  <a:lumMod val="40000"/>
                  <a:lumOff val="60000"/>
                  <a:alpha val="15000"/>
                </a:schemeClr>
              </a:solidFill>
              <a:ln w="25560">
                <a:solidFill>
                  <a:schemeClr val="tx2">
                    <a:lumMod val="75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&lt;&lt;Iterator&lt;Book&gt;&gt;&gt;</a:t>
                </a:r>
                <a:endParaRPr b="0" lang="en-US" sz="2800" spc="-1" strike="noStrike">
                  <a:latin typeface="Arial"/>
                </a:endParaRPr>
              </a:p>
              <a:p>
                <a:pPr algn="ctr">
                  <a:lnSpc>
                    <a:spcPts val="2999"/>
                  </a:lnSpc>
                </a:pPr>
                <a:r>
                  <a:rPr b="1" lang="en-US" sz="2800" spc="-1" strike="noStrike">
                    <a:solidFill>
                      <a:srgbClr val="ffffff"/>
                    </a:solidFill>
                    <a:latin typeface="Consolas"/>
                  </a:rPr>
                  <a:t>ArrayList</a:t>
                </a:r>
                <a:endParaRPr b="0" lang="en-US" sz="2800" spc="-1" strike="noStrike">
                  <a:latin typeface="Arial"/>
                </a:endParaRPr>
              </a:p>
            </p:txBody>
          </p:sp>
          <p:grpSp>
            <p:nvGrpSpPr>
              <p:cNvPr id="256" name="Group 7"/>
              <p:cNvGrpSpPr/>
              <p:nvPr/>
            </p:nvGrpSpPr>
            <p:grpSpPr>
              <a:xfrm>
                <a:off x="7085160" y="4343400"/>
                <a:ext cx="4166280" cy="1657800"/>
                <a:chOff x="7085160" y="4343400"/>
                <a:chExt cx="4166280" cy="1657800"/>
              </a:xfrm>
            </p:grpSpPr>
            <p:sp>
              <p:nvSpPr>
                <p:cNvPr id="257" name="CustomShape 8"/>
                <p:cNvSpPr/>
                <p:nvPr/>
              </p:nvSpPr>
              <p:spPr>
                <a:xfrm>
                  <a:off x="7085160" y="4343400"/>
                  <a:ext cx="4166280" cy="547200"/>
                </a:xfrm>
                <a:prstGeom prst="rect">
                  <a:avLst/>
                </a:prstGeom>
                <a:solidFill>
                  <a:schemeClr val="accent5">
                    <a:lumMod val="40000"/>
                    <a:lumOff val="60000"/>
                    <a:alpha val="15000"/>
                  </a:schemeClr>
                </a:solidFill>
                <a:ln w="25560">
                  <a:solidFill>
                    <a:schemeClr val="tx2">
                      <a:lumMod val="75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ExtendedArrayList&lt;T&gt;</a:t>
                  </a:r>
                  <a:endParaRPr b="0" lang="en-US" sz="2800" spc="-1" strike="noStrike">
                    <a:latin typeface="Arial"/>
                  </a:endParaRPr>
                </a:p>
              </p:txBody>
            </p:sp>
            <p:sp>
              <p:nvSpPr>
                <p:cNvPr id="258" name="CustomShape 9"/>
                <p:cNvSpPr/>
                <p:nvPr/>
              </p:nvSpPr>
              <p:spPr>
                <a:xfrm>
                  <a:off x="7085160" y="4914720"/>
                  <a:ext cx="4166280" cy="1086480"/>
                </a:xfrm>
                <a:prstGeom prst="rect">
                  <a:avLst/>
                </a:prstGeom>
                <a:solidFill>
                  <a:schemeClr val="accent5">
                    <a:lumMod val="40000"/>
                    <a:lumOff val="60000"/>
                    <a:alpha val="15000"/>
                  </a:schemeClr>
                </a:solidFill>
                <a:ln w="25560">
                  <a:solidFill>
                    <a:schemeClr val="tx2">
                      <a:lumMod val="75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+max(): T</a:t>
                  </a:r>
                  <a:endParaRPr b="0" lang="en-US" sz="2800" spc="-1" strike="noStrike">
                    <a:latin typeface="Arial"/>
                  </a:endParaRPr>
                </a:p>
                <a:p>
                  <a:pPr>
                    <a:lnSpc>
                      <a:spcPts val="2999"/>
                    </a:lnSpc>
                    <a:spcBef>
                      <a:spcPts val="601"/>
                    </a:spcBef>
                  </a:pPr>
                  <a:r>
                    <a:rPr b="1" lang="en-US" sz="2800" spc="-1" strike="noStrike">
                      <a:solidFill>
                        <a:srgbClr val="ffffff"/>
                      </a:solidFill>
                      <a:latin typeface="Consolas"/>
                    </a:rPr>
                    <a:t>+min(): T</a:t>
                  </a:r>
                  <a:endParaRPr b="0" lang="en-US" sz="2800" spc="-1" strike="noStrike">
                    <a:latin typeface="Arial"/>
                  </a:endParaRPr>
                </a:p>
              </p:txBody>
            </p:sp>
          </p:grpSp>
        </p:grpSp>
        <p:sp>
          <p:nvSpPr>
            <p:cNvPr id="259" name="CustomShape 10"/>
            <p:cNvSpPr/>
            <p:nvPr/>
          </p:nvSpPr>
          <p:spPr>
            <a:xfrm flipV="1">
              <a:off x="9142560" y="2676960"/>
              <a:ext cx="360" cy="833040"/>
            </a:xfrm>
            <a:custGeom>
              <a:avLst/>
              <a:gdLst/>
              <a:ahLst/>
              <a:rect l="l" t="t" r="r" b="b"/>
              <a:pathLst>
                <a:path w="21600" h="21600">
                  <a:moveTo>
                    <a:pt x="0" y="0"/>
                  </a:moveTo>
                  <a:lnTo>
                    <a:pt x="21600" y="21600"/>
                  </a:lnTo>
                </a:path>
              </a:pathLst>
            </a:custGeom>
            <a:noFill/>
            <a:ln w="25560">
              <a:solidFill>
                <a:schemeClr val="tx2">
                  <a:lumMod val="75000"/>
                </a:schemeClr>
              </a:solidFill>
              <a:tailEnd len="med" type="triangle" w="med"/>
            </a:ln>
          </p:spPr>
          <p:style>
            <a:lnRef idx="1">
              <a:schemeClr val="accent1"/>
            </a:lnRef>
            <a:fillRef idx="0">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DAAC66AE-542F-4966-93EB-2966E3EA4344}" type="slidenum">
              <a:rPr b="0" lang="en-US" sz="1000" spc="-1" strike="noStrike">
                <a:solidFill>
                  <a:srgbClr val="ffffff"/>
                </a:solidFill>
                <a:latin typeface="Calibri"/>
              </a:rPr>
              <a:t>&lt;number&gt;</a:t>
            </a:fld>
            <a:endParaRPr b="0" lang="en-US" sz="1000" spc="-1" strike="noStrike">
              <a:latin typeface="Times New Roman"/>
            </a:endParaRPr>
          </a:p>
        </p:txBody>
      </p:sp>
      <p:sp>
        <p:nvSpPr>
          <p:cNvPr id="261"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Solution: Extend ArrayList&lt;T&gt;</a:t>
            </a:r>
            <a:endParaRPr b="0" lang="en-US" sz="4000" spc="-1" strike="noStrike">
              <a:solidFill>
                <a:srgbClr val="ffffff"/>
              </a:solidFill>
              <a:latin typeface="Calibri"/>
            </a:endParaRPr>
          </a:p>
        </p:txBody>
      </p:sp>
      <p:sp>
        <p:nvSpPr>
          <p:cNvPr id="262" name="CustomShape 3"/>
          <p:cNvSpPr/>
          <p:nvPr/>
        </p:nvSpPr>
        <p:spPr>
          <a:xfrm>
            <a:off x="569880" y="1295280"/>
            <a:ext cx="11048760" cy="58482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p>
            <a:pPr>
              <a:lnSpc>
                <a:spcPct val="100000"/>
              </a:lnSpc>
              <a:spcBef>
                <a:spcPts val="1199"/>
              </a:spcBef>
            </a:pPr>
            <a:r>
              <a:rPr b="1" lang="en-US" sz="2800" spc="-1" strike="noStrike">
                <a:solidFill>
                  <a:srgbClr val="fbeedc"/>
                </a:solidFill>
                <a:latin typeface="Consolas"/>
              </a:rPr>
              <a:t>public class ExtendedArrayList&lt;</a:t>
            </a:r>
            <a:r>
              <a:rPr b="1" lang="en-US" sz="2800" spc="-1" strike="noStrike">
                <a:solidFill>
                  <a:srgbClr val="f3cd60"/>
                </a:solidFill>
                <a:latin typeface="Consolas"/>
              </a:rPr>
              <a:t>T</a:t>
            </a:r>
            <a:r>
              <a:rPr b="1" lang="en-US" sz="2800" spc="-1" strike="noStrike">
                <a:solidFill>
                  <a:srgbClr val="fbeedc"/>
                </a:solidFill>
                <a:latin typeface="Consolas"/>
              </a:rPr>
              <a:t> </a:t>
            </a:r>
            <a:r>
              <a:rPr b="1" lang="en-US" sz="2800" spc="-1" strike="noStrike">
                <a:solidFill>
                  <a:srgbClr val="f3cd60"/>
                </a:solidFill>
                <a:latin typeface="Consolas"/>
              </a:rPr>
              <a:t>extends Comparable&lt;T&gt;</a:t>
            </a:r>
            <a:r>
              <a:rPr b="1" lang="en-US" sz="2800" spc="-1" strike="noStrike">
                <a:solidFill>
                  <a:srgbClr val="fbeedc"/>
                </a:solidFill>
                <a:latin typeface="Consolas"/>
              </a:rPr>
              <a:t>&gt; </a:t>
            </a:r>
            <a:r>
              <a:rPr b="1" lang="en-US" sz="2800" spc="-1" strike="noStrike">
                <a:solidFill>
                  <a:srgbClr val="f3cd60"/>
                </a:solidFill>
                <a:latin typeface="Consolas"/>
              </a:rPr>
              <a:t>extends ArrayList&lt;T&gt;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T </a:t>
            </a:r>
            <a:r>
              <a:rPr b="1" lang="en-US" sz="2800" spc="-1" strike="noStrike">
                <a:solidFill>
                  <a:srgbClr val="f3cd60"/>
                </a:solidFill>
                <a:latin typeface="Consolas"/>
              </a:rPr>
              <a:t>max()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TODO:</a:t>
            </a:r>
            <a:r>
              <a:rPr b="1" lang="en-US" sz="2800" spc="-1" strike="noStrike">
                <a:solidFill>
                  <a:srgbClr val="fbeedc"/>
                </a:solidFill>
                <a:latin typeface="Consolas"/>
              </a:rPr>
              <a:t> Add buisnes logic for finding </a:t>
            </a:r>
            <a:r>
              <a:rPr b="1" lang="en-US" sz="2800" spc="-1" strike="noStrike">
                <a:solidFill>
                  <a:srgbClr val="f3cd60"/>
                </a:solidFill>
                <a:latin typeface="Consolas"/>
              </a:rPr>
              <a:t>max</a:t>
            </a:r>
            <a:r>
              <a:rPr b="1" lang="en-US" sz="2800" spc="-1" strike="noStrike">
                <a:solidFill>
                  <a:srgbClr val="fbeedc"/>
                </a:solidFill>
                <a:latin typeface="Consolas"/>
              </a:rPr>
              <a:t> element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public T </a:t>
            </a:r>
            <a:r>
              <a:rPr b="1" lang="en-US" sz="2800" spc="-1" strike="noStrike">
                <a:solidFill>
                  <a:srgbClr val="f3cd60"/>
                </a:solidFill>
                <a:latin typeface="Consolas"/>
              </a:rPr>
              <a:t>min()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3cd60"/>
                </a:solidFill>
                <a:latin typeface="Consolas"/>
              </a:rPr>
              <a:t>TODO:</a:t>
            </a:r>
            <a:r>
              <a:rPr b="1" lang="en-US" sz="2800" spc="-1" strike="noStrike">
                <a:solidFill>
                  <a:srgbClr val="fbeedc"/>
                </a:solidFill>
                <a:latin typeface="Consolas"/>
              </a:rPr>
              <a:t> Add buisnes logic for finding </a:t>
            </a:r>
            <a:r>
              <a:rPr b="1" lang="en-US" sz="2800" spc="-1" strike="noStrike">
                <a:solidFill>
                  <a:srgbClr val="f3cd60"/>
                </a:solidFill>
                <a:latin typeface="Consolas"/>
              </a:rPr>
              <a:t>min</a:t>
            </a:r>
            <a:r>
              <a:rPr b="1" lang="en-US" sz="2800" spc="-1" strike="noStrike">
                <a:solidFill>
                  <a:srgbClr val="fbeedc"/>
                </a:solidFill>
                <a:latin typeface="Consolas"/>
              </a:rPr>
              <a:t> element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  </a:t>
            </a:r>
            <a:r>
              <a:rPr b="1" lang="en-US" sz="2800" spc="-1" strike="noStrike">
                <a:solidFill>
                  <a:srgbClr val="fbeedc"/>
                </a:solidFill>
                <a:latin typeface="Consolas"/>
              </a:rPr>
              <a:t>}</a:t>
            </a:r>
            <a:endParaRPr b="0" lang="en-US" sz="2800" spc="-1" strike="noStrike">
              <a:latin typeface="Arial"/>
            </a:endParaRPr>
          </a:p>
          <a:p>
            <a:pPr>
              <a:lnSpc>
                <a:spcPct val="100000"/>
              </a:lnSpc>
              <a:spcBef>
                <a:spcPts val="1199"/>
              </a:spcBef>
            </a:pPr>
            <a:r>
              <a:rPr b="1" lang="en-US" sz="2800" spc="-1" strike="noStrike">
                <a:solidFill>
                  <a:srgbClr val="fbeedc"/>
                </a:solidFill>
                <a:latin typeface="Consola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62">
                                            <p:txEl>
                                              <p:pRg st="1" end="1"/>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62">
                                            <p:txEl>
                                              <p:pRg st="2" end="2"/>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62">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62">
                                            <p:txEl>
                                              <p:pRg st="4" end="4"/>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62">
                                            <p:txEl>
                                              <p:pRg st="5" end="5"/>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6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5</TotalTime>
  <Application>LibreOffice/6.1.2.1$Linux_X86_64 LibreOffice_project/10$Build-1</Application>
  <Words>2317</Words>
  <Paragraphs>356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
  <dc:description>Software University Foundation - http://softuni.org</dc:description>
  <cp:keywords>Other Types Enumerations Structures Generics Attributes OOP programming course SoftUni Software University SOLID principles</cp:keywords>
  <dc:language>en-US</dc:language>
  <cp:lastModifiedBy/>
  <dcterms:modified xsi:type="dcterms:W3CDTF">2018-12-27T00:02:54Z</dcterms:modified>
  <cp:revision>2</cp:revision>
  <dc:subject>C# Basics Course</dc:subject>
  <dc:title>Other Types in OOP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33</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36</vt:i4>
  </property>
  <property fmtid="{D5CDD505-2E9C-101B-9397-08002B2CF9AE}" pid="12" name="_TemplateID">
    <vt:lpwstr>TC027879909991</vt:lpwstr>
  </property>
  <property fmtid="{D5CDD505-2E9C-101B-9397-08002B2CF9AE}" pid="13" name="category">
    <vt:lpwstr>programming, software engineering, Java, OOP Advanced, SOLID</vt:lpwstr>
  </property>
</Properties>
</file>