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1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5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2.jpeg" ContentType="image/jpeg"/>
  <Override PartName="/ppt/media/image1.jpeg" ContentType="image/jpeg"/>
  <Override PartName="/ppt/media/image4.jpeg" ContentType="image/jpeg"/>
  <Override PartName="/ppt/media/image6.jpeg" ContentType="image/jpeg"/>
  <Override PartName="/ppt/media/image18.png" ContentType="image/png"/>
  <Override PartName="/ppt/media/image19.png" ContentType="image/png"/>
  <Override PartName="/ppt/media/image20.png" ContentType="image/png"/>
  <Override PartName="/ppt/media/image9.jpeg" ContentType="image/jpe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7.png" ContentType="image/png"/>
  <Override PartName="/ppt/media/image8.png" ContentType="image/png"/>
  <Override PartName="/ppt/media/image3.png" ContentType="image/png"/>
  <Override PartName="/ppt/media/image5.png" ContentType="image/png"/>
  <Override PartName="/ppt/media/image16.jpeg" ContentType="image/jpeg"/>
  <Override PartName="/ppt/media/image14.jpeg" ContentType="image/jpeg"/>
  <Override PartName="/ppt/media/image17.jpeg" ContentType="image/jpeg"/>
  <Override PartName="/ppt/media/image33.jpeg" ContentType="image/jpe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_rels/item1.xml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Click to move the slide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4EA8640-5F75-411E-9EA1-968E1CCF5DB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0.xml"/><Relationship Id="rId4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1.xml"/><Relationship Id="rId4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2.xml"/><Relationship Id="rId4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3.xml"/><Relationship Id="rId4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4.xml"/><Relationship Id="rId4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5.xml"/><Relationship Id="rId4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6.xml"/><Relationship Id="rId4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7.xml"/><Relationship Id="rId4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8.xml"/><Relationship Id="rId4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9.xml"/><Relationship Id="rId4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0.xml"/><Relationship Id="rId4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1.xml"/><Relationship Id="rId4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2.xml"/><Relationship Id="rId4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3.xml"/><Relationship Id="rId4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4.xml"/><Relationship Id="rId4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5.xml"/><Relationship Id="rId4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6.xml"/><Relationship Id="rId4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7.xml"/><Relationship Id="rId4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8.xml"/><Relationship Id="rId4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9.xml"/><Relationship Id="rId4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1.xml"/><Relationship Id="rId4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2.xml"/><Relationship Id="rId4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3.xml"/><Relationship Id="rId4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7.xml"/><Relationship Id="rId4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8.xml"/><Relationship Id="rId4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9.xml"/><Relationship Id="rId4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11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12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71A7010-4378-41AD-93BE-90ED1AA4491E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There are two ways to achieve abstraction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Abstract Classes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Interfaces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5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16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653B110-2FAC-48FC-A688-871D2ADFC855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19" name="TextShape 3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5DF93C4-1C43-432E-9FD9-A958DA32A1DB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20" name="TextShape 4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23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24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5D50B33-ABFF-471E-9FF2-49CE3C955DCD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27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28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D76DFB8-E7D1-4F70-A97E-CEE99FF98D36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31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32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23B7D1F-6506-46EC-AFAD-32D1CF9456F9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35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36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5D2AFA3-0DF1-456F-BDAC-E8CDD6E00AB9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39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40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82B771E-DCDE-494C-8B20-B879DF6C47D8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43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44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EA7E5F2-98D2-44ED-8D62-2B888BDC4B22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47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48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8D4E3E7-AF13-4888-B358-6C730690529D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0" y="0"/>
            <a:ext cx="2971440" cy="25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*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393" name="TextShape 2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Times New Roman"/>
              </a:rPr>
              <a:t>(c) 2007 National Academy for Software Development - http://academy.devbg.org. All rights reserved. Unauthorized copying or re-distribution is strictly prohibited.*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394" name="TextShape 3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27C05CC-8521-450B-B0DC-561DF2E7AC1B}" type="slidenum">
              <a:rPr b="0" lang="en-US" sz="1000" spc="-1" strike="noStrike">
                <a:latin typeface="Times New Roman"/>
              </a:rPr>
              <a:t>&lt;number&gt;</a:t>
            </a:fld>
            <a:r>
              <a:rPr b="0" lang="en-US" sz="1000" spc="-1" strike="noStrike">
                <a:latin typeface="Times New Roman"/>
              </a:rPr>
              <a:t>##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</p:spPr>
      </p:sp>
      <p:sp>
        <p:nvSpPr>
          <p:cNvPr id="396" name="PlaceHolder 5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There are two ways to achieve abstraction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Abstract Classes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Interfaces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1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52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641D631-E58B-4958-911D-60F456550AC1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There are two ways to achieve abstraction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Abstract Classes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Interfaces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5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56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D8E63F0-0879-468A-901F-F55CBD4D5001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59" name="TextShape 3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D716DEA-EBF4-4CB4-B7AC-C36F8B58FBD8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60" name="TextShape 4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There are two ways to achieve abstraction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Abstract Classes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Interfaces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B63A2F0-325E-46E9-B34E-241FDB030558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There are two ways to achieve abstraction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Abstract Classes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Interfaces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7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68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14BB0B4-6509-41A8-9690-20512CE89481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There are two ways to achieve abstraction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Abstract Classes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Interfaces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1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72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AAB4AD7-C7C0-4355-AEAF-E1BC3EFC034F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75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76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EDF6F27-DE9D-45AE-A5C6-7026FEC6574D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There are two ways to achieve abstraction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Abstract Classes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Interfaces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9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80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005CCDF-F972-4FA7-9CC2-9A8F9204202E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There are two ways to achieve abstraction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Abstract Classes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Interfaces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3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84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7A0A313-8E79-4AF2-B31A-7F03D0EC709C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There are two ways to achieve abstraction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Abstract Classes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Using Interfaces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7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88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D831C33-56DA-4A6B-9241-7EFBF21898FA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91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92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57108CB-532C-4D54-B750-84B032D95048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95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96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739953D-1041-4750-914C-9BB8FD4E0933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99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00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755EA94-43BC-43E4-A5E1-F2DB806C9FA6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99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00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EC1EEC6-946A-46E6-A752-70C98568FE72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03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04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943BC43-E0CF-4CCC-91F2-F4EB9F1BDC7C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07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08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E29A8DD-D145-41B9-BA1F-FC020A804D30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18176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17308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9044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18176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17308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88640" y="40320"/>
            <a:ext cx="9577080" cy="514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18176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17308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19044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18176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17308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188640" y="40320"/>
            <a:ext cx="9577080" cy="514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18176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17308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19044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18176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17308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188640" y="40320"/>
            <a:ext cx="9577080" cy="514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18176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817308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19044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418176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body"/>
          </p:nvPr>
        </p:nvSpPr>
        <p:spPr>
          <a:xfrm>
            <a:off x="817308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188640" y="40320"/>
            <a:ext cx="9577080" cy="514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88640" y="40320"/>
            <a:ext cx="9577080" cy="514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18176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817308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19044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body"/>
          </p:nvPr>
        </p:nvSpPr>
        <p:spPr>
          <a:xfrm>
            <a:off x="418176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1" name="PlaceHolder 7"/>
          <p:cNvSpPr>
            <a:spLocks noGrp="1"/>
          </p:cNvSpPr>
          <p:nvPr>
            <p:ph type="body"/>
          </p:nvPr>
        </p:nvSpPr>
        <p:spPr>
          <a:xfrm>
            <a:off x="817308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366440" y="314280"/>
            <a:ext cx="7382160" cy="19998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r">
              <a:lnSpc>
                <a:spcPct val="90000"/>
              </a:lnSpc>
            </a:pPr>
            <a:r>
              <a:rPr b="1" lang="en-US" sz="5400" spc="-1" strike="noStrike">
                <a:solidFill>
                  <a:srgbClr val="f6d18e"/>
                </a:solidFill>
                <a:latin typeface="Calibri"/>
              </a:rPr>
              <a:t>P</a:t>
            </a:r>
            <a:r>
              <a:rPr b="1" lang="en-US" sz="5400" spc="-1" strike="noStrike">
                <a:solidFill>
                  <a:srgbClr val="f6d18e"/>
                </a:solidFill>
                <a:latin typeface="Calibri"/>
              </a:rPr>
              <a:t>r</a:t>
            </a:r>
            <a:r>
              <a:rPr b="1" lang="en-US" sz="5400" spc="-1" strike="noStrike">
                <a:solidFill>
                  <a:srgbClr val="f6d18e"/>
                </a:solidFill>
                <a:latin typeface="Calibri"/>
              </a:rPr>
              <a:t>e</a:t>
            </a:r>
            <a:r>
              <a:rPr b="1" lang="en-US" sz="5400" spc="-1" strike="noStrike">
                <a:solidFill>
                  <a:srgbClr val="f6d18e"/>
                </a:solidFill>
                <a:latin typeface="Calibri"/>
              </a:rPr>
              <a:t>s</a:t>
            </a:r>
            <a:r>
              <a:rPr b="1" lang="en-US" sz="5400" spc="-1" strike="noStrike">
                <a:solidFill>
                  <a:srgbClr val="f6d18e"/>
                </a:solidFill>
                <a:latin typeface="Calibri"/>
              </a:rPr>
              <a:t>e</a:t>
            </a:r>
            <a:r>
              <a:rPr b="1" lang="en-US" sz="5400" spc="-1" strike="noStrike">
                <a:solidFill>
                  <a:srgbClr val="f6d18e"/>
                </a:solidFill>
                <a:latin typeface="Calibri"/>
              </a:rPr>
              <a:t>n</a:t>
            </a:r>
            <a:r>
              <a:rPr b="1" lang="en-US" sz="5400" spc="-1" strike="noStrike">
                <a:solidFill>
                  <a:srgbClr val="f6d18e"/>
                </a:solidFill>
                <a:latin typeface="Calibri"/>
              </a:rPr>
              <a:t>t</a:t>
            </a:r>
            <a:r>
              <a:rPr b="1" lang="en-US" sz="5400" spc="-1" strike="noStrike">
                <a:solidFill>
                  <a:srgbClr val="f6d18e"/>
                </a:solidFill>
                <a:latin typeface="Calibri"/>
              </a:rPr>
              <a:t>a</a:t>
            </a:r>
            <a:r>
              <a:rPr b="1" lang="en-US" sz="5400" spc="-1" strike="noStrike">
                <a:solidFill>
                  <a:srgbClr val="f6d18e"/>
                </a:solidFill>
                <a:latin typeface="Calibri"/>
              </a:rPr>
              <a:t>t</a:t>
            </a:r>
            <a:r>
              <a:rPr b="1" lang="en-US" sz="5400" spc="-1" strike="noStrike">
                <a:solidFill>
                  <a:srgbClr val="f6d18e"/>
                </a:solidFill>
                <a:latin typeface="Calibri"/>
              </a:rPr>
              <a:t>i</a:t>
            </a:r>
            <a:r>
              <a:rPr b="1" lang="en-US" sz="5400" spc="-1" strike="noStrike">
                <a:solidFill>
                  <a:srgbClr val="f6d18e"/>
                </a:solidFill>
                <a:latin typeface="Calibri"/>
              </a:rPr>
              <a:t>o</a:t>
            </a:r>
            <a:r>
              <a:rPr b="1" lang="en-US" sz="5400" spc="-1" strike="noStrike">
                <a:solidFill>
                  <a:srgbClr val="f6d18e"/>
                </a:solidFill>
                <a:latin typeface="Calibri"/>
              </a:rPr>
              <a:t>n</a:t>
            </a:r>
            <a:r>
              <a:rPr b="1" lang="en-US" sz="5400" spc="-1" strike="noStrike">
                <a:solidFill>
                  <a:srgbClr val="f6d18e"/>
                </a:solidFill>
                <a:latin typeface="Calibri"/>
              </a:rPr>
              <a:t> </a:t>
            </a:r>
            <a:r>
              <a:rPr b="1" lang="en-US" sz="5400" spc="-1" strike="noStrike">
                <a:solidFill>
                  <a:srgbClr val="f6d18e"/>
                </a:solidFill>
                <a:latin typeface="Calibri"/>
              </a:rPr>
              <a:t>T</a:t>
            </a:r>
            <a:r>
              <a:rPr b="1" lang="en-US" sz="5400" spc="-1" strike="noStrike">
                <a:solidFill>
                  <a:srgbClr val="f6d18e"/>
                </a:solidFill>
                <a:latin typeface="Calibri"/>
              </a:rPr>
              <a:t>i</a:t>
            </a:r>
            <a:r>
              <a:rPr b="1" lang="en-US" sz="5400" spc="-1" strike="noStrike">
                <a:solidFill>
                  <a:srgbClr val="f6d18e"/>
                </a:solidFill>
                <a:latin typeface="Calibri"/>
              </a:rPr>
              <a:t>t</a:t>
            </a:r>
            <a:r>
              <a:rPr b="1" lang="en-US" sz="5400" spc="-1" strike="noStrike">
                <a:solidFill>
                  <a:srgbClr val="f6d18e"/>
                </a:solidFill>
                <a:latin typeface="Calibri"/>
              </a:rPr>
              <a:t>l</a:t>
            </a:r>
            <a:r>
              <a:rPr b="1" lang="en-US" sz="5400" spc="-1" strike="noStrike">
                <a:solidFill>
                  <a:srgbClr val="f6d18e"/>
                </a:solidFill>
                <a:latin typeface="Calibri"/>
              </a:rPr>
              <a:t>e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60320" y="639360"/>
            <a:ext cx="3187080" cy="4049640"/>
          </a:xfrm>
          <a:prstGeom prst="rect">
            <a:avLst/>
          </a:prstGeom>
        </p:spPr>
        <p:txBody>
          <a:bodyPr lIns="36000" rIns="36000" tIns="36000" bIns="36000" anchor="b"/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ee792a"/>
                </a:solidFill>
                <a:latin typeface="Calibri"/>
              </a:rPr>
              <a:t>Author Name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366440" y="4191120"/>
            <a:ext cx="7382160" cy="1904760"/>
          </a:xfrm>
          <a:prstGeom prst="rect">
            <a:avLst/>
          </a:prstGeom>
        </p:spPr>
        <p:txBody>
          <a:bodyPr lIns="108000" rIns="108000" tIns="36000" bIns="36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Insert a Picture 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Here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760320" y="2831040"/>
            <a:ext cx="3187080" cy="404964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300" spc="-1" strike="noStrike">
                <a:solidFill>
                  <a:srgbClr val="f4b36c"/>
                </a:solidFill>
                <a:latin typeface="Calibri"/>
              </a:rPr>
              <a:t>Position</a:t>
            </a:r>
            <a:endParaRPr b="0" lang="en-US" sz="23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760320" y="3184560"/>
            <a:ext cx="3187080" cy="404964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f9daab"/>
                </a:solidFill>
                <a:latin typeface="Calibri"/>
              </a:rPr>
              <a:t>Web Site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760320" y="3551400"/>
            <a:ext cx="3187080" cy="404964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f27a44"/>
                </a:solidFill>
                <a:latin typeface="Calibri"/>
              </a:rPr>
              <a:t>Company Name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760320" y="3876480"/>
            <a:ext cx="3187080" cy="404964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f27a44"/>
                </a:solidFill>
                <a:latin typeface="Calibri"/>
              </a:rPr>
              <a:t>Company Web Site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/>
          </p:nvPr>
        </p:nvSpPr>
        <p:spPr>
          <a:xfrm>
            <a:off x="188640" y="6525000"/>
            <a:ext cx="1223640" cy="19620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0000"/>
              </a:lnSpc>
            </a:pPr>
            <a:fld id="{76DAE473-30F5-4298-9CBA-57DAAD1447D5}" type="datetime1">
              <a:rPr b="0" lang="en-US" sz="1000" spc="-1" strike="noStrike">
                <a:solidFill>
                  <a:srgbClr val="ffffff"/>
                </a:solidFill>
                <a:latin typeface="Calibri"/>
              </a:rPr>
              <a:t>12/22/2018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/>
          </p:nvPr>
        </p:nvSpPr>
        <p:spPr>
          <a:xfrm>
            <a:off x="1414440" y="6525000"/>
            <a:ext cx="10150200" cy="196200"/>
          </a:xfrm>
          <a:prstGeom prst="rect">
            <a:avLst/>
          </a:prstGeom>
        </p:spPr>
        <p:txBody>
          <a:bodyPr lIns="36000" rIns="36000" tIns="36000" bIns="360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/>
          </p:nvPr>
        </p:nvSpPr>
        <p:spPr>
          <a:xfrm>
            <a:off x="11566440" y="6525000"/>
            <a:ext cx="428400" cy="19620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E2A156C4-931E-4FAC-B3DB-334F6C9F8A78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108000" rIns="108000" tIns="36000" bIns="36000"/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First Level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lvl="3" marL="121896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d9411"/>
              </a:buClr>
              <a:buSzPct val="8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4" marL="15238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28d10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Fifth Level`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48" name="Picture 7" descr=""/>
          <p:cNvPicPr/>
          <p:nvPr/>
        </p:nvPicPr>
        <p:blipFill>
          <a:blip r:embed="rId3"/>
          <a:stretch/>
        </p:blipFill>
        <p:spPr>
          <a:xfrm>
            <a:off x="9783000" y="319680"/>
            <a:ext cx="2211840" cy="5515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46120" y="4219560"/>
            <a:ext cx="8938080" cy="1553400"/>
          </a:xfrm>
          <a:prstGeom prst="rect">
            <a:avLst/>
          </a:prstGeom>
        </p:spPr>
        <p:txBody>
          <a:bodyPr lIns="36000" rIns="36000" tIns="36000" bIns="36000" anchor="b"/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Click to Edit Section Title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446120" y="5754960"/>
            <a:ext cx="8938080" cy="4049640"/>
          </a:xfrm>
          <a:prstGeom prst="rect">
            <a:avLst/>
          </a:prstGeom>
        </p:spPr>
        <p:txBody>
          <a:bodyPr lIns="36000" rIns="36000" tIns="36000" bIns="36000"/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0a22e"/>
                </a:solidFill>
                <a:latin typeface="Calibri"/>
              </a:rPr>
              <a:t>Click to Edit Section Subtitle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87" name="Picture 4" descr=""/>
          <p:cNvPicPr/>
          <p:nvPr/>
        </p:nvPicPr>
        <p:blipFill>
          <a:blip r:embed="rId3"/>
          <a:stretch/>
        </p:blipFill>
        <p:spPr>
          <a:xfrm>
            <a:off x="9783000" y="319680"/>
            <a:ext cx="2211840" cy="5515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1529280" y="6400800"/>
            <a:ext cx="10482120" cy="4049640"/>
          </a:xfrm>
          <a:prstGeom prst="rect">
            <a:avLst/>
          </a:prstGeom>
        </p:spPr>
        <p:txBody>
          <a:bodyPr lIns="36000" rIns="36000" tIns="36000" bIns="36000"/>
          <a:p>
            <a:pPr algn="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Course Web Site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Presentation Title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6" name="CustomShape 3"/>
          <p:cNvSpPr/>
          <p:nvPr/>
        </p:nvSpPr>
        <p:spPr>
          <a:xfrm rot="322800">
            <a:off x="10054080" y="2253960"/>
            <a:ext cx="3276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 rot="20630400">
            <a:off x="7554960" y="4340880"/>
            <a:ext cx="32760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11497680" y="4679640"/>
            <a:ext cx="260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 rot="20971200">
            <a:off x="6090840" y="6108840"/>
            <a:ext cx="2739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 rot="568800">
            <a:off x="9145800" y="4032720"/>
            <a:ext cx="312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 rot="219600">
            <a:off x="7032600" y="2560320"/>
            <a:ext cx="3564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2" name="CustomShape 9"/>
          <p:cNvSpPr/>
          <p:nvPr/>
        </p:nvSpPr>
        <p:spPr>
          <a:xfrm rot="20972400">
            <a:off x="11751120" y="2320200"/>
            <a:ext cx="2739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3" name="CustomShape 10"/>
          <p:cNvSpPr/>
          <p:nvPr/>
        </p:nvSpPr>
        <p:spPr>
          <a:xfrm rot="562200">
            <a:off x="11772360" y="3448080"/>
            <a:ext cx="2602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CustomShape 11"/>
          <p:cNvSpPr/>
          <p:nvPr/>
        </p:nvSpPr>
        <p:spPr>
          <a:xfrm rot="571200">
            <a:off x="11134080" y="5626440"/>
            <a:ext cx="2739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35" name="Picture 14" descr=""/>
          <p:cNvPicPr/>
          <p:nvPr/>
        </p:nvPicPr>
        <p:blipFill>
          <a:blip r:embed="rId3"/>
          <a:stretch/>
        </p:blipFill>
        <p:spPr>
          <a:xfrm rot="20967600">
            <a:off x="504000" y="2017800"/>
            <a:ext cx="2849040" cy="3305160"/>
          </a:xfrm>
          <a:prstGeom prst="rect">
            <a:avLst/>
          </a:prstGeom>
          <a:ln>
            <a:noFill/>
          </a:ln>
        </p:spPr>
      </p:pic>
      <p:sp>
        <p:nvSpPr>
          <p:cNvPr id="136" name="CustomShape 12"/>
          <p:cNvSpPr/>
          <p:nvPr/>
        </p:nvSpPr>
        <p:spPr>
          <a:xfrm rot="20949600">
            <a:off x="2718360" y="3305880"/>
            <a:ext cx="454068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en-US" sz="6600" spc="-1" strike="noStrike">
                <a:solidFill>
                  <a:srgbClr val="f3be60"/>
                </a:solidFill>
                <a:latin typeface="Calibri"/>
              </a:rPr>
              <a:t>Questions?</a:t>
            </a:r>
            <a:endParaRPr b="0" lang="en-US" sz="6600" spc="-1" strike="noStrike">
              <a:latin typeface="Arial"/>
            </a:endParaRPr>
          </a:p>
        </p:txBody>
      </p:sp>
      <p:pic>
        <p:nvPicPr>
          <p:cNvPr id="137" name="Picture 16" descr=""/>
          <p:cNvPicPr/>
          <p:nvPr/>
        </p:nvPicPr>
        <p:blipFill>
          <a:blip r:embed="rId4"/>
          <a:stretch/>
        </p:blipFill>
        <p:spPr>
          <a:xfrm>
            <a:off x="9783000" y="319680"/>
            <a:ext cx="2211840" cy="5515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Click to edit the title text format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http://softuni.bg/" TargetMode="Externa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jpeg"/><Relationship Id="rId7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Practice/Index/526#0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Practice/Index/526#0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Practice/Index/526#1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Practice/Index/526#1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Practice/Index/526#1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Practice/Index/526#2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Practice/Index/526#2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Practice/Index/526#2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Practice/Index/526#2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s://softuni.bg/courses/java-oop-advanced" TargetMode="Externa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jpe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slideLayout" Target="../slideLayouts/slideLayout37.xml"/><Relationship Id="rId15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hyperlink" Target="http://softuni.foundation/" TargetMode="External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://forum.softuni.bg/" TargetMode="External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slideLayout" Target="../slideLayouts/slideLayout49.xml"/><Relationship Id="rId11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42.png"/><Relationship Id="rId5" Type="http://schemas.openxmlformats.org/officeDocument/2006/relationships/hyperlink" Target="http://www.introprogramming.info/intro-java-book/" TargetMode="External"/><Relationship Id="rId6" Type="http://schemas.openxmlformats.org/officeDocument/2006/relationships/hyperlink" Target="http://creativecommons.org/licenses/by-sa/4.0/" TargetMode="External"/><Relationship Id="rId7" Type="http://schemas.openxmlformats.org/officeDocument/2006/relationships/hyperlink" Target="https://telerikacademy.com/Courses/Courses/Details/159" TargetMode="External"/><Relationship Id="rId8" Type="http://schemas.openxmlformats.org/officeDocument/2006/relationships/hyperlink" Target="http://creativecommons.org/licenses/by-nc-sa/3.0/deed.en_US" TargetMode="External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3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3185640" y="1113480"/>
            <a:ext cx="8214840" cy="117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90000"/>
              </a:lnSpc>
            </a:pPr>
            <a:r>
              <a:rPr b="1" lang="en-US" sz="6600" spc="-1" strike="noStrike">
                <a:solidFill>
                  <a:srgbClr val="f6d18e"/>
                </a:solidFill>
                <a:latin typeface="Calibri"/>
                <a:ea typeface="Calibri"/>
              </a:rPr>
              <a:t>Reflection </a:t>
            </a:r>
            <a:endParaRPr b="0" lang="en-US" sz="66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19" name="Picture 13" descr=""/>
          <p:cNvPicPr/>
          <p:nvPr/>
        </p:nvPicPr>
        <p:blipFill>
          <a:blip r:embed="rId1"/>
          <a:stretch/>
        </p:blipFill>
        <p:spPr>
          <a:xfrm>
            <a:off x="7293240" y="3021120"/>
            <a:ext cx="2817360" cy="2086920"/>
          </a:xfrm>
          <a:prstGeom prst="rect">
            <a:avLst/>
          </a:prstGeom>
          <a:ln>
            <a:noFill/>
          </a:ln>
        </p:spPr>
      </p:pic>
      <p:sp>
        <p:nvSpPr>
          <p:cNvPr id="220" name="TextShape 2"/>
          <p:cNvSpPr txBox="1"/>
          <p:nvPr/>
        </p:nvSpPr>
        <p:spPr>
          <a:xfrm>
            <a:off x="684360" y="4583160"/>
            <a:ext cx="3187080" cy="5248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/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ee792a"/>
                </a:solidFill>
                <a:latin typeface="Calibri"/>
              </a:rPr>
              <a:t>SoftUni Team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684360" y="5053320"/>
            <a:ext cx="3187080" cy="4438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300" spc="-1" strike="noStrike">
                <a:solidFill>
                  <a:srgbClr val="f4b36c"/>
                </a:solidFill>
                <a:latin typeface="Calibri"/>
              </a:rPr>
              <a:t>Technical Trainers</a:t>
            </a:r>
            <a:endParaRPr b="0" lang="en-US" sz="23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2" name="TextShape 4"/>
          <p:cNvSpPr txBox="1"/>
          <p:nvPr/>
        </p:nvSpPr>
        <p:spPr>
          <a:xfrm>
            <a:off x="684360" y="5499720"/>
            <a:ext cx="3187080" cy="3632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f27a44"/>
                </a:solidFill>
                <a:latin typeface="Calibri"/>
              </a:rPr>
              <a:t>Software University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3" name="TextShape 5"/>
          <p:cNvSpPr txBox="1"/>
          <p:nvPr/>
        </p:nvSpPr>
        <p:spPr>
          <a:xfrm>
            <a:off x="684360" y="5841000"/>
            <a:ext cx="3187080" cy="3308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1600" spc="-1" strike="noStrike" u="sng">
                <a:solidFill>
                  <a:srgbClr val="f6c781"/>
                </a:solidFill>
                <a:uFillTx/>
                <a:latin typeface="Calibri"/>
                <a:hlinkClick r:id="rId2"/>
              </a:rPr>
              <a:t>http://softuni.bg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24" name="Picture 4" descr="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745920" y="3219120"/>
            <a:ext cx="2175120" cy="760680"/>
          </a:xfrm>
          <a:prstGeom prst="rect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25" name="CustomShape 6"/>
          <p:cNvSpPr/>
          <p:nvPr/>
        </p:nvSpPr>
        <p:spPr>
          <a:xfrm rot="576000">
            <a:off x="4912200" y="3806640"/>
            <a:ext cx="1905840" cy="7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85000"/>
              </a:lnSpc>
            </a:pPr>
            <a:r>
              <a:rPr b="1" lang="en-US" sz="2400" spc="49" strike="noStrike">
                <a:solidFill>
                  <a:srgbClr val="fff0d9"/>
                </a:solidFill>
                <a:latin typeface="Calibri"/>
              </a:rPr>
              <a:t>Java OOP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2400" spc="49" strike="noStrike">
                <a:solidFill>
                  <a:srgbClr val="fff0d9"/>
                </a:solidFill>
                <a:latin typeface="Calibri"/>
              </a:rPr>
              <a:t>Advanced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26" name="Picture 21" descr=""/>
          <p:cNvPicPr/>
          <p:nvPr/>
        </p:nvPicPr>
        <p:blipFill>
          <a:blip r:embed="rId4"/>
          <a:stretch/>
        </p:blipFill>
        <p:spPr>
          <a:xfrm>
            <a:off x="678600" y="2496240"/>
            <a:ext cx="2211840" cy="551520"/>
          </a:xfrm>
          <a:prstGeom prst="rect">
            <a:avLst/>
          </a:prstGeom>
          <a:ln>
            <a:noFill/>
          </a:ln>
        </p:spPr>
      </p:pic>
      <p:pic>
        <p:nvPicPr>
          <p:cNvPr id="227" name="Picture 22" descr=""/>
          <p:cNvPicPr/>
          <p:nvPr/>
        </p:nvPicPr>
        <p:blipFill>
          <a:blip r:embed="rId5"/>
          <a:stretch/>
        </p:blipFill>
        <p:spPr>
          <a:xfrm>
            <a:off x="3450240" y="4191120"/>
            <a:ext cx="2252880" cy="2437920"/>
          </a:xfrm>
          <a:prstGeom prst="rect">
            <a:avLst/>
          </a:prstGeom>
          <a:ln>
            <a:noFill/>
          </a:ln>
        </p:spPr>
      </p:pic>
      <p:pic>
        <p:nvPicPr>
          <p:cNvPr id="228" name="Picture 2" descr=""/>
          <p:cNvPicPr/>
          <p:nvPr/>
        </p:nvPicPr>
        <p:blipFill>
          <a:blip r:embed="rId6"/>
          <a:stretch/>
        </p:blipFill>
        <p:spPr>
          <a:xfrm>
            <a:off x="8723880" y="4834080"/>
            <a:ext cx="2661840" cy="163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944AC9A8-A3BC-45FC-8D23-74BF1130D07A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Import ReflectionClass to your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src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folder in your project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Using reflection print: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This class type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Super class type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All Interfaces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Instantiate object using reflection and print it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Don't change anything in class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0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Problem: Reflection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816120" y="6243840"/>
            <a:ext cx="105562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Check your solution here: </a:t>
            </a:r>
            <a:r>
              <a:rPr b="0" lang="en-US" sz="2400" spc="-1" strike="noStrike" u="sng">
                <a:solidFill>
                  <a:srgbClr val="f6c781"/>
                </a:solidFill>
                <a:uFillTx/>
                <a:latin typeface="Calibri"/>
                <a:hlinkClick r:id="rId1"/>
              </a:rPr>
              <a:t>https://judge.softuni.bg/Contests/Practice/Index/526#0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3" dur="indefinite" restart="never" nodeType="tmRoot">
          <p:childTnLst>
            <p:seq>
              <p:cTn id="144" dur="indefinite" nodeType="mainSeq">
                <p:childTnLst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F1E46DD0-4F7C-4EFB-BFCE-4EE2D2BF98D6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Reflection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74520" y="970920"/>
            <a:ext cx="12039120" cy="5663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Class&lt;Reflection&gt; aClass = 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</a:rPr>
              <a:t>Reflection.class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System.out.println(aClass);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System.out.println(aClass.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</a:rPr>
              <a:t>getSuperclass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());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Class[] interfaces = aClass.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</a:rPr>
              <a:t>getInterfaces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();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for (Class anInterface : interfaces)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System.out.println(anInterface);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//Reflection ref = aClass.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</a:rPr>
              <a:t>newInstance();</a:t>
            </a:r>
            <a:r>
              <a:rPr b="0" lang="en-US" sz="2600" spc="-1" strike="noStrike">
                <a:solidFill>
                  <a:srgbClr val="ffffff"/>
                </a:solidFill>
                <a:latin typeface="Consolas"/>
              </a:rPr>
              <a:t>//Deprecated since Java 9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Reflection ref = aClass.getDeclaredConstructor().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</a:rPr>
              <a:t>newInstance();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System.out.println(ref);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7809480" y="3108960"/>
            <a:ext cx="2889000" cy="822960"/>
          </a:xfrm>
          <a:prstGeom prst="wedgeRoundRectCallout">
            <a:avLst>
              <a:gd name="adj1" fmla="val -45630"/>
              <a:gd name="adj2" fmla="val 121533"/>
              <a:gd name="adj3" fmla="val 16667"/>
            </a:avLst>
          </a:prstGeom>
          <a:solidFill>
            <a:srgbClr val="663606"/>
          </a:solidFill>
          <a:ln w="9360">
            <a:solidFill>
              <a:srgbClr val="f5ffe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Create </a:t>
            </a:r>
            <a:r>
              <a:rPr b="1" lang="en-US" sz="2400" spc="-1" strike="noStrike">
                <a:solidFill>
                  <a:srgbClr val="f3cd60"/>
                </a:solidFill>
                <a:latin typeface="Calibri"/>
              </a:rPr>
              <a:t>new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 object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6" name="CustomShape 5"/>
          <p:cNvSpPr/>
          <p:nvPr/>
        </p:nvSpPr>
        <p:spPr>
          <a:xfrm>
            <a:off x="816120" y="6243840"/>
            <a:ext cx="105562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Check your solution here: </a:t>
            </a:r>
            <a:r>
              <a:rPr b="0" lang="en-US" sz="2400" spc="-1" strike="noStrike" u="sng">
                <a:solidFill>
                  <a:srgbClr val="f6c781"/>
                </a:solidFill>
                <a:uFillTx/>
                <a:latin typeface="Calibri"/>
                <a:hlinkClick r:id="rId1"/>
              </a:rPr>
              <a:t>https://judge.softuni.bg/Contests/Practice/Index/526#0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3" dur="indefinite" restart="never" nodeType="tmRoot">
          <p:childTnLst>
            <p:seq>
              <p:cTn id="164" dur="indefinite" nodeType="mainSeq">
                <p:childTnLst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1011960" y="5011560"/>
            <a:ext cx="9806400" cy="7743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/>
          <a:p>
            <a:pPr algn="ctr">
              <a:lnSpc>
                <a:spcPts val="54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Reflection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1011960" y="5830920"/>
            <a:ext cx="9806400" cy="718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/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0a22e"/>
                </a:solidFill>
                <a:latin typeface="Calibri"/>
              </a:rPr>
              <a:t>Live Exercises in Class (Lab)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79" name="Picture 7" descr=""/>
          <p:cNvPicPr/>
          <p:nvPr/>
        </p:nvPicPr>
        <p:blipFill>
          <a:blip r:embed="rId1"/>
          <a:stretch/>
        </p:blipFill>
        <p:spPr>
          <a:xfrm>
            <a:off x="4153320" y="914400"/>
            <a:ext cx="3523680" cy="363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5" dur="indefinite" restart="never" nodeType="tmRoot">
          <p:childTnLst>
            <p:seq>
              <p:cTn id="1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40E8D5D6-DD24-4E1D-AABF-F9DC5B55C84C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190440" y="1070640"/>
            <a:ext cx="1199808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Obtain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only public constructors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Obtain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all constructors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24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Get constructor by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parameters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Constructors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741240" y="1752480"/>
            <a:ext cx="10705680" cy="1064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Constructor[]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ctors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= aClass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.getConstructors();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4" name="CustomShape 5"/>
          <p:cNvSpPr/>
          <p:nvPr/>
        </p:nvSpPr>
        <p:spPr>
          <a:xfrm>
            <a:off x="741240" y="3136680"/>
            <a:ext cx="10705680" cy="1551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Constructor[]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ctors =    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             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aClass.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getDeclaredConstructors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();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5" name="CustomShape 6"/>
          <p:cNvSpPr/>
          <p:nvPr/>
        </p:nvSpPr>
        <p:spPr>
          <a:xfrm>
            <a:off x="741240" y="4952880"/>
            <a:ext cx="10705680" cy="17042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Constructor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ctor =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          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aClass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.getConstructor(String.class);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7" dur="indefinite" restart="never" nodeType="tmRoot">
          <p:childTnLst>
            <p:seq>
              <p:cTn id="198" dur="indefinite" nodeType="mainSeq">
                <p:childTnLst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988D8228-5D42-4C78-A414-A90CEF96E8CB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190440" y="1070640"/>
            <a:ext cx="1199808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Get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parameter types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Instantiating</a:t>
            </a:r>
            <a:r>
              <a:rPr b="1" lang="en-US" sz="3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objects</a:t>
            </a:r>
            <a:r>
              <a:rPr b="1" lang="en-US" sz="3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using constructor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8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Constructors (2)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9" name="CustomShape 4"/>
          <p:cNvSpPr/>
          <p:nvPr/>
        </p:nvSpPr>
        <p:spPr>
          <a:xfrm>
            <a:off x="741240" y="1752480"/>
            <a:ext cx="10705680" cy="17042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Class[]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parameterTypes =              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              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constructor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.getParameterTypes();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0" name="CustomShape 5"/>
          <p:cNvSpPr/>
          <p:nvPr/>
        </p:nvSpPr>
        <p:spPr>
          <a:xfrm>
            <a:off x="741240" y="3962520"/>
            <a:ext cx="10705680" cy="31665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Constructor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 constructor = MyObject.class.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getConstructor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(String.class);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MyObject myObject = 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(MyObject)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constructor.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newInstance("arg1", "arg2"...);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1" dur="indefinite" restart="never" nodeType="tmRoot">
          <p:childTnLst>
            <p:seq>
              <p:cTn id="212" dur="indefinite" nodeType="mainSeq">
                <p:childTnLst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B2CCBD7D-AFE1-4B79-B3A0-C6578B75B634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190440" y="1070640"/>
            <a:ext cx="1199808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Obtain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public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fields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2999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Obtain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all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fields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Get field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name and typ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e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3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Fields Name and Type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1005120" y="1676520"/>
            <a:ext cx="10134360" cy="17042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Field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field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= aClass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.getField("somefield");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Field[]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fields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= aClass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.getFields();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5" name="CustomShape 5"/>
          <p:cNvSpPr/>
          <p:nvPr/>
        </p:nvSpPr>
        <p:spPr>
          <a:xfrm>
            <a:off x="988920" y="3682440"/>
            <a:ext cx="10134360" cy="1064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Field[]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fields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= aClass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.getDeclaredFields();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6" name="CustomShape 6"/>
          <p:cNvSpPr/>
          <p:nvPr/>
        </p:nvSpPr>
        <p:spPr>
          <a:xfrm>
            <a:off x="1005120" y="5105520"/>
            <a:ext cx="10134360" cy="1217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String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fieldName = field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.getName();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Object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fieldType = field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.getType();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9" dur="indefinite" restart="never" nodeType="tmRoot">
          <p:childTnLst>
            <p:seq>
              <p:cTn id="220" dur="indefinite" nodeType="mainSeq">
                <p:childTnLst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33A62BBE-1DB5-4CB0-A904-02D9E98278E6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190440" y="1066680"/>
            <a:ext cx="1199808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Setting value for field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9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Fields Set and Get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912960" y="1752480"/>
            <a:ext cx="10134360" cy="47505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Class aClass = MyObject.class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Field field = aClass.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getField(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"someField"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)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MyObject 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objectInstance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 = new MyObject();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Object value = field.get(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objectInstance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field.set(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objetInstance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, value);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1" name="CustomShape 5"/>
          <p:cNvSpPr/>
          <p:nvPr/>
        </p:nvSpPr>
        <p:spPr>
          <a:xfrm>
            <a:off x="7040880" y="4389120"/>
            <a:ext cx="4024800" cy="1455120"/>
          </a:xfrm>
          <a:prstGeom prst="wedgeRoundRectCallout">
            <a:avLst>
              <a:gd name="adj1" fmla="val -36510"/>
              <a:gd name="adj2" fmla="val -65724"/>
              <a:gd name="adj3" fmla="val 16667"/>
            </a:avLst>
          </a:prstGeom>
          <a:solidFill>
            <a:srgbClr val="663606"/>
          </a:solidFill>
          <a:ln w="9360">
            <a:solidFill>
              <a:srgbClr val="f5ffe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The object Instance parameter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passed to the get and set method should be an instance of the class that owns the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1600" spc="-1" strike="noStrike">
                <a:solidFill>
                  <a:srgbClr val="ffffff"/>
                </a:solidFill>
                <a:latin typeface="Calibri"/>
              </a:rPr>
              <a:t>field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3" dur="indefinite" restart="never" nodeType="tmRoot">
          <p:childTnLst>
            <p:seq>
              <p:cTn id="234" dur="indefinite" nodeType="mainSeq">
                <p:childTnLst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60AD7366-9876-4FC4-931F-04B23B06346E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190440" y="1070640"/>
            <a:ext cx="1199808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Obtain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public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methods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Get methods without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parameters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4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Methods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5" name="CustomShape 4"/>
          <p:cNvSpPr/>
          <p:nvPr/>
        </p:nvSpPr>
        <p:spPr>
          <a:xfrm>
            <a:off x="608040" y="1752480"/>
            <a:ext cx="11201040" cy="2831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Method[]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methods = aClass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.getMethods();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Method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method =   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aClass.getMethod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("doSomething",String.class);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6" name="CustomShape 5"/>
          <p:cNvSpPr/>
          <p:nvPr/>
        </p:nvSpPr>
        <p:spPr>
          <a:xfrm>
            <a:off x="608040" y="4495680"/>
            <a:ext cx="11201040" cy="17042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Method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method =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         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aClass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.getMethod("doSomething", null);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3" dur="indefinite" restart="never" nodeType="tmRoot">
          <p:childTnLst>
            <p:seq>
              <p:cTn id="254" dur="indefinite" nodeType="mainSeq">
                <p:childTnLst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0CAA60D7-D1CB-4622-87C0-7EABC7A5BCAB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190440" y="1070640"/>
            <a:ext cx="1199808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Obtain method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parameters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and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return type 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Get methods without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parameters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Method Invoke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627120" y="1740600"/>
            <a:ext cx="11181960" cy="17042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Class[]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paramTypes = method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.getParameterTypes();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Class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 returnType = method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.getReturnType();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1" name="CustomShape 5"/>
          <p:cNvSpPr/>
          <p:nvPr/>
        </p:nvSpPr>
        <p:spPr>
          <a:xfrm>
            <a:off x="627120" y="3773160"/>
            <a:ext cx="11181960" cy="2648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Method method =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MyObject.class.getMethod("doSomething", String.class);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Object returnValue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= method.invoke(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null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, "arg1");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2" name="CustomShape 6"/>
          <p:cNvSpPr/>
          <p:nvPr/>
        </p:nvSpPr>
        <p:spPr>
          <a:xfrm>
            <a:off x="7955280" y="5943600"/>
            <a:ext cx="3749040" cy="478440"/>
          </a:xfrm>
          <a:prstGeom prst="wedgeRoundRectCallout">
            <a:avLst>
              <a:gd name="adj1" fmla="val 5603"/>
              <a:gd name="adj2" fmla="val -64143"/>
              <a:gd name="adj3" fmla="val 16667"/>
            </a:avLst>
          </a:prstGeom>
          <a:solidFill>
            <a:srgbClr val="663606"/>
          </a:solidFill>
          <a:ln w="9360">
            <a:solidFill>
              <a:srgbClr val="f5ffe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3cd60"/>
                </a:solidFill>
                <a:latin typeface="Calibri"/>
              </a:rPr>
              <a:t>null is </a:t>
            </a: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for static methods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1" dur="indefinite" restart="never" nodeType="tmRoot">
          <p:childTnLst>
            <p:seq>
              <p:cTn id="262" dur="indefinite" nodeType="mainSeq">
                <p:childTnLst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77AA4DDD-FEB9-4EAD-91E7-3FB6F862B104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Using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reflection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get all methods and print: 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Sort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getters and setters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alphabetically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Getters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 getter method have its name start with "get", take 0 parameters, and returns a value.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Setters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 setter method have its name start with "set", and takes 1 parameter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5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Problem: Getters and Setters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6" name="CustomShape 4"/>
          <p:cNvSpPr/>
          <p:nvPr/>
        </p:nvSpPr>
        <p:spPr>
          <a:xfrm>
            <a:off x="816120" y="6243840"/>
            <a:ext cx="105562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Check your solution here: </a:t>
            </a:r>
            <a:r>
              <a:rPr b="0" lang="en-US" sz="2400" spc="-1" strike="noStrike" u="sng">
                <a:solidFill>
                  <a:srgbClr val="f6c781"/>
                </a:solidFill>
                <a:uFillTx/>
                <a:latin typeface="Calibri"/>
                <a:hlinkClick r:id="rId1"/>
              </a:rPr>
              <a:t>https://judge.softuni.bg/Contests/Practice/Index/526#1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3" dur="indefinite" restart="never" nodeType="tmRoot">
          <p:childTnLst>
            <p:seq>
              <p:cTn id="274" dur="indefinite" nodeType="mainSeq">
                <p:childTnLst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A0EEAE03-E8B2-4B8F-BFE8-7B8E6622B05B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Reflection - What? Why? Where?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Reflection API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81900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Reflecting Classes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81900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Reflecting Constructors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81900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Reflecting Fields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81900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Reflecting Methods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81900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Reflecting Annotations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81900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Access Modifiers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Table of Contents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32" name="Picture 5" descr=""/>
          <p:cNvPicPr/>
          <p:nvPr/>
        </p:nvPicPr>
        <p:blipFill>
          <a:blip r:embed="rId1"/>
          <a:stretch/>
        </p:blipFill>
        <p:spPr>
          <a:xfrm flipH="1">
            <a:off x="8423280" y="1371600"/>
            <a:ext cx="3571920" cy="438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814E7155-D8ED-47BD-B9CA-68C69B5FF82B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Getters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684360" y="990720"/>
            <a:ext cx="10667520" cy="5148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Method[] methods = aClass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.getDeclaredMethods();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List&lt;Method&gt; getters = new ArrayList&lt;&gt;();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for (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Method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method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: methods)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if (method.getName().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startsWith("get"))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if (method.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getParameterTypes().length == 0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  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getters.add(method);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 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//TODO: Print getters sorted alphabetically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816120" y="6243840"/>
            <a:ext cx="105562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Check your solution here: </a:t>
            </a:r>
            <a:r>
              <a:rPr b="0" lang="en-US" sz="2400" spc="-1" strike="noStrike" u="sng">
                <a:solidFill>
                  <a:srgbClr val="f6c781"/>
                </a:solidFill>
                <a:uFillTx/>
                <a:latin typeface="Calibri"/>
                <a:hlinkClick r:id="rId1"/>
              </a:rPr>
              <a:t>https://judge.softuni.bg/Contests/Practice/Index/526#1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7" dur="indefinite" restart="never" nodeType="tmRoot">
          <p:childTnLst>
            <p:seq>
              <p:cTn id="288" dur="indefinite" nodeType="mainSeq">
                <p:childTnLst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11B4D7F1-109A-4083-9E22-205B46EDAD81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Setters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608040" y="990720"/>
            <a:ext cx="10805760" cy="5573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List&lt;Method&gt; setters = new ArrayList&lt;&gt;();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for (Method method : methods)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if (method.getName()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.startsWith("set")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if (method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.getParameterTypes().length == 1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  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if (void.class.equals(method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.getReturnType()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))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     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setters.add(method);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  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 } 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//TODO: Print setters sorted alphabetically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4" name="CustomShape 4"/>
          <p:cNvSpPr/>
          <p:nvPr/>
        </p:nvSpPr>
        <p:spPr>
          <a:xfrm>
            <a:off x="816120" y="6243840"/>
            <a:ext cx="105562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Check your solution here: </a:t>
            </a:r>
            <a:r>
              <a:rPr b="0" lang="en-US" sz="2400" spc="-1" strike="noStrike" u="sng">
                <a:solidFill>
                  <a:srgbClr val="f6c781"/>
                </a:solidFill>
                <a:uFillTx/>
                <a:latin typeface="Calibri"/>
                <a:hlinkClick r:id="rId1"/>
              </a:rPr>
              <a:t>https://judge.softuni.bg/Contests/Practice/Index/526#1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1" dur="indefinite" restart="never" nodeType="tmRoot">
          <p:childTnLst>
            <p:seq>
              <p:cTn id="312" dur="indefinite" nodeType="mainSeq">
                <p:childTnLst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1011960" y="5011560"/>
            <a:ext cx="9806400" cy="7743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/>
          <a:p>
            <a:pPr algn="ctr">
              <a:lnSpc>
                <a:spcPts val="54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Constructors, Fields and Methods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1011960" y="5830920"/>
            <a:ext cx="9806400" cy="718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/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0a22e"/>
                </a:solidFill>
                <a:latin typeface="Calibri"/>
              </a:rPr>
              <a:t>Live Exercises in Class (Lab)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27" name="Picture 5" descr=""/>
          <p:cNvPicPr/>
          <p:nvPr/>
        </p:nvPicPr>
        <p:blipFill>
          <a:blip r:embed="rId1"/>
          <a:stretch/>
        </p:blipFill>
        <p:spPr>
          <a:xfrm>
            <a:off x="4153320" y="914400"/>
            <a:ext cx="3523680" cy="363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5" dur="indefinite" restart="never" nodeType="tmRoot">
          <p:childTnLst>
            <p:seq>
              <p:cTn id="3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95FD0731-9E7A-4CB0-BECB-98F1B842E2B6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Obtain the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class modifiers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like this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Еach modifier is a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flag bit </a:t>
            </a:r>
            <a:br/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that is either set or cleared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You can check the modifiers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0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Access Modifiers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1" name="CustomShape 4"/>
          <p:cNvSpPr/>
          <p:nvPr/>
        </p:nvSpPr>
        <p:spPr>
          <a:xfrm>
            <a:off x="492120" y="1905120"/>
            <a:ext cx="11201040" cy="51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int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modifiers = aClass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.getModifiers();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2" name="CustomShape 5"/>
          <p:cNvSpPr/>
          <p:nvPr/>
        </p:nvSpPr>
        <p:spPr>
          <a:xfrm>
            <a:off x="492120" y="4419720"/>
            <a:ext cx="11201040" cy="2253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Modifier.isPrivate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(int modifiers)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Modifier.isProtected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(int modifiers)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Modifier.isPublic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(int modifiers)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Modifier.isStatic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(int modifiers)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3" name="CustomShape 6"/>
          <p:cNvSpPr/>
          <p:nvPr/>
        </p:nvSpPr>
        <p:spPr>
          <a:xfrm>
            <a:off x="7389720" y="2615040"/>
            <a:ext cx="4606560" cy="1575720"/>
          </a:xfrm>
          <a:prstGeom prst="wedgeRoundRectCallout">
            <a:avLst>
              <a:gd name="adj1" fmla="val -57230"/>
              <a:gd name="adj2" fmla="val -64445"/>
              <a:gd name="adj3" fmla="val 16667"/>
            </a:avLst>
          </a:prstGeom>
          <a:solidFill>
            <a:srgbClr val="663606"/>
          </a:solidFill>
          <a:ln w="9360">
            <a:solidFill>
              <a:srgbClr val="f5ffe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getModifiers()</a:t>
            </a: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 can be called on constructors, fields, methods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7" dur="indefinite" restart="never" nodeType="tmRoot">
          <p:childTnLst>
            <p:seq>
              <p:cTn id="338" dur="indefinite" nodeType="mainSeq">
                <p:childTnLst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B5CA0BED-AAA0-48BF-8441-636973AC83F6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Obtain class annotations 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2999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Obtain parameter annotations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2999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Obtain fields and methods annotations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6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Annotations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7" name="CustomShape 4"/>
          <p:cNvSpPr/>
          <p:nvPr/>
        </p:nvSpPr>
        <p:spPr>
          <a:xfrm>
            <a:off x="379440" y="1752480"/>
            <a:ext cx="11429640" cy="15217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Annotation[]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annotations = aClass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.getAnnotations();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Annotation</a:t>
            </a:r>
            <a:r>
              <a:rPr b="1" lang="en-US" sz="1100" spc="-1" strike="noStrike">
                <a:solidFill>
                  <a:srgbClr val="f3cd6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annotation</a:t>
            </a:r>
            <a:r>
              <a:rPr b="1" lang="en-US" sz="11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=</a:t>
            </a:r>
            <a:r>
              <a:rPr b="1" lang="en-US" sz="11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aClass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.getAnnotation(MyAnno.class);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8" name="CustomShape 5"/>
          <p:cNvSpPr/>
          <p:nvPr/>
        </p:nvSpPr>
        <p:spPr>
          <a:xfrm>
            <a:off x="386280" y="3505320"/>
            <a:ext cx="11422800" cy="1948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Annotation[][]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parameterAnnotations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=                  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                    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method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.getParameterAnnotations();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9" name="CustomShape 6"/>
          <p:cNvSpPr/>
          <p:nvPr/>
        </p:nvSpPr>
        <p:spPr>
          <a:xfrm>
            <a:off x="386280" y="5334120"/>
            <a:ext cx="11422800" cy="1948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Annotation[]</a:t>
            </a:r>
            <a:r>
              <a:rPr b="1" lang="en-US" sz="14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fieldAnots</a:t>
            </a:r>
            <a:r>
              <a:rPr b="1" lang="en-US" sz="14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=</a:t>
            </a:r>
            <a:r>
              <a:rPr b="1" lang="en-US" sz="14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field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.getDeclaredAnnotations();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Annotation[]</a:t>
            </a:r>
            <a:r>
              <a:rPr b="1" lang="en-US" sz="14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methodAnot</a:t>
            </a:r>
            <a:r>
              <a:rPr b="1" lang="en-US" sz="14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=</a:t>
            </a:r>
            <a:r>
              <a:rPr b="1" lang="en-US" sz="14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method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.getDeclaredAnnotations();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3" dur="indefinite" restart="never" nodeType="tmRoot">
          <p:childTnLst>
            <p:seq>
              <p:cTn id="354" dur="indefinite" nodeType="mainSeq">
                <p:childTnLst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E7E5DBD7-9466-4D4A-BCF2-25B368AB4970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Creating arrays via Java Reflection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Obtain parameter annotations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2999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3600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Obtain fields and methods annotations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2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Arrays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3" name="CustomShape 4"/>
          <p:cNvSpPr/>
          <p:nvPr/>
        </p:nvSpPr>
        <p:spPr>
          <a:xfrm>
            <a:off x="379440" y="1828800"/>
            <a:ext cx="11429640" cy="9428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int[]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intArray =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 (int[])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Array.newInstance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(int.class, 3)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;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4" name="CustomShape 5"/>
          <p:cNvSpPr/>
          <p:nvPr/>
        </p:nvSpPr>
        <p:spPr>
          <a:xfrm>
            <a:off x="379440" y="3235320"/>
            <a:ext cx="11429640" cy="10958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Array.set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(intArray, 0, 123);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Array.set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(intArray, 1, 456);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5" name="CustomShape 6"/>
          <p:cNvSpPr/>
          <p:nvPr/>
        </p:nvSpPr>
        <p:spPr>
          <a:xfrm>
            <a:off x="379440" y="5290200"/>
            <a:ext cx="11429640" cy="15217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Class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stringArrayComponentType =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                 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stringArrayClass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.getComponentType();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7" dur="indefinite" restart="never" nodeType="tmRoot">
          <p:childTnLst>
            <p:seq>
              <p:cTn id="368" dur="indefinite" nodeType="mainSeq">
                <p:childTnLst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B6A86241-82C8-431F-992B-58FAEB41F039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You perfectly know how to write High Quality Code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Check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Reflection class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and print all mistakes in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access modifiers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which you can find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Get all fields, getters and setters and sort each category by name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First print mistakes in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fields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Then print mistakes in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getters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Then print mistakes in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setters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8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Problem: High Quality Mistakes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816120" y="6396480"/>
            <a:ext cx="105562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Check your solution here: </a:t>
            </a:r>
            <a:r>
              <a:rPr b="0" lang="en-US" sz="2400" spc="-1" strike="noStrike" u="sng">
                <a:solidFill>
                  <a:srgbClr val="f6c781"/>
                </a:solidFill>
                <a:uFillTx/>
                <a:latin typeface="Calibri"/>
                <a:hlinkClick r:id="rId1"/>
              </a:rPr>
              <a:t>https://judge.softuni.bg/Contests/Practice/Index/526#2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1" dur="indefinite" restart="never" nodeType="tmRoot">
          <p:childTnLst>
            <p:seq>
              <p:cTn id="382" dur="indefinite" nodeType="mainSeq">
                <p:childTnLst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6E92ACF7-12FA-45FA-86A6-A009F31EF056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High Quality Mistakes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303120" y="1295280"/>
            <a:ext cx="11505960" cy="4171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List&lt;Field&gt;</a:t>
            </a:r>
            <a:r>
              <a:rPr b="1" lang="en-US" sz="11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fields</a:t>
            </a:r>
            <a:r>
              <a:rPr b="1" lang="en-US" sz="11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=</a:t>
            </a:r>
            <a:r>
              <a:rPr b="1" lang="en-US" sz="12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Arrays.asList(aClass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</a:rPr>
              <a:t>.getDeclaredFields()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);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fields.sort(new 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</a:rPr>
              <a:t>Comparator&lt;Field&gt;()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{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@Override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public int compare(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</a:rPr>
              <a:t>Field o1, Field o2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) {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</a:rPr>
              <a:t>return o1.getName().compareTo(o2.getName());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});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816120" y="6396480"/>
            <a:ext cx="105562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Check your solution here: </a:t>
            </a:r>
            <a:r>
              <a:rPr b="0" lang="en-US" sz="2400" spc="-1" strike="noStrike" u="sng">
                <a:solidFill>
                  <a:srgbClr val="f6c781"/>
                </a:solidFill>
                <a:uFillTx/>
                <a:latin typeface="Calibri"/>
                <a:hlinkClick r:id="rId1"/>
              </a:rPr>
              <a:t>https://judge.softuni.bg/Contests/Practice/Index/526#2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9" dur="indefinite" restart="never" nodeType="tmRoot">
          <p:childTnLst>
            <p:seq>
              <p:cTn id="400" dur="indefinite" nodeType="mainSeq">
                <p:childTnLst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EA4FBF6D-0BC3-4EBD-9E19-225110116784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55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High Quality Mistakes(2)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303120" y="1295280"/>
            <a:ext cx="11505960" cy="3074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for (Field field : fields) {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if (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</a:rPr>
              <a:t>!Modifier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.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</a:rPr>
              <a:t>isPrivate(field.getModifiers())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) {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System.out.println(field.getName() + " must be private!");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57" name="CustomShape 4"/>
          <p:cNvSpPr/>
          <p:nvPr/>
        </p:nvSpPr>
        <p:spPr>
          <a:xfrm>
            <a:off x="816120" y="6396480"/>
            <a:ext cx="105562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Check your solution here: </a:t>
            </a:r>
            <a:r>
              <a:rPr b="0" lang="en-US" sz="2400" spc="-1" strike="noStrike" u="sng">
                <a:solidFill>
                  <a:srgbClr val="f6c781"/>
                </a:solidFill>
                <a:uFillTx/>
                <a:latin typeface="Calibri"/>
                <a:hlinkClick r:id="rId1"/>
              </a:rPr>
              <a:t>https://judge.softuni.bg/Contests/Practice/Index/526#2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9" dur="indefinite" restart="never" nodeType="tmRoot">
          <p:childTnLst>
            <p:seq>
              <p:cTn id="420" dur="indefinite" nodeType="mainSeq">
                <p:childTnLst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F372A151-039F-418D-AEBE-17D122E9CE08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59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High Quality Mistakes(3)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264960" y="914400"/>
            <a:ext cx="11658240" cy="58161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List&lt;Method&gt; methods =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   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Arrays.asList(aClass.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</a:rPr>
              <a:t>getDeclaredMethods()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);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sort(methods);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for (Method method : methods) {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if (method.getName().startsWith("get")) {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if (method.getParameterTypes().length == 0) {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   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if (!Modifier.isPublic(method.getModifiers())) {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     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System.out.println(method.getName()</a:t>
            </a:r>
            <a:r>
              <a:rPr b="1" lang="en-US" sz="10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+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                                       </a:t>
            </a:r>
            <a:r>
              <a:rPr b="1" lang="en-US" sz="10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"</a:t>
            </a:r>
            <a:r>
              <a:rPr b="1" lang="en-US" sz="10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have</a:t>
            </a:r>
            <a:r>
              <a:rPr b="1" lang="en-US" sz="10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to</a:t>
            </a:r>
            <a:r>
              <a:rPr b="1" lang="en-US" sz="10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be</a:t>
            </a:r>
            <a:r>
              <a:rPr b="1" lang="en-US" sz="10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public!");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   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}}}}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	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	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	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</a:rPr>
              <a:t>//TODO: do the same for setters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61" name="CustomShape 4"/>
          <p:cNvSpPr/>
          <p:nvPr/>
        </p:nvSpPr>
        <p:spPr>
          <a:xfrm>
            <a:off x="816120" y="6396480"/>
            <a:ext cx="105562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Check your solution here: </a:t>
            </a:r>
            <a:r>
              <a:rPr b="0" lang="en-US" sz="2400" spc="-1" strike="noStrike" u="sng">
                <a:solidFill>
                  <a:srgbClr val="f6c781"/>
                </a:solidFill>
                <a:uFillTx/>
                <a:latin typeface="Calibri"/>
                <a:hlinkClick r:id="rId1"/>
              </a:rPr>
              <a:t>https://judge.softuni.bg/Contests/Practice/Index/526#2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29" dur="indefinite" restart="never" nodeType="tmRoot">
          <p:childTnLst>
            <p:seq>
              <p:cTn id="430" dur="indefinite" nodeType="mainSeq">
                <p:childTnLst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5A588690-F30E-405D-9F7D-3F14C9503675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190440" y="1151280"/>
            <a:ext cx="11804400" cy="5373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7200" spc="-1" strike="noStrike">
                <a:solidFill>
                  <a:srgbClr val="f3cd60"/>
                </a:solidFill>
                <a:latin typeface="Calibri"/>
              </a:rPr>
              <a:t>sli.do</a:t>
            </a:r>
            <a:br/>
            <a:r>
              <a:rPr b="1" lang="en-US" sz="9600" spc="-1" strike="noStrike">
                <a:solidFill>
                  <a:srgbClr val="ffffff"/>
                </a:solidFill>
                <a:latin typeface="Calibri"/>
              </a:rPr>
              <a:t>#java-fund</a:t>
            </a:r>
            <a:endParaRPr b="0" lang="en-US" sz="96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9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5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Questions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A354CC90-D823-42DF-B7E5-7E9A31B34712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63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What is Reflection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Reflection API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81900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Reflecting Classes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81900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Reflecting Constructors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81900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Reflecting Fields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81900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Reflecting Methods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81900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Reflecting Annotations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81900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Access Modifiers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4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Summary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65" name="Picture 1" descr=""/>
          <p:cNvPicPr/>
          <p:nvPr/>
        </p:nvPicPr>
        <p:blipFill>
          <a:blip r:embed="rId1"/>
          <a:stretch/>
        </p:blipFill>
        <p:spPr>
          <a:xfrm>
            <a:off x="6323040" y="1828800"/>
            <a:ext cx="4571640" cy="391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5" dur="indefinite" restart="never" nodeType="tmRoot">
          <p:childTnLst>
            <p:seq>
              <p:cTn id="456" dur="indefinite" nodeType="mainSeq">
                <p:childTnLst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 fontScale="94000"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Java Advanced – Course Overview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1529280" y="6400800"/>
            <a:ext cx="10482120" cy="3513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/>
          <a:p>
            <a:pPr algn="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1800" spc="-1" strike="noStrike" u="sng">
                <a:solidFill>
                  <a:srgbClr val="f6c781"/>
                </a:solidFill>
                <a:uFillTx/>
                <a:latin typeface="Calibri"/>
                <a:hlinkClick r:id="rId1"/>
              </a:rPr>
              <a:t>https://softuni.bg/courses/java-oop-advanced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68" name="Picture 34" descr=""/>
          <p:cNvPicPr/>
          <p:nvPr/>
        </p:nvPicPr>
        <p:blipFill>
          <a:blip r:embed="rId2"/>
          <a:stretch/>
        </p:blipFill>
        <p:spPr>
          <a:xfrm>
            <a:off x="9439200" y="3886200"/>
            <a:ext cx="2553120" cy="55512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369" name="Picture 35" descr=""/>
          <p:cNvPicPr/>
          <p:nvPr/>
        </p:nvPicPr>
        <p:blipFill>
          <a:blip r:embed="rId3"/>
          <a:stretch/>
        </p:blipFill>
        <p:spPr>
          <a:xfrm>
            <a:off x="7199280" y="2139840"/>
            <a:ext cx="2898000" cy="676080"/>
          </a:xfrm>
          <a:prstGeom prst="rect">
            <a:avLst/>
          </a:prstGeom>
          <a:ln>
            <a:noFill/>
          </a:ln>
        </p:spPr>
      </p:pic>
      <p:pic>
        <p:nvPicPr>
          <p:cNvPr id="370" name="Picture 36" descr=""/>
          <p:cNvPicPr/>
          <p:nvPr/>
        </p:nvPicPr>
        <p:blipFill>
          <a:blip r:embed="rId4"/>
          <a:stretch/>
        </p:blipFill>
        <p:spPr>
          <a:xfrm>
            <a:off x="7199280" y="2949120"/>
            <a:ext cx="1780920" cy="747000"/>
          </a:xfrm>
          <a:prstGeom prst="rect">
            <a:avLst/>
          </a:prstGeom>
          <a:ln>
            <a:noFill/>
          </a:ln>
        </p:spPr>
      </p:pic>
      <p:pic>
        <p:nvPicPr>
          <p:cNvPr id="371" name="Picture 37" descr=""/>
          <p:cNvPicPr/>
          <p:nvPr/>
        </p:nvPicPr>
        <p:blipFill>
          <a:blip r:embed="rId5"/>
          <a:stretch/>
        </p:blipFill>
        <p:spPr>
          <a:xfrm>
            <a:off x="9092880" y="2949120"/>
            <a:ext cx="2898000" cy="747000"/>
          </a:xfrm>
          <a:prstGeom prst="rect">
            <a:avLst/>
          </a:prstGeom>
          <a:ln>
            <a:noFill/>
          </a:ln>
        </p:spPr>
      </p:pic>
      <p:pic>
        <p:nvPicPr>
          <p:cNvPr id="372" name="Picture 38" descr=""/>
          <p:cNvPicPr/>
          <p:nvPr/>
        </p:nvPicPr>
        <p:blipFill>
          <a:blip r:embed="rId6"/>
          <a:stretch/>
        </p:blipFill>
        <p:spPr>
          <a:xfrm>
            <a:off x="10213200" y="2139840"/>
            <a:ext cx="1780200" cy="676080"/>
          </a:xfrm>
          <a:prstGeom prst="rect">
            <a:avLst/>
          </a:prstGeom>
          <a:ln>
            <a:noFill/>
          </a:ln>
        </p:spPr>
      </p:pic>
      <p:pic>
        <p:nvPicPr>
          <p:cNvPr id="373" name="Picture 39" descr=""/>
          <p:cNvPicPr/>
          <p:nvPr/>
        </p:nvPicPr>
        <p:blipFill>
          <a:blip r:embed="rId7"/>
          <a:stretch/>
        </p:blipFill>
        <p:spPr>
          <a:xfrm>
            <a:off x="7199280" y="3886200"/>
            <a:ext cx="2142000" cy="555120"/>
          </a:xfrm>
          <a:prstGeom prst="rect">
            <a:avLst/>
          </a:prstGeom>
          <a:ln>
            <a:noFill/>
          </a:ln>
        </p:spPr>
      </p:pic>
      <p:pic>
        <p:nvPicPr>
          <p:cNvPr id="374" name="Picture 40" descr=""/>
          <p:cNvPicPr/>
          <p:nvPr/>
        </p:nvPicPr>
        <p:blipFill>
          <a:blip r:embed="rId8"/>
          <a:stretch/>
        </p:blipFill>
        <p:spPr>
          <a:xfrm>
            <a:off x="10138680" y="4626720"/>
            <a:ext cx="1853280" cy="1392480"/>
          </a:xfrm>
          <a:prstGeom prst="rect">
            <a:avLst/>
          </a:prstGeom>
          <a:ln>
            <a:noFill/>
          </a:ln>
        </p:spPr>
      </p:pic>
      <p:pic>
        <p:nvPicPr>
          <p:cNvPr id="375" name="Picture 41" descr=""/>
          <p:cNvPicPr/>
          <p:nvPr/>
        </p:nvPicPr>
        <p:blipFill>
          <a:blip r:embed="rId9"/>
          <a:stretch/>
        </p:blipFill>
        <p:spPr>
          <a:xfrm>
            <a:off x="7161120" y="1313640"/>
            <a:ext cx="1533960" cy="660240"/>
          </a:xfrm>
          <a:prstGeom prst="rect">
            <a:avLst/>
          </a:prstGeom>
          <a:ln>
            <a:noFill/>
          </a:ln>
        </p:spPr>
      </p:pic>
      <p:pic>
        <p:nvPicPr>
          <p:cNvPr id="376" name="Picture 42" descr=""/>
          <p:cNvPicPr/>
          <p:nvPr/>
        </p:nvPicPr>
        <p:blipFill>
          <a:blip r:embed="rId10"/>
          <a:stretch/>
        </p:blipFill>
        <p:spPr>
          <a:xfrm>
            <a:off x="7200720" y="5405400"/>
            <a:ext cx="2798280" cy="614160"/>
          </a:xfrm>
          <a:prstGeom prst="rect">
            <a:avLst/>
          </a:prstGeom>
          <a:ln>
            <a:noFill/>
          </a:ln>
        </p:spPr>
      </p:pic>
      <p:pic>
        <p:nvPicPr>
          <p:cNvPr id="377" name="Picture 43" descr=""/>
          <p:cNvPicPr/>
          <p:nvPr/>
        </p:nvPicPr>
        <p:blipFill>
          <a:blip r:embed="rId11"/>
          <a:stretch/>
        </p:blipFill>
        <p:spPr>
          <a:xfrm>
            <a:off x="8805600" y="1304280"/>
            <a:ext cx="1482480" cy="669240"/>
          </a:xfrm>
          <a:prstGeom prst="rect">
            <a:avLst/>
          </a:prstGeom>
          <a:ln>
            <a:noFill/>
          </a:ln>
        </p:spPr>
      </p:pic>
      <p:pic>
        <p:nvPicPr>
          <p:cNvPr id="378" name="Picture 44" descr=""/>
          <p:cNvPicPr/>
          <p:nvPr/>
        </p:nvPicPr>
        <p:blipFill>
          <a:blip r:embed="rId12"/>
          <a:stretch/>
        </p:blipFill>
        <p:spPr>
          <a:xfrm>
            <a:off x="10449360" y="1295280"/>
            <a:ext cx="1512000" cy="678240"/>
          </a:xfrm>
          <a:prstGeom prst="rect">
            <a:avLst/>
          </a:prstGeom>
          <a:ln>
            <a:noFill/>
          </a:ln>
        </p:spPr>
      </p:pic>
      <p:pic>
        <p:nvPicPr>
          <p:cNvPr id="379" name="Picture 45" descr=""/>
          <p:cNvPicPr/>
          <p:nvPr/>
        </p:nvPicPr>
        <p:blipFill>
          <a:blip r:embed="rId13"/>
          <a:stretch/>
        </p:blipFill>
        <p:spPr>
          <a:xfrm>
            <a:off x="7200720" y="4641480"/>
            <a:ext cx="2798280" cy="61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85" dur="indefinite" restart="never" nodeType="tmRoot">
          <p:childTnLst>
            <p:seq>
              <p:cTn id="4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259920" y="102960"/>
            <a:ext cx="9073800" cy="936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 fontScale="73000"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Trainings @ Software University (SoftUni)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1" name="TextShape 2"/>
          <p:cNvSpPr txBox="1"/>
          <p:nvPr/>
        </p:nvSpPr>
        <p:spPr>
          <a:xfrm>
            <a:off x="259920" y="1039680"/>
            <a:ext cx="9434160" cy="56390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Software University – High-Quality Education, Profession and Job for Software Developers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900" spc="-1" strike="noStrike" u="sng">
                <a:solidFill>
                  <a:srgbClr val="f6c781"/>
                </a:solidFill>
                <a:uFillTx/>
                <a:latin typeface="Calibri"/>
                <a:hlinkClick r:id="rId1"/>
              </a:rPr>
              <a:t>softuni.bg</a:t>
            </a:r>
            <a:r>
              <a:rPr b="0" lang="en-US" sz="29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29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Software University Foundation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6c781"/>
                </a:solidFill>
                <a:uFillTx/>
                <a:latin typeface="Calibri"/>
                <a:hlinkClick r:id="rId2"/>
              </a:rPr>
              <a:t>http://softuni.foundation/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lvl="1"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Software University @ Facebook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900" spc="-1" strike="noStrike" u="sng">
                <a:solidFill>
                  <a:srgbClr val="f6c781"/>
                </a:solidFill>
                <a:uFillTx/>
                <a:latin typeface="Calibri"/>
                <a:hlinkClick r:id="rId3"/>
              </a:rPr>
              <a:t>facebook.com/SoftwareUniversity</a:t>
            </a:r>
            <a:endParaRPr b="0" lang="en-US" sz="2900" spc="-1" strike="noStrike">
              <a:solidFill>
                <a:srgbClr val="ffffff"/>
              </a:solidFill>
              <a:latin typeface="Calibri"/>
            </a:endParaRPr>
          </a:p>
          <a:p>
            <a:pPr lvl="1"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Software University Forums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2" marL="60948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6c781"/>
                </a:solidFill>
                <a:uFillTx/>
                <a:latin typeface="Calibri"/>
                <a:hlinkClick r:id="rId4"/>
              </a:rPr>
              <a:t>forum.softuni.bg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82" name="Picture 9" descr=""/>
          <p:cNvPicPr/>
          <p:nvPr/>
        </p:nvPicPr>
        <p:blipFill>
          <a:blip r:embed="rId5"/>
          <a:stretch/>
        </p:blipFill>
        <p:spPr>
          <a:xfrm>
            <a:off x="9858600" y="3265920"/>
            <a:ext cx="1466640" cy="365400"/>
          </a:xfrm>
          <a:prstGeom prst="rect">
            <a:avLst/>
          </a:prstGeom>
          <a:ln>
            <a:noFill/>
          </a:ln>
        </p:spPr>
      </p:pic>
      <p:pic>
        <p:nvPicPr>
          <p:cNvPr id="383" name="Picture 4" descr=""/>
          <p:cNvPicPr/>
          <p:nvPr/>
        </p:nvPicPr>
        <p:blipFill>
          <a:blip r:embed="rId6"/>
          <a:stretch/>
        </p:blipFill>
        <p:spPr>
          <a:xfrm>
            <a:off x="10075680" y="4012200"/>
            <a:ext cx="1003680" cy="1017360"/>
          </a:xfrm>
          <a:prstGeom prst="rect">
            <a:avLst/>
          </a:prstGeom>
          <a:ln>
            <a:noFill/>
          </a:ln>
        </p:spPr>
      </p:pic>
      <p:pic>
        <p:nvPicPr>
          <p:cNvPr id="384" name="Picture 12" descr=""/>
          <p:cNvPicPr/>
          <p:nvPr/>
        </p:nvPicPr>
        <p:blipFill>
          <a:blip r:embed="rId7"/>
          <a:stretch/>
        </p:blipFill>
        <p:spPr>
          <a:xfrm>
            <a:off x="10109160" y="5410080"/>
            <a:ext cx="969840" cy="965520"/>
          </a:xfrm>
          <a:prstGeom prst="rect">
            <a:avLst/>
          </a:prstGeom>
          <a:ln>
            <a:noFill/>
          </a:ln>
        </p:spPr>
      </p:pic>
      <p:pic>
        <p:nvPicPr>
          <p:cNvPr id="385" name="Picture 4" descr=""/>
          <p:cNvPicPr/>
          <p:nvPr/>
        </p:nvPicPr>
        <p:blipFill>
          <a:blip r:embed="rId8"/>
          <a:stretch/>
        </p:blipFill>
        <p:spPr>
          <a:xfrm>
            <a:off x="6295320" y="2727360"/>
            <a:ext cx="2746800" cy="3657240"/>
          </a:xfrm>
          <a:prstGeom prst="rect">
            <a:avLst/>
          </a:prstGeom>
          <a:ln>
            <a:noFill/>
          </a:ln>
        </p:spPr>
      </p:pic>
      <p:pic>
        <p:nvPicPr>
          <p:cNvPr id="386" name="Picture 15" descr=""/>
          <p:cNvPicPr/>
          <p:nvPr/>
        </p:nvPicPr>
        <p:blipFill>
          <a:blip r:embed="rId9"/>
          <a:stretch/>
        </p:blipFill>
        <p:spPr>
          <a:xfrm>
            <a:off x="9829440" y="1039680"/>
            <a:ext cx="1495800" cy="184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87" dur="indefinite" restart="never" nodeType="tmRoot">
          <p:childTnLst>
            <p:seq>
              <p:cTn id="4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1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License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8" name="TextShape 2"/>
          <p:cNvSpPr txBox="1"/>
          <p:nvPr/>
        </p:nvSpPr>
        <p:spPr>
          <a:xfrm>
            <a:off x="190440" y="1151280"/>
            <a:ext cx="11804400" cy="17960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51000"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This course (slides, examples, demos, videos, homework, etc.)</a:t>
            </a:r>
            <a:br/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is licensed under the "</a:t>
            </a:r>
            <a:r>
              <a:rPr b="0" lang="en-US" sz="3400" spc="-1" strike="noStrike" u="sng">
                <a:solidFill>
                  <a:srgbClr val="f6c781"/>
                </a:solidFill>
                <a:uFillTx/>
                <a:latin typeface="Calibri"/>
                <a:hlinkClick r:id="rId1"/>
              </a:rPr>
              <a:t>Creative Commons </a:t>
            </a:r>
            <a:r>
              <a:rPr b="0" lang="en-US" sz="3400" spc="-1" strike="noStrike" u="sng">
                <a:solidFill>
                  <a:srgbClr val="f6c781"/>
                </a:solidFill>
                <a:uFillTx/>
                <a:latin typeface="Calibri"/>
                <a:hlinkClick r:id="rId2"/>
              </a:rPr>
              <a:t>Attribution-NonCommercial-ShareAlike</a:t>
            </a:r>
            <a:r>
              <a:rPr b="0" lang="en-US" sz="3400" spc="-1" strike="noStrike" u="sng">
                <a:solidFill>
                  <a:srgbClr val="f6c781"/>
                </a:solidFill>
                <a:uFillTx/>
                <a:latin typeface="Calibri"/>
                <a:hlinkClick r:id="rId3"/>
              </a:rPr>
              <a:t> 4.0 International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" license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9" name="TextShape 3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7484A8DD-B025-4D25-A096-291466FB1498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390" name="Picture 4" descr=""/>
          <p:cNvPicPr/>
          <p:nvPr/>
        </p:nvPicPr>
        <p:blipFill>
          <a:blip r:embed="rId4"/>
          <a:stretch/>
        </p:blipFill>
        <p:spPr>
          <a:xfrm>
            <a:off x="4507560" y="3281040"/>
            <a:ext cx="3170520" cy="110916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391" name="TextShape 4"/>
          <p:cNvSpPr txBox="1"/>
          <p:nvPr/>
        </p:nvSpPr>
        <p:spPr>
          <a:xfrm>
            <a:off x="188640" y="4724280"/>
            <a:ext cx="11804400" cy="1996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Attribution: this work may contain portions from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"</a:t>
            </a:r>
            <a:r>
              <a:rPr b="0" lang="en-US" sz="2000" spc="-1" strike="noStrike" u="sng">
                <a:solidFill>
                  <a:srgbClr val="f6c781"/>
                </a:solidFill>
                <a:uFillTx/>
                <a:latin typeface="Calibri"/>
                <a:hlinkClick r:id="rId5"/>
              </a:rPr>
              <a:t>Fundamentals of Computer Programming with Java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" book by Svetlin Nakov &amp; Co. under </a:t>
            </a:r>
            <a:r>
              <a:rPr b="0" lang="en-US" sz="2000" spc="-1" strike="noStrike" u="sng">
                <a:solidFill>
                  <a:srgbClr val="f6c781"/>
                </a:solidFill>
                <a:uFillTx/>
                <a:latin typeface="Calibri"/>
                <a:hlinkClick r:id="rId6"/>
              </a:rPr>
              <a:t>CC-BY-SA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 license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"</a:t>
            </a:r>
            <a:r>
              <a:rPr b="0" lang="en-US" sz="2000" spc="-1" strike="noStrike" u="sng">
                <a:solidFill>
                  <a:srgbClr val="f6c781"/>
                </a:solidFill>
                <a:uFillTx/>
                <a:latin typeface="Calibri"/>
                <a:hlinkClick r:id="rId7"/>
              </a:rPr>
              <a:t>OOP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" course by Telerik Academy under </a:t>
            </a:r>
            <a:r>
              <a:rPr b="0" lang="en-US" sz="2000" spc="-1" strike="noStrike" u="sng">
                <a:solidFill>
                  <a:srgbClr val="f6c781"/>
                </a:solidFill>
                <a:uFillTx/>
                <a:latin typeface="Calibri"/>
                <a:hlinkClick r:id="rId8"/>
              </a:rPr>
              <a:t>CC-BY-NC-SA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 license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Programming technique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in which computer programs have the ability to treat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programs as their data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Program can be designed to: 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Read 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Generate 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Analyze 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Transform 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Modify itself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while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running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.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What is Metaprogramming?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697D19FC-2762-4ACE-8826-C7C096A9CDA0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39" name="Picture 7" descr=""/>
          <p:cNvPicPr/>
          <p:nvPr/>
        </p:nvPicPr>
        <p:blipFill>
          <a:blip r:embed="rId1"/>
          <a:stretch/>
        </p:blipFill>
        <p:spPr>
          <a:xfrm>
            <a:off x="7315200" y="2651760"/>
            <a:ext cx="4470120" cy="335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“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In computer science,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reflection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is the ability of a computer program to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examine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,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introspect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, and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modify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its own structure and behavior at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runtime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.”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Extensibility features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Class librarie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s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and visual </a:t>
            </a:r>
            <a:br/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development environments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Debuggers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and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test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tools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What is Reflection?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89C91C5B-CF9D-4F91-B68C-94A6137BC406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43" name="Picture 5" descr=""/>
          <p:cNvPicPr/>
          <p:nvPr/>
        </p:nvPicPr>
        <p:blipFill>
          <a:blip r:embed="rId1"/>
          <a:stretch/>
        </p:blipFill>
        <p:spPr>
          <a:xfrm>
            <a:off x="7573320" y="3566160"/>
            <a:ext cx="4222440" cy="266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If it is possible to perform an operation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without using reflection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, then it’s preferable to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avoid using it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Performance Overhead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Security Restrictions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Exposure of Internals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What is Reflection?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6" name="TextShape 3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5B6B0BAC-769E-4A6D-A5D7-BFF47EA8FA5F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grpSp>
        <p:nvGrpSpPr>
          <p:cNvPr id="247" name="Group 4"/>
          <p:cNvGrpSpPr/>
          <p:nvPr/>
        </p:nvGrpSpPr>
        <p:grpSpPr>
          <a:xfrm>
            <a:off x="6488640" y="2560320"/>
            <a:ext cx="5506200" cy="3552120"/>
            <a:chOff x="6488640" y="2560320"/>
            <a:chExt cx="5506200" cy="3552120"/>
          </a:xfrm>
        </p:grpSpPr>
        <p:pic>
          <p:nvPicPr>
            <p:cNvPr id="248" name="Picture 1" descr=""/>
            <p:cNvPicPr/>
            <p:nvPr/>
          </p:nvPicPr>
          <p:blipFill>
            <a:blip r:embed="rId1"/>
            <a:stretch/>
          </p:blipFill>
          <p:spPr>
            <a:xfrm>
              <a:off x="7688160" y="4105080"/>
              <a:ext cx="2553480" cy="2007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9" name="Picture 3" descr=""/>
            <p:cNvPicPr/>
            <p:nvPr/>
          </p:nvPicPr>
          <p:blipFill>
            <a:blip r:embed="rId2"/>
            <a:stretch/>
          </p:blipFill>
          <p:spPr>
            <a:xfrm>
              <a:off x="6488640" y="2560320"/>
              <a:ext cx="1199160" cy="1209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0" name="Picture 4" descr=""/>
            <p:cNvPicPr/>
            <p:nvPr/>
          </p:nvPicPr>
          <p:blipFill>
            <a:blip r:embed="rId3"/>
            <a:stretch/>
          </p:blipFill>
          <p:spPr>
            <a:xfrm>
              <a:off x="8360280" y="2563200"/>
              <a:ext cx="1209600" cy="1209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1" name="Picture 5" descr=""/>
            <p:cNvPicPr/>
            <p:nvPr/>
          </p:nvPicPr>
          <p:blipFill>
            <a:blip r:embed="rId4"/>
            <a:stretch/>
          </p:blipFill>
          <p:spPr>
            <a:xfrm>
              <a:off x="10242000" y="2582280"/>
              <a:ext cx="1752840" cy="12308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D1C610F1-E6AF-41EA-ADAF-E669D1992BEB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Оbtain its </a:t>
            </a:r>
            <a:r>
              <a:rPr b="1" lang="en-US" sz="3400" spc="-1" strike="noStrike">
                <a:solidFill>
                  <a:srgbClr val="f3cd60"/>
                </a:solidFill>
                <a:latin typeface="Consolas"/>
              </a:rPr>
              <a:t>java.lang.Class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object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If you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know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the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name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If you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don't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know the name at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compile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time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4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The Class Object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455760" y="2590920"/>
            <a:ext cx="10820160" cy="577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Class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 myObjectClass = MyObject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.class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6" name="CustomShape 5"/>
          <p:cNvSpPr/>
          <p:nvPr/>
        </p:nvSpPr>
        <p:spPr>
          <a:xfrm>
            <a:off x="455760" y="4191120"/>
            <a:ext cx="10820160" cy="577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Class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 class = Class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.forName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(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className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);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7" name="CustomShape 6"/>
          <p:cNvSpPr/>
          <p:nvPr/>
        </p:nvSpPr>
        <p:spPr>
          <a:xfrm>
            <a:off x="6018120" y="5136480"/>
            <a:ext cx="4621680" cy="1144440"/>
          </a:xfrm>
          <a:prstGeom prst="wedgeRoundRectCallout">
            <a:avLst>
              <a:gd name="adj1" fmla="val -11319"/>
              <a:gd name="adj2" fmla="val -88838"/>
              <a:gd name="adj3" fmla="val 16667"/>
            </a:avLst>
          </a:prstGeom>
          <a:solidFill>
            <a:srgbClr val="663606"/>
          </a:solidFill>
          <a:ln w="9360">
            <a:solidFill>
              <a:srgbClr val="f5ffe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You need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fully qualified </a:t>
            </a: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class name as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String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7DEB1B74-7F97-4B60-90BD-B769CE5EA1E2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Obtain </a:t>
            </a:r>
            <a:r>
              <a:rPr b="1" lang="en-US" sz="3400" spc="-1" strike="noStrike">
                <a:solidFill>
                  <a:srgbClr val="f3cd60"/>
                </a:solidFill>
                <a:latin typeface="Consolas"/>
              </a:rPr>
              <a:t>Class</a:t>
            </a:r>
            <a:r>
              <a:rPr b="0" lang="en-US" sz="3400" spc="-1" strike="noStrike">
                <a:solidFill>
                  <a:srgbClr val="f3cd60"/>
                </a:solidFill>
                <a:latin typeface="Consolas"/>
              </a:rPr>
              <a:t>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name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Fully qualified class name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Class name without the package name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Class Name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455760" y="2590920"/>
            <a:ext cx="11048760" cy="577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String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className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= aClass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.getName();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455760" y="4191120"/>
            <a:ext cx="11048760" cy="1064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String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simpleClassName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=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aClass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.getSimpleName();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9" dur="indefinite" restart="never" nodeType="tmRoot">
          <p:childTnLst>
            <p:seq>
              <p:cTn id="120" dur="indefinite" nodeType="mainSeq">
                <p:childTnLst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AC67CF4C-D84B-4EA4-92D7-27ED03176D46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163440" y="1013760"/>
            <a:ext cx="1199808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97000"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Obtain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parent class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Obtain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interfaces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Interfaces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are also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represented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by 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Class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 objects in Java Reflection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Only the interfaces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specifically declared</a:t>
            </a: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implemented by a given class are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returned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5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Base Class and Interfaces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747000" y="1678680"/>
            <a:ext cx="10134360" cy="1064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Class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className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= aClass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.getSuperclass();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822960" y="3139200"/>
            <a:ext cx="10134360" cy="1064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Class[] 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interfaces = aClass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.getInterfaces();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</TotalTime>
  <Application>LibreOffice/6.1.2.1$Linux_X86_64 LibreOffice_project/10$Build-1</Application>
  <Words>1960</Words>
  <Paragraphs>410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2014-01-02T17:00:34Z</dcterms:created>
  <dc:creator/>
  <dc:description>Software University Foundation - http://softuni.org</dc:description>
  <cp:keywords>OOP programming course SoftUni Software University Advanced Reflection</cp:keywords>
  <dc:language>en-US</dc:language>
  <cp:lastModifiedBy/>
  <dcterms:modified xsi:type="dcterms:W3CDTF">2018-12-22T17:37:46Z</dcterms:modified>
  <cp:revision>2</cp:revision>
  <dc:subject>C# Basics Course</dc:subject>
  <dc:title>Reflection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29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33</vt:i4>
  </property>
  <property fmtid="{D5CDD505-2E9C-101B-9397-08002B2CF9AE}" pid="12" name="_TemplateID">
    <vt:lpwstr>TC027879909991</vt:lpwstr>
  </property>
  <property fmtid="{D5CDD505-2E9C-101B-9397-08002B2CF9AE}" pid="13" name="category">
    <vt:lpwstr>programming, software engineering, Java, OOP Advanced, Reflection</vt:lpwstr>
  </property>
</Properties>
</file>