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2.jpeg" ContentType="image/jpeg"/>
  <Override PartName="/ppt/media/image39.png" ContentType="image/png"/>
  <Override PartName="/ppt/media/image37.jpeg" ContentType="image/jpeg"/>
  <Override PartName="/ppt/media/image14.png" ContentType="image/png"/>
  <Override PartName="/ppt/media/image4.jpeg" ContentType="image/jpeg"/>
  <Override PartName="/ppt/media/image6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9.jpeg" ContentType="image/jpeg"/>
  <Override PartName="/ppt/media/image21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11.jpeg" ContentType="image/jpeg"/>
  <Override PartName="/ppt/media/image16.jpeg" ContentType="image/jpeg"/>
  <Override PartName="/ppt/media/image12.png" ContentType="image/png"/>
  <Override PartName="/ppt/media/image19.jpeg" ContentType="image/jpeg"/>
  <Override PartName="/ppt/media/image7.png" ContentType="image/png"/>
  <Override PartName="/ppt/media/image8.png" ContentType="image/png"/>
  <Override PartName="/ppt/media/image3.png" ContentType="image/png"/>
  <Override PartName="/ppt/media/image5.png" ContentType="image/png"/>
  <Override PartName="/ppt/media/image22.jpeg" ContentType="image/jpeg"/>
  <Override PartName="/ppt/media/image1.jpeg" ContentType="image/jpeg"/>
  <Override PartName="/ppt/media/image23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5E79A9-2404-4C9C-AF05-403E3F6DFC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1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3.xml"/><Relationship Id="rId4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6.xml"/><Relationship Id="rId4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7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.xml"/><Relationship Id="rId4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1.xml"/><Relationship Id="rId4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2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6.xml"/><Relationship Id="rId4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7.xml"/><Relationship Id="rId4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.xml"/><Relationship Id="rId4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6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6ED943-EFF2-4346-98F3-D97E481E09B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"public"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When we use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in front of some element, we are telling the compiler, that this element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from every class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, no matter from the current project (assembly), from the current package. 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defines the miss of restrictions regarding the visibility. This access level is the least restricted access level in Java.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"private"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package.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“protected"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namespace.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“default"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This is the default access level, i.e. it is used when there is no access level modifier in front of the respective element of a class. Members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only from the same package.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EB1581-8A08-49A2-AED5-0B2DC6A01D2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"public"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When we use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in front of some element, we are telling the compiler, that this element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from every class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, no matter from the current project (assembly), from the current package. 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defines the miss of restrictions regarding the visibility. This access level is the least restricted access level in Java.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"private"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package.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“protected"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namespace.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“default"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This is the default access level, i.e. it is used when there is no access level modifier in front of the respective element of a class. Members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only from the same package.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D9943C-11F8-491B-8BB5-2D2F82BE628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"public"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When we use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in front of some element, we are telling the compiler, that this element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from every class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, no matter from the current project (assembly), from the current package. 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defines the miss of restrictions regarding the visibility. This access level is the least restricted access level in Java.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"private"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package.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“protected"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namespace.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“default"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This is the default access level, i.e. it is used when there is no access level modifier in front of the respective element of a class. Members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only from the same package.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9C5FFA-A774-4D8C-AAB7-255117D063C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"public"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When we use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in front of some element, we are telling the compiler, that this element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from every class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, no matter from the current project (assembly), from the current package. 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defines the miss of restrictions regarding the visibility. This access level is the least restricted access level in Java.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"private"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package.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“protected"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access level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the one, which defines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the most restrictive level of visibility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of the class and its elements. The modifier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private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 is used to indicate, that the element, to which is issued, </a:t>
            </a: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cannot be accessed from any other class </a:t>
            </a: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(except the class, in which it is defined), even if this class exists in the same namespace.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Access Level “default"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+mn-lt"/>
                <a:ea typeface="+mn-ea"/>
              </a:rPr>
              <a:t>This is the default access level, i.e. it is used when there is no access level modifier in front of the respective element of a class. Members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can be accessed only from the same package.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A19269-0169-42B8-9A47-9E06EA5EEC3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63C388-2F0B-4E62-A604-297EAC11BA6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872EB4-7CF5-47F7-AC0E-864D6FCA7AA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234CE3-C9DD-4397-9E9F-BFCF88F48E4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Fields are always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Accessed through getters and setters in read-only or read-write mode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Setters perform checks to fight invalid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7B75A6-C0A0-49A3-BFC1-2CE3500B2DB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Fields are always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Accessed through getters and setters in read-only or read-write mode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Setters perform checks to fight invalid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6AC295-256D-4880-A0DF-D10644AD84E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Fields are always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Accessed through getters and setters in read-only or read-write mode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Setters perform checks to fight invalid data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80D3D9-A7C1-47CB-BD16-826F07D60DBA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143DAE-E913-4D85-BD8E-B52F0F2BB4E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382F76-ECBD-44D0-9610-B5BE6BBC1D6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88F92B-71E2-483A-8CB8-6D641F98EF4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Ensures that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structural changes remain local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Changing the class internals does not break any outside code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999999"/>
                </a:solidFill>
                <a:latin typeface="Arial"/>
              </a:rPr>
              <a:t>Allows changing the internal class implementation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E3CCBF-D7D2-4613-A5F0-AC77787BA66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D1EFE8-9579-4D47-9C59-62D1AD84958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741134-A337-4085-BE84-A79878F8189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5701B6-2AAD-49CA-BCD4-BA8555AB27E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Encapsulation hides the implementation details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Class announces only a few operations (methods) available for its clients – its public interface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 data members (fields) of a class should be hidden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Accessed via properties (read-only and read-write)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interface members should be hidden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Encapsulation == hide (encapsulate) data behind constructors and properties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8D4F42-321E-4C5D-B3DC-A49AB45EEEA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Fields are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private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and accessors are defined (getters and setters)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983120-F33B-439A-B121-39A93977C8D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0E3FC3-F3D3-4BBF-9437-114B2B6F083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0A8627-CB85-4CF2-97F4-B4D4D19A5E5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Constructors are declared</a:t>
            </a:r>
            <a:r>
              <a:rPr b="0" lang="en-US" sz="2000" spc="-1" strike="noStrike">
                <a:solidFill>
                  <a:srgbClr val="ebffd2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Constructors perform checks to keep the object state valid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Interface methods are always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Not explicitly declared with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Non-interface</a:t>
            </a:r>
            <a:r>
              <a:rPr b="0" i="1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methods are declared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private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ebffd2"/>
                </a:solidFill>
                <a:latin typeface="Consolas"/>
              </a:rPr>
              <a:t>/ </a:t>
            </a:r>
            <a:r>
              <a:rPr b="1" lang="en-US" sz="3200" spc="-1" strike="noStrike">
                <a:solidFill>
                  <a:srgbClr val="000000"/>
                </a:solidFill>
                <a:latin typeface="Consolas"/>
              </a:rPr>
              <a:t>protected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499272-DE0F-44DF-A885-08004A35CF8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D8A0557-E2D0-429A-949A-EEF0CB2F8FC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6120" y="4219560"/>
            <a:ext cx="8938080" cy="1553400"/>
          </a:xfrm>
          <a:prstGeom prst="rect">
            <a:avLst/>
          </a:prstGeom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46120" y="5754960"/>
            <a:ext cx="8938080" cy="4049640"/>
          </a:xfrm>
          <a:prstGeom prst="rect">
            <a:avLst/>
          </a:prstGeom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1529280" y="6400800"/>
            <a:ext cx="10482120" cy="4049640"/>
          </a:xfrm>
          <a:prstGeom prst="rect">
            <a:avLst/>
          </a:prstGeom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Course Web Site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Presentation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CustomShape 3"/>
          <p:cNvSpPr/>
          <p:nvPr/>
        </p:nvSpPr>
        <p:spPr>
          <a:xfrm rot="322800">
            <a:off x="10054080" y="2253960"/>
            <a:ext cx="327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 rot="20630400">
            <a:off x="7554960" y="4340880"/>
            <a:ext cx="3276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97680" y="4679640"/>
            <a:ext cx="260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 rot="20971200">
            <a:off x="6090840" y="610884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 rot="568800">
            <a:off x="9145800" y="4032720"/>
            <a:ext cx="31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 rot="219600">
            <a:off x="7032600" y="2560320"/>
            <a:ext cx="356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 rot="20972400">
            <a:off x="11751120" y="2320200"/>
            <a:ext cx="273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 rot="562200">
            <a:off x="11772360" y="3448080"/>
            <a:ext cx="260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 rot="571200">
            <a:off x="11134080" y="5626440"/>
            <a:ext cx="273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03a14"/>
                </a:solidFill>
                <a:latin typeface="Calibri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5" name="Picture 14" descr=""/>
          <p:cNvPicPr/>
          <p:nvPr/>
        </p:nvPicPr>
        <p:blipFill>
          <a:blip r:embed="rId3"/>
          <a:stretch/>
        </p:blipFill>
        <p:spPr>
          <a:xfrm rot="20967600">
            <a:off x="504000" y="2017800"/>
            <a:ext cx="2849040" cy="3305160"/>
          </a:xfrm>
          <a:prstGeom prst="rect">
            <a:avLst/>
          </a:prstGeom>
          <a:ln>
            <a:noFill/>
          </a:ln>
        </p:spPr>
      </p:pic>
      <p:sp>
        <p:nvSpPr>
          <p:cNvPr id="136" name="CustomShape 12"/>
          <p:cNvSpPr/>
          <p:nvPr/>
        </p:nvSpPr>
        <p:spPr>
          <a:xfrm rot="20949600">
            <a:off x="2718360" y="3305880"/>
            <a:ext cx="45406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3be60"/>
                </a:solidFill>
                <a:latin typeface="Calibri"/>
              </a:rPr>
              <a:t>Questions?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137" name="Picture 16" descr=""/>
          <p:cNvPicPr/>
          <p:nvPr/>
        </p:nvPicPr>
        <p:blipFill>
          <a:blip r:embed="rId4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softuni.bg/" TargetMode="External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475#0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475#1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475#2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475#3" TargetMode="External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oftuni.bg/trainings/1976/java-oop-basics-june-2018#lesson-8733" TargetMode="Externa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jpe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slideLayout" Target="../slideLayouts/slideLayout37.xml"/><Relationship Id="rId1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351240" y="762120"/>
            <a:ext cx="8214840" cy="117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Encapsulation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183920" y="1915560"/>
            <a:ext cx="7382160" cy="12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algn="r">
              <a:lnSpc>
                <a:spcPct val="110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What is Encapsulation, Benefits, Implementation in Java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0" name="Picture 4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821880" y="2972520"/>
            <a:ext cx="2175120" cy="76068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1" name="TextShape 3"/>
          <p:cNvSpPr txBox="1"/>
          <p:nvPr/>
        </p:nvSpPr>
        <p:spPr>
          <a:xfrm>
            <a:off x="760320" y="434340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760320" y="481320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Technical Trainers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760320" y="5257800"/>
            <a:ext cx="3187080" cy="363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Software University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760320" y="5599080"/>
            <a:ext cx="3187080" cy="330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6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http://softuni.bg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CustomShape 7"/>
          <p:cNvSpPr/>
          <p:nvPr/>
        </p:nvSpPr>
        <p:spPr>
          <a:xfrm rot="576000">
            <a:off x="4945320" y="3762000"/>
            <a:ext cx="153720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85000"/>
              </a:lnSpc>
            </a:pPr>
            <a:r>
              <a:rPr b="1" lang="en-US" sz="2000" spc="49" strike="noStrike">
                <a:solidFill>
                  <a:srgbClr val="fff0d9"/>
                </a:solidFill>
                <a:latin typeface="Calibri"/>
              </a:rPr>
              <a:t>Java OOP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000" spc="49" strike="noStrike">
                <a:solidFill>
                  <a:srgbClr val="fff0d9"/>
                </a:solidFill>
                <a:latin typeface="Calibri"/>
              </a:rPr>
              <a:t>Basics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6" name="Picture 4" descr=""/>
          <p:cNvPicPr/>
          <p:nvPr/>
        </p:nvPicPr>
        <p:blipFill>
          <a:blip r:embed="rId3"/>
          <a:stretch/>
        </p:blipFill>
        <p:spPr>
          <a:xfrm>
            <a:off x="9689040" y="4305240"/>
            <a:ext cx="1867680" cy="1867680"/>
          </a:xfrm>
          <a:prstGeom prst="rect">
            <a:avLst/>
          </a:prstGeom>
          <a:ln>
            <a:noFill/>
          </a:ln>
        </p:spPr>
      </p:pic>
      <p:pic>
        <p:nvPicPr>
          <p:cNvPr id="227" name="Picture 14" descr=""/>
          <p:cNvPicPr/>
          <p:nvPr/>
        </p:nvPicPr>
        <p:blipFill>
          <a:blip r:embed="rId4"/>
          <a:stretch/>
        </p:blipFill>
        <p:spPr>
          <a:xfrm>
            <a:off x="3450240" y="4191120"/>
            <a:ext cx="2252880" cy="2437920"/>
          </a:xfrm>
          <a:prstGeom prst="rect">
            <a:avLst/>
          </a:prstGeom>
          <a:ln>
            <a:noFill/>
          </a:ln>
        </p:spPr>
      </p:pic>
      <p:pic>
        <p:nvPicPr>
          <p:cNvPr id="228" name="Picture 15" descr=""/>
          <p:cNvPicPr/>
          <p:nvPr/>
        </p:nvPicPr>
        <p:blipFill>
          <a:blip r:embed="rId5"/>
          <a:stretch/>
        </p:blipFill>
        <p:spPr>
          <a:xfrm>
            <a:off x="821880" y="2209680"/>
            <a:ext cx="2150280" cy="5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5380014-0DC4-4A47-8B43-A22B73786E7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be returned from method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this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294840" y="2261880"/>
            <a:ext cx="1150596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Person getInstance()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return 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002680" y="4724280"/>
            <a:ext cx="782532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Access Modifiers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3401640" y="1523880"/>
            <a:ext cx="5027400" cy="2359440"/>
          </a:xfrm>
          <a:prstGeom prst="rect">
            <a:avLst/>
          </a:prstGeom>
          <a:ln>
            <a:noFill/>
          </a:ln>
        </p:spPr>
      </p:pic>
      <p:sp>
        <p:nvSpPr>
          <p:cNvPr id="274" name="TextShape 2"/>
          <p:cNvSpPr txBox="1"/>
          <p:nvPr/>
        </p:nvSpPr>
        <p:spPr>
          <a:xfrm>
            <a:off x="1446120" y="5486400"/>
            <a:ext cx="893808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Visibility of Class Members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79E84F2-EE1F-46C7-9FD7-3691300993B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Object hides data from the outside world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Classes and interfaces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cannot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be private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Data can be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accessed only within the declared class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itself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Private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08040" y="1828800"/>
            <a:ext cx="10958040" cy="264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Person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Person(String name)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this.name =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AE78F6C-D721-47C6-B033-702973B1C6D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Grants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access to subclasses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in other package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Protected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modifier cannot be applied to class and interfaces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Prevents a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nonrelated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class from trying to use it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Protected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08040" y="1981080"/>
            <a:ext cx="10958040" cy="1796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Team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protected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getName()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protected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void setName(String name)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3B2EC47-156D-4E98-B01A-8272CC99624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Do not explicitly declare an access modifier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Available to any other class in the same package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Default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8040" y="1783080"/>
            <a:ext cx="10958040" cy="1796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Team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String getName()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void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setName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(String name)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608040" y="4343400"/>
            <a:ext cx="10958040" cy="137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Team real = new Team("Real");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real.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setName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("Real Madrid");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System.out.println(real.getName());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Real Madrid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5D9116B-B0B4-4AAF-B7A7-1A75726CF6D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Grants access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any class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belonging to the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Java Universe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Import a package if you need to use a class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main()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method of an application has to be public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Public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08040" y="1918080"/>
            <a:ext cx="10958040" cy="1796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class Team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getName()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void setName(String name)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1EEF615-10F1-4027-B7E5-D9A865BE474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Create a class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Person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Sort Persons by Name and Age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5" name="Group 4"/>
          <p:cNvGrpSpPr/>
          <p:nvPr/>
        </p:nvGrpSpPr>
        <p:grpSpPr>
          <a:xfrm>
            <a:off x="673920" y="2286000"/>
            <a:ext cx="5115600" cy="3339360"/>
            <a:chOff x="673920" y="2286000"/>
            <a:chExt cx="5115600" cy="3339360"/>
          </a:xfrm>
        </p:grpSpPr>
        <p:sp>
          <p:nvSpPr>
            <p:cNvPr id="296" name="CustomShape 5"/>
            <p:cNvSpPr/>
            <p:nvPr/>
          </p:nvSpPr>
          <p:spPr>
            <a:xfrm>
              <a:off x="673920" y="2286000"/>
              <a:ext cx="5115600" cy="5821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Consolas"/>
                </a:rPr>
                <a:t>Person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97" name="CustomShape 6"/>
            <p:cNvSpPr/>
            <p:nvPr/>
          </p:nvSpPr>
          <p:spPr>
            <a:xfrm>
              <a:off x="673920" y="2876760"/>
              <a:ext cx="5115600" cy="135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-firstName:String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-lastName:String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-age:Integer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8" name="CustomShape 7"/>
            <p:cNvSpPr/>
            <p:nvPr/>
          </p:nvSpPr>
          <p:spPr>
            <a:xfrm>
              <a:off x="673920" y="4266360"/>
              <a:ext cx="5115600" cy="135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+getFirstName():String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+getAge():Integer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+toString():String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99" name="CustomShape 8"/>
          <p:cNvSpPr/>
          <p:nvPr/>
        </p:nvSpPr>
        <p:spPr>
          <a:xfrm>
            <a:off x="6039360" y="3760560"/>
            <a:ext cx="327240" cy="350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9"/>
          <p:cNvSpPr/>
          <p:nvPr/>
        </p:nvSpPr>
        <p:spPr>
          <a:xfrm>
            <a:off x="3105000" y="3453120"/>
            <a:ext cx="1843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Picture 6" descr=""/>
          <p:cNvPicPr/>
          <p:nvPr/>
        </p:nvPicPr>
        <p:blipFill>
          <a:blip r:embed="rId1"/>
          <a:stretch/>
        </p:blipFill>
        <p:spPr>
          <a:xfrm>
            <a:off x="6504120" y="2811600"/>
            <a:ext cx="5353560" cy="26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FA4A083-C46A-4FC6-A171-26C52227018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Sort Persons by Name and Age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0320" y="1056960"/>
            <a:ext cx="10667520" cy="4714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Person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firstName;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lastName;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Integer 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getFirstName() {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TODO: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Integer getAge() { return age;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@Override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String toString() { //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TODO: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760320" y="6190200"/>
            <a:ext cx="10591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https://judge.softuni.bg/Contests/Practice/Index/475#0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68A2AA7-9EE5-4209-93EF-EA38DDC34A0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Implement Salary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Add: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getter for salary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increaseSalary by percentage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Persons younger than 30 get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only half of the increase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Salary Increase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09" name="Group 4"/>
          <p:cNvGrpSpPr/>
          <p:nvPr/>
        </p:nvGrpSpPr>
        <p:grpSpPr>
          <a:xfrm>
            <a:off x="6084000" y="1600200"/>
            <a:ext cx="5115600" cy="4863240"/>
            <a:chOff x="6084000" y="1600200"/>
            <a:chExt cx="5115600" cy="4863240"/>
          </a:xfrm>
        </p:grpSpPr>
        <p:sp>
          <p:nvSpPr>
            <p:cNvPr id="310" name="CustomShape 5"/>
            <p:cNvSpPr/>
            <p:nvPr/>
          </p:nvSpPr>
          <p:spPr>
            <a:xfrm>
              <a:off x="6084000" y="1600200"/>
              <a:ext cx="5115600" cy="5821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Person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1" name="CustomShape 6"/>
            <p:cNvSpPr/>
            <p:nvPr/>
          </p:nvSpPr>
          <p:spPr>
            <a:xfrm>
              <a:off x="6084000" y="2190960"/>
              <a:ext cx="5115600" cy="17398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-firstName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-lastName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-age : Integer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-salary : Double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2" name="CustomShape 7"/>
            <p:cNvSpPr/>
            <p:nvPr/>
          </p:nvSpPr>
          <p:spPr>
            <a:xfrm>
              <a:off x="6084000" y="3962520"/>
              <a:ext cx="5115600" cy="25009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+getFirstName()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+getAge() : Integer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+getSalary : Double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+increaseSalary(Integer):void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+toString() : String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13" name="CustomShape 8"/>
          <p:cNvSpPr/>
          <p:nvPr/>
        </p:nvSpPr>
        <p:spPr>
          <a:xfrm>
            <a:off x="3105000" y="3453120"/>
            <a:ext cx="1843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F2BFB36-372C-409E-B27F-988FD9FC2B2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Salary Increase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684360" y="1752480"/>
            <a:ext cx="10667520" cy="4167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public class Person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private Double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public String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getSalary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() { return this.salary; }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public void increaseSalary(double bonus)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if (this.age &gt; 30)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this.salary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+= 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this.salary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* bonus / 100);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 else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this.salary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+= (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this.salary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* bonus / 200);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79440" y="914400"/>
            <a:ext cx="10170720" cy="7534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Expand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Person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from previous task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60320" y="6190200"/>
            <a:ext cx="10591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https://judge.softuni.bg/Contests/Practice/Index/475#1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5571B7C-D1AC-4E69-A6B9-EA832AA287F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90440" y="1191600"/>
            <a:ext cx="11804400" cy="5529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What is Encapsulation?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Keyword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Access Modifiers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Validation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Mutable and Immutable objects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2800" indent="-442440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Keyword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final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2" name="Picture 6" descr=""/>
          <p:cNvPicPr/>
          <p:nvPr/>
        </p:nvPicPr>
        <p:blipFill>
          <a:blip r:embed="rId1"/>
          <a:stretch/>
        </p:blipFill>
        <p:spPr>
          <a:xfrm>
            <a:off x="3911760" y="4114800"/>
            <a:ext cx="3047760" cy="3047760"/>
          </a:xfrm>
          <a:prstGeom prst="rect">
            <a:avLst/>
          </a:prstGeom>
          <a:ln>
            <a:noFill/>
          </a:ln>
        </p:spPr>
      </p:pic>
      <p:pic>
        <p:nvPicPr>
          <p:cNvPr id="233" name="Picture 9" descr=""/>
          <p:cNvPicPr/>
          <p:nvPr/>
        </p:nvPicPr>
        <p:blipFill>
          <a:blip r:embed="rId2"/>
          <a:stretch/>
        </p:blipFill>
        <p:spPr>
          <a:xfrm flipH="1">
            <a:off x="7847280" y="1371600"/>
            <a:ext cx="35719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499400" y="4894560"/>
            <a:ext cx="893808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Calibri"/>
              </a:rPr>
              <a:t>Exercises in Class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20" name="Shape 207" descr=""/>
          <p:cNvPicPr/>
          <p:nvPr/>
        </p:nvPicPr>
        <p:blipFill>
          <a:blip r:embed="rId1"/>
          <a:stretch/>
        </p:blipFill>
        <p:spPr>
          <a:xfrm>
            <a:off x="4098960" y="770040"/>
            <a:ext cx="3990600" cy="4123800"/>
          </a:xfrm>
          <a:prstGeom prst="rect">
            <a:avLst/>
          </a:prstGeom>
          <a:ln>
            <a:noFill/>
          </a:ln>
        </p:spPr>
      </p:pic>
      <p:sp>
        <p:nvSpPr>
          <p:cNvPr id="321" name="TextShape 2"/>
          <p:cNvSpPr txBox="1"/>
          <p:nvPr/>
        </p:nvSpPr>
        <p:spPr>
          <a:xfrm>
            <a:off x="1446120" y="5754960"/>
            <a:ext cx="893808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Implement Getters and Setters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2002680" y="5015160"/>
            <a:ext cx="782532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Encapsulation in Java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23" name="Picture 2" descr=""/>
          <p:cNvPicPr/>
          <p:nvPr/>
        </p:nvPicPr>
        <p:blipFill>
          <a:blip r:embed="rId1"/>
          <a:stretch/>
        </p:blipFill>
        <p:spPr>
          <a:xfrm>
            <a:off x="4041360" y="1371600"/>
            <a:ext cx="4106160" cy="328464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112B628-4AB5-4BC7-89B7-60EA50391A1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Data validation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happens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setters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Printing with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System.out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couples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your class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Client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handle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class exceptions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Validation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758880" y="1905120"/>
            <a:ext cx="10667520" cy="355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private void setSalary(Double salary)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(salary &lt; 460)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throw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new IllegalArgumentException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("Message");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this.salary = salary;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6703920" y="3468240"/>
            <a:ext cx="5157720" cy="906120"/>
          </a:xfrm>
          <a:prstGeom prst="wedgeRoundRectCallout">
            <a:avLst>
              <a:gd name="adj1" fmla="val -56535"/>
              <a:gd name="adj2" fmla="val -53286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It is better to throw an exception, than to printing on the Console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49B3F4D-AD59-402D-B364-A9269BDFEB2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Constructors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use private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setter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with validation logic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Guarantees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valid state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of object in its creation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Guarantees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valid state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 public setters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Validation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58880" y="1905120"/>
            <a:ext cx="10667520" cy="313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Person(String firstName, String lastName,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    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Integer age, Double salary)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setFirstName(firstName);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setLastName(lastName);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setAge(age);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setSalary(salary);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6639840" y="2895480"/>
            <a:ext cx="3123720" cy="906120"/>
          </a:xfrm>
          <a:prstGeom prst="wedgeRoundRectCallout">
            <a:avLst>
              <a:gd name="adj1" fmla="val -67659"/>
              <a:gd name="adj2" fmla="val -29890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Validation should be in the setter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6B1C115-B751-4300-B165-002DA68DE92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90440" y="1151280"/>
            <a:ext cx="636084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Expand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Person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with validation 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for every field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Names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should be at least 3 symbols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Age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cannot be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zero or negative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Salary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cannot be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less than 460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Validate Data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37" name="Group 4"/>
          <p:cNvGrpSpPr/>
          <p:nvPr/>
        </p:nvGrpSpPr>
        <p:grpSpPr>
          <a:xfrm>
            <a:off x="6693480" y="1676520"/>
            <a:ext cx="5115600" cy="4862880"/>
            <a:chOff x="6693480" y="1676520"/>
            <a:chExt cx="5115600" cy="4862880"/>
          </a:xfrm>
        </p:grpSpPr>
        <p:sp>
          <p:nvSpPr>
            <p:cNvPr id="338" name="CustomShape 5"/>
            <p:cNvSpPr/>
            <p:nvPr/>
          </p:nvSpPr>
          <p:spPr>
            <a:xfrm>
              <a:off x="6693480" y="1676520"/>
              <a:ext cx="5115600" cy="5821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Person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9" name="CustomShape 6"/>
            <p:cNvSpPr/>
            <p:nvPr/>
          </p:nvSpPr>
          <p:spPr>
            <a:xfrm>
              <a:off x="6693480" y="2267280"/>
              <a:ext cx="5115600" cy="17398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-firstName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-lastName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-age : Integer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-salary : Double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40" name="CustomShape 7"/>
            <p:cNvSpPr/>
            <p:nvPr/>
          </p:nvSpPr>
          <p:spPr>
            <a:xfrm>
              <a:off x="6693480" y="4038480"/>
              <a:ext cx="5115600" cy="25009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+Person()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-setFirstName(String fname)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-setLastName(String lname)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-setAge(Integer age)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-setSalary(Double salary)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41" name="CustomShape 8"/>
          <p:cNvSpPr/>
          <p:nvPr/>
        </p:nvSpPr>
        <p:spPr>
          <a:xfrm>
            <a:off x="3105000" y="3453120"/>
            <a:ext cx="1843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Picture 10" descr=""/>
          <p:cNvPicPr/>
          <p:nvPr/>
        </p:nvPicPr>
        <p:blipFill>
          <a:blip r:embed="rId1"/>
          <a:stretch/>
        </p:blipFill>
        <p:spPr>
          <a:xfrm>
            <a:off x="1979640" y="5087160"/>
            <a:ext cx="2732760" cy="13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17192F9-EBC2-41B6-A820-7D659172B06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Validate Data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684360" y="1371600"/>
            <a:ext cx="10667520" cy="4410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TODO: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 validation for firstName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TODO: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 validation for lastName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private void setAge(Integer age)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if (age &lt; 1)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c9"/>
                </a:solidFill>
                <a:latin typeface="Consolas"/>
              </a:rPr>
              <a:t>throw new IllegalArgumentException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"Age cannot be zero or negative integer"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this.age = 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// TODO: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Add validation for salary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760320" y="6190200"/>
            <a:ext cx="105915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https://judge.softuni.bg/Contests/Practice/Index/475#2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ts val="4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Immutable Objects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E76E4BB-C814-4599-9BE6-584D4264523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Immutable == value 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cannot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 be changed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08040" y="1981080"/>
            <a:ext cx="10958040" cy="185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String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myString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= new String("old String");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System.out.println(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myString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myString.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replaceAll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("old", "new");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System.out.println(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myString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5844960" y="4114800"/>
            <a:ext cx="484200" cy="5331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6"/>
          <p:cNvSpPr/>
          <p:nvPr/>
        </p:nvSpPr>
        <p:spPr>
          <a:xfrm>
            <a:off x="608040" y="4936320"/>
            <a:ext cx="10958040" cy="997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old String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old String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ts val="4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Mutable Objects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B1B7C20-EB8A-457C-9512-C0402BF0164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can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change state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of objects by their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reference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608040" y="2075040"/>
            <a:ext cx="1095804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Point myPoint = new Point(0, 0); myPoint.setLocation(1.0, 0.0);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System.out.println(myPoint);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5844960" y="3859560"/>
            <a:ext cx="484200" cy="5331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608040" y="4681440"/>
            <a:ext cx="10958040" cy="57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java.awt.Point[1.0, 0.0]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ts val="4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Mutable Fields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30EA93A-99C4-4C92-90D0-159DBFF3F88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mutable fields are still not encapsulated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 this case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getter is setter too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684360" y="2025720"/>
            <a:ext cx="10881720" cy="365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Team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private String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 List&lt;Person&gt; players;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List&lt;Person&gt; getPlayers()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return this.players;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63" name="Picture 2" descr=""/>
          <p:cNvPicPr/>
          <p:nvPr/>
        </p:nvPicPr>
        <p:blipFill>
          <a:blip r:embed="rId1"/>
          <a:stretch/>
        </p:blipFill>
        <p:spPr>
          <a:xfrm>
            <a:off x="9828360" y="4827600"/>
            <a:ext cx="1418040" cy="131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97D3337-2BCF-4651-83EC-DE2D3BB0804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190440" y="1059120"/>
            <a:ext cx="704664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0000"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Expand your project with class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Team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Team have two squads</a:t>
            </a:r>
            <a:br/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first team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reserve team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Read persons from console and</a:t>
            </a:r>
            <a:br/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add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them to team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they are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younger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than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40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they go to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first squad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Print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both squad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sizes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Problem: First and Reserve Team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67" name="Group 4"/>
          <p:cNvGrpSpPr/>
          <p:nvPr/>
        </p:nvGrpSpPr>
        <p:grpSpPr>
          <a:xfrm>
            <a:off x="6399360" y="1668240"/>
            <a:ext cx="5409720" cy="4863600"/>
            <a:chOff x="6399360" y="1668240"/>
            <a:chExt cx="5409720" cy="4863600"/>
          </a:xfrm>
        </p:grpSpPr>
        <p:sp>
          <p:nvSpPr>
            <p:cNvPr id="368" name="CustomShape 5"/>
            <p:cNvSpPr/>
            <p:nvPr/>
          </p:nvSpPr>
          <p:spPr>
            <a:xfrm>
              <a:off x="6399360" y="1668240"/>
              <a:ext cx="5409720" cy="5821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Team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9" name="CustomShape 6"/>
            <p:cNvSpPr/>
            <p:nvPr/>
          </p:nvSpPr>
          <p:spPr>
            <a:xfrm>
              <a:off x="6399360" y="2259000"/>
              <a:ext cx="5409720" cy="135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-name : 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-firstTeam: List&lt;Person&gt;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-reserveTeam: List&lt;Person&gt;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70" name="CustomShape 7"/>
            <p:cNvSpPr/>
            <p:nvPr/>
          </p:nvSpPr>
          <p:spPr>
            <a:xfrm>
              <a:off x="6399360" y="3649320"/>
              <a:ext cx="5409720" cy="28825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+Team(String name)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+getName()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-setName(String name)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+getFirstTeam(Integer age)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+getReserveTeam(Double salary)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</a:rPr>
                <a:t>+addPlayer(Person person)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371" name="CustomShape 8"/>
          <p:cNvSpPr/>
          <p:nvPr/>
        </p:nvSpPr>
        <p:spPr>
          <a:xfrm>
            <a:off x="3105000" y="3453120"/>
            <a:ext cx="1843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7424496-5726-4836-B19C-28729E0C626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90440" y="115128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>
                <a:solidFill>
                  <a:srgbClr val="f3cd60"/>
                </a:solidFill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ffffff"/>
                </a:solidFill>
                <a:latin typeface="Calibri"/>
              </a:rPr>
              <a:t>#java-fund</a:t>
            </a: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9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Questions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39FE384-0DC3-4BA7-B2DA-055C1771EB2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Solution: First and Reserve Team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684360" y="1212480"/>
            <a:ext cx="10881720" cy="468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private List&lt;Person&gt; firstTeam;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private List&lt;Person&gt; reserveTeam;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public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addPlayer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(Person person)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if (person.getAge() &lt; 40)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firstTeam.add(person);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 else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reserveTeam.add(person);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public List&lt;Person&gt; getPlayers()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return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Collections.unmodifiableList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(firstTeam);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3cd60"/>
                </a:solidFill>
                <a:latin typeface="Consolas"/>
              </a:rPr>
              <a:t>//TODO: add getter for reserve team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531720" y="6324480"/>
            <a:ext cx="10667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https://judge.softuni.bg/Contests/Practice/Index/475#3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95CCE2F-68E0-4B44-91EA-DD29ED29C5F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final class</a:t>
            </a:r>
            <a:r>
              <a:rPr b="1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can't be extended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final method</a:t>
            </a:r>
            <a:r>
              <a:rPr b="1" lang="en-US" sz="3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can't be overridden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final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758880" y="1828800"/>
            <a:ext cx="1066752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Animal {}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final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class Mammal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extends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Animal {}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Cat extends Mammal {}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758880" y="3990600"/>
            <a:ext cx="10667520" cy="270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Animal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final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move(Point point)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Mammal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extends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Animal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@override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move()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F475D3F-FB6E-45AE-9444-04126567740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190440" y="98280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final variable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value can't be changed once it is set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final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379440" y="1600200"/>
            <a:ext cx="11505960" cy="4989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private final String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private final List&lt;Person&gt; firstTeam;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Team(String name)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this.name =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this.firstTeam = new ArrayList&lt;Person&gt;();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doSomething()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this.name = "";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this.firstTeam = new Arraylist&lt;Person&gt;();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this.firstTeam.add(Person person)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7937640" y="4572000"/>
            <a:ext cx="3657240" cy="529920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Compile time error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E6CE557-9151-421E-AB8B-55197011E5C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Reduces complexity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Structural changes remain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local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Allows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validations</a:t>
            </a:r>
            <a:r>
              <a:rPr b="0" lang="en-US" sz="36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36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3cd60"/>
                </a:solidFill>
                <a:latin typeface="Calibri"/>
              </a:rPr>
              <a:t>data binding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Encapsulation – Benefits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89" name="Picture 2" descr=""/>
          <p:cNvPicPr/>
          <p:nvPr/>
        </p:nvPicPr>
        <p:blipFill>
          <a:blip r:embed="rId1"/>
          <a:stretch/>
        </p:blipFill>
        <p:spPr>
          <a:xfrm>
            <a:off x="7846920" y="1692360"/>
            <a:ext cx="3352320" cy="3352320"/>
          </a:xfrm>
          <a:prstGeom prst="rect">
            <a:avLst/>
          </a:prstGeom>
          <a:ln>
            <a:noFill/>
          </a:ln>
        </p:spPr>
      </p:pic>
      <p:pic>
        <p:nvPicPr>
          <p:cNvPr id="390" name="Picture 3" descr=""/>
          <p:cNvPicPr/>
          <p:nvPr/>
        </p:nvPicPr>
        <p:blipFill>
          <a:blip r:embed="rId2"/>
          <a:stretch/>
        </p:blipFill>
        <p:spPr>
          <a:xfrm>
            <a:off x="2457720" y="3581280"/>
            <a:ext cx="3047760" cy="24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446120" y="4876920"/>
            <a:ext cx="893808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Calibri"/>
              </a:rPr>
              <a:t>Exercises in Class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92" name="Shape 207" descr=""/>
          <p:cNvPicPr/>
          <p:nvPr/>
        </p:nvPicPr>
        <p:blipFill>
          <a:blip r:embed="rId1"/>
          <a:stretch/>
        </p:blipFill>
        <p:spPr>
          <a:xfrm>
            <a:off x="4098960" y="685800"/>
            <a:ext cx="3990600" cy="4123800"/>
          </a:xfrm>
          <a:prstGeom prst="rect">
            <a:avLst/>
          </a:prstGeom>
          <a:ln>
            <a:noFill/>
          </a:ln>
        </p:spPr>
      </p:pic>
      <p:sp>
        <p:nvSpPr>
          <p:cNvPr id="393" name="TextShape 2"/>
          <p:cNvSpPr txBox="1"/>
          <p:nvPr/>
        </p:nvSpPr>
        <p:spPr>
          <a:xfrm>
            <a:off x="455760" y="5704560"/>
            <a:ext cx="11277360" cy="1365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Validations, Mutable and Immutable Objects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Encapsulation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hides implementation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Access modifiers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Encapsulation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reduces complexity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Ensures that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structural changes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remain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local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Mutable objects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Immutable objects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96" name="Picture 4" descr=""/>
          <p:cNvPicPr/>
          <p:nvPr/>
        </p:nvPicPr>
        <p:blipFill>
          <a:blip r:embed="rId1"/>
          <a:stretch/>
        </p:blipFill>
        <p:spPr>
          <a:xfrm flipH="1">
            <a:off x="9268560" y="822960"/>
            <a:ext cx="225288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94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Java Advanced – Course Overview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1529280" y="6400800"/>
            <a:ext cx="1048212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https://softuni.bg/trainings/1976/java-oop-basics-june-2018#lesson-8733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99" name="Picture 34" descr=""/>
          <p:cNvPicPr/>
          <p:nvPr/>
        </p:nvPicPr>
        <p:blipFill>
          <a:blip r:embed="rId2"/>
          <a:stretch/>
        </p:blipFill>
        <p:spPr>
          <a:xfrm>
            <a:off x="9439200" y="3886200"/>
            <a:ext cx="2553120" cy="555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00" name="Picture 35" descr=""/>
          <p:cNvPicPr/>
          <p:nvPr/>
        </p:nvPicPr>
        <p:blipFill>
          <a:blip r:embed="rId3"/>
          <a:stretch/>
        </p:blipFill>
        <p:spPr>
          <a:xfrm>
            <a:off x="7199280" y="2139840"/>
            <a:ext cx="2898000" cy="676080"/>
          </a:xfrm>
          <a:prstGeom prst="rect">
            <a:avLst/>
          </a:prstGeom>
          <a:ln>
            <a:noFill/>
          </a:ln>
        </p:spPr>
      </p:pic>
      <p:pic>
        <p:nvPicPr>
          <p:cNvPr id="401" name="Picture 36" descr=""/>
          <p:cNvPicPr/>
          <p:nvPr/>
        </p:nvPicPr>
        <p:blipFill>
          <a:blip r:embed="rId4"/>
          <a:stretch/>
        </p:blipFill>
        <p:spPr>
          <a:xfrm>
            <a:off x="7199280" y="2949120"/>
            <a:ext cx="1780920" cy="747000"/>
          </a:xfrm>
          <a:prstGeom prst="rect">
            <a:avLst/>
          </a:prstGeom>
          <a:ln>
            <a:noFill/>
          </a:ln>
        </p:spPr>
      </p:pic>
      <p:pic>
        <p:nvPicPr>
          <p:cNvPr id="402" name="Picture 37" descr=""/>
          <p:cNvPicPr/>
          <p:nvPr/>
        </p:nvPicPr>
        <p:blipFill>
          <a:blip r:embed="rId5"/>
          <a:stretch/>
        </p:blipFill>
        <p:spPr>
          <a:xfrm>
            <a:off x="9092880" y="2949120"/>
            <a:ext cx="2898000" cy="747000"/>
          </a:xfrm>
          <a:prstGeom prst="rect">
            <a:avLst/>
          </a:prstGeom>
          <a:ln>
            <a:noFill/>
          </a:ln>
        </p:spPr>
      </p:pic>
      <p:pic>
        <p:nvPicPr>
          <p:cNvPr id="403" name="Picture 38" descr=""/>
          <p:cNvPicPr/>
          <p:nvPr/>
        </p:nvPicPr>
        <p:blipFill>
          <a:blip r:embed="rId6"/>
          <a:stretch/>
        </p:blipFill>
        <p:spPr>
          <a:xfrm>
            <a:off x="10213200" y="2139840"/>
            <a:ext cx="1780200" cy="676080"/>
          </a:xfrm>
          <a:prstGeom prst="rect">
            <a:avLst/>
          </a:prstGeom>
          <a:ln>
            <a:noFill/>
          </a:ln>
        </p:spPr>
      </p:pic>
      <p:pic>
        <p:nvPicPr>
          <p:cNvPr id="404" name="Picture 39" descr=""/>
          <p:cNvPicPr/>
          <p:nvPr/>
        </p:nvPicPr>
        <p:blipFill>
          <a:blip r:embed="rId7"/>
          <a:stretch/>
        </p:blipFill>
        <p:spPr>
          <a:xfrm>
            <a:off x="7199280" y="3886200"/>
            <a:ext cx="2142000" cy="555120"/>
          </a:xfrm>
          <a:prstGeom prst="rect">
            <a:avLst/>
          </a:prstGeom>
          <a:ln>
            <a:noFill/>
          </a:ln>
        </p:spPr>
      </p:pic>
      <p:pic>
        <p:nvPicPr>
          <p:cNvPr id="405" name="Picture 40" descr=""/>
          <p:cNvPicPr/>
          <p:nvPr/>
        </p:nvPicPr>
        <p:blipFill>
          <a:blip r:embed="rId8"/>
          <a:stretch/>
        </p:blipFill>
        <p:spPr>
          <a:xfrm>
            <a:off x="10138680" y="4626720"/>
            <a:ext cx="1853280" cy="1392480"/>
          </a:xfrm>
          <a:prstGeom prst="rect">
            <a:avLst/>
          </a:prstGeom>
          <a:ln>
            <a:noFill/>
          </a:ln>
        </p:spPr>
      </p:pic>
      <p:pic>
        <p:nvPicPr>
          <p:cNvPr id="406" name="Picture 41" descr=""/>
          <p:cNvPicPr/>
          <p:nvPr/>
        </p:nvPicPr>
        <p:blipFill>
          <a:blip r:embed="rId9"/>
          <a:stretch/>
        </p:blipFill>
        <p:spPr>
          <a:xfrm>
            <a:off x="7161120" y="1313640"/>
            <a:ext cx="1533960" cy="660240"/>
          </a:xfrm>
          <a:prstGeom prst="rect">
            <a:avLst/>
          </a:prstGeom>
          <a:ln>
            <a:noFill/>
          </a:ln>
        </p:spPr>
      </p:pic>
      <p:pic>
        <p:nvPicPr>
          <p:cNvPr id="407" name="Picture 42" descr=""/>
          <p:cNvPicPr/>
          <p:nvPr/>
        </p:nvPicPr>
        <p:blipFill>
          <a:blip r:embed="rId10"/>
          <a:stretch/>
        </p:blipFill>
        <p:spPr>
          <a:xfrm>
            <a:off x="7200720" y="5405400"/>
            <a:ext cx="2798280" cy="614160"/>
          </a:xfrm>
          <a:prstGeom prst="rect">
            <a:avLst/>
          </a:prstGeom>
          <a:ln>
            <a:noFill/>
          </a:ln>
        </p:spPr>
      </p:pic>
      <p:pic>
        <p:nvPicPr>
          <p:cNvPr id="408" name="Picture 43" descr=""/>
          <p:cNvPicPr/>
          <p:nvPr/>
        </p:nvPicPr>
        <p:blipFill>
          <a:blip r:embed="rId11"/>
          <a:stretch/>
        </p:blipFill>
        <p:spPr>
          <a:xfrm>
            <a:off x="8805600" y="1304280"/>
            <a:ext cx="1482480" cy="669240"/>
          </a:xfrm>
          <a:prstGeom prst="rect">
            <a:avLst/>
          </a:prstGeom>
          <a:ln>
            <a:noFill/>
          </a:ln>
        </p:spPr>
      </p:pic>
      <p:pic>
        <p:nvPicPr>
          <p:cNvPr id="409" name="Picture 44" descr=""/>
          <p:cNvPicPr/>
          <p:nvPr/>
        </p:nvPicPr>
        <p:blipFill>
          <a:blip r:embed="rId12"/>
          <a:stretch/>
        </p:blipFill>
        <p:spPr>
          <a:xfrm>
            <a:off x="10449360" y="1295280"/>
            <a:ext cx="1512000" cy="678240"/>
          </a:xfrm>
          <a:prstGeom prst="rect">
            <a:avLst/>
          </a:prstGeom>
          <a:ln>
            <a:noFill/>
          </a:ln>
        </p:spPr>
      </p:pic>
      <p:pic>
        <p:nvPicPr>
          <p:cNvPr id="410" name="Picture 45" descr=""/>
          <p:cNvPicPr/>
          <p:nvPr/>
        </p:nvPicPr>
        <p:blipFill>
          <a:blip r:embed="rId13"/>
          <a:stretch/>
        </p:blipFill>
        <p:spPr>
          <a:xfrm>
            <a:off x="7200720" y="4641480"/>
            <a:ext cx="2798280" cy="61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0" y="103320"/>
            <a:ext cx="9073800" cy="936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3000"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0" y="1039680"/>
            <a:ext cx="9434160" cy="5638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lvl="1"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13" name="Picture 9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9457200" y="3020040"/>
            <a:ext cx="2269440" cy="565920"/>
          </a:xfrm>
          <a:prstGeom prst="rect">
            <a:avLst/>
          </a:prstGeom>
          <a:ln>
            <a:noFill/>
          </a:ln>
        </p:spPr>
      </p:pic>
      <p:pic>
        <p:nvPicPr>
          <p:cNvPr id="414" name="Picture 4" descr=""/>
          <p:cNvPicPr/>
          <p:nvPr/>
        </p:nvPicPr>
        <p:blipFill>
          <a:blip r:embed="rId6"/>
          <a:stretch/>
        </p:blipFill>
        <p:spPr>
          <a:xfrm>
            <a:off x="10075680" y="40644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15" name="Picture 12" descr=""/>
          <p:cNvPicPr/>
          <p:nvPr/>
        </p:nvPicPr>
        <p:blipFill>
          <a:blip r:embed="rId7"/>
          <a:stretch/>
        </p:blipFill>
        <p:spPr>
          <a:xfrm>
            <a:off x="10109160" y="541008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16" name="Picture 4" descr=""/>
          <p:cNvPicPr/>
          <p:nvPr/>
        </p:nvPicPr>
        <p:blipFill>
          <a:blip r:embed="rId8"/>
          <a:stretch/>
        </p:blipFill>
        <p:spPr>
          <a:xfrm>
            <a:off x="6295320" y="2727360"/>
            <a:ext cx="2746800" cy="3657240"/>
          </a:xfrm>
          <a:prstGeom prst="rect">
            <a:avLst/>
          </a:prstGeom>
          <a:ln>
            <a:noFill/>
          </a:ln>
        </p:spPr>
      </p:pic>
      <p:pic>
        <p:nvPicPr>
          <p:cNvPr id="417" name="Picture 15" descr=""/>
          <p:cNvPicPr/>
          <p:nvPr/>
        </p:nvPicPr>
        <p:blipFill>
          <a:blip r:embed="rId9"/>
          <a:stretch/>
        </p:blipFill>
        <p:spPr>
          <a:xfrm>
            <a:off x="9829440" y="1039680"/>
            <a:ext cx="1495800" cy="18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446120" y="4724280"/>
            <a:ext cx="893808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/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Encapsulation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1"/>
          <a:stretch/>
        </p:blipFill>
        <p:spPr>
          <a:xfrm>
            <a:off x="4127400" y="1752480"/>
            <a:ext cx="3575520" cy="267912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39" name="TextShape 2"/>
          <p:cNvSpPr txBox="1"/>
          <p:nvPr/>
        </p:nvSpPr>
        <p:spPr>
          <a:xfrm>
            <a:off x="1446120" y="5605560"/>
            <a:ext cx="893808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0a22e"/>
                </a:solidFill>
                <a:latin typeface="Calibri"/>
              </a:rPr>
              <a:t>Hiding Implementation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F9A5CF1-4138-41B6-9CD8-6CDE7353ECAB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Process of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wrapping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code and data together into a single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unit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Objects fields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must be private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getters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setters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for data access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Encapsulation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08040" y="2514600"/>
            <a:ext cx="10958040" cy="137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Person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private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int 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608040" y="4648320"/>
            <a:ext cx="10958040" cy="1796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class Person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int getAge()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void setAge()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 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10132920" y="5708160"/>
            <a:ext cx="990360" cy="914760"/>
          </a:xfrm>
          <a:prstGeom prst="rect">
            <a:avLst/>
          </a:prstGeom>
          <a:ln>
            <a:noFill/>
          </a:ln>
        </p:spPr>
      </p:pic>
      <p:pic>
        <p:nvPicPr>
          <p:cNvPr id="246" name="Picture 3" descr=""/>
          <p:cNvPicPr/>
          <p:nvPr/>
        </p:nvPicPr>
        <p:blipFill>
          <a:blip r:embed="rId2"/>
          <a:stretch/>
        </p:blipFill>
        <p:spPr>
          <a:xfrm>
            <a:off x="10132920" y="3253680"/>
            <a:ext cx="990360" cy="91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599640" y="1156680"/>
            <a:ext cx="4989240" cy="59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Fields should be </a:t>
            </a: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private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ts val="4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Encapsulation – Example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49" name="Group 3"/>
          <p:cNvGrpSpPr/>
          <p:nvPr/>
        </p:nvGrpSpPr>
        <p:grpSpPr>
          <a:xfrm>
            <a:off x="3351240" y="2133720"/>
            <a:ext cx="5486040" cy="4094280"/>
            <a:chOff x="3351240" y="2133720"/>
            <a:chExt cx="5486040" cy="4094280"/>
          </a:xfrm>
        </p:grpSpPr>
        <p:sp>
          <p:nvSpPr>
            <p:cNvPr id="250" name="CustomShape 4"/>
            <p:cNvSpPr/>
            <p:nvPr/>
          </p:nvSpPr>
          <p:spPr>
            <a:xfrm>
              <a:off x="3351240" y="2133720"/>
              <a:ext cx="5486040" cy="5972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 algn="ctr">
                <a:lnSpc>
                  <a:spcPts val="2999"/>
                </a:lnSpc>
              </a:pPr>
              <a:r>
                <a:rPr b="1" lang="en-US" sz="3600" spc="-1" strike="noStrike">
                  <a:solidFill>
                    <a:srgbClr val="fbeec9"/>
                  </a:solidFill>
                  <a:latin typeface="Consolas"/>
                </a:rPr>
                <a:t>Person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51" name="CustomShape 5"/>
            <p:cNvSpPr/>
            <p:nvPr/>
          </p:nvSpPr>
          <p:spPr>
            <a:xfrm>
              <a:off x="3351240" y="2729520"/>
              <a:ext cx="5486040" cy="9968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-name:string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-age:int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2" name="CustomShape 6"/>
            <p:cNvSpPr/>
            <p:nvPr/>
          </p:nvSpPr>
          <p:spPr>
            <a:xfrm>
              <a:off x="3351240" y="3727080"/>
              <a:ext cx="5486040" cy="25009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5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108000" bIns="108000"/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+Person(string name, int age)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+getName:String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+getAge:int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+setName(String name):void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2999"/>
                </a:lnSpc>
              </a:pPr>
              <a:r>
                <a:rPr b="1" lang="en-US" sz="2400" spc="-1" strike="noStrike">
                  <a:solidFill>
                    <a:srgbClr val="fbeec9"/>
                  </a:solidFill>
                  <a:latin typeface="Consolas"/>
                </a:rPr>
                <a:t>+setAge(int age):void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53" name="TextShape 7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54F4F3F-8E7F-408C-B114-6D0DC87BC3C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A4059A6-B49C-4240-AC8B-D3410CE17BA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reference to the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</a:rPr>
              <a:t>current object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refer current class instance variable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invoke current class method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this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531720" y="2524320"/>
            <a:ext cx="1120104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Person(String name)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.name =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531720" y="4724280"/>
            <a:ext cx="11201040" cy="185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String fullName()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return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.getFirstName() + " " +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.getLastName()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A042B2D-0BDB-4966-A1EA-0FC16086752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90440" y="98280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can invoke current class constructor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this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9440" y="1838520"/>
            <a:ext cx="1150596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Person(String name)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.firstName = name;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79440" y="3809880"/>
            <a:ext cx="11505960" cy="185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Person(String name, Integer age)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(name);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.age = age;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8B6CB83-7CB7-4C39-875D-4E5A9E810E1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190440" y="98280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be passed like an argument in method or constructor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Keyword </a:t>
            </a:r>
            <a:r>
              <a:rPr b="1" lang="en-US" sz="4000" spc="-1" strike="noStrike">
                <a:solidFill>
                  <a:srgbClr val="f3be60"/>
                </a:solidFill>
                <a:latin typeface="Consolas"/>
              </a:rPr>
              <a:t>this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9800" y="1943280"/>
            <a:ext cx="11186640" cy="3557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public class Hotel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Set&lt;HotelPhoto&gt; hotelPhotos;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void updateBiDirectionalRelation()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.getHotelPhotos()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.forEach(p -&gt; p.setHotel(</a:t>
            </a:r>
            <a:r>
              <a:rPr b="1" lang="en-US" sz="2800" spc="-1" strike="noStrike">
                <a:solidFill>
                  <a:srgbClr val="f3cd60"/>
                </a:solidFill>
                <a:latin typeface="Consolas"/>
              </a:rPr>
              <a:t>this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));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Application>LibreOffice/6.1.2.1$Linux_X86_64 LibreOffice_project/10$Build-1</Application>
  <Words>2252</Words>
  <Paragraphs>557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Encapsulation OOP programming course SoftUni Software University</cp:keywords>
  <dc:language>en-US</dc:language>
  <cp:lastModifiedBy/>
  <dcterms:modified xsi:type="dcterms:W3CDTF">2018-12-11T21:46:21Z</dcterms:modified>
  <cp:revision>2</cp:revision>
  <dc:subject>C# Basics Course</dc:subject>
  <dc:title>Java basic OOP - Encapsulation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  <property fmtid="{D5CDD505-2E9C-101B-9397-08002B2CF9AE}" pid="12" name="_TemplateID">
    <vt:lpwstr>TC027879909991</vt:lpwstr>
  </property>
  <property fmtid="{D5CDD505-2E9C-101B-9397-08002B2CF9AE}" pid="13" name="category">
    <vt:lpwstr>programming, OOP, Java</vt:lpwstr>
  </property>
</Properties>
</file>