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_rels/notesSlide40.xml.rels" ContentType="application/vnd.openxmlformats-package.relationships+xml"/>
  <Override PartName="/ppt/notesSlides/_rels/notesSlide39.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8.jpeg" ContentType="image/jpeg"/>
  <Override PartName="/ppt/media/image15.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39.png" ContentType="image/png"/>
  <Override PartName="/ppt/media/image14.png" ContentType="image/png"/>
  <Override PartName="/ppt/media/image4.jpeg" ContentType="image/jpeg"/>
  <Override PartName="/ppt/media/image6.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9.jpeg" ContentType="image/jpe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7.png" ContentType="image/png"/>
  <Override PartName="/ppt/media/image8.png" ContentType="image/png"/>
  <Override PartName="/ppt/media/image3.png" ContentType="image/png"/>
  <Override PartName="/ppt/media/image5.png" ContentType="image/png"/>
  <Override PartName="/ppt/media/image16.gif" ContentType="image/gif"/>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6000" y="812520"/>
            <a:ext cx="7127280" cy="4008960"/>
          </a:xfrm>
          <a:prstGeom prst="rect">
            <a:avLst/>
          </a:prstGeom>
        </p:spPr>
        <p:txBody>
          <a:bodyPr lIns="0" rIns="0" tIns="0" bIns="0" anchor="ctr"/>
          <a:p>
            <a:r>
              <a:rPr b="0" lang="en-US" sz="2400" spc="-1" strike="noStrike">
                <a:solidFill>
                  <a:srgbClr val="ffffff"/>
                </a:solidFill>
                <a:latin typeface="Calibri"/>
              </a:rPr>
              <a:t>Click to move the slide</a:t>
            </a:r>
            <a:endParaRPr b="0" lang="en-US" sz="2400" spc="-1" strike="noStrike">
              <a:solidFill>
                <a:srgbClr val="ffffff"/>
              </a:solidFill>
              <a:latin typeface="Calibri"/>
            </a:endParaRPr>
          </a:p>
        </p:txBody>
      </p:sp>
      <p:sp>
        <p:nvSpPr>
          <p:cNvPr id="21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1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1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1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17" name="PlaceHolder 6"/>
          <p:cNvSpPr>
            <a:spLocks noGrp="1"/>
          </p:cNvSpPr>
          <p:nvPr>
            <p:ph type="sldNum"/>
          </p:nvPr>
        </p:nvSpPr>
        <p:spPr>
          <a:xfrm>
            <a:off x="4278960" y="10157400"/>
            <a:ext cx="3280680" cy="534240"/>
          </a:xfrm>
          <a:prstGeom prst="rect">
            <a:avLst/>
          </a:prstGeom>
        </p:spPr>
        <p:txBody>
          <a:bodyPr lIns="0" rIns="0" tIns="0" bIns="0" anchor="b"/>
          <a:p>
            <a:pPr algn="r"/>
            <a:fld id="{9A0908F0-CECB-44E9-9F5C-F5F0CDF517F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1.xml"/><Relationship Id="rId4"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4.xml"/><Relationship Id="rId4"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1.xml"/><Relationship Id="rId4"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7.xml"/><Relationship Id="rId4"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8.xml"/><Relationship Id="rId4"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9.xml"/><Relationship Id="rId4"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43.xml"/><Relationship Id="rId4"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45.xml"/><Relationship Id="rId4"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46.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18" name="TextShape 2"/>
          <p:cNvSpPr txBox="1"/>
          <p:nvPr/>
        </p:nvSpPr>
        <p:spPr>
          <a:xfrm>
            <a:off x="6309000" y="8748000"/>
            <a:ext cx="547200" cy="394200"/>
          </a:xfrm>
          <a:prstGeom prst="rect">
            <a:avLst/>
          </a:prstGeom>
          <a:noFill/>
          <a:ln>
            <a:noFill/>
          </a:ln>
        </p:spPr>
        <p:txBody>
          <a:bodyPr anchor="b"/>
          <a:p>
            <a:pPr algn="r">
              <a:lnSpc>
                <a:spcPct val="100000"/>
              </a:lnSpc>
            </a:pPr>
            <a:fld id="{6D69CFCA-81BA-4AD3-A5E4-BF5E85E525E2}"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19" name="PlaceHolder 3"/>
          <p:cNvSpPr>
            <a:spLocks noGrp="1"/>
          </p:cNvSpPr>
          <p:nvPr>
            <p:ph type="sldImg"/>
          </p:nvPr>
        </p:nvSpPr>
        <p:spPr>
          <a:xfrm>
            <a:off x="382680" y="685800"/>
            <a:ext cx="6092640" cy="3428640"/>
          </a:xfrm>
          <a:prstGeom prst="rect">
            <a:avLst/>
          </a:prstGeom>
        </p:spPr>
      </p:sp>
      <p:sp>
        <p:nvSpPr>
          <p:cNvPr id="62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2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2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2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2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C923CCF0-8416-49D2-97BD-82123A6DF83A}"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380880" y="685800"/>
            <a:ext cx="6095520" cy="3428640"/>
          </a:xfrm>
          <a:prstGeom prst="rect">
            <a:avLst/>
          </a:prstGeom>
        </p:spPr>
      </p:sp>
      <p:sp>
        <p:nvSpPr>
          <p:cNvPr id="626"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627"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628" name="TextShape 4"/>
          <p:cNvSpPr txBox="1"/>
          <p:nvPr/>
        </p:nvSpPr>
        <p:spPr>
          <a:xfrm>
            <a:off x="6309000" y="8748000"/>
            <a:ext cx="547200" cy="394200"/>
          </a:xfrm>
          <a:prstGeom prst="rect">
            <a:avLst/>
          </a:prstGeom>
          <a:noFill/>
          <a:ln>
            <a:noFill/>
          </a:ln>
        </p:spPr>
        <p:txBody>
          <a:bodyPr anchor="b"/>
          <a:p>
            <a:pPr algn="r">
              <a:lnSpc>
                <a:spcPct val="100000"/>
              </a:lnSpc>
            </a:pPr>
            <a:fld id="{5760267D-87BF-484E-9ABF-7F7C617CCE7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30" name="TextShape 2"/>
          <p:cNvSpPr txBox="1"/>
          <p:nvPr/>
        </p:nvSpPr>
        <p:spPr>
          <a:xfrm>
            <a:off x="6309000" y="8748000"/>
            <a:ext cx="547200" cy="394200"/>
          </a:xfrm>
          <a:prstGeom prst="rect">
            <a:avLst/>
          </a:prstGeom>
          <a:noFill/>
          <a:ln>
            <a:noFill/>
          </a:ln>
        </p:spPr>
        <p:txBody>
          <a:bodyPr anchor="b"/>
          <a:p>
            <a:pPr algn="r">
              <a:lnSpc>
                <a:spcPct val="100000"/>
              </a:lnSpc>
            </a:pPr>
            <a:fld id="{E31A2EC2-35FC-4771-AFD1-B7F3F47E2CBB}"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31" name="PlaceHolder 3"/>
          <p:cNvSpPr>
            <a:spLocks noGrp="1"/>
          </p:cNvSpPr>
          <p:nvPr>
            <p:ph type="sldImg"/>
          </p:nvPr>
        </p:nvSpPr>
        <p:spPr>
          <a:xfrm>
            <a:off x="382680" y="685800"/>
            <a:ext cx="6092640" cy="3428640"/>
          </a:xfrm>
          <a:prstGeom prst="rect">
            <a:avLst/>
          </a:prstGeom>
        </p:spPr>
      </p:sp>
      <p:sp>
        <p:nvSpPr>
          <p:cNvPr id="63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3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3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3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3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05D676AC-6E47-483E-8B82-0A7ED5BF4789}"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38" name="TextShape 2"/>
          <p:cNvSpPr txBox="1"/>
          <p:nvPr/>
        </p:nvSpPr>
        <p:spPr>
          <a:xfrm>
            <a:off x="6309000" y="8748000"/>
            <a:ext cx="547200" cy="394200"/>
          </a:xfrm>
          <a:prstGeom prst="rect">
            <a:avLst/>
          </a:prstGeom>
          <a:noFill/>
          <a:ln>
            <a:noFill/>
          </a:ln>
        </p:spPr>
        <p:txBody>
          <a:bodyPr anchor="b"/>
          <a:p>
            <a:pPr algn="r">
              <a:lnSpc>
                <a:spcPct val="100000"/>
              </a:lnSpc>
            </a:pPr>
            <a:fld id="{9469E59F-08D1-41F6-B403-D70F513E0E26}"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39" name="PlaceHolder 3"/>
          <p:cNvSpPr>
            <a:spLocks noGrp="1"/>
          </p:cNvSpPr>
          <p:nvPr>
            <p:ph type="sldImg"/>
          </p:nvPr>
        </p:nvSpPr>
        <p:spPr>
          <a:xfrm>
            <a:off x="382680" y="685800"/>
            <a:ext cx="6092640" cy="3428640"/>
          </a:xfrm>
          <a:prstGeom prst="rect">
            <a:avLst/>
          </a:prstGeom>
        </p:spPr>
      </p:sp>
      <p:sp>
        <p:nvSpPr>
          <p:cNvPr id="64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4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4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4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4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E0EB23C6-5F5C-4418-9435-6782B9EE5AFC}"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ldImg"/>
          </p:nvPr>
        </p:nvSpPr>
        <p:spPr>
          <a:xfrm>
            <a:off x="380880" y="685800"/>
            <a:ext cx="6095520" cy="3428640"/>
          </a:xfrm>
          <a:prstGeom prst="rect">
            <a:avLst/>
          </a:prstGeom>
        </p:spPr>
      </p:sp>
      <p:sp>
        <p:nvSpPr>
          <p:cNvPr id="646"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647"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648" name="TextShape 4"/>
          <p:cNvSpPr txBox="1"/>
          <p:nvPr/>
        </p:nvSpPr>
        <p:spPr>
          <a:xfrm>
            <a:off x="6309000" y="8748000"/>
            <a:ext cx="547200" cy="394200"/>
          </a:xfrm>
          <a:prstGeom prst="rect">
            <a:avLst/>
          </a:prstGeom>
          <a:noFill/>
          <a:ln>
            <a:noFill/>
          </a:ln>
        </p:spPr>
        <p:txBody>
          <a:bodyPr anchor="b"/>
          <a:p>
            <a:pPr algn="r">
              <a:lnSpc>
                <a:spcPct val="100000"/>
              </a:lnSpc>
            </a:pPr>
            <a:fld id="{5C9333A2-03B8-4DF7-9860-FDDC533E8115}"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50" name="TextShape 2"/>
          <p:cNvSpPr txBox="1"/>
          <p:nvPr/>
        </p:nvSpPr>
        <p:spPr>
          <a:xfrm>
            <a:off x="6309000" y="8748000"/>
            <a:ext cx="547200" cy="394200"/>
          </a:xfrm>
          <a:prstGeom prst="rect">
            <a:avLst/>
          </a:prstGeom>
          <a:noFill/>
          <a:ln>
            <a:noFill/>
          </a:ln>
        </p:spPr>
        <p:txBody>
          <a:bodyPr anchor="b"/>
          <a:p>
            <a:pPr algn="r">
              <a:lnSpc>
                <a:spcPct val="100000"/>
              </a:lnSpc>
            </a:pPr>
            <a:fld id="{4C254EDB-BDDF-4574-A8D9-A84905E4A7EA}"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51" name="PlaceHolder 3"/>
          <p:cNvSpPr>
            <a:spLocks noGrp="1"/>
          </p:cNvSpPr>
          <p:nvPr>
            <p:ph type="sldImg"/>
          </p:nvPr>
        </p:nvSpPr>
        <p:spPr>
          <a:xfrm>
            <a:off x="382680" y="685800"/>
            <a:ext cx="6092640" cy="3428640"/>
          </a:xfrm>
          <a:prstGeom prst="rect">
            <a:avLst/>
          </a:prstGeom>
        </p:spPr>
      </p:sp>
      <p:sp>
        <p:nvSpPr>
          <p:cNvPr id="65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5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5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5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5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D126CAB5-914A-4F3E-AC6C-AECE2FB5BC42}"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58" name="TextShape 2"/>
          <p:cNvSpPr txBox="1"/>
          <p:nvPr/>
        </p:nvSpPr>
        <p:spPr>
          <a:xfrm>
            <a:off x="6309000" y="8748000"/>
            <a:ext cx="547200" cy="394200"/>
          </a:xfrm>
          <a:prstGeom prst="rect">
            <a:avLst/>
          </a:prstGeom>
          <a:noFill/>
          <a:ln>
            <a:noFill/>
          </a:ln>
        </p:spPr>
        <p:txBody>
          <a:bodyPr anchor="b"/>
          <a:p>
            <a:pPr algn="r">
              <a:lnSpc>
                <a:spcPct val="100000"/>
              </a:lnSpc>
            </a:pPr>
            <a:fld id="{4D5D5120-86F5-4589-A033-9377757322FA}"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59" name="PlaceHolder 3"/>
          <p:cNvSpPr>
            <a:spLocks noGrp="1"/>
          </p:cNvSpPr>
          <p:nvPr>
            <p:ph type="sldImg"/>
          </p:nvPr>
        </p:nvSpPr>
        <p:spPr>
          <a:xfrm>
            <a:off x="382680" y="685800"/>
            <a:ext cx="6092640" cy="3428640"/>
          </a:xfrm>
          <a:prstGeom prst="rect">
            <a:avLst/>
          </a:prstGeom>
        </p:spPr>
      </p:sp>
      <p:sp>
        <p:nvSpPr>
          <p:cNvPr id="66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6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6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6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6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99ACDA0A-D95B-44FE-88CC-EAE0B7F8DDBF}"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66" name="TextShape 2"/>
          <p:cNvSpPr txBox="1"/>
          <p:nvPr/>
        </p:nvSpPr>
        <p:spPr>
          <a:xfrm>
            <a:off x="6309000" y="8748000"/>
            <a:ext cx="547200" cy="394200"/>
          </a:xfrm>
          <a:prstGeom prst="rect">
            <a:avLst/>
          </a:prstGeom>
          <a:noFill/>
          <a:ln>
            <a:noFill/>
          </a:ln>
        </p:spPr>
        <p:txBody>
          <a:bodyPr anchor="b"/>
          <a:p>
            <a:pPr algn="r">
              <a:lnSpc>
                <a:spcPct val="100000"/>
              </a:lnSpc>
            </a:pPr>
            <a:fld id="{FB061B83-061A-4FFA-918F-C8FEB904AF6F}"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67" name="PlaceHolder 3"/>
          <p:cNvSpPr>
            <a:spLocks noGrp="1"/>
          </p:cNvSpPr>
          <p:nvPr>
            <p:ph type="sldImg"/>
          </p:nvPr>
        </p:nvSpPr>
        <p:spPr>
          <a:xfrm>
            <a:off x="382680" y="685800"/>
            <a:ext cx="6092640" cy="3428640"/>
          </a:xfrm>
          <a:prstGeom prst="rect">
            <a:avLst/>
          </a:prstGeom>
        </p:spPr>
      </p:sp>
      <p:sp>
        <p:nvSpPr>
          <p:cNvPr id="668"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69"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70"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71"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72"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E1008BB2-07AB-4758-BBB7-652AEA2D1181}"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74" name="TextShape 2"/>
          <p:cNvSpPr txBox="1"/>
          <p:nvPr/>
        </p:nvSpPr>
        <p:spPr>
          <a:xfrm>
            <a:off x="6309000" y="8748000"/>
            <a:ext cx="547200" cy="394200"/>
          </a:xfrm>
          <a:prstGeom prst="rect">
            <a:avLst/>
          </a:prstGeom>
          <a:noFill/>
          <a:ln>
            <a:noFill/>
          </a:ln>
        </p:spPr>
        <p:txBody>
          <a:bodyPr anchor="b"/>
          <a:p>
            <a:pPr algn="r">
              <a:lnSpc>
                <a:spcPct val="100000"/>
              </a:lnSpc>
            </a:pPr>
            <a:fld id="{20EDC45B-9F88-4F0F-B5E9-5805FD3D6639}"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75" name="PlaceHolder 3"/>
          <p:cNvSpPr>
            <a:spLocks noGrp="1"/>
          </p:cNvSpPr>
          <p:nvPr>
            <p:ph type="sldImg"/>
          </p:nvPr>
        </p:nvSpPr>
        <p:spPr>
          <a:xfrm>
            <a:off x="382680" y="685800"/>
            <a:ext cx="6092640" cy="3428640"/>
          </a:xfrm>
          <a:prstGeom prst="rect">
            <a:avLst/>
          </a:prstGeom>
        </p:spPr>
      </p:sp>
      <p:sp>
        <p:nvSpPr>
          <p:cNvPr id="676"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77"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78"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79"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80"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14D5BE4B-988A-4CCE-A050-06E5CB23ADAF}"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82" name="TextShape 2"/>
          <p:cNvSpPr txBox="1"/>
          <p:nvPr/>
        </p:nvSpPr>
        <p:spPr>
          <a:xfrm>
            <a:off x="6309000" y="8748000"/>
            <a:ext cx="547200" cy="394200"/>
          </a:xfrm>
          <a:prstGeom prst="rect">
            <a:avLst/>
          </a:prstGeom>
          <a:noFill/>
          <a:ln>
            <a:noFill/>
          </a:ln>
        </p:spPr>
        <p:txBody>
          <a:bodyPr anchor="b"/>
          <a:p>
            <a:pPr algn="r">
              <a:lnSpc>
                <a:spcPct val="100000"/>
              </a:lnSpc>
            </a:pPr>
            <a:fld id="{86BE1039-AC5E-4ABB-8570-3E6BF03DE380}"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83" name="PlaceHolder 3"/>
          <p:cNvSpPr>
            <a:spLocks noGrp="1"/>
          </p:cNvSpPr>
          <p:nvPr>
            <p:ph type="sldImg"/>
          </p:nvPr>
        </p:nvSpPr>
        <p:spPr>
          <a:xfrm>
            <a:off x="382680" y="685800"/>
            <a:ext cx="6092640" cy="3428640"/>
          </a:xfrm>
          <a:prstGeom prst="rect">
            <a:avLst/>
          </a:prstGeom>
        </p:spPr>
      </p:sp>
      <p:sp>
        <p:nvSpPr>
          <p:cNvPr id="684"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85"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86"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87"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88"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70785D2D-CD10-4836-A3A5-17C73BD12361}"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690" name="TextShape 2"/>
          <p:cNvSpPr txBox="1"/>
          <p:nvPr/>
        </p:nvSpPr>
        <p:spPr>
          <a:xfrm>
            <a:off x="6309000" y="8748000"/>
            <a:ext cx="547200" cy="394200"/>
          </a:xfrm>
          <a:prstGeom prst="rect">
            <a:avLst/>
          </a:prstGeom>
          <a:noFill/>
          <a:ln>
            <a:noFill/>
          </a:ln>
        </p:spPr>
        <p:txBody>
          <a:bodyPr anchor="b"/>
          <a:p>
            <a:pPr algn="r">
              <a:lnSpc>
                <a:spcPct val="100000"/>
              </a:lnSpc>
            </a:pPr>
            <a:fld id="{2369188D-07F4-4F39-9461-C106384A330F}"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91" name="PlaceHolder 3"/>
          <p:cNvSpPr>
            <a:spLocks noGrp="1"/>
          </p:cNvSpPr>
          <p:nvPr>
            <p:ph type="sldImg"/>
          </p:nvPr>
        </p:nvSpPr>
        <p:spPr>
          <a:xfrm>
            <a:off x="382680" y="685800"/>
            <a:ext cx="6092640" cy="3428640"/>
          </a:xfrm>
          <a:prstGeom prst="rect">
            <a:avLst/>
          </a:prstGeom>
        </p:spPr>
      </p:sp>
      <p:sp>
        <p:nvSpPr>
          <p:cNvPr id="69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69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69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69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69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421A4647-7548-4772-A288-3CF9DD15F76C}"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sldImg"/>
          </p:nvPr>
        </p:nvSpPr>
        <p:spPr>
          <a:xfrm>
            <a:off x="380880" y="685800"/>
            <a:ext cx="6095520" cy="3428640"/>
          </a:xfrm>
          <a:prstGeom prst="rect">
            <a:avLst/>
          </a:prstGeom>
        </p:spPr>
      </p:sp>
      <p:sp>
        <p:nvSpPr>
          <p:cNvPr id="698"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699" name="TextShape 3"/>
          <p:cNvSpPr txBox="1"/>
          <p:nvPr/>
        </p:nvSpPr>
        <p:spPr>
          <a:xfrm>
            <a:off x="6309000" y="8748000"/>
            <a:ext cx="547200" cy="394200"/>
          </a:xfrm>
          <a:prstGeom prst="rect">
            <a:avLst/>
          </a:prstGeom>
          <a:noFill/>
          <a:ln>
            <a:noFill/>
          </a:ln>
        </p:spPr>
        <p:txBody>
          <a:bodyPr anchor="b"/>
          <a:p>
            <a:pPr algn="r">
              <a:lnSpc>
                <a:spcPct val="100000"/>
              </a:lnSpc>
            </a:pPr>
            <a:fld id="{DAE5C2A8-3A04-4EF1-ACF9-BAFEF8E3BBDA}"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700" name="TextShape 4"/>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02" name="TextShape 2"/>
          <p:cNvSpPr txBox="1"/>
          <p:nvPr/>
        </p:nvSpPr>
        <p:spPr>
          <a:xfrm>
            <a:off x="6309000" y="8748000"/>
            <a:ext cx="547200" cy="394200"/>
          </a:xfrm>
          <a:prstGeom prst="rect">
            <a:avLst/>
          </a:prstGeom>
          <a:noFill/>
          <a:ln>
            <a:noFill/>
          </a:ln>
        </p:spPr>
        <p:txBody>
          <a:bodyPr anchor="b"/>
          <a:p>
            <a:pPr algn="r">
              <a:lnSpc>
                <a:spcPct val="100000"/>
              </a:lnSpc>
            </a:pPr>
            <a:fld id="{553DFE74-6A0E-4355-8B72-FF80CAA179F4}"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03" name="PlaceHolder 3"/>
          <p:cNvSpPr>
            <a:spLocks noGrp="1"/>
          </p:cNvSpPr>
          <p:nvPr>
            <p:ph type="sldImg"/>
          </p:nvPr>
        </p:nvSpPr>
        <p:spPr>
          <a:xfrm>
            <a:off x="382680" y="685800"/>
            <a:ext cx="6092640" cy="3428640"/>
          </a:xfrm>
          <a:prstGeom prst="rect">
            <a:avLst/>
          </a:prstGeom>
        </p:spPr>
      </p:sp>
      <p:sp>
        <p:nvSpPr>
          <p:cNvPr id="704"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05"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06"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07"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08"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61D92211-F862-4766-93FE-B6E8412E1F2A}"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10" name="TextShape 2"/>
          <p:cNvSpPr txBox="1"/>
          <p:nvPr/>
        </p:nvSpPr>
        <p:spPr>
          <a:xfrm>
            <a:off x="6309000" y="8748000"/>
            <a:ext cx="547200" cy="394200"/>
          </a:xfrm>
          <a:prstGeom prst="rect">
            <a:avLst/>
          </a:prstGeom>
          <a:noFill/>
          <a:ln>
            <a:noFill/>
          </a:ln>
        </p:spPr>
        <p:txBody>
          <a:bodyPr anchor="b"/>
          <a:p>
            <a:pPr algn="r">
              <a:lnSpc>
                <a:spcPct val="100000"/>
              </a:lnSpc>
            </a:pPr>
            <a:fld id="{8CE14B48-263C-4D40-B7CC-1D9558EB4F9E}"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11" name="PlaceHolder 3"/>
          <p:cNvSpPr>
            <a:spLocks noGrp="1"/>
          </p:cNvSpPr>
          <p:nvPr>
            <p:ph type="sldImg"/>
          </p:nvPr>
        </p:nvSpPr>
        <p:spPr>
          <a:xfrm>
            <a:off x="382680" y="685800"/>
            <a:ext cx="6092640" cy="3428640"/>
          </a:xfrm>
          <a:prstGeom prst="rect">
            <a:avLst/>
          </a:prstGeom>
        </p:spPr>
      </p:sp>
      <p:sp>
        <p:nvSpPr>
          <p:cNvPr id="71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1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1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1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1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FAF1EBC1-AF17-4ABD-8437-F988D0A6257A}"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18" name="TextShape 2"/>
          <p:cNvSpPr txBox="1"/>
          <p:nvPr/>
        </p:nvSpPr>
        <p:spPr>
          <a:xfrm>
            <a:off x="6309000" y="8748000"/>
            <a:ext cx="547200" cy="394200"/>
          </a:xfrm>
          <a:prstGeom prst="rect">
            <a:avLst/>
          </a:prstGeom>
          <a:noFill/>
          <a:ln>
            <a:noFill/>
          </a:ln>
        </p:spPr>
        <p:txBody>
          <a:bodyPr anchor="b"/>
          <a:p>
            <a:pPr algn="r">
              <a:lnSpc>
                <a:spcPct val="100000"/>
              </a:lnSpc>
            </a:pPr>
            <a:fld id="{F7820B75-5191-4FC1-987C-982DDB790420}"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19" name="PlaceHolder 3"/>
          <p:cNvSpPr>
            <a:spLocks noGrp="1"/>
          </p:cNvSpPr>
          <p:nvPr>
            <p:ph type="sldImg"/>
          </p:nvPr>
        </p:nvSpPr>
        <p:spPr>
          <a:xfrm>
            <a:off x="382680" y="685800"/>
            <a:ext cx="6092640" cy="3428640"/>
          </a:xfrm>
          <a:prstGeom prst="rect">
            <a:avLst/>
          </a:prstGeom>
        </p:spPr>
      </p:sp>
      <p:sp>
        <p:nvSpPr>
          <p:cNvPr id="72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2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2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2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2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D1605EC9-0469-4C1B-95BF-1DF413E3D24F}"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26" name="TextShape 2"/>
          <p:cNvSpPr txBox="1"/>
          <p:nvPr/>
        </p:nvSpPr>
        <p:spPr>
          <a:xfrm>
            <a:off x="6309000" y="8748000"/>
            <a:ext cx="547200" cy="394200"/>
          </a:xfrm>
          <a:prstGeom prst="rect">
            <a:avLst/>
          </a:prstGeom>
          <a:noFill/>
          <a:ln>
            <a:noFill/>
          </a:ln>
        </p:spPr>
        <p:txBody>
          <a:bodyPr anchor="b"/>
          <a:p>
            <a:pPr algn="r">
              <a:lnSpc>
                <a:spcPct val="100000"/>
              </a:lnSpc>
            </a:pPr>
            <a:fld id="{EC95DBFD-745B-446C-B78C-F180686AC3FD}"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27" name="PlaceHolder 3"/>
          <p:cNvSpPr>
            <a:spLocks noGrp="1"/>
          </p:cNvSpPr>
          <p:nvPr>
            <p:ph type="sldImg"/>
          </p:nvPr>
        </p:nvSpPr>
        <p:spPr>
          <a:xfrm>
            <a:off x="382680" y="685800"/>
            <a:ext cx="6092640" cy="3428640"/>
          </a:xfrm>
          <a:prstGeom prst="rect">
            <a:avLst/>
          </a:prstGeom>
        </p:spPr>
      </p:sp>
      <p:sp>
        <p:nvSpPr>
          <p:cNvPr id="728"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29"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30"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31"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32"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F61A9DE8-B145-4C56-938F-A0DFFAC2666A}"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34" name="TextShape 2"/>
          <p:cNvSpPr txBox="1"/>
          <p:nvPr/>
        </p:nvSpPr>
        <p:spPr>
          <a:xfrm>
            <a:off x="6309000" y="8748000"/>
            <a:ext cx="547200" cy="394200"/>
          </a:xfrm>
          <a:prstGeom prst="rect">
            <a:avLst/>
          </a:prstGeom>
          <a:noFill/>
          <a:ln>
            <a:noFill/>
          </a:ln>
        </p:spPr>
        <p:txBody>
          <a:bodyPr anchor="b"/>
          <a:p>
            <a:pPr algn="r">
              <a:lnSpc>
                <a:spcPct val="100000"/>
              </a:lnSpc>
            </a:pPr>
            <a:fld id="{1AA26D87-528E-4717-9BB4-B40E8F83EE19}"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35" name="PlaceHolder 3"/>
          <p:cNvSpPr>
            <a:spLocks noGrp="1"/>
          </p:cNvSpPr>
          <p:nvPr>
            <p:ph type="sldImg"/>
          </p:nvPr>
        </p:nvSpPr>
        <p:spPr>
          <a:xfrm>
            <a:off x="382680" y="685800"/>
            <a:ext cx="6092640" cy="3428640"/>
          </a:xfrm>
          <a:prstGeom prst="rect">
            <a:avLst/>
          </a:prstGeom>
        </p:spPr>
      </p:sp>
      <p:sp>
        <p:nvSpPr>
          <p:cNvPr id="736"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37"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38"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39"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40"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9D423A6A-F674-4779-8978-702AD76F80DF}"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42" name="TextShape 2"/>
          <p:cNvSpPr txBox="1"/>
          <p:nvPr/>
        </p:nvSpPr>
        <p:spPr>
          <a:xfrm>
            <a:off x="6309000" y="8748000"/>
            <a:ext cx="547200" cy="394200"/>
          </a:xfrm>
          <a:prstGeom prst="rect">
            <a:avLst/>
          </a:prstGeom>
          <a:noFill/>
          <a:ln>
            <a:noFill/>
          </a:ln>
        </p:spPr>
        <p:txBody>
          <a:bodyPr anchor="b"/>
          <a:p>
            <a:pPr algn="r">
              <a:lnSpc>
                <a:spcPct val="100000"/>
              </a:lnSpc>
            </a:pPr>
            <a:fld id="{C9390499-BEAD-45DF-A97A-2643CA06BECE}"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43" name="PlaceHolder 3"/>
          <p:cNvSpPr>
            <a:spLocks noGrp="1"/>
          </p:cNvSpPr>
          <p:nvPr>
            <p:ph type="sldImg"/>
          </p:nvPr>
        </p:nvSpPr>
        <p:spPr>
          <a:xfrm>
            <a:off x="382680" y="685800"/>
            <a:ext cx="6092640" cy="3428640"/>
          </a:xfrm>
          <a:prstGeom prst="rect">
            <a:avLst/>
          </a:prstGeom>
        </p:spPr>
      </p:sp>
      <p:sp>
        <p:nvSpPr>
          <p:cNvPr id="744"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45"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46"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47"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48"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0208054B-8CE4-43B9-A827-158E5741047C}"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50" name="TextShape 2"/>
          <p:cNvSpPr txBox="1"/>
          <p:nvPr/>
        </p:nvSpPr>
        <p:spPr>
          <a:xfrm>
            <a:off x="6309000" y="8748000"/>
            <a:ext cx="547200" cy="394200"/>
          </a:xfrm>
          <a:prstGeom prst="rect">
            <a:avLst/>
          </a:prstGeom>
          <a:noFill/>
          <a:ln>
            <a:noFill/>
          </a:ln>
        </p:spPr>
        <p:txBody>
          <a:bodyPr anchor="b"/>
          <a:p>
            <a:pPr algn="r">
              <a:lnSpc>
                <a:spcPct val="100000"/>
              </a:lnSpc>
            </a:pPr>
            <a:fld id="{5871F7CE-E049-4426-AC40-901B1B96C337}"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51" name="PlaceHolder 3"/>
          <p:cNvSpPr>
            <a:spLocks noGrp="1"/>
          </p:cNvSpPr>
          <p:nvPr>
            <p:ph type="sldImg"/>
          </p:nvPr>
        </p:nvSpPr>
        <p:spPr>
          <a:xfrm>
            <a:off x="382680" y="685800"/>
            <a:ext cx="6092640" cy="3428640"/>
          </a:xfrm>
          <a:prstGeom prst="rect">
            <a:avLst/>
          </a:prstGeom>
        </p:spPr>
      </p:sp>
      <p:sp>
        <p:nvSpPr>
          <p:cNvPr id="75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5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5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5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5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8185D7F0-B899-4FD4-B799-37354E8B3397}"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58" name="TextShape 2"/>
          <p:cNvSpPr txBox="1"/>
          <p:nvPr/>
        </p:nvSpPr>
        <p:spPr>
          <a:xfrm>
            <a:off x="6309000" y="8748000"/>
            <a:ext cx="547200" cy="394200"/>
          </a:xfrm>
          <a:prstGeom prst="rect">
            <a:avLst/>
          </a:prstGeom>
          <a:noFill/>
          <a:ln>
            <a:noFill/>
          </a:ln>
        </p:spPr>
        <p:txBody>
          <a:bodyPr anchor="b"/>
          <a:p>
            <a:pPr algn="r">
              <a:lnSpc>
                <a:spcPct val="100000"/>
              </a:lnSpc>
            </a:pPr>
            <a:fld id="{D0729B73-4214-4AC7-907E-28F5247C7A61}"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59" name="PlaceHolder 3"/>
          <p:cNvSpPr>
            <a:spLocks noGrp="1"/>
          </p:cNvSpPr>
          <p:nvPr>
            <p:ph type="sldImg"/>
          </p:nvPr>
        </p:nvSpPr>
        <p:spPr>
          <a:xfrm>
            <a:off x="382680" y="685800"/>
            <a:ext cx="6092640" cy="3428640"/>
          </a:xfrm>
          <a:prstGeom prst="rect">
            <a:avLst/>
          </a:prstGeom>
        </p:spPr>
      </p:sp>
      <p:sp>
        <p:nvSpPr>
          <p:cNvPr id="76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6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6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6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6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6D3B0543-3438-4399-B4F7-B0D1856ECDD2}"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66" name="TextShape 2"/>
          <p:cNvSpPr txBox="1"/>
          <p:nvPr/>
        </p:nvSpPr>
        <p:spPr>
          <a:xfrm>
            <a:off x="6309000" y="8748000"/>
            <a:ext cx="547200" cy="394200"/>
          </a:xfrm>
          <a:prstGeom prst="rect">
            <a:avLst/>
          </a:prstGeom>
          <a:noFill/>
          <a:ln>
            <a:noFill/>
          </a:ln>
        </p:spPr>
        <p:txBody>
          <a:bodyPr anchor="b"/>
          <a:p>
            <a:pPr algn="r">
              <a:lnSpc>
                <a:spcPct val="100000"/>
              </a:lnSpc>
            </a:pPr>
            <a:fld id="{6FBC3C21-D714-4D92-84D8-0FE087457CA2}"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67" name="PlaceHolder 3"/>
          <p:cNvSpPr>
            <a:spLocks noGrp="1"/>
          </p:cNvSpPr>
          <p:nvPr>
            <p:ph type="sldImg"/>
          </p:nvPr>
        </p:nvSpPr>
        <p:spPr>
          <a:xfrm>
            <a:off x="382680" y="685800"/>
            <a:ext cx="6092640" cy="3428640"/>
          </a:xfrm>
          <a:prstGeom prst="rect">
            <a:avLst/>
          </a:prstGeom>
        </p:spPr>
      </p:sp>
      <p:sp>
        <p:nvSpPr>
          <p:cNvPr id="768"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69"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70"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71"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72"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2C415330-4779-4C32-8B7F-59F7D7501B9D}"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74" name="TextShape 2"/>
          <p:cNvSpPr txBox="1"/>
          <p:nvPr/>
        </p:nvSpPr>
        <p:spPr>
          <a:xfrm>
            <a:off x="6309000" y="8748000"/>
            <a:ext cx="547200" cy="394200"/>
          </a:xfrm>
          <a:prstGeom prst="rect">
            <a:avLst/>
          </a:prstGeom>
          <a:noFill/>
          <a:ln>
            <a:noFill/>
          </a:ln>
        </p:spPr>
        <p:txBody>
          <a:bodyPr anchor="b"/>
          <a:p>
            <a:pPr algn="r">
              <a:lnSpc>
                <a:spcPct val="100000"/>
              </a:lnSpc>
            </a:pPr>
            <a:fld id="{D9147244-2B4B-46DB-868D-ED38FBA04B59}"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75" name="PlaceHolder 3"/>
          <p:cNvSpPr>
            <a:spLocks noGrp="1"/>
          </p:cNvSpPr>
          <p:nvPr>
            <p:ph type="sldImg"/>
          </p:nvPr>
        </p:nvSpPr>
        <p:spPr>
          <a:xfrm>
            <a:off x="382680" y="685800"/>
            <a:ext cx="6092640" cy="3428640"/>
          </a:xfrm>
          <a:prstGeom prst="rect">
            <a:avLst/>
          </a:prstGeom>
        </p:spPr>
      </p:sp>
      <p:sp>
        <p:nvSpPr>
          <p:cNvPr id="776"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77"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78"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79"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80"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44F4B8D2-957A-44E1-A4C1-55EBD679C931}"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82" name="TextShape 2"/>
          <p:cNvSpPr txBox="1"/>
          <p:nvPr/>
        </p:nvSpPr>
        <p:spPr>
          <a:xfrm>
            <a:off x="6309000" y="8748000"/>
            <a:ext cx="547200" cy="394200"/>
          </a:xfrm>
          <a:prstGeom prst="rect">
            <a:avLst/>
          </a:prstGeom>
          <a:noFill/>
          <a:ln>
            <a:noFill/>
          </a:ln>
        </p:spPr>
        <p:txBody>
          <a:bodyPr anchor="b"/>
          <a:p>
            <a:pPr algn="r">
              <a:lnSpc>
                <a:spcPct val="100000"/>
              </a:lnSpc>
            </a:pPr>
            <a:fld id="{C534F65C-3182-447A-97AE-8F40280958A7}"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83" name="PlaceHolder 3"/>
          <p:cNvSpPr>
            <a:spLocks noGrp="1"/>
          </p:cNvSpPr>
          <p:nvPr>
            <p:ph type="sldImg"/>
          </p:nvPr>
        </p:nvSpPr>
        <p:spPr>
          <a:xfrm>
            <a:off x="382680" y="685800"/>
            <a:ext cx="6092640" cy="3428640"/>
          </a:xfrm>
          <a:prstGeom prst="rect">
            <a:avLst/>
          </a:prstGeom>
        </p:spPr>
      </p:sp>
      <p:sp>
        <p:nvSpPr>
          <p:cNvPr id="784"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85"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86"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87"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88"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7A76F9C3-33C4-4EBF-B976-E60255B1FDC5}"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90" name="TextShape 2"/>
          <p:cNvSpPr txBox="1"/>
          <p:nvPr/>
        </p:nvSpPr>
        <p:spPr>
          <a:xfrm>
            <a:off x="6309000" y="8748000"/>
            <a:ext cx="547200" cy="394200"/>
          </a:xfrm>
          <a:prstGeom prst="rect">
            <a:avLst/>
          </a:prstGeom>
          <a:noFill/>
          <a:ln>
            <a:noFill/>
          </a:ln>
        </p:spPr>
        <p:txBody>
          <a:bodyPr anchor="b"/>
          <a:p>
            <a:pPr algn="r">
              <a:lnSpc>
                <a:spcPct val="100000"/>
              </a:lnSpc>
            </a:pPr>
            <a:fld id="{253E3914-8E3F-4674-AEE5-AB048D49ACC5}"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91" name="PlaceHolder 3"/>
          <p:cNvSpPr>
            <a:spLocks noGrp="1"/>
          </p:cNvSpPr>
          <p:nvPr>
            <p:ph type="sldImg"/>
          </p:nvPr>
        </p:nvSpPr>
        <p:spPr>
          <a:xfrm>
            <a:off x="382680" y="685800"/>
            <a:ext cx="6092640" cy="3428640"/>
          </a:xfrm>
          <a:prstGeom prst="rect">
            <a:avLst/>
          </a:prstGeom>
        </p:spPr>
      </p:sp>
      <p:sp>
        <p:nvSpPr>
          <p:cNvPr id="792"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793"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794"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795"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796"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47CD8063-8E62-4E73-AD60-F7B7752394AD}"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798" name="TextShape 2"/>
          <p:cNvSpPr txBox="1"/>
          <p:nvPr/>
        </p:nvSpPr>
        <p:spPr>
          <a:xfrm>
            <a:off x="6309000" y="8748000"/>
            <a:ext cx="547200" cy="394200"/>
          </a:xfrm>
          <a:prstGeom prst="rect">
            <a:avLst/>
          </a:prstGeom>
          <a:noFill/>
          <a:ln>
            <a:noFill/>
          </a:ln>
        </p:spPr>
        <p:txBody>
          <a:bodyPr anchor="b"/>
          <a:p>
            <a:pPr algn="r">
              <a:lnSpc>
                <a:spcPct val="100000"/>
              </a:lnSpc>
            </a:pPr>
            <a:fld id="{8D96EC77-A6E7-41CA-9AA3-378227137122}"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799" name="PlaceHolder 3"/>
          <p:cNvSpPr>
            <a:spLocks noGrp="1"/>
          </p:cNvSpPr>
          <p:nvPr>
            <p:ph type="sldImg"/>
          </p:nvPr>
        </p:nvSpPr>
        <p:spPr>
          <a:xfrm>
            <a:off x="382680" y="685800"/>
            <a:ext cx="6092640" cy="3428640"/>
          </a:xfrm>
          <a:prstGeom prst="rect">
            <a:avLst/>
          </a:prstGeom>
        </p:spPr>
      </p:sp>
      <p:sp>
        <p:nvSpPr>
          <p:cNvPr id="80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80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80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80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80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A14D738A-0849-4539-8150-3CDF96AC56AA}"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sldImg"/>
          </p:nvPr>
        </p:nvSpPr>
        <p:spPr>
          <a:xfrm>
            <a:off x="380880" y="685800"/>
            <a:ext cx="6095520" cy="3428640"/>
          </a:xfrm>
          <a:prstGeom prst="rect">
            <a:avLst/>
          </a:prstGeom>
        </p:spPr>
      </p:sp>
      <p:sp>
        <p:nvSpPr>
          <p:cNvPr id="806"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807"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808" name="TextShape 4"/>
          <p:cNvSpPr txBox="1"/>
          <p:nvPr/>
        </p:nvSpPr>
        <p:spPr>
          <a:xfrm>
            <a:off x="6309000" y="8748000"/>
            <a:ext cx="547200" cy="394200"/>
          </a:xfrm>
          <a:prstGeom prst="rect">
            <a:avLst/>
          </a:prstGeom>
          <a:noFill/>
          <a:ln>
            <a:noFill/>
          </a:ln>
        </p:spPr>
        <p:txBody>
          <a:bodyPr anchor="b"/>
          <a:p>
            <a:pPr algn="r">
              <a:lnSpc>
                <a:spcPct val="100000"/>
              </a:lnSpc>
            </a:pPr>
            <a:fld id="{C992A152-3B93-4D6D-A6CF-B466C507DB12}"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sldImg"/>
          </p:nvPr>
        </p:nvSpPr>
        <p:spPr>
          <a:xfrm>
            <a:off x="380880" y="685800"/>
            <a:ext cx="6095520" cy="3428640"/>
          </a:xfrm>
          <a:prstGeom prst="rect">
            <a:avLst/>
          </a:prstGeom>
        </p:spPr>
      </p:sp>
      <p:sp>
        <p:nvSpPr>
          <p:cNvPr id="810"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811"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812" name="TextShape 4"/>
          <p:cNvSpPr txBox="1"/>
          <p:nvPr/>
        </p:nvSpPr>
        <p:spPr>
          <a:xfrm>
            <a:off x="6309000" y="8748000"/>
            <a:ext cx="547200" cy="394200"/>
          </a:xfrm>
          <a:prstGeom prst="rect">
            <a:avLst/>
          </a:prstGeom>
          <a:noFill/>
          <a:ln>
            <a:noFill/>
          </a:ln>
        </p:spPr>
        <p:txBody>
          <a:bodyPr anchor="b"/>
          <a:p>
            <a:pPr algn="r">
              <a:lnSpc>
                <a:spcPct val="100000"/>
              </a:lnSpc>
            </a:pPr>
            <a:fld id="{8E32DE3E-DFAD-4F2D-8BED-AB9BA434607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sldImg"/>
          </p:nvPr>
        </p:nvSpPr>
        <p:spPr>
          <a:xfrm>
            <a:off x="380880" y="685800"/>
            <a:ext cx="6095520" cy="3428640"/>
          </a:xfrm>
          <a:prstGeom prst="rect">
            <a:avLst/>
          </a:prstGeom>
        </p:spPr>
      </p:sp>
      <p:sp>
        <p:nvSpPr>
          <p:cNvPr id="814"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815"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816" name="TextShape 4"/>
          <p:cNvSpPr txBox="1"/>
          <p:nvPr/>
        </p:nvSpPr>
        <p:spPr>
          <a:xfrm>
            <a:off x="6309000" y="8748000"/>
            <a:ext cx="547200" cy="394200"/>
          </a:xfrm>
          <a:prstGeom prst="rect">
            <a:avLst/>
          </a:prstGeom>
          <a:noFill/>
          <a:ln>
            <a:noFill/>
          </a:ln>
        </p:spPr>
        <p:txBody>
          <a:bodyPr anchor="b"/>
          <a:p>
            <a:pPr algn="r">
              <a:lnSpc>
                <a:spcPct val="100000"/>
              </a:lnSpc>
            </a:pPr>
            <a:fld id="{A17DB5D5-F023-4613-91B2-1DCF3E1E3A1A}"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818" name="TextShape 2"/>
          <p:cNvSpPr txBox="1"/>
          <p:nvPr/>
        </p:nvSpPr>
        <p:spPr>
          <a:xfrm>
            <a:off x="6309000" y="8748000"/>
            <a:ext cx="547200" cy="394200"/>
          </a:xfrm>
          <a:prstGeom prst="rect">
            <a:avLst/>
          </a:prstGeom>
          <a:noFill/>
          <a:ln>
            <a:noFill/>
          </a:ln>
        </p:spPr>
        <p:txBody>
          <a:bodyPr anchor="b"/>
          <a:p>
            <a:pPr algn="r">
              <a:lnSpc>
                <a:spcPct val="100000"/>
              </a:lnSpc>
            </a:pPr>
            <a:fld id="{BF373C5F-D365-4CF4-846E-3EAB602E18B9}"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819" name="PlaceHolder 3"/>
          <p:cNvSpPr>
            <a:spLocks noGrp="1"/>
          </p:cNvSpPr>
          <p:nvPr>
            <p:ph type="sldImg"/>
          </p:nvPr>
        </p:nvSpPr>
        <p:spPr>
          <a:xfrm>
            <a:off x="382680" y="685800"/>
            <a:ext cx="6092640" cy="3428640"/>
          </a:xfrm>
          <a:prstGeom prst="rect">
            <a:avLst/>
          </a:prstGeom>
        </p:spPr>
      </p:sp>
      <p:sp>
        <p:nvSpPr>
          <p:cNvPr id="820"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821"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822"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823"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824"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BEADFB25-6068-45B7-AFDE-312140F2437D}"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826" name="TextShape 2"/>
          <p:cNvSpPr txBox="1"/>
          <p:nvPr/>
        </p:nvSpPr>
        <p:spPr>
          <a:xfrm>
            <a:off x="6309000" y="8748000"/>
            <a:ext cx="547200" cy="394200"/>
          </a:xfrm>
          <a:prstGeom prst="rect">
            <a:avLst/>
          </a:prstGeom>
          <a:noFill/>
          <a:ln>
            <a:noFill/>
          </a:ln>
        </p:spPr>
        <p:txBody>
          <a:bodyPr anchor="b"/>
          <a:p>
            <a:pPr algn="r">
              <a:lnSpc>
                <a:spcPct val="100000"/>
              </a:lnSpc>
            </a:pPr>
            <a:fld id="{57160826-98DF-4F5F-86A3-7C3001FBFEEA}"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827" name="PlaceHolder 3"/>
          <p:cNvSpPr>
            <a:spLocks noGrp="1"/>
          </p:cNvSpPr>
          <p:nvPr>
            <p:ph type="sldImg"/>
          </p:nvPr>
        </p:nvSpPr>
        <p:spPr>
          <a:xfrm>
            <a:off x="382680" y="685800"/>
            <a:ext cx="6092640" cy="3428640"/>
          </a:xfrm>
          <a:prstGeom prst="rect">
            <a:avLst/>
          </a:prstGeom>
        </p:spPr>
      </p:sp>
      <p:sp>
        <p:nvSpPr>
          <p:cNvPr id="828"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829"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830"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831"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832"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BECF22EC-96B0-4AA9-AC0C-9293D445303E}"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2005 National Academy for Software Development - http://academy.devbg.org. All rights reserved. Unauthorized copying or re-distribution is strictly prohibited.(c) 2006 National Academy for Software Development - http://academy.devbg.org*</a:t>
            </a:r>
            <a:endParaRPr b="0" lang="en-US" sz="1000" spc="-1" strike="noStrike">
              <a:latin typeface="Times New Roman"/>
            </a:endParaRPr>
          </a:p>
        </p:txBody>
      </p:sp>
      <p:sp>
        <p:nvSpPr>
          <p:cNvPr id="834" name="TextShape 2"/>
          <p:cNvSpPr txBox="1"/>
          <p:nvPr/>
        </p:nvSpPr>
        <p:spPr>
          <a:xfrm>
            <a:off x="6309000" y="8748000"/>
            <a:ext cx="547200" cy="394200"/>
          </a:xfrm>
          <a:prstGeom prst="rect">
            <a:avLst/>
          </a:prstGeom>
          <a:noFill/>
          <a:ln>
            <a:noFill/>
          </a:ln>
        </p:spPr>
        <p:txBody>
          <a:bodyPr anchor="b"/>
          <a:p>
            <a:pPr algn="r">
              <a:lnSpc>
                <a:spcPct val="100000"/>
              </a:lnSpc>
            </a:pPr>
            <a:fld id="{F01593E3-8F0A-4460-8AAC-F3741157BB24}"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835" name="PlaceHolder 3"/>
          <p:cNvSpPr>
            <a:spLocks noGrp="1"/>
          </p:cNvSpPr>
          <p:nvPr>
            <p:ph type="sldImg"/>
          </p:nvPr>
        </p:nvSpPr>
        <p:spPr>
          <a:xfrm>
            <a:off x="382680" y="685800"/>
            <a:ext cx="6092640" cy="3428640"/>
          </a:xfrm>
          <a:prstGeom prst="rect">
            <a:avLst/>
          </a:prstGeom>
        </p:spPr>
      </p:sp>
      <p:sp>
        <p:nvSpPr>
          <p:cNvPr id="836" name="PlaceHolder 4"/>
          <p:cNvSpPr>
            <a:spLocks noGrp="1"/>
          </p:cNvSpPr>
          <p:nvPr>
            <p:ph type="body"/>
          </p:nvPr>
        </p:nvSpPr>
        <p:spPr>
          <a:xfrm>
            <a:off x="380880" y="4343400"/>
            <a:ext cx="6095520" cy="4114440"/>
          </a:xfrm>
          <a:prstGeom prst="rect">
            <a:avLst/>
          </a:prstGeom>
        </p:spPr>
        <p:txBody>
          <a:bodyPr/>
          <a:p>
            <a:pPr marL="216000" indent="-216000">
              <a:lnSpc>
                <a:spcPct val="100000"/>
              </a:lnSpc>
            </a:pPr>
            <a:r>
              <a:rPr b="0" lang="en-US" sz="2000" spc="-1" strike="noStrike">
                <a:latin typeface="Arial"/>
              </a:rPr>
              <a:t>Extensibility / Polymorphism: New functionality may be easily plugged in without changing existing classes as long the new plug-in classes extend given base classes.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Reusability: For a set of similar applications a framework can be defined using a core set of classes that are to be extended by classes that fill in the application-dependent part.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endParaRPr b="0" lang="en-US" sz="2000" spc="-1" strike="noStrike">
              <a:latin typeface="Arial"/>
            </a:endParaRPr>
          </a:p>
        </p:txBody>
      </p:sp>
      <p:sp>
        <p:nvSpPr>
          <p:cNvPr id="837" name="TextShape 5"/>
          <p:cNvSpPr txBox="1"/>
          <p:nvPr/>
        </p:nvSpPr>
        <p:spPr>
          <a:xfrm>
            <a:off x="0" y="0"/>
            <a:ext cx="2971440" cy="251640"/>
          </a:xfrm>
          <a:prstGeom prst="rect">
            <a:avLst/>
          </a:prstGeom>
          <a:noFill/>
          <a:ln>
            <a:noFill/>
          </a:ln>
        </p:spPr>
        <p:txBody>
          <a:bodyPr/>
          <a:p>
            <a:pPr>
              <a:lnSpc>
                <a:spcPct val="100000"/>
              </a:lnSpc>
            </a:pPr>
            <a:r>
              <a:rPr b="0" lang="en-US" sz="1000" spc="-1" strike="noStrike">
                <a:solidFill>
                  <a:srgbClr val="000000"/>
                </a:solidFill>
                <a:latin typeface="+mn-lt"/>
                <a:ea typeface="+mn-ea"/>
              </a:rPr>
              <a:t>*</a:t>
            </a:r>
            <a:endParaRPr b="0" lang="en-US" sz="1000" spc="-1" strike="noStrike">
              <a:latin typeface="Times New Roman"/>
            </a:endParaRPr>
          </a:p>
        </p:txBody>
      </p:sp>
      <p:sp>
        <p:nvSpPr>
          <p:cNvPr id="838" name="TextShape 6"/>
          <p:cNvSpPr txBox="1"/>
          <p:nvPr/>
        </p:nvSpPr>
        <p:spPr>
          <a:xfrm>
            <a:off x="3884760" y="0"/>
            <a:ext cx="2971440" cy="251640"/>
          </a:xfrm>
          <a:prstGeom prst="rect">
            <a:avLst/>
          </a:prstGeom>
          <a:noFill/>
          <a:ln>
            <a:noFill/>
          </a:ln>
        </p:spPr>
        <p:txBody>
          <a:bodyPr/>
          <a:p>
            <a:pPr algn="r">
              <a:lnSpc>
                <a:spcPct val="100000"/>
              </a:lnSpc>
            </a:pPr>
            <a:r>
              <a:rPr b="0" lang="en-US" sz="1000" spc="-1" strike="noStrike">
                <a:latin typeface="Times New Roman"/>
              </a:rPr>
              <a:t>07/16/96</a:t>
            </a:r>
            <a:endParaRPr b="0" lang="en-US" sz="1000" spc="-1" strike="noStrike">
              <a:latin typeface="Times New Roman"/>
            </a:endParaRPr>
          </a:p>
        </p:txBody>
      </p:sp>
      <p:sp>
        <p:nvSpPr>
          <p:cNvPr id="839" name="CustomShape 7"/>
          <p:cNvSpPr/>
          <p:nvPr/>
        </p:nvSpPr>
        <p:spPr>
          <a:xfrm>
            <a:off x="0" y="8687160"/>
            <a:ext cx="2971800" cy="456480"/>
          </a:xfrm>
          <a:prstGeom prst="rect">
            <a:avLst/>
          </a:prstGeom>
          <a:noFill/>
          <a:ln w="9360">
            <a:noFill/>
          </a:ln>
        </p:spPr>
        <p:style>
          <a:lnRef idx="0"/>
          <a:fillRef idx="0"/>
          <a:effectRef idx="0"/>
          <a:fontRef idx="minor"/>
        </p:style>
        <p:txBody>
          <a:bodyPr lIns="19080" rIns="19080" tIns="0" bIns="0" anchor="b"/>
          <a:p>
            <a:pPr>
              <a:lnSpc>
                <a:spcPct val="100000"/>
              </a:lnSpc>
            </a:pPr>
            <a:r>
              <a:rPr b="0" i="1" lang="en-US" sz="1000" spc="-1" strike="noStrike">
                <a:solidFill>
                  <a:srgbClr val="000000"/>
                </a:solidFill>
                <a:latin typeface="+mn-lt"/>
                <a:ea typeface="+mn-ea"/>
              </a:rPr>
              <a:t>(c) 2006 National Academy for Software Development - http://academy.devbg.org*</a:t>
            </a:r>
            <a:endParaRPr b="0" lang="en-US" sz="1000" spc="-1" strike="noStrike">
              <a:latin typeface="Arial"/>
            </a:endParaRPr>
          </a:p>
        </p:txBody>
      </p:sp>
      <p:sp>
        <p:nvSpPr>
          <p:cNvPr id="840" name="CustomShape 8"/>
          <p:cNvSpPr/>
          <p:nvPr/>
        </p:nvSpPr>
        <p:spPr>
          <a:xfrm>
            <a:off x="3885840" y="8687160"/>
            <a:ext cx="2971800" cy="456480"/>
          </a:xfrm>
          <a:prstGeom prst="rect">
            <a:avLst/>
          </a:prstGeom>
          <a:noFill/>
          <a:ln w="9360">
            <a:noFill/>
          </a:ln>
        </p:spPr>
        <p:style>
          <a:lnRef idx="0"/>
          <a:fillRef idx="0"/>
          <a:effectRef idx="0"/>
          <a:fontRef idx="minor"/>
        </p:style>
        <p:txBody>
          <a:bodyPr lIns="19080" rIns="19080" tIns="0" bIns="0" anchor="b"/>
          <a:p>
            <a:pPr algn="r">
              <a:lnSpc>
                <a:spcPct val="100000"/>
              </a:lnSpc>
            </a:pPr>
            <a:fld id="{98304EA3-C278-4A23-9B50-6EE8C1ABF03D}" type="slidenum">
              <a:rPr b="0" i="1" lang="en-US" sz="1000" spc="-1" strike="noStrike">
                <a:solidFill>
                  <a:srgbClr val="000000"/>
                </a:solidFill>
                <a:latin typeface="+mn-lt"/>
                <a:ea typeface="+mn-ea"/>
              </a:rPr>
              <a:t>&lt;number&gt;</a:t>
            </a:fld>
            <a:r>
              <a:rPr b="0" i="1" lang="en-US" sz="1000" spc="-1" strike="noStrike">
                <a:solidFill>
                  <a:srgbClr val="000000"/>
                </a:solidFill>
                <a:latin typeface="+mn-lt"/>
                <a:ea typeface="+mn-ea"/>
              </a:rPr>
              <a:t>##</a:t>
            </a:r>
            <a:endParaRPr b="0" lang="en-US" sz="1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sldImg"/>
          </p:nvPr>
        </p:nvSpPr>
        <p:spPr>
          <a:xfrm>
            <a:off x="380880" y="685800"/>
            <a:ext cx="6095520" cy="3428640"/>
          </a:xfrm>
          <a:prstGeom prst="rect">
            <a:avLst/>
          </a:prstGeom>
        </p:spPr>
      </p:sp>
      <p:sp>
        <p:nvSpPr>
          <p:cNvPr id="842"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843" name="TextShape 3"/>
          <p:cNvSpPr txBox="1"/>
          <p:nvPr/>
        </p:nvSpPr>
        <p:spPr>
          <a:xfrm>
            <a:off x="6309000" y="8748000"/>
            <a:ext cx="547200" cy="394200"/>
          </a:xfrm>
          <a:prstGeom prst="rect">
            <a:avLst/>
          </a:prstGeom>
          <a:noFill/>
          <a:ln>
            <a:noFill/>
          </a:ln>
        </p:spPr>
        <p:txBody>
          <a:bodyPr anchor="b"/>
          <a:p>
            <a:pPr algn="r">
              <a:lnSpc>
                <a:spcPct val="100000"/>
              </a:lnSpc>
            </a:pPr>
            <a:fld id="{99C301DF-00DD-4F57-8BF1-18C09D44C2B8}"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844" name="TextShape 4"/>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PlaceHolder 1"/>
          <p:cNvSpPr>
            <a:spLocks noGrp="1"/>
          </p:cNvSpPr>
          <p:nvPr>
            <p:ph type="sldImg"/>
          </p:nvPr>
        </p:nvSpPr>
        <p:spPr>
          <a:xfrm>
            <a:off x="380880" y="685800"/>
            <a:ext cx="6095520" cy="3428640"/>
          </a:xfrm>
          <a:prstGeom prst="rect">
            <a:avLst/>
          </a:prstGeom>
        </p:spPr>
      </p:sp>
      <p:sp>
        <p:nvSpPr>
          <p:cNvPr id="846"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847"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Calibri"/>
                <a:ea typeface="+mn-ea"/>
              </a:rPr>
              <a:t>© Software University Foundation – </a:t>
            </a:r>
            <a:r>
              <a:rPr b="0" lang="en-US" sz="1000" spc="-1" strike="noStrike" u="sng">
                <a:solidFill>
                  <a:srgbClr val="000000"/>
                </a:solidFill>
                <a:uFillTx/>
                <a:latin typeface="Calibri"/>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Calibri"/>
                <a:ea typeface="+mn-ea"/>
              </a:rPr>
              <a:t>This work is licensed under the </a:t>
            </a:r>
            <a:r>
              <a:rPr b="0" lang="en-US" sz="1000" spc="-1" strike="noStrike" u="sng">
                <a:solidFill>
                  <a:srgbClr val="000000"/>
                </a:solidFill>
                <a:uFillTx/>
                <a:latin typeface="Calibri"/>
                <a:ea typeface="+mn-ea"/>
                <a:hlinkClick r:id="rId2"/>
              </a:rPr>
              <a:t>Creative Commons Attribution-NonCommercial-ShareAlike</a:t>
            </a:r>
            <a:r>
              <a:rPr b="0" lang="en-US" sz="1000" spc="-1" strike="noStrike">
                <a:solidFill>
                  <a:srgbClr val="000000"/>
                </a:solidFill>
                <a:latin typeface="Calibri"/>
                <a:ea typeface="+mn-ea"/>
              </a:rPr>
              <a:t> license.</a:t>
            </a:r>
            <a:endParaRPr b="0" lang="en-US" sz="1000" spc="-1" strike="noStrike">
              <a:latin typeface="Times New Roman"/>
            </a:endParaRPr>
          </a:p>
        </p:txBody>
      </p:sp>
      <p:sp>
        <p:nvSpPr>
          <p:cNvPr id="848" name="TextShape 4"/>
          <p:cNvSpPr txBox="1"/>
          <p:nvPr/>
        </p:nvSpPr>
        <p:spPr>
          <a:xfrm>
            <a:off x="6309000" y="8748000"/>
            <a:ext cx="547200" cy="394200"/>
          </a:xfrm>
          <a:prstGeom prst="rect">
            <a:avLst/>
          </a:prstGeom>
          <a:noFill/>
          <a:ln>
            <a:noFill/>
          </a:ln>
        </p:spPr>
        <p:txBody>
          <a:bodyPr anchor="b"/>
          <a:p>
            <a:pPr algn="r">
              <a:lnSpc>
                <a:spcPct val="100000"/>
              </a:lnSpc>
            </a:pPr>
            <a:fld id="{0E292C72-BE7A-4C37-B0B9-E3C9DB640DE7}" type="slidenum">
              <a:rPr b="0" lang="en-US" sz="1000" spc="-1" strike="noStrike">
                <a:solidFill>
                  <a:srgbClr val="000000"/>
                </a:solidFill>
                <a:latin typeface="Calibri"/>
                <a:ea typeface="+mn-ea"/>
              </a:rPr>
              <a:t>&lt;number&gt;</a:t>
            </a:fld>
            <a:endParaRPr b="0" lang="en-US" sz="10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sldImg"/>
          </p:nvPr>
        </p:nvSpPr>
        <p:spPr>
          <a:xfrm>
            <a:off x="380880" y="685800"/>
            <a:ext cx="6095520" cy="3428640"/>
          </a:xfrm>
          <a:prstGeom prst="rect">
            <a:avLst/>
          </a:prstGeom>
        </p:spPr>
      </p:sp>
      <p:sp>
        <p:nvSpPr>
          <p:cNvPr id="850" name="PlaceHolder 2"/>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
        <p:nvSpPr>
          <p:cNvPr id="851" name="TextShape 3"/>
          <p:cNvSpPr txBox="1"/>
          <p:nvPr/>
        </p:nvSpPr>
        <p:spPr>
          <a:xfrm>
            <a:off x="0" y="8748000"/>
            <a:ext cx="6308640" cy="394200"/>
          </a:xfrm>
          <a:prstGeom prst="rect">
            <a:avLst/>
          </a:prstGeom>
          <a:noFill/>
          <a:ln>
            <a:noFill/>
          </a:ln>
        </p:spPr>
        <p:txBody>
          <a:bodyPr anchor="b"/>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852" name="TextShape 4"/>
          <p:cNvSpPr txBox="1"/>
          <p:nvPr/>
        </p:nvSpPr>
        <p:spPr>
          <a:xfrm>
            <a:off x="6309000" y="8748000"/>
            <a:ext cx="547200" cy="394200"/>
          </a:xfrm>
          <a:prstGeom prst="rect">
            <a:avLst/>
          </a:prstGeom>
          <a:noFill/>
          <a:ln>
            <a:noFill/>
          </a:ln>
        </p:spPr>
        <p:txBody>
          <a:bodyPr anchor="b"/>
          <a:p>
            <a:pPr algn="r">
              <a:lnSpc>
                <a:spcPct val="100000"/>
              </a:lnSpc>
            </a:pPr>
            <a:fld id="{509DDC69-E470-4762-8B89-CB6EA2BB7F06}"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1"/>
          <p:cNvSpPr txBox="1"/>
          <p:nvPr/>
        </p:nvSpPr>
        <p:spPr>
          <a:xfrm>
            <a:off x="0" y="8748000"/>
            <a:ext cx="6308640" cy="394200"/>
          </a:xfrm>
          <a:prstGeom prst="rect">
            <a:avLst/>
          </a:prstGeom>
          <a:noFill/>
          <a:ln>
            <a:noFill/>
          </a:ln>
        </p:spPr>
        <p:txBody>
          <a:bodyPr anchor="b"/>
          <a:p>
            <a:pPr>
              <a:lnSpc>
                <a:spcPct val="100000"/>
              </a:lnSpc>
            </a:pPr>
            <a:r>
              <a:rPr b="0" lang="en-US" sz="1000" spc="-1" strike="noStrike">
                <a:latin typeface="Times New Roman"/>
              </a:rPr>
              <a:t>(c) 2007 National Academy for Software Development - http://academy.devbg.org. All rights reserved. Unauthorized copying or re-distribution is strictly prohibited.*</a:t>
            </a:r>
            <a:endParaRPr b="0" lang="en-US" sz="1000" spc="-1" strike="noStrike">
              <a:latin typeface="Times New Roman"/>
            </a:endParaRPr>
          </a:p>
        </p:txBody>
      </p:sp>
      <p:sp>
        <p:nvSpPr>
          <p:cNvPr id="614" name="TextShape 2"/>
          <p:cNvSpPr txBox="1"/>
          <p:nvPr/>
        </p:nvSpPr>
        <p:spPr>
          <a:xfrm>
            <a:off x="6309000" y="8748000"/>
            <a:ext cx="547200" cy="394200"/>
          </a:xfrm>
          <a:prstGeom prst="rect">
            <a:avLst/>
          </a:prstGeom>
          <a:noFill/>
          <a:ln>
            <a:noFill/>
          </a:ln>
        </p:spPr>
        <p:txBody>
          <a:bodyPr anchor="b"/>
          <a:p>
            <a:pPr algn="r">
              <a:lnSpc>
                <a:spcPct val="100000"/>
              </a:lnSpc>
            </a:pPr>
            <a:fld id="{D11E69A6-9B15-4E8F-8D22-CF0628187406}" type="slidenum">
              <a:rPr b="0" lang="en-US" sz="1000" spc="-1" strike="noStrike">
                <a:latin typeface="Times New Roman"/>
              </a:rPr>
              <a:t>&lt;number&gt;</a:t>
            </a:fld>
            <a:r>
              <a:rPr b="0" lang="en-US" sz="1000" spc="-1" strike="noStrike">
                <a:latin typeface="Times New Roman"/>
              </a:rPr>
              <a:t>##</a:t>
            </a:r>
            <a:endParaRPr b="0" lang="en-US" sz="1000" spc="-1" strike="noStrike">
              <a:latin typeface="Times New Roman"/>
            </a:endParaRPr>
          </a:p>
        </p:txBody>
      </p:sp>
      <p:sp>
        <p:nvSpPr>
          <p:cNvPr id="615" name="PlaceHolder 3"/>
          <p:cNvSpPr>
            <a:spLocks noGrp="1"/>
          </p:cNvSpPr>
          <p:nvPr>
            <p:ph type="sldImg"/>
          </p:nvPr>
        </p:nvSpPr>
        <p:spPr>
          <a:xfrm>
            <a:off x="382680" y="685800"/>
            <a:ext cx="6092640" cy="3428640"/>
          </a:xfrm>
          <a:prstGeom prst="rect">
            <a:avLst/>
          </a:prstGeom>
        </p:spPr>
      </p:sp>
      <p:sp>
        <p:nvSpPr>
          <p:cNvPr id="616" name="PlaceHolder 4"/>
          <p:cNvSpPr>
            <a:spLocks noGrp="1"/>
          </p:cNvSpPr>
          <p:nvPr>
            <p:ph type="body"/>
          </p:nvPr>
        </p:nvSpPr>
        <p:spPr>
          <a:xfrm>
            <a:off x="380880" y="4343400"/>
            <a:ext cx="6095520" cy="411444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9"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3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37"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0"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2"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5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8"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6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71"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7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79"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89"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9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9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0"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9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0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0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1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1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39"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4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4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4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5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5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6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6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6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77"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79"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8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8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9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98"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0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06"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1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latin typeface="Calibri"/>
            </a:endParaRPr>
          </a:p>
        </p:txBody>
      </p:sp>
      <p:sp>
        <p:nvSpPr>
          <p:cNvPr id="2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90000"/>
              </a:lnSpc>
            </a:pPr>
            <a:r>
              <a:rPr b="1" lang="en-US" sz="5400" spc="-1" strike="noStrike">
                <a:solidFill>
                  <a:srgbClr val="f6d18e"/>
                </a:solidFill>
                <a:latin typeface="Calibri"/>
              </a:rPr>
              <a:t>Presentation Title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p>
            <a:pPr>
              <a:lnSpc>
                <a:spcPct val="105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p>
            <a:pPr>
              <a:lnSpc>
                <a:spcPct val="100000"/>
              </a:lnSpc>
            </a:pPr>
            <a:r>
              <a:rPr b="0" lang="en-US" sz="2400" spc="-1" strike="noStrike">
                <a:solidFill>
                  <a:srgbClr val="ffffff"/>
                </a:solidFill>
                <a:latin typeface="Calibri"/>
              </a:rPr>
              <a:t>Insert a Picture 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p>
            <a:pPr>
              <a:lnSpc>
                <a:spcPct val="105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p>
            <a:pPr>
              <a:lnSpc>
                <a:spcPct val="105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p>
            <a:pPr>
              <a:lnSpc>
                <a:spcPct val="105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p>
            <a:pPr>
              <a:lnSpc>
                <a:spcPct val="105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p>
            <a:pPr>
              <a:lnSpc>
                <a:spcPct val="100000"/>
              </a:lnSpc>
            </a:pPr>
            <a:fld id="{B0C8C316-31A0-48BB-855F-51728E97A2DD}" type="datetime1">
              <a:rPr b="0" lang="en-US" sz="1000" spc="-1" strike="noStrike">
                <a:solidFill>
                  <a:srgbClr val="ffffff"/>
                </a:solidFill>
                <a:latin typeface="Calibri"/>
              </a:rPr>
              <a:t>12/12/2018</a:t>
            </a:fld>
            <a:endParaRPr b="0" lang="en-US" sz="10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p>
            <a:pPr algn="r">
              <a:lnSpc>
                <a:spcPct val="100000"/>
              </a:lnSpc>
            </a:pPr>
            <a:fld id="{A795EDCA-9369-48CF-8E6F-C93F24302BF4}" type="slidenum">
              <a:rPr b="0" lang="en-US" sz="1000" spc="-1" strike="noStrike">
                <a:solidFill>
                  <a:srgbClr val="ffffff"/>
                </a:solidFill>
                <a:latin typeface="Calibri"/>
              </a:rPr>
              <a:t>1</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5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5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5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p>
            <a:pPr>
              <a:lnSpc>
                <a:spcPct val="9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1446120" y="4219560"/>
            <a:ext cx="8938080" cy="1553400"/>
          </a:xfrm>
          <a:prstGeom prst="rect">
            <a:avLst/>
          </a:prstGeom>
        </p:spPr>
        <p:txBody>
          <a:bodyPr lIns="36000" rIns="36000" tIns="36000" bIns="36000" anchor="b"/>
          <a:p>
            <a:pPr algn="ctr">
              <a:lnSpc>
                <a:spcPct val="9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1446120" y="5754960"/>
            <a:ext cx="8938080" cy="4049640"/>
          </a:xfrm>
          <a:prstGeom prst="rect">
            <a:avLst/>
          </a:prstGeom>
        </p:spPr>
        <p:txBody>
          <a:bodyPr lIns="36000" rIns="36000" tIns="36000" bIns="36000"/>
          <a:p>
            <a:pPr algn="ctr">
              <a:lnSpc>
                <a:spcPct val="105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p>
            <a:pPr algn="r">
              <a:lnSpc>
                <a:spcPct val="105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p>
            <a:pPr>
              <a:lnSpc>
                <a:spcPct val="9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oftuni.bg/" TargetMode="Externa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hyperlink" Target="https://softuni.bg/modules/21/java-fundamentals" TargetMode="Externa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jpe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slideLayout" Target="../slideLayouts/slideLayout37.xml"/><Relationship Id="rId15"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hyperlink" Target="http://softuni.foundation/" TargetMode="External"/><Relationship Id="rId3" Type="http://schemas.openxmlformats.org/officeDocument/2006/relationships/hyperlink" Target="https://www.facebook.com/SoftwareUniversity" TargetMode="External"/><Relationship Id="rId4" Type="http://schemas.openxmlformats.org/officeDocument/2006/relationships/hyperlink" Target="http://forum.softuni.bg/" TargetMode="External"/><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slideLayout" Target="../slideLayouts/slideLayout49.xml"/><Relationship Id="rId11" Type="http://schemas.openxmlformats.org/officeDocument/2006/relationships/notesSlide" Target="../notesSlides/notesSlide4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351240" y="762120"/>
            <a:ext cx="8214840" cy="1171080"/>
          </a:xfrm>
          <a:prstGeom prst="rect">
            <a:avLst/>
          </a:prstGeom>
          <a:noFill/>
          <a:ln>
            <a:noFill/>
          </a:ln>
        </p:spPr>
        <p:txBody>
          <a:bodyPr lIns="0" rIns="0" tIns="0" bIns="0" anchor="ctr">
            <a:normAutofit/>
          </a:bodyPr>
          <a:p>
            <a:pPr algn="r">
              <a:lnSpc>
                <a:spcPct val="90000"/>
              </a:lnSpc>
            </a:pPr>
            <a:r>
              <a:rPr b="1" lang="en-US" sz="5400" spc="-1" strike="noStrike">
                <a:solidFill>
                  <a:srgbClr val="f6d18e"/>
                </a:solidFill>
                <a:latin typeface="Calibri"/>
              </a:rPr>
              <a:t>Inheritance</a:t>
            </a:r>
            <a:endParaRPr b="0" lang="en-US" sz="5400" spc="-1" strike="noStrike">
              <a:solidFill>
                <a:srgbClr val="ffffff"/>
              </a:solidFill>
              <a:latin typeface="Calibri"/>
            </a:endParaRPr>
          </a:p>
        </p:txBody>
      </p:sp>
      <p:sp>
        <p:nvSpPr>
          <p:cNvPr id="219" name="TextShape 2"/>
          <p:cNvSpPr txBox="1"/>
          <p:nvPr/>
        </p:nvSpPr>
        <p:spPr>
          <a:xfrm>
            <a:off x="4183920" y="1915560"/>
            <a:ext cx="7382160" cy="1235520"/>
          </a:xfrm>
          <a:prstGeom prst="rect">
            <a:avLst/>
          </a:prstGeom>
          <a:noFill/>
          <a:ln>
            <a:noFill/>
          </a:ln>
        </p:spPr>
        <p:txBody>
          <a:bodyPr lIns="0" rIns="0" tIns="0" bIns="0">
            <a:normAutofit/>
          </a:bodyPr>
          <a:p>
            <a:pPr algn="r">
              <a:lnSpc>
                <a:spcPct val="110000"/>
              </a:lnSpc>
              <a:spcAft>
                <a:spcPts val="601"/>
              </a:spcAft>
            </a:pPr>
            <a:r>
              <a:rPr b="0" lang="en-US" sz="4000" spc="199" strike="noStrike">
                <a:solidFill>
                  <a:srgbClr val="f0a22e"/>
                </a:solidFill>
                <a:latin typeface="Calibri"/>
              </a:rPr>
              <a:t>Extending Classes</a:t>
            </a:r>
            <a:endParaRPr b="0" lang="en-US" sz="4000" spc="-1" strike="noStrike">
              <a:latin typeface="Arial"/>
            </a:endParaRPr>
          </a:p>
        </p:txBody>
      </p:sp>
      <p:pic>
        <p:nvPicPr>
          <p:cNvPr id="220" name="Picture 4" descr=""/>
          <p:cNvPicPr/>
          <p:nvPr/>
        </p:nvPicPr>
        <p:blipFill>
          <a:blip r:embed="rId1">
            <a:alphaModFix amt="50000"/>
          </a:blip>
          <a:stretch/>
        </p:blipFill>
        <p:spPr>
          <a:xfrm>
            <a:off x="821880" y="2972520"/>
            <a:ext cx="2175120" cy="760680"/>
          </a:xfrm>
          <a:prstGeom prst="rect">
            <a:avLst/>
          </a:prstGeom>
          <a:ln>
            <a:solidFill>
              <a:schemeClr val="accent1">
                <a:lumMod val="75000"/>
                <a:alpha val="50000"/>
              </a:schemeClr>
            </a:solidFill>
          </a:ln>
        </p:spPr>
      </p:pic>
      <p:sp>
        <p:nvSpPr>
          <p:cNvPr id="221" name="TextShape 3"/>
          <p:cNvSpPr txBox="1"/>
          <p:nvPr/>
        </p:nvSpPr>
        <p:spPr>
          <a:xfrm>
            <a:off x="760320" y="4343400"/>
            <a:ext cx="3187080" cy="524880"/>
          </a:xfrm>
          <a:prstGeom prst="rect">
            <a:avLst/>
          </a:prstGeom>
          <a:noFill/>
          <a:ln>
            <a:noFill/>
          </a:ln>
        </p:spPr>
        <p:txBody>
          <a:bodyPr lIns="36000" rIns="36000" tIns="36000" bIns="36000" anchor="b"/>
          <a:p>
            <a:pPr>
              <a:lnSpc>
                <a:spcPct val="105000"/>
              </a:lnSpc>
            </a:pPr>
            <a:r>
              <a:rPr b="1" lang="en-US" sz="2800" spc="-1" strike="noStrike">
                <a:solidFill>
                  <a:srgbClr val="ee792a"/>
                </a:solidFill>
                <a:latin typeface="Calibri"/>
              </a:rPr>
              <a:t>SoftUni Team</a:t>
            </a:r>
            <a:endParaRPr b="0" lang="en-US" sz="2800" spc="-1" strike="noStrike">
              <a:solidFill>
                <a:srgbClr val="ffffff"/>
              </a:solidFill>
              <a:latin typeface="Calibri"/>
            </a:endParaRPr>
          </a:p>
        </p:txBody>
      </p:sp>
      <p:sp>
        <p:nvSpPr>
          <p:cNvPr id="222" name="TextShape 4"/>
          <p:cNvSpPr txBox="1"/>
          <p:nvPr/>
        </p:nvSpPr>
        <p:spPr>
          <a:xfrm>
            <a:off x="760320" y="4813200"/>
            <a:ext cx="3187080" cy="443880"/>
          </a:xfrm>
          <a:prstGeom prst="rect">
            <a:avLst/>
          </a:prstGeom>
          <a:noFill/>
          <a:ln>
            <a:noFill/>
          </a:ln>
        </p:spPr>
        <p:txBody>
          <a:bodyPr lIns="36000" rIns="36000" tIns="36000" bIns="36000" anchor="ctr"/>
          <a:p>
            <a:pPr>
              <a:lnSpc>
                <a:spcPct val="105000"/>
              </a:lnSpc>
            </a:pPr>
            <a:r>
              <a:rPr b="1" lang="en-US" sz="2300" spc="-1" strike="noStrike">
                <a:solidFill>
                  <a:srgbClr val="f4b36c"/>
                </a:solidFill>
                <a:latin typeface="Calibri"/>
              </a:rPr>
              <a:t>Technical Trainers</a:t>
            </a:r>
            <a:endParaRPr b="0" lang="en-US" sz="2300" spc="-1" strike="noStrike">
              <a:solidFill>
                <a:srgbClr val="ffffff"/>
              </a:solidFill>
              <a:latin typeface="Calibri"/>
            </a:endParaRPr>
          </a:p>
        </p:txBody>
      </p:sp>
      <p:sp>
        <p:nvSpPr>
          <p:cNvPr id="223" name="TextShape 5"/>
          <p:cNvSpPr txBox="1"/>
          <p:nvPr/>
        </p:nvSpPr>
        <p:spPr>
          <a:xfrm>
            <a:off x="760320" y="5257800"/>
            <a:ext cx="3187080" cy="363240"/>
          </a:xfrm>
          <a:prstGeom prst="rect">
            <a:avLst/>
          </a:prstGeom>
          <a:noFill/>
          <a:ln>
            <a:noFill/>
          </a:ln>
        </p:spPr>
        <p:txBody>
          <a:bodyPr lIns="36000" rIns="36000" tIns="36000" bIns="36000" anchor="ctr"/>
          <a:p>
            <a:pPr>
              <a:lnSpc>
                <a:spcPct val="105000"/>
              </a:lnSpc>
            </a:pPr>
            <a:r>
              <a:rPr b="1" lang="en-US" sz="1800" spc="-1" strike="noStrike">
                <a:solidFill>
                  <a:srgbClr val="f27a44"/>
                </a:solidFill>
                <a:latin typeface="Calibri"/>
              </a:rPr>
              <a:t>Software University</a:t>
            </a:r>
            <a:endParaRPr b="0" lang="en-US" sz="1800" spc="-1" strike="noStrike">
              <a:solidFill>
                <a:srgbClr val="ffffff"/>
              </a:solidFill>
              <a:latin typeface="Calibri"/>
            </a:endParaRPr>
          </a:p>
        </p:txBody>
      </p:sp>
      <p:sp>
        <p:nvSpPr>
          <p:cNvPr id="224" name="TextShape 6"/>
          <p:cNvSpPr txBox="1"/>
          <p:nvPr/>
        </p:nvSpPr>
        <p:spPr>
          <a:xfrm>
            <a:off x="760320" y="5599080"/>
            <a:ext cx="3187080" cy="330840"/>
          </a:xfrm>
          <a:prstGeom prst="rect">
            <a:avLst/>
          </a:prstGeom>
          <a:noFill/>
          <a:ln>
            <a:noFill/>
          </a:ln>
        </p:spPr>
        <p:txBody>
          <a:bodyPr lIns="36000" rIns="36000" tIns="36000" bIns="36000" anchor="ctr"/>
          <a:p>
            <a:pPr>
              <a:lnSpc>
                <a:spcPct val="105000"/>
              </a:lnSpc>
            </a:pPr>
            <a:r>
              <a:rPr b="1" lang="en-US" sz="1600" spc="-1" strike="noStrike" u="sng">
                <a:solidFill>
                  <a:srgbClr val="f6c781"/>
                </a:solidFill>
                <a:uFillTx/>
                <a:latin typeface="Calibri"/>
                <a:hlinkClick r:id="rId2"/>
              </a:rPr>
              <a:t>http://softuni.bg</a:t>
            </a:r>
            <a:endParaRPr b="0" lang="en-US" sz="1600" spc="-1" strike="noStrike">
              <a:solidFill>
                <a:srgbClr val="ffffff"/>
              </a:solidFill>
              <a:latin typeface="Calibri"/>
            </a:endParaRPr>
          </a:p>
        </p:txBody>
      </p:sp>
      <p:sp>
        <p:nvSpPr>
          <p:cNvPr id="225" name="CustomShape 7"/>
          <p:cNvSpPr/>
          <p:nvPr/>
        </p:nvSpPr>
        <p:spPr>
          <a:xfrm rot="576000">
            <a:off x="5145120" y="3762000"/>
            <a:ext cx="1537200" cy="607680"/>
          </a:xfrm>
          <a:prstGeom prst="rect">
            <a:avLst/>
          </a:prstGeom>
          <a:noFill/>
          <a:ln>
            <a:noFill/>
          </a:ln>
        </p:spPr>
        <p:style>
          <a:lnRef idx="0"/>
          <a:fillRef idx="0"/>
          <a:effectRef idx="0"/>
          <a:fontRef idx="minor"/>
        </p:style>
        <p:txBody>
          <a:bodyPr wrap="none" lIns="90000" rIns="90000" tIns="45000" bIns="45000"/>
          <a:p>
            <a:pPr algn="ctr">
              <a:lnSpc>
                <a:spcPct val="85000"/>
              </a:lnSpc>
            </a:pPr>
            <a:r>
              <a:rPr b="1" lang="en-US" sz="2000" spc="49" strike="noStrike">
                <a:solidFill>
                  <a:srgbClr val="fff0d9"/>
                </a:solidFill>
                <a:latin typeface="Calibri"/>
              </a:rPr>
              <a:t>Java OOP</a:t>
            </a:r>
            <a:endParaRPr b="0" lang="en-US" sz="2000" spc="-1" strike="noStrike">
              <a:latin typeface="Arial"/>
            </a:endParaRPr>
          </a:p>
          <a:p>
            <a:pPr algn="ctr">
              <a:lnSpc>
                <a:spcPct val="85000"/>
              </a:lnSpc>
            </a:pPr>
            <a:r>
              <a:rPr b="1" lang="en-US" sz="2000" spc="49" strike="noStrike">
                <a:solidFill>
                  <a:srgbClr val="fff0d9"/>
                </a:solidFill>
                <a:latin typeface="Calibri"/>
              </a:rPr>
              <a:t>Basics</a:t>
            </a:r>
            <a:endParaRPr b="0" lang="en-US" sz="2000" spc="-1" strike="noStrike">
              <a:latin typeface="Arial"/>
            </a:endParaRPr>
          </a:p>
        </p:txBody>
      </p:sp>
      <p:pic>
        <p:nvPicPr>
          <p:cNvPr id="226" name="Picture 13" descr=""/>
          <p:cNvPicPr/>
          <p:nvPr/>
        </p:nvPicPr>
        <p:blipFill>
          <a:blip r:embed="rId3"/>
          <a:stretch/>
        </p:blipFill>
        <p:spPr>
          <a:xfrm>
            <a:off x="3450240" y="4191120"/>
            <a:ext cx="2252880" cy="2437920"/>
          </a:xfrm>
          <a:prstGeom prst="rect">
            <a:avLst/>
          </a:prstGeom>
          <a:ln>
            <a:noFill/>
          </a:ln>
        </p:spPr>
      </p:pic>
      <p:pic>
        <p:nvPicPr>
          <p:cNvPr id="227" name="Picture 2" descr=""/>
          <p:cNvPicPr/>
          <p:nvPr/>
        </p:nvPicPr>
        <p:blipFill>
          <a:blip r:embed="rId4"/>
          <a:srcRect l="-4133" t="-9584" r="-4133" b="-9584"/>
          <a:stretch/>
        </p:blipFill>
        <p:spPr>
          <a:xfrm>
            <a:off x="7337880" y="3733920"/>
            <a:ext cx="4227840" cy="2724480"/>
          </a:xfrm>
          <a:prstGeom prst="rect">
            <a:avLst/>
          </a:prstGeom>
          <a:ln>
            <a:noFill/>
          </a:ln>
          <a:effectLst>
            <a:softEdge rad="63500"/>
          </a:effectLst>
        </p:spPr>
      </p:pic>
      <p:pic>
        <p:nvPicPr>
          <p:cNvPr id="228" name="Picture 15" descr=""/>
          <p:cNvPicPr/>
          <p:nvPr/>
        </p:nvPicPr>
        <p:blipFill>
          <a:blip r:embed="rId5"/>
          <a:stretch/>
        </p:blipFill>
        <p:spPr>
          <a:xfrm>
            <a:off x="821880" y="2209680"/>
            <a:ext cx="2150280" cy="5515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Java supports inheritance through </a:t>
            </a:r>
            <a:r>
              <a:rPr b="1" lang="en-US" sz="3400" spc="-1" strike="noStrike">
                <a:solidFill>
                  <a:srgbClr val="f3cd60"/>
                </a:solidFill>
                <a:latin typeface="Calibri"/>
              </a:rPr>
              <a:t>extends</a:t>
            </a:r>
            <a:r>
              <a:rPr b="0" lang="en-US" sz="3400" spc="-1" strike="noStrike">
                <a:solidFill>
                  <a:srgbClr val="ffffff"/>
                </a:solidFill>
                <a:latin typeface="Calibri"/>
              </a:rPr>
              <a:t> keyword</a:t>
            </a:r>
            <a:endParaRPr b="0" lang="en-US" sz="3400" spc="-1" strike="noStrike">
              <a:solidFill>
                <a:srgbClr val="ffffff"/>
              </a:solidFill>
              <a:latin typeface="Calibri"/>
            </a:endParaRPr>
          </a:p>
        </p:txBody>
      </p:sp>
      <p:sp>
        <p:nvSpPr>
          <p:cNvPr id="337"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Inheritance in Java</a:t>
            </a:r>
            <a:endParaRPr b="0" lang="en-US" sz="4000" spc="-1" strike="noStrike">
              <a:solidFill>
                <a:srgbClr val="ffffff"/>
              </a:solidFill>
              <a:latin typeface="Calibri"/>
            </a:endParaRPr>
          </a:p>
        </p:txBody>
      </p:sp>
      <p:sp>
        <p:nvSpPr>
          <p:cNvPr id="338"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147359B1-8270-4E49-86D0-467D36D5F1CD}" type="slidenum">
              <a:rPr b="0" lang="en-US" sz="1000" spc="-1" strike="noStrike">
                <a:solidFill>
                  <a:srgbClr val="ffffff"/>
                </a:solidFill>
                <a:latin typeface="Calibri"/>
              </a:rPr>
              <a:t>&lt;number&gt;</a:t>
            </a:fld>
            <a:endParaRPr b="0" lang="en-US" sz="1000" spc="-1" strike="noStrike">
              <a:latin typeface="Times New Roman"/>
            </a:endParaRPr>
          </a:p>
        </p:txBody>
      </p:sp>
      <p:sp>
        <p:nvSpPr>
          <p:cNvPr id="339" name="CustomShape 4"/>
          <p:cNvSpPr/>
          <p:nvPr/>
        </p:nvSpPr>
        <p:spPr>
          <a:xfrm>
            <a:off x="745920" y="1964520"/>
            <a:ext cx="10605960" cy="18507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800" spc="-1" strike="noStrike">
                <a:solidFill>
                  <a:srgbClr val="fcecd5"/>
                </a:solidFill>
                <a:latin typeface="Consolas"/>
              </a:rPr>
              <a:t>class Person { …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1" lang="en-US" sz="2800" spc="-1" strike="noStrike">
                <a:solidFill>
                  <a:srgbClr val="fcecd5"/>
                </a:solidFill>
                <a:latin typeface="Consolas"/>
              </a:rPr>
              <a:t>class Student </a:t>
            </a:r>
            <a:r>
              <a:rPr b="1" lang="en-US" sz="2800" spc="-1" strike="noStrike">
                <a:solidFill>
                  <a:srgbClr val="f3cd60"/>
                </a:solidFill>
                <a:latin typeface="Consolas"/>
              </a:rPr>
              <a:t>extends</a:t>
            </a:r>
            <a:r>
              <a:rPr b="1" lang="en-US" sz="2800" spc="-1" strike="noStrike">
                <a:solidFill>
                  <a:srgbClr val="fcecd5"/>
                </a:solidFill>
                <a:latin typeface="Consolas"/>
              </a:rPr>
              <a:t> Person { … }</a:t>
            </a:r>
            <a:endParaRPr b="0" lang="en-US" sz="2800" spc="-1" strike="noStrike">
              <a:latin typeface="Arial"/>
            </a:endParaRPr>
          </a:p>
          <a:p>
            <a:pPr>
              <a:lnSpc>
                <a:spcPct val="100000"/>
              </a:lnSpc>
            </a:pPr>
            <a:r>
              <a:rPr b="1" lang="en-US" sz="2800" spc="-1" strike="noStrike">
                <a:solidFill>
                  <a:srgbClr val="fcecd5"/>
                </a:solidFill>
                <a:latin typeface="Consolas"/>
              </a:rPr>
              <a:t>class Employee </a:t>
            </a:r>
            <a:r>
              <a:rPr b="1" lang="en-US" sz="2800" spc="-1" strike="noStrike">
                <a:solidFill>
                  <a:srgbClr val="f3cd60"/>
                </a:solidFill>
                <a:latin typeface="Consolas"/>
              </a:rPr>
              <a:t>extends</a:t>
            </a:r>
            <a:r>
              <a:rPr b="1" lang="en-US" sz="2800" spc="-1" strike="noStrike">
                <a:solidFill>
                  <a:srgbClr val="fcecd5"/>
                </a:solidFill>
                <a:latin typeface="Consolas"/>
              </a:rPr>
              <a:t> Person { … }</a:t>
            </a:r>
            <a:endParaRPr b="0" lang="en-US" sz="2800" spc="-1" strike="noStrike">
              <a:latin typeface="Arial"/>
            </a:endParaRPr>
          </a:p>
        </p:txBody>
      </p:sp>
      <p:sp>
        <p:nvSpPr>
          <p:cNvPr id="340" name="CustomShape 5"/>
          <p:cNvSpPr/>
          <p:nvPr/>
        </p:nvSpPr>
        <p:spPr>
          <a:xfrm>
            <a:off x="6627960" y="4223880"/>
            <a:ext cx="268236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Person</a:t>
            </a:r>
            <a:endParaRPr b="0" lang="en-US" sz="3200" spc="-1" strike="noStrike">
              <a:latin typeface="Arial"/>
            </a:endParaRPr>
          </a:p>
        </p:txBody>
      </p:sp>
      <p:sp>
        <p:nvSpPr>
          <p:cNvPr id="341" name="CustomShape 6"/>
          <p:cNvSpPr/>
          <p:nvPr/>
        </p:nvSpPr>
        <p:spPr>
          <a:xfrm>
            <a:off x="8075520" y="5732280"/>
            <a:ext cx="268236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Employee</a:t>
            </a:r>
            <a:endParaRPr b="0" lang="en-US" sz="3200" spc="-1" strike="noStrike">
              <a:latin typeface="Arial"/>
            </a:endParaRPr>
          </a:p>
        </p:txBody>
      </p:sp>
      <p:sp>
        <p:nvSpPr>
          <p:cNvPr id="342" name="CustomShape 7"/>
          <p:cNvSpPr/>
          <p:nvPr/>
        </p:nvSpPr>
        <p:spPr>
          <a:xfrm flipH="1" flipV="1">
            <a:off x="7968600" y="4815720"/>
            <a:ext cx="1447560" cy="91548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343" name="CustomShape 8"/>
          <p:cNvSpPr/>
          <p:nvPr/>
        </p:nvSpPr>
        <p:spPr>
          <a:xfrm>
            <a:off x="2127960" y="4520160"/>
            <a:ext cx="2857320" cy="1058400"/>
          </a:xfrm>
          <a:prstGeom prst="wedgeRoundRectCallout">
            <a:avLst>
              <a:gd name="adj1" fmla="val 57380"/>
              <a:gd name="adj2" fmla="val 50212"/>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Student </a:t>
            </a:r>
            <a:r>
              <a:rPr b="0" lang="en-US" sz="3200" spc="-1" strike="noStrike">
                <a:solidFill>
                  <a:srgbClr val="f3cd60"/>
                </a:solidFill>
                <a:latin typeface="Calibri"/>
              </a:rPr>
              <a:t>extends</a:t>
            </a:r>
            <a:r>
              <a:rPr b="0" lang="en-US" sz="3200" spc="-1" strike="noStrike">
                <a:solidFill>
                  <a:srgbClr val="ffffff"/>
                </a:solidFill>
                <a:latin typeface="Calibri"/>
              </a:rPr>
              <a:t> person</a:t>
            </a:r>
            <a:endParaRPr b="0" lang="en-US" sz="3200" spc="-1" strike="noStrike">
              <a:latin typeface="Arial"/>
            </a:endParaRPr>
          </a:p>
        </p:txBody>
      </p:sp>
      <p:sp>
        <p:nvSpPr>
          <p:cNvPr id="344" name="CustomShape 9"/>
          <p:cNvSpPr/>
          <p:nvPr/>
        </p:nvSpPr>
        <p:spPr>
          <a:xfrm>
            <a:off x="5103720" y="5732280"/>
            <a:ext cx="268236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Student</a:t>
            </a:r>
            <a:endParaRPr b="0" lang="en-US" sz="3200" spc="-1" strike="noStrike">
              <a:latin typeface="Arial"/>
            </a:endParaRPr>
          </a:p>
        </p:txBody>
      </p:sp>
      <p:sp>
        <p:nvSpPr>
          <p:cNvPr id="345" name="CustomShape 10"/>
          <p:cNvSpPr/>
          <p:nvPr/>
        </p:nvSpPr>
        <p:spPr>
          <a:xfrm flipV="1">
            <a:off x="6445080" y="4815720"/>
            <a:ext cx="1523520" cy="91548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339">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345"/>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344"/>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3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339">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41"/>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1BB6639-E40E-4922-BAAD-76016A84BD0E}" type="slidenum">
              <a:rPr b="0" lang="en-US" sz="1000" spc="-1" strike="noStrike">
                <a:solidFill>
                  <a:srgbClr val="ffffff"/>
                </a:solidFill>
                <a:latin typeface="Calibri"/>
              </a:rPr>
              <a:t>&lt;number&gt;</a:t>
            </a:fld>
            <a:endParaRPr b="0" lang="en-US" sz="1000" spc="-1" strike="noStrike">
              <a:latin typeface="Times New Roman"/>
            </a:endParaRPr>
          </a:p>
        </p:txBody>
      </p:sp>
      <p:sp>
        <p:nvSpPr>
          <p:cNvPr id="347" name="TextShape 2"/>
          <p:cNvSpPr txBox="1"/>
          <p:nvPr/>
        </p:nvSpPr>
        <p:spPr>
          <a:xfrm>
            <a:off x="190440" y="1066680"/>
            <a:ext cx="11804400" cy="5569920"/>
          </a:xfrm>
          <a:prstGeom prst="rect">
            <a:avLst/>
          </a:prstGeom>
          <a:noFill/>
          <a:ln>
            <a:noFill/>
          </a:ln>
        </p:spPr>
        <p:txBody>
          <a:bodyPr lIns="108000" rIns="108000" tIns="36000" bIns="36000"/>
          <a:p>
            <a:pPr marL="304920" indent="-304560">
              <a:lnSpc>
                <a:spcPct val="110000"/>
              </a:lnSpc>
              <a:spcBef>
                <a:spcPts val="601"/>
              </a:spcBef>
              <a:spcAft>
                <a:spcPts val="601"/>
              </a:spcAft>
              <a:buClr>
                <a:srgbClr val="f2b254"/>
              </a:buClr>
              <a:buFont typeface="Wingdings" charset="2"/>
              <a:buChar char=""/>
            </a:pPr>
            <a:r>
              <a:rPr b="0" lang="en-US" sz="3400" spc="-1" strike="noStrike">
                <a:solidFill>
                  <a:srgbClr val="ffffff"/>
                </a:solidFill>
                <a:latin typeface="Calibri"/>
              </a:rPr>
              <a:t>Class</a:t>
            </a:r>
            <a:r>
              <a:rPr b="0" lang="en-US" sz="3400" spc="-1" strike="noStrike">
                <a:solidFill>
                  <a:srgbClr val="f3cd60"/>
                </a:solidFill>
                <a:latin typeface="Calibri"/>
              </a:rPr>
              <a:t> </a:t>
            </a:r>
            <a:r>
              <a:rPr b="1" lang="en-US" sz="3400" spc="-1" strike="noStrike">
                <a:solidFill>
                  <a:srgbClr val="f3cd60"/>
                </a:solidFill>
                <a:latin typeface="Calibri"/>
              </a:rPr>
              <a:t>takes</a:t>
            </a:r>
            <a:r>
              <a:rPr b="1" lang="en-US" sz="3400" spc="-1" strike="noStrike">
                <a:solidFill>
                  <a:srgbClr val="ffffff"/>
                </a:solidFill>
                <a:latin typeface="Calibri"/>
              </a:rPr>
              <a:t> </a:t>
            </a:r>
            <a:r>
              <a:rPr b="1" lang="en-US" sz="3400" spc="-1" strike="noStrike">
                <a:solidFill>
                  <a:srgbClr val="f3cd60"/>
                </a:solidFill>
                <a:latin typeface="Calibri"/>
              </a:rPr>
              <a:t>all members </a:t>
            </a:r>
            <a:r>
              <a:rPr b="0" lang="en-US" sz="3400" spc="-1" strike="noStrike">
                <a:solidFill>
                  <a:srgbClr val="ffffff"/>
                </a:solidFill>
                <a:latin typeface="Calibri"/>
              </a:rPr>
              <a:t>from another class</a:t>
            </a:r>
            <a:endParaRPr b="0" lang="en-US" sz="3400" spc="-1" strike="noStrike">
              <a:solidFill>
                <a:srgbClr val="ffffff"/>
              </a:solidFill>
              <a:latin typeface="Calibri"/>
            </a:endParaRPr>
          </a:p>
        </p:txBody>
      </p:sp>
      <p:sp>
        <p:nvSpPr>
          <p:cNvPr id="348"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Inheritance - Derived Class</a:t>
            </a:r>
            <a:endParaRPr b="0" lang="en-US" sz="4000" spc="-1" strike="noStrike">
              <a:solidFill>
                <a:srgbClr val="ffffff"/>
              </a:solidFill>
              <a:latin typeface="Calibri"/>
            </a:endParaRPr>
          </a:p>
        </p:txBody>
      </p:sp>
      <p:grpSp>
        <p:nvGrpSpPr>
          <p:cNvPr id="349" name="Group 4"/>
          <p:cNvGrpSpPr/>
          <p:nvPr/>
        </p:nvGrpSpPr>
        <p:grpSpPr>
          <a:xfrm>
            <a:off x="2131920" y="1791000"/>
            <a:ext cx="7570080" cy="4685400"/>
            <a:chOff x="2131920" y="1791000"/>
            <a:chExt cx="7570080" cy="4685400"/>
          </a:xfrm>
        </p:grpSpPr>
        <p:sp>
          <p:nvSpPr>
            <p:cNvPr id="350" name="CustomShape 5"/>
            <p:cNvSpPr/>
            <p:nvPr/>
          </p:nvSpPr>
          <p:spPr>
            <a:xfrm>
              <a:off x="3461760" y="1791000"/>
              <a:ext cx="4815720" cy="232344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4400" spc="-1" strike="noStrike">
                  <a:solidFill>
                    <a:srgbClr val="ffffff"/>
                  </a:solidFill>
                  <a:latin typeface="Calibri"/>
                </a:rPr>
                <a:t>Person</a:t>
              </a:r>
              <a:endParaRPr b="0" lang="en-US" sz="4400" spc="-1" strike="noStrike">
                <a:latin typeface="Arial"/>
              </a:endParaRPr>
            </a:p>
          </p:txBody>
        </p:sp>
        <p:sp>
          <p:nvSpPr>
            <p:cNvPr id="351" name="CustomShape 6"/>
            <p:cNvSpPr/>
            <p:nvPr/>
          </p:nvSpPr>
          <p:spPr>
            <a:xfrm>
              <a:off x="2131920" y="4990680"/>
              <a:ext cx="3599640" cy="14857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600" spc="-1" strike="noStrike">
                  <a:solidFill>
                    <a:srgbClr val="ffffff"/>
                  </a:solidFill>
                  <a:latin typeface="Calibri"/>
                </a:rPr>
                <a:t>Student</a:t>
              </a:r>
              <a:endParaRPr b="0" lang="en-US" sz="3600" spc="-1" strike="noStrike">
                <a:latin typeface="Arial"/>
              </a:endParaRPr>
            </a:p>
          </p:txBody>
        </p:sp>
        <p:sp>
          <p:nvSpPr>
            <p:cNvPr id="352" name="CustomShape 7"/>
            <p:cNvSpPr/>
            <p:nvPr/>
          </p:nvSpPr>
          <p:spPr>
            <a:xfrm>
              <a:off x="6102360" y="4990680"/>
              <a:ext cx="3599640" cy="14857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600" spc="-1" strike="noStrike">
                  <a:solidFill>
                    <a:srgbClr val="ffffff"/>
                  </a:solidFill>
                  <a:latin typeface="Calibri"/>
                </a:rPr>
                <a:t>Employee</a:t>
              </a:r>
              <a:endParaRPr b="0" lang="en-US" sz="3600" spc="-1" strike="noStrike">
                <a:latin typeface="Arial"/>
              </a:endParaRPr>
            </a:p>
          </p:txBody>
        </p:sp>
        <p:sp>
          <p:nvSpPr>
            <p:cNvPr id="353" name="CustomShape 8"/>
            <p:cNvSpPr/>
            <p:nvPr/>
          </p:nvSpPr>
          <p:spPr>
            <a:xfrm>
              <a:off x="3746880" y="2629080"/>
              <a:ext cx="4302000" cy="556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200" spc="-1" strike="noStrike">
                  <a:solidFill>
                    <a:srgbClr val="ffffff"/>
                  </a:solidFill>
                  <a:latin typeface="Calibri"/>
                </a:rPr>
                <a:t>Mother : Person</a:t>
              </a:r>
              <a:endParaRPr b="0" lang="en-US" sz="3200" spc="-1" strike="noStrike">
                <a:latin typeface="Arial"/>
              </a:endParaRPr>
            </a:p>
          </p:txBody>
        </p:sp>
        <p:sp>
          <p:nvSpPr>
            <p:cNvPr id="354" name="CustomShape 9"/>
            <p:cNvSpPr/>
            <p:nvPr/>
          </p:nvSpPr>
          <p:spPr>
            <a:xfrm>
              <a:off x="3746880" y="3349080"/>
              <a:ext cx="4302000" cy="556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200" spc="-1" strike="noStrike">
                  <a:solidFill>
                    <a:srgbClr val="ffffff"/>
                  </a:solidFill>
                  <a:latin typeface="Calibri"/>
                </a:rPr>
                <a:t>Father : Person</a:t>
              </a:r>
              <a:endParaRPr b="0" lang="en-US" sz="3200" spc="-1" strike="noStrike">
                <a:latin typeface="Arial"/>
              </a:endParaRPr>
            </a:p>
          </p:txBody>
        </p:sp>
        <p:sp>
          <p:nvSpPr>
            <p:cNvPr id="355" name="CustomShape 10"/>
            <p:cNvSpPr/>
            <p:nvPr/>
          </p:nvSpPr>
          <p:spPr>
            <a:xfrm>
              <a:off x="2325600" y="5691240"/>
              <a:ext cx="3234960" cy="556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200" spc="-1" strike="noStrike">
                  <a:solidFill>
                    <a:srgbClr val="ffffff"/>
                  </a:solidFill>
                  <a:latin typeface="Calibri"/>
                </a:rPr>
                <a:t>School: School</a:t>
              </a:r>
              <a:endParaRPr b="0" lang="en-US" sz="3200" spc="-1" strike="noStrike">
                <a:latin typeface="Arial"/>
              </a:endParaRPr>
            </a:p>
          </p:txBody>
        </p:sp>
        <p:sp>
          <p:nvSpPr>
            <p:cNvPr id="356" name="CustomShape 11"/>
            <p:cNvSpPr/>
            <p:nvPr/>
          </p:nvSpPr>
          <p:spPr>
            <a:xfrm>
              <a:off x="6284520" y="5683320"/>
              <a:ext cx="3234960" cy="556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200" spc="-1" strike="noStrike">
                  <a:solidFill>
                    <a:srgbClr val="ffffff"/>
                  </a:solidFill>
                  <a:latin typeface="Calibri"/>
                </a:rPr>
                <a:t>Org: Organization</a:t>
              </a:r>
              <a:endParaRPr b="0" lang="en-US" sz="3200" spc="-1" strike="noStrike">
                <a:latin typeface="Arial"/>
              </a:endParaRPr>
            </a:p>
          </p:txBody>
        </p:sp>
      </p:grpSp>
      <p:sp>
        <p:nvSpPr>
          <p:cNvPr id="357" name="CustomShape 12"/>
          <p:cNvSpPr/>
          <p:nvPr/>
        </p:nvSpPr>
        <p:spPr>
          <a:xfrm flipV="1">
            <a:off x="3931920" y="4114800"/>
            <a:ext cx="1937520" cy="87552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358" name="CustomShape 13"/>
          <p:cNvSpPr/>
          <p:nvPr/>
        </p:nvSpPr>
        <p:spPr>
          <a:xfrm flipH="1" flipV="1">
            <a:off x="5869080" y="4114800"/>
            <a:ext cx="2032200" cy="87552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359" name="CustomShape 14"/>
          <p:cNvSpPr/>
          <p:nvPr/>
        </p:nvSpPr>
        <p:spPr>
          <a:xfrm>
            <a:off x="8884440" y="1261440"/>
            <a:ext cx="2238840" cy="1287000"/>
          </a:xfrm>
          <a:prstGeom prst="wedgeRoundRectCallout">
            <a:avLst>
              <a:gd name="adj1" fmla="val -123720"/>
              <a:gd name="adj2" fmla="val 3031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600" spc="-1" strike="noStrike">
                <a:solidFill>
                  <a:srgbClr val="ffffff"/>
                </a:solidFill>
                <a:latin typeface="Calibri"/>
              </a:rPr>
              <a:t>Reusing Person</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You can access inherited members as usual</a:t>
            </a:r>
            <a:endParaRPr b="0" lang="en-US" sz="3400" spc="-1" strike="noStrike">
              <a:solidFill>
                <a:srgbClr val="ffffff"/>
              </a:solidFill>
              <a:latin typeface="Calibri"/>
            </a:endParaRPr>
          </a:p>
        </p:txBody>
      </p:sp>
      <p:sp>
        <p:nvSpPr>
          <p:cNvPr id="361"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Using Inherited Members</a:t>
            </a:r>
            <a:endParaRPr b="0" lang="en-US" sz="4000" spc="-1" strike="noStrike">
              <a:solidFill>
                <a:srgbClr val="ffffff"/>
              </a:solidFill>
              <a:latin typeface="Calibri"/>
            </a:endParaRPr>
          </a:p>
        </p:txBody>
      </p:sp>
      <p:sp>
        <p:nvSpPr>
          <p:cNvPr id="362"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E7B569C-F2B7-41F9-896C-C251CE77E36D}" type="slidenum">
              <a:rPr b="0" lang="en-US" sz="1000" spc="-1" strike="noStrike">
                <a:solidFill>
                  <a:srgbClr val="ffffff"/>
                </a:solidFill>
                <a:latin typeface="Calibri"/>
              </a:rPr>
              <a:t>&lt;number&gt;</a:t>
            </a:fld>
            <a:endParaRPr b="0" lang="en-US" sz="1000" spc="-1" strike="noStrike">
              <a:latin typeface="Times New Roman"/>
            </a:endParaRPr>
          </a:p>
        </p:txBody>
      </p:sp>
      <p:sp>
        <p:nvSpPr>
          <p:cNvPr id="363" name="CustomShape 4"/>
          <p:cNvSpPr/>
          <p:nvPr/>
        </p:nvSpPr>
        <p:spPr>
          <a:xfrm>
            <a:off x="776520" y="1981080"/>
            <a:ext cx="10693440" cy="16066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Person { public void </a:t>
            </a:r>
            <a:r>
              <a:rPr b="1" lang="en-US" sz="3200" spc="-1" strike="noStrike">
                <a:solidFill>
                  <a:srgbClr val="f3cd60"/>
                </a:solidFill>
                <a:latin typeface="Consolas"/>
              </a:rPr>
              <a:t>sleep()</a:t>
            </a:r>
            <a:r>
              <a:rPr b="1" lang="en-US" sz="3200" spc="-1" strike="noStrike">
                <a:solidFill>
                  <a:srgbClr val="fcecd5"/>
                </a:solidFill>
                <a:latin typeface="Consolas"/>
              </a:rPr>
              <a:t> { … } }</a:t>
            </a:r>
            <a:endParaRPr b="0" lang="en-US" sz="3200" spc="-1" strike="noStrike">
              <a:latin typeface="Arial"/>
            </a:endParaRPr>
          </a:p>
          <a:p>
            <a:pPr>
              <a:lnSpc>
                <a:spcPct val="100000"/>
              </a:lnSpc>
            </a:pPr>
            <a:r>
              <a:rPr b="1" lang="en-US" sz="3200" spc="-1" strike="noStrike">
                <a:solidFill>
                  <a:srgbClr val="fcecd5"/>
                </a:solidFill>
                <a:latin typeface="Consolas"/>
              </a:rPr>
              <a:t>class Student </a:t>
            </a:r>
            <a:r>
              <a:rPr b="1" lang="en-US" sz="3200" spc="-1" strike="noStrike">
                <a:solidFill>
                  <a:srgbClr val="f3cd60"/>
                </a:solidFill>
                <a:latin typeface="Consolas"/>
              </a:rPr>
              <a:t>extends</a:t>
            </a:r>
            <a:r>
              <a:rPr b="1" lang="en-US" sz="3200" spc="-1" strike="noStrike">
                <a:solidFill>
                  <a:srgbClr val="fcecd5"/>
                </a:solidFill>
                <a:latin typeface="Consolas"/>
              </a:rPr>
              <a:t> Person { … }</a:t>
            </a:r>
            <a:endParaRPr b="0" lang="en-US" sz="3200" spc="-1" strike="noStrike">
              <a:latin typeface="Arial"/>
            </a:endParaRPr>
          </a:p>
          <a:p>
            <a:pPr>
              <a:lnSpc>
                <a:spcPct val="100000"/>
              </a:lnSpc>
            </a:pPr>
            <a:r>
              <a:rPr b="1" lang="en-US" sz="3200" spc="-1" strike="noStrike">
                <a:solidFill>
                  <a:srgbClr val="fcecd5"/>
                </a:solidFill>
                <a:latin typeface="Consolas"/>
              </a:rPr>
              <a:t>class Employee </a:t>
            </a:r>
            <a:r>
              <a:rPr b="1" lang="en-US" sz="3200" spc="-1" strike="noStrike">
                <a:solidFill>
                  <a:srgbClr val="f3cd60"/>
                </a:solidFill>
                <a:latin typeface="Consolas"/>
              </a:rPr>
              <a:t>extends</a:t>
            </a:r>
            <a:r>
              <a:rPr b="1" lang="en-US" sz="3200" spc="-1" strike="noStrike">
                <a:solidFill>
                  <a:srgbClr val="fcecd5"/>
                </a:solidFill>
                <a:latin typeface="Consolas"/>
              </a:rPr>
              <a:t> Person { … }</a:t>
            </a:r>
            <a:endParaRPr b="0" lang="en-US" sz="3200" spc="-1" strike="noStrike">
              <a:latin typeface="Arial"/>
            </a:endParaRPr>
          </a:p>
        </p:txBody>
      </p:sp>
      <p:sp>
        <p:nvSpPr>
          <p:cNvPr id="364" name="CustomShape 5"/>
          <p:cNvSpPr/>
          <p:nvPr/>
        </p:nvSpPr>
        <p:spPr>
          <a:xfrm>
            <a:off x="776520" y="3886200"/>
            <a:ext cx="10693440" cy="2338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600" spc="-1" strike="noStrike">
                <a:solidFill>
                  <a:srgbClr val="fcecd5"/>
                </a:solidFill>
                <a:latin typeface="Consolas"/>
              </a:rPr>
              <a:t>Student student = new Student();</a:t>
            </a:r>
            <a:endParaRPr b="0" lang="en-US" sz="3600" spc="-1" strike="noStrike">
              <a:latin typeface="Arial"/>
            </a:endParaRPr>
          </a:p>
          <a:p>
            <a:pPr>
              <a:lnSpc>
                <a:spcPct val="100000"/>
              </a:lnSpc>
            </a:pPr>
            <a:r>
              <a:rPr b="1" lang="en-US" sz="3600" spc="-1" strike="noStrike">
                <a:solidFill>
                  <a:srgbClr val="fcecd5"/>
                </a:solidFill>
                <a:latin typeface="Consolas"/>
              </a:rPr>
              <a:t>student.</a:t>
            </a:r>
            <a:r>
              <a:rPr b="1" lang="en-US" sz="3600" spc="-1" strike="noStrike">
                <a:solidFill>
                  <a:srgbClr val="f3cd60"/>
                </a:solidFill>
                <a:latin typeface="Consolas"/>
              </a:rPr>
              <a:t>sleep()</a:t>
            </a:r>
            <a:r>
              <a:rPr b="1" lang="en-US" sz="3600" spc="-1" strike="noStrike">
                <a:solidFill>
                  <a:srgbClr val="fcecd5"/>
                </a:solidFill>
                <a:latin typeface="Consolas"/>
              </a:rPr>
              <a:t>;</a:t>
            </a:r>
            <a:endParaRPr b="0" lang="en-US" sz="3600" spc="-1" strike="noStrike">
              <a:latin typeface="Arial"/>
            </a:endParaRPr>
          </a:p>
          <a:p>
            <a:pPr>
              <a:lnSpc>
                <a:spcPct val="100000"/>
              </a:lnSpc>
            </a:pPr>
            <a:r>
              <a:rPr b="1" lang="en-US" sz="3600" spc="-1" strike="noStrike">
                <a:solidFill>
                  <a:srgbClr val="fcecd5"/>
                </a:solidFill>
                <a:latin typeface="Consolas"/>
              </a:rPr>
              <a:t>Employee employee = new Employee();</a:t>
            </a:r>
            <a:endParaRPr b="0" lang="en-US" sz="3600" spc="-1" strike="noStrike">
              <a:latin typeface="Arial"/>
            </a:endParaRPr>
          </a:p>
          <a:p>
            <a:pPr>
              <a:lnSpc>
                <a:spcPct val="100000"/>
              </a:lnSpc>
            </a:pPr>
            <a:r>
              <a:rPr b="1" lang="en-US" sz="3600" spc="-1" strike="noStrike">
                <a:solidFill>
                  <a:srgbClr val="fcecd5"/>
                </a:solidFill>
                <a:latin typeface="Consolas"/>
              </a:rPr>
              <a:t>employee.</a:t>
            </a:r>
            <a:r>
              <a:rPr b="1" lang="en-US" sz="3600" spc="-1" strike="noStrike">
                <a:solidFill>
                  <a:srgbClr val="f3cd60"/>
                </a:solidFill>
                <a:latin typeface="Consolas"/>
              </a:rPr>
              <a:t>sleep()</a:t>
            </a:r>
            <a:r>
              <a:rPr b="1" lang="en-US" sz="3600" spc="-1" strike="noStrike">
                <a:solidFill>
                  <a:srgbClr val="fcecd5"/>
                </a:solidFill>
                <a:latin typeface="Consolas"/>
              </a:rPr>
              <a:t>;</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364">
                                            <p:txEl>
                                              <p:pRg st="0" end="0"/>
                                            </p:txEl>
                                          </p:spTgt>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364">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364">
                                            <p:txEl>
                                              <p:pRg st="2" end="2"/>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36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190440" y="1151280"/>
            <a:ext cx="11804400" cy="5569920"/>
          </a:xfrm>
          <a:prstGeom prst="rect">
            <a:avLst/>
          </a:prstGeom>
          <a:noFill/>
          <a:ln>
            <a:noFill/>
          </a:ln>
        </p:spPr>
        <p:txBody>
          <a:bodyPr lIns="108000" rIns="108000" tIns="36000" bIns="36000">
            <a:normAutofit/>
          </a:bodyPr>
          <a:p>
            <a:pPr marL="361800" indent="-361440">
              <a:lnSpc>
                <a:spcPct val="110000"/>
              </a:lnSpc>
              <a:spcBef>
                <a:spcPts val="601"/>
              </a:spcBef>
              <a:spcAft>
                <a:spcPts val="601"/>
              </a:spcAft>
              <a:buClr>
                <a:srgbClr val="f2b254"/>
              </a:buClr>
              <a:buFont typeface="Wingdings" charset="2"/>
              <a:buChar char=""/>
            </a:pPr>
            <a:r>
              <a:rPr b="0" lang="en-US" sz="3400" spc="-1" strike="noStrike">
                <a:solidFill>
                  <a:srgbClr val="ffffff"/>
                </a:solidFill>
                <a:latin typeface="Calibri"/>
              </a:rPr>
              <a:t>Constructors are </a:t>
            </a:r>
            <a:r>
              <a:rPr b="1" lang="en-US" sz="3400" spc="-1" strike="noStrike">
                <a:solidFill>
                  <a:srgbClr val="f3cd60"/>
                </a:solidFill>
                <a:latin typeface="Calibri"/>
              </a:rPr>
              <a:t>not inherited </a:t>
            </a:r>
            <a:endParaRPr b="0" lang="en-US" sz="3400" spc="-1" strike="noStrike">
              <a:solidFill>
                <a:srgbClr val="ffffff"/>
              </a:solidFill>
              <a:latin typeface="Calibri"/>
            </a:endParaRPr>
          </a:p>
          <a:p>
            <a:pPr marL="361800" indent="-361440">
              <a:lnSpc>
                <a:spcPct val="110000"/>
              </a:lnSpc>
              <a:spcBef>
                <a:spcPts val="601"/>
              </a:spcBef>
              <a:spcAft>
                <a:spcPts val="601"/>
              </a:spcAft>
              <a:buClr>
                <a:srgbClr val="f2b254"/>
              </a:buClr>
              <a:buFont typeface="Wingdings" charset="2"/>
              <a:buChar char=""/>
            </a:pPr>
            <a:r>
              <a:rPr b="0" lang="en-US" sz="3400" spc="-1" strike="noStrike">
                <a:solidFill>
                  <a:srgbClr val="ffffff"/>
                </a:solidFill>
                <a:latin typeface="Calibri"/>
              </a:rPr>
              <a:t>Constructors </a:t>
            </a:r>
            <a:r>
              <a:rPr b="1" lang="en-US" sz="3400" spc="-1" strike="noStrike">
                <a:solidFill>
                  <a:srgbClr val="f3cd60"/>
                </a:solidFill>
                <a:latin typeface="Calibri"/>
              </a:rPr>
              <a:t>can be reused</a:t>
            </a:r>
            <a:r>
              <a:rPr b="1" lang="en-US" sz="3400" spc="-1" strike="noStrike">
                <a:solidFill>
                  <a:srgbClr val="ffffff"/>
                </a:solidFill>
                <a:latin typeface="Calibri"/>
              </a:rPr>
              <a:t> </a:t>
            </a:r>
            <a:r>
              <a:rPr b="0" lang="en-US" sz="3400" spc="-1" strike="noStrike">
                <a:solidFill>
                  <a:srgbClr val="ffffff"/>
                </a:solidFill>
                <a:latin typeface="Calibri"/>
              </a:rPr>
              <a:t>by the child classes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66"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Reusing Constructors</a:t>
            </a:r>
            <a:endParaRPr b="0" lang="en-US" sz="4000" spc="-1" strike="noStrike">
              <a:solidFill>
                <a:srgbClr val="ffffff"/>
              </a:solidFill>
              <a:latin typeface="Calibri"/>
            </a:endParaRPr>
          </a:p>
        </p:txBody>
      </p:sp>
      <p:sp>
        <p:nvSpPr>
          <p:cNvPr id="367"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D350C78C-5CB9-4A01-8B9F-FAA60D83AAD7}" type="slidenum">
              <a:rPr b="0" lang="en-US" sz="1000" spc="-1" strike="noStrike">
                <a:solidFill>
                  <a:srgbClr val="ffffff"/>
                </a:solidFill>
                <a:latin typeface="Calibri"/>
              </a:rPr>
              <a:t>13</a:t>
            </a:fld>
            <a:endParaRPr b="0" lang="en-US" sz="1000" spc="-1" strike="noStrike">
              <a:latin typeface="Times New Roman"/>
            </a:endParaRPr>
          </a:p>
        </p:txBody>
      </p:sp>
      <p:sp>
        <p:nvSpPr>
          <p:cNvPr id="368" name="CustomShape 4"/>
          <p:cNvSpPr/>
          <p:nvPr/>
        </p:nvSpPr>
        <p:spPr>
          <a:xfrm>
            <a:off x="843480" y="2743200"/>
            <a:ext cx="10693440" cy="40431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Student </a:t>
            </a:r>
            <a:r>
              <a:rPr b="1" lang="en-US" sz="3200" spc="-1" strike="noStrike">
                <a:solidFill>
                  <a:srgbClr val="f3cd60"/>
                </a:solidFill>
                <a:latin typeface="Consolas"/>
              </a:rPr>
              <a:t>extends</a:t>
            </a:r>
            <a:r>
              <a:rPr b="1" lang="en-US" sz="3200" spc="-1" strike="noStrike">
                <a:solidFill>
                  <a:srgbClr val="fcecd5"/>
                </a:solidFill>
                <a:latin typeface="Consolas"/>
              </a:rPr>
              <a:t> Person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private School school;</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Student(String name, School school)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super(</a:t>
            </a:r>
            <a:r>
              <a:rPr b="1" lang="en-US" sz="3200" spc="-1" strike="noStrike">
                <a:solidFill>
                  <a:srgbClr val="fcecd5"/>
                </a:solidFill>
                <a:latin typeface="Consolas"/>
              </a:rPr>
              <a:t>name</a:t>
            </a:r>
            <a:r>
              <a:rPr b="1" lang="en-US" sz="3200" spc="-1" strike="noStrike">
                <a:solidFill>
                  <a:srgbClr val="f3cd60"/>
                </a:solidFill>
                <a:latin typeface="Consolas"/>
              </a:rPr>
              <a:t>)</a:t>
            </a:r>
            <a:r>
              <a:rPr b="1" lang="en-US" sz="3200" spc="-1" strike="noStrike">
                <a:solidFill>
                  <a:srgbClr val="fcecd5"/>
                </a:solidFill>
                <a:latin typeface="Consolas"/>
              </a:rPr>
              <a:t>;</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this.school = school;</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369" name="CustomShape 5"/>
          <p:cNvSpPr/>
          <p:nvPr/>
        </p:nvSpPr>
        <p:spPr>
          <a:xfrm>
            <a:off x="7389720" y="4343400"/>
            <a:ext cx="3337920" cy="1062360"/>
          </a:xfrm>
          <a:prstGeom prst="wedgeRoundRectCallout">
            <a:avLst>
              <a:gd name="adj1" fmla="val -133480"/>
              <a:gd name="adj2" fmla="val -3050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Constructor call should be first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365">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368">
                                            <p:txEl>
                                              <p:pRg st="2" end="2"/>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368">
                                            <p:txEl>
                                              <p:pRg st="3" end="3"/>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190440" y="11512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 instance </a:t>
            </a:r>
            <a:r>
              <a:rPr b="1" lang="en-US" sz="3400" spc="-1" strike="noStrike">
                <a:solidFill>
                  <a:srgbClr val="f3cd60"/>
                </a:solidFill>
                <a:latin typeface="Calibri"/>
              </a:rPr>
              <a:t>contains</a:t>
            </a:r>
            <a:r>
              <a:rPr b="0" lang="en-US" sz="3400" spc="-1" strike="noStrike">
                <a:solidFill>
                  <a:srgbClr val="ffffff"/>
                </a:solidFill>
                <a:latin typeface="Calibri"/>
              </a:rPr>
              <a:t> instance of its base class</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71" name="CustomShape 2"/>
          <p:cNvSpPr/>
          <p:nvPr/>
        </p:nvSpPr>
        <p:spPr>
          <a:xfrm>
            <a:off x="1687320" y="2070000"/>
            <a:ext cx="9054720" cy="24253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r">
              <a:lnSpc>
                <a:spcPct val="100000"/>
              </a:lnSpc>
            </a:pPr>
            <a:r>
              <a:rPr b="1" lang="en-US" sz="2800" spc="-1" strike="noStrike">
                <a:solidFill>
                  <a:srgbClr val="ffffff"/>
                </a:solidFill>
                <a:latin typeface="Consolas"/>
              </a:rPr>
              <a:t>Employee</a:t>
            </a:r>
            <a:br/>
            <a:r>
              <a:rPr b="1" lang="en-US" sz="2800" spc="-1" strike="noStrike">
                <a:solidFill>
                  <a:srgbClr val="ffffff"/>
                </a:solidFill>
                <a:latin typeface="Consolas"/>
              </a:rPr>
              <a:t>(Derived Class)</a:t>
            </a:r>
            <a:endParaRPr b="0" lang="en-US" sz="2800" spc="-1" strike="noStrike">
              <a:latin typeface="Arial"/>
            </a:endParaRPr>
          </a:p>
          <a:p>
            <a:pPr algn="r">
              <a:lnSpc>
                <a:spcPct val="100000"/>
              </a:lnSpc>
            </a:pPr>
            <a:endParaRPr b="0" lang="en-US" sz="2800" spc="-1" strike="noStrike">
              <a:latin typeface="Arial"/>
            </a:endParaRPr>
          </a:p>
          <a:p>
            <a:pPr algn="r">
              <a:lnSpc>
                <a:spcPct val="100000"/>
              </a:lnSpc>
            </a:pPr>
            <a:r>
              <a:rPr b="1" lang="en-US" sz="2800" spc="-1" strike="noStrike">
                <a:solidFill>
                  <a:srgbClr val="ffffff"/>
                </a:solidFill>
                <a:latin typeface="Consolas"/>
              </a:rPr>
              <a:t>+work():void</a:t>
            </a:r>
            <a:endParaRPr b="0" lang="en-US" sz="2800" spc="-1" strike="noStrike">
              <a:latin typeface="Arial"/>
            </a:endParaRPr>
          </a:p>
        </p:txBody>
      </p:sp>
      <p:sp>
        <p:nvSpPr>
          <p:cNvPr id="372" name="CustomShape 3"/>
          <p:cNvSpPr/>
          <p:nvPr/>
        </p:nvSpPr>
        <p:spPr>
          <a:xfrm>
            <a:off x="1674720" y="2057400"/>
            <a:ext cx="5195160" cy="413856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nchor="b"/>
          <a:p>
            <a:pPr algn="ctr">
              <a:lnSpc>
                <a:spcPct val="100000"/>
              </a:lnSpc>
            </a:pPr>
            <a:endParaRPr b="0" lang="en-US" sz="1800" spc="-1" strike="noStrike">
              <a:latin typeface="Arial"/>
            </a:endParaRPr>
          </a:p>
          <a:p>
            <a:pPr algn="ctr">
              <a:lnSpc>
                <a:spcPct val="100000"/>
              </a:lnSpc>
            </a:pPr>
            <a:r>
              <a:rPr b="1" lang="en-US" sz="2800" spc="-1" strike="noStrike">
                <a:solidFill>
                  <a:srgbClr val="ffffff"/>
                </a:solidFill>
                <a:latin typeface="Consolas"/>
              </a:rPr>
              <a:t>Student (Derived Class)</a:t>
            </a:r>
            <a:br/>
            <a:endParaRPr b="0" lang="en-US" sz="2800" spc="-1" strike="noStrike">
              <a:latin typeface="Arial"/>
            </a:endParaRPr>
          </a:p>
          <a:p>
            <a:pPr algn="ctr">
              <a:lnSpc>
                <a:spcPct val="100000"/>
              </a:lnSpc>
            </a:pPr>
            <a:r>
              <a:rPr b="1" lang="en-US" sz="2800" spc="-1" strike="noStrike">
                <a:solidFill>
                  <a:srgbClr val="ffffff"/>
                </a:solidFill>
                <a:latin typeface="Consolas"/>
              </a:rPr>
              <a:t>+study():void</a:t>
            </a:r>
            <a:endParaRPr b="0" lang="en-US" sz="2800" spc="-1" strike="noStrike">
              <a:latin typeface="Arial"/>
            </a:endParaRPr>
          </a:p>
        </p:txBody>
      </p:sp>
      <p:sp>
        <p:nvSpPr>
          <p:cNvPr id="373" name="CustomShape 4"/>
          <p:cNvSpPr/>
          <p:nvPr/>
        </p:nvSpPr>
        <p:spPr>
          <a:xfrm>
            <a:off x="1917360" y="2310120"/>
            <a:ext cx="4709880" cy="2032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Person </a:t>
            </a:r>
            <a:br/>
            <a:r>
              <a:rPr b="1" lang="en-US" sz="2800" spc="-1" strike="noStrike">
                <a:solidFill>
                  <a:srgbClr val="ffffff"/>
                </a:solidFill>
                <a:latin typeface="Consolas"/>
              </a:rPr>
              <a:t>(Base Class)</a:t>
            </a: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r>
              <a:rPr b="1" lang="en-US" sz="2800" spc="-1" strike="noStrike">
                <a:solidFill>
                  <a:srgbClr val="ffffff"/>
                </a:solidFill>
                <a:latin typeface="Consolas"/>
              </a:rPr>
              <a:t>+sleep():void</a:t>
            </a:r>
            <a:endParaRPr b="0" lang="en-US" sz="2800" spc="-1" strike="noStrike">
              <a:latin typeface="Arial"/>
            </a:endParaRPr>
          </a:p>
        </p:txBody>
      </p:sp>
      <p:sp>
        <p:nvSpPr>
          <p:cNvPr id="374" name="TextShape 5"/>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9645C0F-6B72-4C37-B46C-AB9A93FFDEAF}" type="slidenum">
              <a:rPr b="0" lang="en-US" sz="1000" spc="-1" strike="noStrike">
                <a:solidFill>
                  <a:srgbClr val="ffffff"/>
                </a:solidFill>
                <a:latin typeface="Calibri"/>
              </a:rPr>
              <a:t>&lt;number&gt;</a:t>
            </a:fld>
            <a:endParaRPr b="0" lang="en-US" sz="1000" spc="-1" strike="noStrike">
              <a:latin typeface="Times New Roman"/>
            </a:endParaRPr>
          </a:p>
        </p:txBody>
      </p:sp>
      <p:sp>
        <p:nvSpPr>
          <p:cNvPr id="375" name="TextShape 6"/>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Thinking About Inheritance - Extends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37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Inheritance has a </a:t>
            </a:r>
            <a:r>
              <a:rPr b="1" lang="en-US" sz="3400" spc="-1" strike="noStrike">
                <a:solidFill>
                  <a:srgbClr val="f3cd60"/>
                </a:solidFill>
                <a:latin typeface="Calibri"/>
              </a:rPr>
              <a:t>transitive relation</a:t>
            </a:r>
            <a:endParaRPr b="0" lang="en-US" sz="3400" spc="-1" strike="noStrike">
              <a:solidFill>
                <a:srgbClr val="ffffff"/>
              </a:solidFill>
              <a:latin typeface="Calibri"/>
            </a:endParaRPr>
          </a:p>
        </p:txBody>
      </p:sp>
      <p:sp>
        <p:nvSpPr>
          <p:cNvPr id="377"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Inheritance</a:t>
            </a:r>
            <a:endParaRPr b="0" lang="en-US" sz="4000" spc="-1" strike="noStrike">
              <a:solidFill>
                <a:srgbClr val="ffffff"/>
              </a:solidFill>
              <a:latin typeface="Calibri"/>
            </a:endParaRPr>
          </a:p>
        </p:txBody>
      </p:sp>
      <p:sp>
        <p:nvSpPr>
          <p:cNvPr id="378"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7AC2C3F-51A5-44DD-9684-E8FB29F92A1F}" type="slidenum">
              <a:rPr b="0" lang="en-US" sz="1000" spc="-1" strike="noStrike">
                <a:solidFill>
                  <a:srgbClr val="ffffff"/>
                </a:solidFill>
                <a:latin typeface="Calibri"/>
              </a:rPr>
              <a:t>&lt;number&gt;</a:t>
            </a:fld>
            <a:endParaRPr b="0" lang="en-US" sz="1000" spc="-1" strike="noStrike">
              <a:latin typeface="Times New Roman"/>
            </a:endParaRPr>
          </a:p>
        </p:txBody>
      </p:sp>
      <p:sp>
        <p:nvSpPr>
          <p:cNvPr id="379" name="CustomShape 4"/>
          <p:cNvSpPr/>
          <p:nvPr/>
        </p:nvSpPr>
        <p:spPr>
          <a:xfrm>
            <a:off x="745920" y="1867680"/>
            <a:ext cx="10693440" cy="16066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Person { … }</a:t>
            </a:r>
            <a:endParaRPr b="0" lang="en-US" sz="3200" spc="-1" strike="noStrike">
              <a:latin typeface="Arial"/>
            </a:endParaRPr>
          </a:p>
          <a:p>
            <a:pPr>
              <a:lnSpc>
                <a:spcPct val="100000"/>
              </a:lnSpc>
            </a:pPr>
            <a:r>
              <a:rPr b="1" lang="en-US" sz="3200" spc="-1" strike="noStrike">
                <a:solidFill>
                  <a:srgbClr val="fcecd5"/>
                </a:solidFill>
                <a:latin typeface="Consolas"/>
              </a:rPr>
              <a:t>class Student </a:t>
            </a:r>
            <a:r>
              <a:rPr b="1" lang="en-US" sz="3200" spc="-1" strike="noStrike">
                <a:solidFill>
                  <a:srgbClr val="f3cd60"/>
                </a:solidFill>
                <a:latin typeface="Consolas"/>
              </a:rPr>
              <a:t>extends</a:t>
            </a:r>
            <a:r>
              <a:rPr b="1" lang="en-US" sz="3200" spc="-1" strike="noStrike">
                <a:solidFill>
                  <a:srgbClr val="fcecd5"/>
                </a:solidFill>
                <a:latin typeface="Consolas"/>
              </a:rPr>
              <a:t> Person { … }</a:t>
            </a:r>
            <a:endParaRPr b="0" lang="en-US" sz="3200" spc="-1" strike="noStrike">
              <a:latin typeface="Arial"/>
            </a:endParaRPr>
          </a:p>
          <a:p>
            <a:pPr>
              <a:lnSpc>
                <a:spcPct val="100000"/>
              </a:lnSpc>
            </a:pPr>
            <a:r>
              <a:rPr b="1" lang="en-US" sz="3200" spc="-1" strike="noStrike">
                <a:solidFill>
                  <a:srgbClr val="fcecd5"/>
                </a:solidFill>
                <a:latin typeface="Consolas"/>
              </a:rPr>
              <a:t>class CollegeStudent </a:t>
            </a:r>
            <a:r>
              <a:rPr b="1" lang="en-US" sz="3200" spc="-1" strike="noStrike">
                <a:solidFill>
                  <a:srgbClr val="f3cd60"/>
                </a:solidFill>
                <a:latin typeface="Consolas"/>
              </a:rPr>
              <a:t>extends</a:t>
            </a:r>
            <a:r>
              <a:rPr b="1" lang="en-US" sz="3200" spc="-1" strike="noStrike">
                <a:solidFill>
                  <a:srgbClr val="fcecd5"/>
                </a:solidFill>
                <a:latin typeface="Consolas"/>
              </a:rPr>
              <a:t> Student { … }</a:t>
            </a:r>
            <a:endParaRPr b="0" lang="en-US" sz="3200" spc="-1" strike="noStrike">
              <a:latin typeface="Arial"/>
            </a:endParaRPr>
          </a:p>
        </p:txBody>
      </p:sp>
      <p:sp>
        <p:nvSpPr>
          <p:cNvPr id="380" name="CustomShape 5"/>
          <p:cNvSpPr/>
          <p:nvPr/>
        </p:nvSpPr>
        <p:spPr>
          <a:xfrm>
            <a:off x="2131920" y="3809880"/>
            <a:ext cx="323964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Person</a:t>
            </a:r>
            <a:endParaRPr b="0" lang="en-US" sz="3200" spc="-1" strike="noStrike">
              <a:latin typeface="Arial"/>
            </a:endParaRPr>
          </a:p>
        </p:txBody>
      </p:sp>
      <p:sp>
        <p:nvSpPr>
          <p:cNvPr id="381" name="CustomShape 6"/>
          <p:cNvSpPr/>
          <p:nvPr/>
        </p:nvSpPr>
        <p:spPr>
          <a:xfrm>
            <a:off x="7008840" y="5809680"/>
            <a:ext cx="340344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CollegeStudent</a:t>
            </a:r>
            <a:endParaRPr b="0" lang="en-US" sz="3200" spc="-1" strike="noStrike">
              <a:latin typeface="Arial"/>
            </a:endParaRPr>
          </a:p>
        </p:txBody>
      </p:sp>
      <p:sp>
        <p:nvSpPr>
          <p:cNvPr id="382" name="CustomShape 7"/>
          <p:cNvSpPr/>
          <p:nvPr/>
        </p:nvSpPr>
        <p:spPr>
          <a:xfrm>
            <a:off x="4653000" y="4809960"/>
            <a:ext cx="323964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Student</a:t>
            </a:r>
            <a:endParaRPr b="0" lang="en-US" sz="3200" spc="-1" strike="noStrike">
              <a:latin typeface="Arial"/>
            </a:endParaRPr>
          </a:p>
        </p:txBody>
      </p:sp>
      <p:sp>
        <p:nvSpPr>
          <p:cNvPr id="383" name="CustomShape 8"/>
          <p:cNvSpPr/>
          <p:nvPr/>
        </p:nvSpPr>
        <p:spPr>
          <a:xfrm flipV="1" rot="16200000">
            <a:off x="4808880" y="3344760"/>
            <a:ext cx="407160" cy="2520720"/>
          </a:xfrm>
          <a:prstGeom prst="bentConnector3">
            <a:avLst>
              <a:gd name="adj1" fmla="val 50000"/>
            </a:avLst>
          </a:prstGeom>
          <a:noFill/>
          <a:ln w="38160">
            <a:tailEnd len="med" type="triangle" w="med"/>
          </a:ln>
        </p:spPr>
        <p:style>
          <a:lnRef idx="1">
            <a:schemeClr val="accent1"/>
          </a:lnRef>
          <a:fillRef idx="0">
            <a:schemeClr val="accent1"/>
          </a:fillRef>
          <a:effectRef idx="0">
            <a:schemeClr val="accent1"/>
          </a:effectRef>
          <a:fontRef idx="minor"/>
        </p:style>
      </p:sp>
      <p:sp>
        <p:nvSpPr>
          <p:cNvPr id="384" name="CustomShape 9"/>
          <p:cNvSpPr/>
          <p:nvPr/>
        </p:nvSpPr>
        <p:spPr>
          <a:xfrm flipV="1" rot="16200000">
            <a:off x="7288200" y="4386240"/>
            <a:ext cx="407160" cy="2437200"/>
          </a:xfrm>
          <a:prstGeom prst="bentConnector3">
            <a:avLst>
              <a:gd name="adj1" fmla="val 50000"/>
            </a:avLst>
          </a:prstGeom>
          <a:noFill/>
          <a:ln w="38160">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79">
                                            <p:txEl>
                                              <p:pRg st="1" end="1"/>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383"/>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382"/>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79">
                                            <p:txEl>
                                              <p:pRg st="2" end="2"/>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384"/>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190440" y="1151280"/>
            <a:ext cx="11804400" cy="5569920"/>
          </a:xfrm>
          <a:prstGeom prst="rect">
            <a:avLst/>
          </a:prstGeom>
          <a:noFill/>
          <a:ln>
            <a:noFill/>
          </a:ln>
        </p:spPr>
        <p:txBody>
          <a:bodyPr lIns="108000" rIns="108000" tIns="36000" bIns="36000">
            <a:normAutofit/>
          </a:bodyPr>
          <a:p>
            <a:pPr marL="361800" indent="-361440">
              <a:lnSpc>
                <a:spcPct val="110000"/>
              </a:lnSpc>
              <a:spcBef>
                <a:spcPts val="601"/>
              </a:spcBef>
              <a:spcAft>
                <a:spcPts val="601"/>
              </a:spcAft>
              <a:buClr>
                <a:srgbClr val="f2b254"/>
              </a:buClr>
              <a:buFont typeface="Wingdings" charset="2"/>
              <a:buChar char=""/>
            </a:pPr>
            <a:r>
              <a:rPr b="0" lang="en-US" sz="3400" spc="-1" strike="noStrike">
                <a:solidFill>
                  <a:srgbClr val="ffffff"/>
                </a:solidFill>
                <a:latin typeface="Calibri"/>
              </a:rPr>
              <a:t>In Java there is no </a:t>
            </a:r>
            <a:r>
              <a:rPr b="1" lang="en-US" sz="3400" spc="-1" strike="noStrike">
                <a:solidFill>
                  <a:srgbClr val="f3cd60"/>
                </a:solidFill>
                <a:latin typeface="Calibri"/>
              </a:rPr>
              <a:t>multiple</a:t>
            </a:r>
            <a:r>
              <a:rPr b="0" lang="en-US" sz="3400" spc="-1" strike="noStrike">
                <a:solidFill>
                  <a:srgbClr val="f3cd60"/>
                </a:solidFill>
                <a:latin typeface="Calibri"/>
              </a:rPr>
              <a:t> </a:t>
            </a:r>
            <a:r>
              <a:rPr b="0" lang="en-US" sz="3400" spc="-1" strike="noStrike">
                <a:solidFill>
                  <a:srgbClr val="ffffff"/>
                </a:solidFill>
                <a:latin typeface="Calibri"/>
              </a:rPr>
              <a:t>inheritance</a:t>
            </a:r>
            <a:endParaRPr b="0" lang="en-US" sz="3400" spc="-1" strike="noStrike">
              <a:solidFill>
                <a:srgbClr val="ffffff"/>
              </a:solidFill>
              <a:latin typeface="Calibri"/>
            </a:endParaRPr>
          </a:p>
          <a:p>
            <a:pPr marL="405000" indent="-361440">
              <a:lnSpc>
                <a:spcPct val="110000"/>
              </a:lnSpc>
              <a:spcBef>
                <a:spcPts val="601"/>
              </a:spcBef>
              <a:spcAft>
                <a:spcPts val="601"/>
              </a:spcAft>
              <a:buClr>
                <a:srgbClr val="f2b254"/>
              </a:buClr>
              <a:buFont typeface="Wingdings" charset="2"/>
              <a:buChar char=""/>
            </a:pPr>
            <a:r>
              <a:rPr b="0" lang="en-US" sz="3400" spc="-1" strike="noStrike">
                <a:solidFill>
                  <a:srgbClr val="ffffff"/>
                </a:solidFill>
                <a:latin typeface="Calibri"/>
              </a:rPr>
              <a:t>Only </a:t>
            </a:r>
            <a:r>
              <a:rPr b="1" lang="en-US" sz="3400" spc="-1" strike="noStrike">
                <a:solidFill>
                  <a:srgbClr val="f3cd60"/>
                </a:solidFill>
                <a:latin typeface="Calibri"/>
              </a:rPr>
              <a:t>multiple interfaces can be implemented</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86"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Multiple Inheritance</a:t>
            </a:r>
            <a:endParaRPr b="0" lang="en-US" sz="4000" spc="-1" strike="noStrike">
              <a:solidFill>
                <a:srgbClr val="ffffff"/>
              </a:solidFill>
              <a:latin typeface="Calibri"/>
            </a:endParaRPr>
          </a:p>
        </p:txBody>
      </p:sp>
      <p:sp>
        <p:nvSpPr>
          <p:cNvPr id="387"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9D8A4F5-FCA2-4B00-8E93-AB504C86413F}" type="slidenum">
              <a:rPr b="0" lang="en-US" sz="1000" spc="-1" strike="noStrike">
                <a:solidFill>
                  <a:srgbClr val="ffffff"/>
                </a:solidFill>
                <a:latin typeface="Calibri"/>
              </a:rPr>
              <a:t>&lt;number&gt;</a:t>
            </a:fld>
            <a:endParaRPr b="0" lang="en-US" sz="1000" spc="-1" strike="noStrike">
              <a:latin typeface="Times New Roman"/>
            </a:endParaRPr>
          </a:p>
        </p:txBody>
      </p:sp>
      <p:sp>
        <p:nvSpPr>
          <p:cNvPr id="388" name="CustomShape 4"/>
          <p:cNvSpPr/>
          <p:nvPr/>
        </p:nvSpPr>
        <p:spPr>
          <a:xfrm>
            <a:off x="2741760" y="3429000"/>
            <a:ext cx="268236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Person</a:t>
            </a:r>
            <a:endParaRPr b="0" lang="en-US" sz="3200" spc="-1" strike="noStrike">
              <a:latin typeface="Arial"/>
            </a:endParaRPr>
          </a:p>
        </p:txBody>
      </p:sp>
      <p:sp>
        <p:nvSpPr>
          <p:cNvPr id="389" name="CustomShape 5"/>
          <p:cNvSpPr/>
          <p:nvPr/>
        </p:nvSpPr>
        <p:spPr>
          <a:xfrm>
            <a:off x="4417920" y="4952880"/>
            <a:ext cx="350496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CollegeStudent</a:t>
            </a:r>
            <a:endParaRPr b="0" lang="en-US" sz="3200" spc="-1" strike="noStrike">
              <a:latin typeface="Arial"/>
            </a:endParaRPr>
          </a:p>
        </p:txBody>
      </p:sp>
      <p:sp>
        <p:nvSpPr>
          <p:cNvPr id="390" name="CustomShape 6"/>
          <p:cNvSpPr/>
          <p:nvPr/>
        </p:nvSpPr>
        <p:spPr>
          <a:xfrm flipV="1">
            <a:off x="6170760" y="4027320"/>
            <a:ext cx="1936080" cy="92520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391" name="CustomShape 7"/>
          <p:cNvSpPr/>
          <p:nvPr/>
        </p:nvSpPr>
        <p:spPr>
          <a:xfrm>
            <a:off x="6765480" y="3435120"/>
            <a:ext cx="2682360" cy="59184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3200" spc="-1" strike="noStrike">
                <a:solidFill>
                  <a:srgbClr val="ffffff"/>
                </a:solidFill>
                <a:latin typeface="Consolas"/>
              </a:rPr>
              <a:t>Student</a:t>
            </a:r>
            <a:endParaRPr b="0" lang="en-US" sz="3200" spc="-1" strike="noStrike">
              <a:latin typeface="Arial"/>
            </a:endParaRPr>
          </a:p>
        </p:txBody>
      </p:sp>
      <p:sp>
        <p:nvSpPr>
          <p:cNvPr id="392" name="CustomShape 8"/>
          <p:cNvSpPr/>
          <p:nvPr/>
        </p:nvSpPr>
        <p:spPr>
          <a:xfrm flipH="1" flipV="1">
            <a:off x="4083120" y="4020480"/>
            <a:ext cx="2087280" cy="93132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393" name="CustomShape 9"/>
          <p:cNvSpPr/>
          <p:nvPr/>
        </p:nvSpPr>
        <p:spPr>
          <a:xfrm>
            <a:off x="5560200" y="4182480"/>
            <a:ext cx="1218960" cy="1066320"/>
          </a:xfrm>
          <a:prstGeom prst="mathMultiply">
            <a:avLst>
              <a:gd name="adj1" fmla="val 23520"/>
            </a:avLst>
          </a:prstGeom>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88"/>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390"/>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389"/>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91"/>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92"/>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190440" y="1151280"/>
            <a:ext cx="11804400" cy="5569920"/>
          </a:xfrm>
          <a:prstGeom prst="rect">
            <a:avLst/>
          </a:prstGeom>
          <a:noFill/>
          <a:ln>
            <a:noFill/>
          </a:ln>
        </p:spPr>
        <p:txBody>
          <a:bodyPr lIns="108000" rIns="108000" tIns="36000" bIns="36000">
            <a:normAutofit/>
          </a:bodyPr>
          <a:p>
            <a:pPr marL="361800" indent="-361440">
              <a:lnSpc>
                <a:spcPct val="110000"/>
              </a:lnSpc>
              <a:spcBef>
                <a:spcPts val="601"/>
              </a:spcBef>
              <a:spcAft>
                <a:spcPts val="601"/>
              </a:spcAft>
              <a:buClr>
                <a:srgbClr val="f2b254"/>
              </a:buClr>
              <a:buFont typeface="Wingdings" charset="2"/>
              <a:buChar char=""/>
            </a:pPr>
            <a:r>
              <a:rPr b="0" lang="en-US" sz="3400" spc="-1" strike="noStrike">
                <a:solidFill>
                  <a:srgbClr val="ffffff"/>
                </a:solidFill>
                <a:latin typeface="Calibri"/>
              </a:rPr>
              <a:t>Use the </a:t>
            </a:r>
            <a:r>
              <a:rPr b="1" lang="en-US" sz="3400" spc="-1" strike="noStrike">
                <a:solidFill>
                  <a:srgbClr val="f3cd60"/>
                </a:solidFill>
                <a:latin typeface="Consolas"/>
              </a:rPr>
              <a:t>super</a:t>
            </a:r>
            <a:r>
              <a:rPr b="0" lang="en-US" sz="3400" spc="-1" strike="noStrike">
                <a:solidFill>
                  <a:srgbClr val="ffffff"/>
                </a:solidFill>
                <a:latin typeface="Calibri"/>
              </a:rPr>
              <a:t> keyword</a:t>
            </a:r>
            <a:endParaRPr b="0" lang="en-US" sz="3400" spc="-1" strike="noStrike">
              <a:solidFill>
                <a:srgbClr val="ffffff"/>
              </a:solidFill>
              <a:latin typeface="Calibri"/>
            </a:endParaRPr>
          </a:p>
          <a:p>
            <a:pPr>
              <a:lnSpc>
                <a:spcPct val="105000"/>
              </a:lnSpc>
              <a:spcBef>
                <a:spcPts val="601"/>
              </a:spcBef>
              <a:spcAft>
                <a:spcPts val="601"/>
              </a:spcAft>
            </a:pPr>
            <a:endParaRPr b="0" lang="en-US" sz="3400" spc="-1" strike="noStrike">
              <a:solidFill>
                <a:srgbClr val="ffffff"/>
              </a:solidFill>
              <a:latin typeface="Calibri"/>
            </a:endParaRPr>
          </a:p>
        </p:txBody>
      </p:sp>
      <p:sp>
        <p:nvSpPr>
          <p:cNvPr id="395"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Access to Base Class Members</a:t>
            </a:r>
            <a:endParaRPr b="0" lang="en-US" sz="4000" spc="-1" strike="noStrike">
              <a:solidFill>
                <a:srgbClr val="ffffff"/>
              </a:solidFill>
              <a:latin typeface="Calibri"/>
            </a:endParaRPr>
          </a:p>
        </p:txBody>
      </p:sp>
      <p:sp>
        <p:nvSpPr>
          <p:cNvPr id="396"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F46266CE-83BE-4388-8EB1-8DF45E128AA4}" type="slidenum">
              <a:rPr b="0" lang="en-US" sz="1000" spc="-1" strike="noStrike">
                <a:solidFill>
                  <a:srgbClr val="ffffff"/>
                </a:solidFill>
                <a:latin typeface="Calibri"/>
              </a:rPr>
              <a:t>&lt;number&gt;</a:t>
            </a:fld>
            <a:endParaRPr b="0" lang="en-US" sz="1000" spc="-1" strike="noStrike">
              <a:latin typeface="Times New Roman"/>
            </a:endParaRPr>
          </a:p>
        </p:txBody>
      </p:sp>
      <p:sp>
        <p:nvSpPr>
          <p:cNvPr id="397" name="CustomShape 4"/>
          <p:cNvSpPr/>
          <p:nvPr/>
        </p:nvSpPr>
        <p:spPr>
          <a:xfrm>
            <a:off x="745920" y="1905120"/>
            <a:ext cx="10693440" cy="45313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Person { …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class Employee </a:t>
            </a:r>
            <a:r>
              <a:rPr b="1" lang="en-US" sz="3200" spc="-1" strike="noStrike">
                <a:solidFill>
                  <a:srgbClr val="f3cd60"/>
                </a:solidFill>
                <a:latin typeface="Consolas"/>
              </a:rPr>
              <a:t>extends</a:t>
            </a:r>
            <a:r>
              <a:rPr b="1" lang="en-US" sz="3200" spc="-1" strike="noStrike">
                <a:solidFill>
                  <a:srgbClr val="fcecd5"/>
                </a:solidFill>
                <a:latin typeface="Consolas"/>
              </a:rPr>
              <a:t> Person {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void fire(String reasons) { </a:t>
            </a:r>
            <a:endParaRPr b="0" lang="en-US" sz="3200" spc="-1" strike="noStrike">
              <a:latin typeface="Arial"/>
            </a:endParaRPr>
          </a:p>
          <a:p>
            <a:pPr>
              <a:lnSpc>
                <a:spcPct val="100000"/>
              </a:lnSpc>
            </a:pPr>
            <a:r>
              <a:rPr b="1" lang="en-US" sz="3200" spc="-1" strike="noStrike">
                <a:solidFill>
                  <a:srgbClr val="f3cd60"/>
                </a:solidFill>
                <a:latin typeface="Consolas"/>
              </a:rPr>
              <a:t>    </a:t>
            </a:r>
            <a:r>
              <a:rPr b="1" lang="en-US" sz="3200" spc="-1" strike="noStrike">
                <a:solidFill>
                  <a:srgbClr val="fcecd5"/>
                </a:solidFill>
                <a:latin typeface="Consolas"/>
              </a:rPr>
              <a:t>System.out.println(</a:t>
            </a:r>
            <a:br/>
            <a:r>
              <a:rPr b="1" lang="en-US" sz="3200" spc="-1" strike="noStrike">
                <a:solidFill>
                  <a:srgbClr val="fcecd5"/>
                </a:solidFill>
                <a:latin typeface="Consolas"/>
              </a:rPr>
              <a:t>	</a:t>
            </a:r>
            <a:r>
              <a:rPr b="1" lang="en-US" sz="3200" spc="-1" strike="noStrike">
                <a:solidFill>
                  <a:srgbClr val="fcecd5"/>
                </a:solidFill>
                <a:latin typeface="Consolas"/>
              </a:rPr>
              <a:t>	</a:t>
            </a:r>
            <a:r>
              <a:rPr b="1" lang="en-US" sz="3200" spc="-1" strike="noStrike">
                <a:solidFill>
                  <a:srgbClr val="f3cd60"/>
                </a:solidFill>
                <a:latin typeface="Consolas"/>
              </a:rPr>
              <a:t>super</a:t>
            </a:r>
            <a:r>
              <a:rPr b="1" lang="en-US" sz="3200" spc="-1" strike="noStrike">
                <a:solidFill>
                  <a:srgbClr val="fcecd5"/>
                </a:solidFill>
                <a:latin typeface="Consolas"/>
              </a:rPr>
              <a:t>.name + </a:t>
            </a:r>
            <a:br/>
            <a:r>
              <a:rPr b="1" lang="en-US" sz="3200" spc="-1" strike="noStrike">
                <a:solidFill>
                  <a:srgbClr val="f3cd60"/>
                </a:solidFill>
                <a:latin typeface="Consolas"/>
              </a:rPr>
              <a:t>	</a:t>
            </a:r>
            <a:r>
              <a:rPr b="1" lang="en-US" sz="3200" spc="-1" strike="noStrike">
                <a:solidFill>
                  <a:srgbClr val="f3cd60"/>
                </a:solidFill>
                <a:latin typeface="Consolas"/>
              </a:rPr>
              <a:t>	</a:t>
            </a:r>
            <a:r>
              <a:rPr b="1" lang="en-US" sz="3200" spc="-1" strike="noStrike">
                <a:solidFill>
                  <a:srgbClr val="fcecd5"/>
                </a:solidFill>
                <a:latin typeface="Consolas"/>
              </a:rPr>
              <a:t>" got fired because " + reasons);</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97">
                                            <p:txEl>
                                              <p:pRg st="2" end="2"/>
                                            </p:txEl>
                                          </p:spTgt>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397">
                                            <p:txEl>
                                              <p:pRg st="3" end="3"/>
                                            </p:txEl>
                                          </p:spTgt>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397">
                                            <p:txEl>
                                              <p:pRg st="5" end="5"/>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397">
                                            <p:txEl>
                                              <p:pRg st="6" end="6"/>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9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Single Inheritance</a:t>
            </a:r>
            <a:endParaRPr b="0" lang="en-US" sz="4000" spc="-1" strike="noStrike">
              <a:solidFill>
                <a:srgbClr val="ffffff"/>
              </a:solidFill>
              <a:latin typeface="Calibri"/>
            </a:endParaRPr>
          </a:p>
        </p:txBody>
      </p:sp>
      <p:sp>
        <p:nvSpPr>
          <p:cNvPr id="399"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DF36597-6B19-4863-810F-48AFF2A2AEB5}" type="slidenum">
              <a:rPr b="0" lang="en-US" sz="1000" spc="-1" strike="noStrike">
                <a:solidFill>
                  <a:srgbClr val="ffffff"/>
                </a:solidFill>
                <a:latin typeface="Calibri"/>
              </a:rPr>
              <a:t>&lt;number&gt;</a:t>
            </a:fld>
            <a:endParaRPr b="0" lang="en-US" sz="1000" spc="-1" strike="noStrike">
              <a:latin typeface="Times New Roman"/>
            </a:endParaRPr>
          </a:p>
        </p:txBody>
      </p:sp>
      <p:grpSp>
        <p:nvGrpSpPr>
          <p:cNvPr id="400" name="Group 3"/>
          <p:cNvGrpSpPr/>
          <p:nvPr/>
        </p:nvGrpSpPr>
        <p:grpSpPr>
          <a:xfrm>
            <a:off x="836640" y="1755720"/>
            <a:ext cx="4644720" cy="1136520"/>
            <a:chOff x="836640" y="1755720"/>
            <a:chExt cx="4644720" cy="1136520"/>
          </a:xfrm>
        </p:grpSpPr>
        <p:sp>
          <p:nvSpPr>
            <p:cNvPr id="401" name="CustomShape 4"/>
            <p:cNvSpPr/>
            <p:nvPr/>
          </p:nvSpPr>
          <p:spPr>
            <a:xfrm>
              <a:off x="836640" y="1755720"/>
              <a:ext cx="4644720" cy="582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Animal</a:t>
              </a:r>
              <a:endParaRPr b="0" lang="en-US" sz="2800" spc="-1" strike="noStrike">
                <a:latin typeface="Arial"/>
              </a:endParaRPr>
            </a:p>
          </p:txBody>
        </p:sp>
        <p:sp>
          <p:nvSpPr>
            <p:cNvPr id="402" name="CustomShape 5"/>
            <p:cNvSpPr/>
            <p:nvPr/>
          </p:nvSpPr>
          <p:spPr>
            <a:xfrm>
              <a:off x="836640" y="2328840"/>
              <a:ext cx="4644720" cy="56340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+eat():void</a:t>
              </a:r>
              <a:endParaRPr b="0" lang="en-US" sz="2800" spc="-1" strike="noStrike">
                <a:latin typeface="Arial"/>
              </a:endParaRPr>
            </a:p>
          </p:txBody>
        </p:sp>
      </p:grpSp>
      <p:grpSp>
        <p:nvGrpSpPr>
          <p:cNvPr id="403" name="Group 6"/>
          <p:cNvGrpSpPr/>
          <p:nvPr/>
        </p:nvGrpSpPr>
        <p:grpSpPr>
          <a:xfrm>
            <a:off x="843120" y="3583800"/>
            <a:ext cx="4644720" cy="1116720"/>
            <a:chOff x="843120" y="3583800"/>
            <a:chExt cx="4644720" cy="1116720"/>
          </a:xfrm>
        </p:grpSpPr>
        <p:sp>
          <p:nvSpPr>
            <p:cNvPr id="404" name="CustomShape 7"/>
            <p:cNvSpPr/>
            <p:nvPr/>
          </p:nvSpPr>
          <p:spPr>
            <a:xfrm>
              <a:off x="843120" y="3583800"/>
              <a:ext cx="4644720" cy="582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Dog</a:t>
              </a:r>
              <a:endParaRPr b="0" lang="en-US" sz="2800" spc="-1" strike="noStrike">
                <a:latin typeface="Arial"/>
              </a:endParaRPr>
            </a:p>
          </p:txBody>
        </p:sp>
        <p:sp>
          <p:nvSpPr>
            <p:cNvPr id="405" name="CustomShape 8"/>
            <p:cNvSpPr/>
            <p:nvPr/>
          </p:nvSpPr>
          <p:spPr>
            <a:xfrm>
              <a:off x="843120" y="4163760"/>
              <a:ext cx="4644720" cy="53676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+bark():void</a:t>
              </a:r>
              <a:endParaRPr b="0" lang="en-US" sz="2800" spc="-1" strike="noStrike">
                <a:latin typeface="Arial"/>
              </a:endParaRPr>
            </a:p>
          </p:txBody>
        </p:sp>
      </p:grpSp>
      <p:sp>
        <p:nvSpPr>
          <p:cNvPr id="406" name="CustomShape 9"/>
          <p:cNvSpPr/>
          <p:nvPr/>
        </p:nvSpPr>
        <p:spPr>
          <a:xfrm flipH="1">
            <a:off x="3080880" y="3173040"/>
            <a:ext cx="45360" cy="410400"/>
          </a:xfrm>
          <a:custGeom>
            <a:avLst/>
            <a:gdLst/>
            <a:ahLst/>
            <a:rect l="l" t="t" r="r" b="b"/>
            <a:pathLst>
              <a:path w="0" h="4848">
                <a:moveTo>
                  <a:pt x="0" y="0"/>
                </a:moveTo>
                <a:lnTo>
                  <a:pt x="0" y="4848"/>
                </a:lnTo>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407" name="CustomShape 10"/>
          <p:cNvSpPr/>
          <p:nvPr/>
        </p:nvSpPr>
        <p:spPr>
          <a:xfrm>
            <a:off x="2916360" y="294156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pic>
        <p:nvPicPr>
          <p:cNvPr id="408" name="Picture 6" descr=""/>
          <p:cNvPicPr/>
          <p:nvPr/>
        </p:nvPicPr>
        <p:blipFill>
          <a:blip r:embed="rId1"/>
          <a:stretch/>
        </p:blipFill>
        <p:spPr>
          <a:xfrm>
            <a:off x="6267240" y="1685880"/>
            <a:ext cx="5333760" cy="1775160"/>
          </a:xfrm>
          <a:prstGeom prst="rect">
            <a:avLst/>
          </a:prstGeom>
          <a:ln>
            <a:solidFill>
              <a:schemeClr val="tx1">
                <a:lumMod val="85000"/>
              </a:schemeClr>
            </a:solidFill>
          </a:ln>
        </p:spPr>
      </p:pic>
      <p:sp>
        <p:nvSpPr>
          <p:cNvPr id="409" name="CustomShape 11"/>
          <p:cNvSpPr/>
          <p:nvPr/>
        </p:nvSpPr>
        <p:spPr>
          <a:xfrm>
            <a:off x="5633280" y="2998080"/>
            <a:ext cx="482040" cy="48528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410" name="Picture 30" descr=""/>
          <p:cNvPicPr/>
          <p:nvPr/>
        </p:nvPicPr>
        <p:blipFill>
          <a:blip r:embed="rId2"/>
          <a:stretch/>
        </p:blipFill>
        <p:spPr>
          <a:xfrm>
            <a:off x="6267240" y="3799800"/>
            <a:ext cx="5319000" cy="900720"/>
          </a:xfrm>
          <a:prstGeom prst="rect">
            <a:avLst/>
          </a:prstGeom>
          <a:ln>
            <a:solidFill>
              <a:schemeClr val="tx1">
                <a:lumMod val="85000"/>
              </a:schemeClr>
            </a:solidFill>
          </a:ln>
        </p:spPr>
      </p:pic>
    </p:spTree>
  </p:cSld>
  <mc:AlternateContent>
    <mc:Choice Requires="p14">
      <p:transition spd="slow" p14:dur="2000"/>
    </mc:Choice>
    <mc:Fallback>
      <p:transition spd="slow"/>
    </mc:Fallback>
  </mc:AlternateContent>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190440" y="1151280"/>
            <a:ext cx="11804400" cy="5569920"/>
          </a:xfrm>
          <a:prstGeom prst="rect">
            <a:avLst/>
          </a:prstGeom>
          <a:noFill/>
          <a:ln>
            <a:noFill/>
          </a:ln>
        </p:spPr>
        <p:txBody>
          <a:bodyPr lIns="108000" rIns="108000" tIns="36000" bIns="36000">
            <a:normAutofit/>
          </a:bodyPr>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p:txBody>
      </p:sp>
      <p:sp>
        <p:nvSpPr>
          <p:cNvPr id="412"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Multilevel Inheritance</a:t>
            </a:r>
            <a:endParaRPr b="0" lang="en-US" sz="4000" spc="-1" strike="noStrike">
              <a:solidFill>
                <a:srgbClr val="ffffff"/>
              </a:solidFill>
              <a:latin typeface="Calibri"/>
            </a:endParaRPr>
          </a:p>
        </p:txBody>
      </p:sp>
      <p:sp>
        <p:nvSpPr>
          <p:cNvPr id="413"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53F0EAD-BF76-4F8D-A3BE-8942BFA3E681}" type="slidenum">
              <a:rPr b="0" lang="en-US" sz="1000" spc="-1" strike="noStrike">
                <a:solidFill>
                  <a:srgbClr val="ffffff"/>
                </a:solidFill>
                <a:latin typeface="Calibri"/>
              </a:rPr>
              <a:t>&lt;number&gt;</a:t>
            </a:fld>
            <a:endParaRPr b="0" lang="en-US" sz="1000" spc="-1" strike="noStrike">
              <a:latin typeface="Times New Roman"/>
            </a:endParaRPr>
          </a:p>
        </p:txBody>
      </p:sp>
      <p:grpSp>
        <p:nvGrpSpPr>
          <p:cNvPr id="414" name="Group 4"/>
          <p:cNvGrpSpPr/>
          <p:nvPr/>
        </p:nvGrpSpPr>
        <p:grpSpPr>
          <a:xfrm>
            <a:off x="578520" y="1496160"/>
            <a:ext cx="4646520" cy="1074240"/>
            <a:chOff x="578520" y="1496160"/>
            <a:chExt cx="4646520" cy="1074240"/>
          </a:xfrm>
        </p:grpSpPr>
        <p:sp>
          <p:nvSpPr>
            <p:cNvPr id="415" name="CustomShape 5"/>
            <p:cNvSpPr/>
            <p:nvPr/>
          </p:nvSpPr>
          <p:spPr>
            <a:xfrm>
              <a:off x="580320" y="1496160"/>
              <a:ext cx="4644720" cy="54324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400" spc="-1" strike="noStrike">
                  <a:solidFill>
                    <a:srgbClr val="ffffff"/>
                  </a:solidFill>
                  <a:latin typeface="Consolas"/>
                </a:rPr>
                <a:t>Animal</a:t>
              </a:r>
              <a:endParaRPr b="0" lang="en-US" sz="2400" spc="-1" strike="noStrike">
                <a:latin typeface="Arial"/>
              </a:endParaRPr>
            </a:p>
          </p:txBody>
        </p:sp>
        <p:sp>
          <p:nvSpPr>
            <p:cNvPr id="416" name="CustomShape 6"/>
            <p:cNvSpPr/>
            <p:nvPr/>
          </p:nvSpPr>
          <p:spPr>
            <a:xfrm>
              <a:off x="578520" y="2044800"/>
              <a:ext cx="4646160" cy="52560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400" spc="-1" strike="noStrike">
                  <a:solidFill>
                    <a:srgbClr val="ffffff"/>
                  </a:solidFill>
                  <a:latin typeface="Consolas"/>
                </a:rPr>
                <a:t>+eat():void</a:t>
              </a:r>
              <a:endParaRPr b="0" lang="en-US" sz="2400" spc="-1" strike="noStrike">
                <a:latin typeface="Arial"/>
              </a:endParaRPr>
            </a:p>
          </p:txBody>
        </p:sp>
      </p:grpSp>
      <p:grpSp>
        <p:nvGrpSpPr>
          <p:cNvPr id="417" name="Group 7"/>
          <p:cNvGrpSpPr/>
          <p:nvPr/>
        </p:nvGrpSpPr>
        <p:grpSpPr>
          <a:xfrm>
            <a:off x="581400" y="3060360"/>
            <a:ext cx="4644720" cy="996120"/>
            <a:chOff x="581400" y="3060360"/>
            <a:chExt cx="4644720" cy="996120"/>
          </a:xfrm>
        </p:grpSpPr>
        <p:sp>
          <p:nvSpPr>
            <p:cNvPr id="418" name="CustomShape 8"/>
            <p:cNvSpPr/>
            <p:nvPr/>
          </p:nvSpPr>
          <p:spPr>
            <a:xfrm>
              <a:off x="581400" y="3060360"/>
              <a:ext cx="4644720" cy="519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400" spc="-1" strike="noStrike">
                  <a:solidFill>
                    <a:srgbClr val="ffffff"/>
                  </a:solidFill>
                  <a:latin typeface="Consolas"/>
                </a:rPr>
                <a:t>Dog</a:t>
              </a:r>
              <a:endParaRPr b="0" lang="en-US" sz="2400" spc="-1" strike="noStrike">
                <a:latin typeface="Arial"/>
              </a:endParaRPr>
            </a:p>
          </p:txBody>
        </p:sp>
        <p:sp>
          <p:nvSpPr>
            <p:cNvPr id="419" name="CustomShape 9"/>
            <p:cNvSpPr/>
            <p:nvPr/>
          </p:nvSpPr>
          <p:spPr>
            <a:xfrm>
              <a:off x="581400" y="3578040"/>
              <a:ext cx="4644720" cy="47844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400" spc="-1" strike="noStrike">
                  <a:solidFill>
                    <a:srgbClr val="ffffff"/>
                  </a:solidFill>
                  <a:latin typeface="Consolas"/>
                </a:rPr>
                <a:t>+bark():void</a:t>
              </a:r>
              <a:endParaRPr b="0" lang="en-US" sz="2400" spc="-1" strike="noStrike">
                <a:latin typeface="Arial"/>
              </a:endParaRPr>
            </a:p>
          </p:txBody>
        </p:sp>
      </p:grpSp>
      <p:sp>
        <p:nvSpPr>
          <p:cNvPr id="420" name="CustomShape 10"/>
          <p:cNvSpPr/>
          <p:nvPr/>
        </p:nvSpPr>
        <p:spPr>
          <a:xfrm flipH="1">
            <a:off x="2853720" y="2828520"/>
            <a:ext cx="45360" cy="221400"/>
          </a:xfrm>
          <a:custGeom>
            <a:avLst/>
            <a:gdLst/>
            <a:ahLst/>
            <a:rect l="l" t="t" r="r" b="b"/>
            <a:pathLst>
              <a:path w="0" h="4848">
                <a:moveTo>
                  <a:pt x="0" y="0"/>
                </a:moveTo>
                <a:lnTo>
                  <a:pt x="0" y="4848"/>
                </a:lnTo>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421" name="CustomShape 11"/>
          <p:cNvSpPr/>
          <p:nvPr/>
        </p:nvSpPr>
        <p:spPr>
          <a:xfrm>
            <a:off x="2689200" y="259308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422" name="CustomShape 12"/>
          <p:cNvSpPr/>
          <p:nvPr/>
        </p:nvSpPr>
        <p:spPr>
          <a:xfrm>
            <a:off x="5405040" y="3328560"/>
            <a:ext cx="476280" cy="46188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pSp>
        <p:nvGrpSpPr>
          <p:cNvPr id="423" name="Group 13"/>
          <p:cNvGrpSpPr/>
          <p:nvPr/>
        </p:nvGrpSpPr>
        <p:grpSpPr>
          <a:xfrm>
            <a:off x="580320" y="4592520"/>
            <a:ext cx="4644720" cy="968040"/>
            <a:chOff x="580320" y="4592520"/>
            <a:chExt cx="4644720" cy="968040"/>
          </a:xfrm>
        </p:grpSpPr>
        <p:sp>
          <p:nvSpPr>
            <p:cNvPr id="424" name="CustomShape 14"/>
            <p:cNvSpPr/>
            <p:nvPr/>
          </p:nvSpPr>
          <p:spPr>
            <a:xfrm>
              <a:off x="580320" y="4592520"/>
              <a:ext cx="4644720" cy="51228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400" spc="-1" strike="noStrike">
                  <a:solidFill>
                    <a:srgbClr val="ffffff"/>
                  </a:solidFill>
                  <a:latin typeface="Consolas"/>
                </a:rPr>
                <a:t>Puppy</a:t>
              </a:r>
              <a:endParaRPr b="0" lang="en-US" sz="2400" spc="-1" strike="noStrike">
                <a:latin typeface="Arial"/>
              </a:endParaRPr>
            </a:p>
          </p:txBody>
        </p:sp>
        <p:sp>
          <p:nvSpPr>
            <p:cNvPr id="425" name="CustomShape 15"/>
            <p:cNvSpPr/>
            <p:nvPr/>
          </p:nvSpPr>
          <p:spPr>
            <a:xfrm>
              <a:off x="580320" y="5088240"/>
              <a:ext cx="4644720" cy="4723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400" spc="-1" strike="noStrike">
                  <a:solidFill>
                    <a:srgbClr val="ffffff"/>
                  </a:solidFill>
                  <a:latin typeface="Consolas"/>
                </a:rPr>
                <a:t>+weep():void</a:t>
              </a:r>
              <a:endParaRPr b="0" lang="en-US" sz="2400" spc="-1" strike="noStrike">
                <a:latin typeface="Arial"/>
              </a:endParaRPr>
            </a:p>
          </p:txBody>
        </p:sp>
      </p:grpSp>
      <p:sp>
        <p:nvSpPr>
          <p:cNvPr id="426" name="CustomShape 16"/>
          <p:cNvSpPr/>
          <p:nvPr/>
        </p:nvSpPr>
        <p:spPr>
          <a:xfrm flipH="1">
            <a:off x="2853720" y="4368600"/>
            <a:ext cx="45360" cy="221400"/>
          </a:xfrm>
          <a:custGeom>
            <a:avLst/>
            <a:gdLst/>
            <a:ahLst/>
            <a:rect l="l" t="t" r="r" b="b"/>
            <a:pathLst>
              <a:path w="0" h="4848">
                <a:moveTo>
                  <a:pt x="0" y="0"/>
                </a:moveTo>
                <a:lnTo>
                  <a:pt x="0" y="4848"/>
                </a:lnTo>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427" name="CustomShape 17"/>
          <p:cNvSpPr/>
          <p:nvPr/>
        </p:nvSpPr>
        <p:spPr>
          <a:xfrm>
            <a:off x="2689200" y="413316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pic>
        <p:nvPicPr>
          <p:cNvPr id="428" name="Picture 3" descr=""/>
          <p:cNvPicPr/>
          <p:nvPr/>
        </p:nvPicPr>
        <p:blipFill>
          <a:blip r:embed="rId1"/>
          <a:stretch/>
        </p:blipFill>
        <p:spPr>
          <a:xfrm>
            <a:off x="5973480" y="3559680"/>
            <a:ext cx="5897160" cy="1374840"/>
          </a:xfrm>
          <a:prstGeom prst="rect">
            <a:avLst/>
          </a:prstGeom>
          <a:ln>
            <a:solidFill>
              <a:schemeClr val="tx1">
                <a:lumMod val="85000"/>
              </a:schemeClr>
            </a:solidFill>
          </a:ln>
        </p:spPr>
      </p:pic>
      <p:pic>
        <p:nvPicPr>
          <p:cNvPr id="429" name="Picture 10" descr=""/>
          <p:cNvPicPr/>
          <p:nvPr/>
        </p:nvPicPr>
        <p:blipFill>
          <a:blip r:embed="rId2"/>
          <a:stretch/>
        </p:blipFill>
        <p:spPr>
          <a:xfrm>
            <a:off x="6910200" y="2209680"/>
            <a:ext cx="4771800" cy="1456920"/>
          </a:xfrm>
          <a:prstGeom prst="rect">
            <a:avLst/>
          </a:prstGeom>
          <a:ln>
            <a:solidFill>
              <a:schemeClr val="tx1">
                <a:lumMod val="85000"/>
              </a:schemeClr>
            </a:solidFill>
          </a:ln>
        </p:spPr>
      </p:pic>
    </p:spTree>
  </p:cSld>
  <mc:AlternateContent>
    <mc:Choice Requires="p14">
      <p:transition spd="slow" p14:dur="2000"/>
    </mc:Choice>
    <mc:Fallback>
      <p:transition spd="slow"/>
    </mc:Fallback>
  </mc:AlternateContent>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Table of Contents</a:t>
            </a:r>
            <a:endParaRPr b="0" lang="en-US" sz="4000" spc="-1" strike="noStrike">
              <a:solidFill>
                <a:srgbClr val="ffffff"/>
              </a:solidFill>
              <a:latin typeface="Calibri"/>
            </a:endParaRPr>
          </a:p>
        </p:txBody>
      </p:sp>
      <p:sp>
        <p:nvSpPr>
          <p:cNvPr id="230"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3918784-8EFF-4502-A999-E722EFA95A6E}" type="slidenum">
              <a:rPr b="0" lang="en-US" sz="1000" spc="-1" strike="noStrike">
                <a:solidFill>
                  <a:srgbClr val="ffffff"/>
                </a:solidFill>
                <a:latin typeface="Calibri"/>
              </a:rPr>
              <a:t>2</a:t>
            </a:fld>
            <a:endParaRPr b="0" lang="en-US" sz="1000" spc="-1" strike="noStrike">
              <a:latin typeface="Times New Roman"/>
            </a:endParaRPr>
          </a:p>
        </p:txBody>
      </p:sp>
      <p:pic>
        <p:nvPicPr>
          <p:cNvPr id="231" name="Picture 6" descr=""/>
          <p:cNvPicPr/>
          <p:nvPr/>
        </p:nvPicPr>
        <p:blipFill>
          <a:blip r:embed="rId1"/>
          <a:stretch/>
        </p:blipFill>
        <p:spPr>
          <a:xfrm>
            <a:off x="8304120" y="2057400"/>
            <a:ext cx="3428640" cy="4421160"/>
          </a:xfrm>
          <a:prstGeom prst="rect">
            <a:avLst/>
          </a:prstGeom>
          <a:ln>
            <a:noFill/>
          </a:ln>
        </p:spPr>
      </p:pic>
      <p:sp>
        <p:nvSpPr>
          <p:cNvPr id="232" name="TextShape 3"/>
          <p:cNvSpPr txBox="1"/>
          <p:nvPr/>
        </p:nvSpPr>
        <p:spPr>
          <a:xfrm>
            <a:off x="190440" y="1191600"/>
            <a:ext cx="11804400" cy="5529600"/>
          </a:xfrm>
          <a:prstGeom prst="rect">
            <a:avLst/>
          </a:prstGeom>
          <a:noFill/>
          <a:ln>
            <a:noFill/>
          </a:ln>
        </p:spPr>
        <p:txBody>
          <a:bodyPr lIns="108000" rIns="108000" tIns="36000" bIns="36000">
            <a:normAutofit/>
          </a:bodyPr>
          <a:p>
            <a:pPr marL="442800" indent="-442440">
              <a:lnSpc>
                <a:spcPct val="100000"/>
              </a:lnSpc>
              <a:spcBef>
                <a:spcPts val="499"/>
              </a:spcBef>
              <a:spcAft>
                <a:spcPts val="601"/>
              </a:spcAft>
              <a:buClr>
                <a:srgbClr val="f2b254"/>
              </a:buClr>
              <a:buFont typeface="Wingdings" charset="2"/>
              <a:buAutoNum type="arabicPeriod"/>
            </a:pPr>
            <a:r>
              <a:rPr b="0" lang="en-US" sz="3400" spc="-1" strike="noStrike">
                <a:solidFill>
                  <a:srgbClr val="ffffff"/>
                </a:solidFill>
                <a:latin typeface="Calibri"/>
              </a:rPr>
              <a:t>Inheritance</a:t>
            </a:r>
            <a:endParaRPr b="0" lang="en-US" sz="3400" spc="-1" strike="noStrike">
              <a:solidFill>
                <a:srgbClr val="ffffff"/>
              </a:solidFill>
              <a:latin typeface="Calibri"/>
            </a:endParaRPr>
          </a:p>
          <a:p>
            <a:pPr marL="442800" indent="-442440">
              <a:lnSpc>
                <a:spcPct val="100000"/>
              </a:lnSpc>
              <a:spcBef>
                <a:spcPts val="499"/>
              </a:spcBef>
              <a:spcAft>
                <a:spcPts val="601"/>
              </a:spcAft>
              <a:buClr>
                <a:srgbClr val="f2b254"/>
              </a:buClr>
              <a:buFont typeface="Wingdings" charset="2"/>
              <a:buAutoNum type="arabicPeriod"/>
            </a:pPr>
            <a:r>
              <a:rPr b="0" lang="en-US" sz="3400" spc="-1" strike="noStrike">
                <a:solidFill>
                  <a:srgbClr val="ffffff"/>
                </a:solidFill>
                <a:latin typeface="Calibri"/>
              </a:rPr>
              <a:t>Class Hierarchies</a:t>
            </a:r>
            <a:endParaRPr b="0" lang="en-US" sz="3400" spc="-1" strike="noStrike">
              <a:solidFill>
                <a:srgbClr val="ffffff"/>
              </a:solidFill>
              <a:latin typeface="Calibri"/>
            </a:endParaRPr>
          </a:p>
          <a:p>
            <a:pPr marL="442800" indent="-442440">
              <a:lnSpc>
                <a:spcPct val="100000"/>
              </a:lnSpc>
              <a:spcBef>
                <a:spcPts val="499"/>
              </a:spcBef>
              <a:spcAft>
                <a:spcPts val="601"/>
              </a:spcAft>
              <a:buClr>
                <a:srgbClr val="f2b254"/>
              </a:buClr>
              <a:buFont typeface="Wingdings" charset="2"/>
              <a:buAutoNum type="arabicPeriod"/>
            </a:pPr>
            <a:r>
              <a:rPr b="0" lang="en-US" sz="3400" spc="-1" strike="noStrike">
                <a:solidFill>
                  <a:srgbClr val="ffffff"/>
                </a:solidFill>
                <a:latin typeface="Calibri"/>
              </a:rPr>
              <a:t>Inheritance in Java</a:t>
            </a:r>
            <a:endParaRPr b="0" lang="en-US" sz="3400" spc="-1" strike="noStrike">
              <a:solidFill>
                <a:srgbClr val="ffffff"/>
              </a:solidFill>
              <a:latin typeface="Calibri"/>
            </a:endParaRPr>
          </a:p>
          <a:p>
            <a:pPr marL="442800" indent="-442440">
              <a:lnSpc>
                <a:spcPct val="100000"/>
              </a:lnSpc>
              <a:spcBef>
                <a:spcPts val="499"/>
              </a:spcBef>
              <a:spcAft>
                <a:spcPts val="601"/>
              </a:spcAft>
              <a:buClr>
                <a:srgbClr val="f2b254"/>
              </a:buClr>
              <a:buFont typeface="Wingdings" charset="2"/>
              <a:buAutoNum type="arabicPeriod"/>
            </a:pPr>
            <a:r>
              <a:rPr b="0" lang="en-US" sz="3400" spc="-1" strike="noStrike">
                <a:solidFill>
                  <a:srgbClr val="ffffff"/>
                </a:solidFill>
                <a:latin typeface="Calibri"/>
              </a:rPr>
              <a:t>Accessing Members of the Base Class</a:t>
            </a:r>
            <a:endParaRPr b="0" lang="en-US" sz="3400" spc="-1" strike="noStrike">
              <a:solidFill>
                <a:srgbClr val="ffffff"/>
              </a:solidFill>
              <a:latin typeface="Calibri"/>
            </a:endParaRPr>
          </a:p>
          <a:p>
            <a:pPr marL="442800" indent="-442440">
              <a:lnSpc>
                <a:spcPct val="100000"/>
              </a:lnSpc>
              <a:spcBef>
                <a:spcPts val="499"/>
              </a:spcBef>
              <a:spcAft>
                <a:spcPts val="601"/>
              </a:spcAft>
              <a:buClr>
                <a:srgbClr val="f2b254"/>
              </a:buClr>
              <a:buFont typeface="Wingdings" charset="2"/>
              <a:buAutoNum type="arabicPeriod"/>
            </a:pPr>
            <a:r>
              <a:rPr b="0" lang="en-US" sz="3400" spc="-1" strike="noStrike">
                <a:solidFill>
                  <a:srgbClr val="ffffff"/>
                </a:solidFill>
                <a:latin typeface="Calibri"/>
              </a:rPr>
              <a:t>When to Use Inheritance</a:t>
            </a:r>
            <a:endParaRPr b="0" lang="en-US" sz="3400" spc="-1" strike="noStrike">
              <a:solidFill>
                <a:srgbClr val="ffffff"/>
              </a:solidFill>
              <a:latin typeface="Calibri"/>
            </a:endParaRPr>
          </a:p>
          <a:p>
            <a:pPr marL="442800" indent="-442440">
              <a:lnSpc>
                <a:spcPct val="100000"/>
              </a:lnSpc>
              <a:spcBef>
                <a:spcPts val="499"/>
              </a:spcBef>
              <a:spcAft>
                <a:spcPts val="601"/>
              </a:spcAft>
              <a:buClr>
                <a:srgbClr val="f2b254"/>
              </a:buClr>
              <a:buFont typeface="Wingdings" charset="2"/>
              <a:buAutoNum type="arabicPeriod"/>
            </a:pPr>
            <a:r>
              <a:rPr b="0" lang="en-US" sz="3400" spc="-1" strike="noStrike">
                <a:solidFill>
                  <a:srgbClr val="ffffff"/>
                </a:solidFill>
                <a:latin typeface="Calibri"/>
              </a:rPr>
              <a:t>Composition</a:t>
            </a:r>
            <a:endParaRPr b="0" lang="en-US" sz="34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3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190440" y="1151280"/>
            <a:ext cx="11804400" cy="5569920"/>
          </a:xfrm>
          <a:prstGeom prst="rect">
            <a:avLst/>
          </a:prstGeom>
          <a:noFill/>
          <a:ln>
            <a:noFill/>
          </a:ln>
        </p:spPr>
        <p:txBody>
          <a:bodyPr lIns="108000" rIns="108000" tIns="36000" bIns="36000">
            <a:normAutofit/>
          </a:bodyPr>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a:p>
            <a:pPr>
              <a:lnSpc>
                <a:spcPct val="100000"/>
              </a:lnSpc>
              <a:spcBef>
                <a:spcPts val="601"/>
              </a:spcBef>
              <a:spcAft>
                <a:spcPts val="601"/>
              </a:spcAft>
            </a:pPr>
            <a:endParaRPr b="0" lang="en-US" sz="3400" spc="-1" strike="noStrike">
              <a:solidFill>
                <a:srgbClr val="ffffff"/>
              </a:solidFill>
              <a:latin typeface="Calibri"/>
            </a:endParaRPr>
          </a:p>
        </p:txBody>
      </p:sp>
      <p:sp>
        <p:nvSpPr>
          <p:cNvPr id="431"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Hierarchical Inheritance</a:t>
            </a:r>
            <a:endParaRPr b="0" lang="en-US" sz="4000" spc="-1" strike="noStrike">
              <a:solidFill>
                <a:srgbClr val="ffffff"/>
              </a:solidFill>
              <a:latin typeface="Calibri"/>
            </a:endParaRPr>
          </a:p>
        </p:txBody>
      </p:sp>
      <p:sp>
        <p:nvSpPr>
          <p:cNvPr id="432"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F417A14-423B-4E25-8DB1-9A0324496EFB}" type="slidenum">
              <a:rPr b="0" lang="en-US" sz="1000" spc="-1" strike="noStrike">
                <a:solidFill>
                  <a:srgbClr val="ffffff"/>
                </a:solidFill>
                <a:latin typeface="Calibri"/>
              </a:rPr>
              <a:t>&lt;number&gt;</a:t>
            </a:fld>
            <a:endParaRPr b="0" lang="en-US" sz="1000" spc="-1" strike="noStrike">
              <a:latin typeface="Times New Roman"/>
            </a:endParaRPr>
          </a:p>
        </p:txBody>
      </p:sp>
      <p:grpSp>
        <p:nvGrpSpPr>
          <p:cNvPr id="433" name="Group 4"/>
          <p:cNvGrpSpPr/>
          <p:nvPr/>
        </p:nvGrpSpPr>
        <p:grpSpPr>
          <a:xfrm>
            <a:off x="864000" y="1981080"/>
            <a:ext cx="4305240" cy="1074240"/>
            <a:chOff x="864000" y="1981080"/>
            <a:chExt cx="4305240" cy="1074240"/>
          </a:xfrm>
        </p:grpSpPr>
        <p:sp>
          <p:nvSpPr>
            <p:cNvPr id="434" name="CustomShape 5"/>
            <p:cNvSpPr/>
            <p:nvPr/>
          </p:nvSpPr>
          <p:spPr>
            <a:xfrm>
              <a:off x="865440" y="1981080"/>
              <a:ext cx="4303800" cy="54324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400" spc="-1" strike="noStrike">
                  <a:solidFill>
                    <a:srgbClr val="ffffff"/>
                  </a:solidFill>
                  <a:latin typeface="Consolas"/>
                </a:rPr>
                <a:t>Animal</a:t>
              </a:r>
              <a:endParaRPr b="0" lang="en-US" sz="2400" spc="-1" strike="noStrike">
                <a:latin typeface="Arial"/>
              </a:endParaRPr>
            </a:p>
          </p:txBody>
        </p:sp>
        <p:sp>
          <p:nvSpPr>
            <p:cNvPr id="435" name="CustomShape 6"/>
            <p:cNvSpPr/>
            <p:nvPr/>
          </p:nvSpPr>
          <p:spPr>
            <a:xfrm>
              <a:off x="864000" y="2529720"/>
              <a:ext cx="4304880" cy="52560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400" spc="-1" strike="noStrike">
                  <a:solidFill>
                    <a:srgbClr val="ffffff"/>
                  </a:solidFill>
                  <a:latin typeface="Consolas"/>
                </a:rPr>
                <a:t>+eat():void</a:t>
              </a:r>
              <a:endParaRPr b="0" lang="en-US" sz="2400" spc="-1" strike="noStrike">
                <a:latin typeface="Arial"/>
              </a:endParaRPr>
            </a:p>
          </p:txBody>
        </p:sp>
      </p:grpSp>
      <p:grpSp>
        <p:nvGrpSpPr>
          <p:cNvPr id="436" name="Group 7"/>
          <p:cNvGrpSpPr/>
          <p:nvPr/>
        </p:nvGrpSpPr>
        <p:grpSpPr>
          <a:xfrm>
            <a:off x="379440" y="3528000"/>
            <a:ext cx="2630880" cy="996120"/>
            <a:chOff x="379440" y="3528000"/>
            <a:chExt cx="2630880" cy="996120"/>
          </a:xfrm>
        </p:grpSpPr>
        <p:sp>
          <p:nvSpPr>
            <p:cNvPr id="437" name="CustomShape 8"/>
            <p:cNvSpPr/>
            <p:nvPr/>
          </p:nvSpPr>
          <p:spPr>
            <a:xfrm>
              <a:off x="379440" y="3528000"/>
              <a:ext cx="2630880" cy="519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400" spc="-1" strike="noStrike">
                  <a:solidFill>
                    <a:srgbClr val="ffffff"/>
                  </a:solidFill>
                  <a:latin typeface="Consolas"/>
                </a:rPr>
                <a:t>Dog</a:t>
              </a:r>
              <a:endParaRPr b="0" lang="en-US" sz="2400" spc="-1" strike="noStrike">
                <a:latin typeface="Arial"/>
              </a:endParaRPr>
            </a:p>
          </p:txBody>
        </p:sp>
        <p:sp>
          <p:nvSpPr>
            <p:cNvPr id="438" name="CustomShape 9"/>
            <p:cNvSpPr/>
            <p:nvPr/>
          </p:nvSpPr>
          <p:spPr>
            <a:xfrm>
              <a:off x="379440" y="4045680"/>
              <a:ext cx="2630880" cy="47844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400" spc="-1" strike="noStrike">
                  <a:solidFill>
                    <a:srgbClr val="ffffff"/>
                  </a:solidFill>
                  <a:latin typeface="Consolas"/>
                </a:rPr>
                <a:t>+bark():void</a:t>
              </a:r>
              <a:endParaRPr b="0" lang="en-US" sz="2400" spc="-1" strike="noStrike">
                <a:latin typeface="Arial"/>
              </a:endParaRPr>
            </a:p>
          </p:txBody>
        </p:sp>
      </p:grpSp>
      <p:grpSp>
        <p:nvGrpSpPr>
          <p:cNvPr id="439" name="Group 10"/>
          <p:cNvGrpSpPr/>
          <p:nvPr/>
        </p:nvGrpSpPr>
        <p:grpSpPr>
          <a:xfrm>
            <a:off x="2159640" y="3077640"/>
            <a:ext cx="420480" cy="456840"/>
            <a:chOff x="2159640" y="3077640"/>
            <a:chExt cx="420480" cy="456840"/>
          </a:xfrm>
        </p:grpSpPr>
        <p:sp>
          <p:nvSpPr>
            <p:cNvPr id="440" name="CustomShape 11"/>
            <p:cNvSpPr/>
            <p:nvPr/>
          </p:nvSpPr>
          <p:spPr>
            <a:xfrm flipH="1">
              <a:off x="2324160" y="3313080"/>
              <a:ext cx="45360" cy="221400"/>
            </a:xfrm>
            <a:custGeom>
              <a:avLst/>
              <a:gdLst/>
              <a:ahLst/>
              <a:rect l="l" t="t" r="r" b="b"/>
              <a:pathLst>
                <a:path w="0" h="4848">
                  <a:moveTo>
                    <a:pt x="0" y="0"/>
                  </a:moveTo>
                  <a:lnTo>
                    <a:pt x="0" y="4848"/>
                  </a:lnTo>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441" name="CustomShape 12"/>
            <p:cNvSpPr/>
            <p:nvPr/>
          </p:nvSpPr>
          <p:spPr>
            <a:xfrm>
              <a:off x="2159640" y="307764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grpSp>
      <p:sp>
        <p:nvSpPr>
          <p:cNvPr id="442" name="CustomShape 13"/>
          <p:cNvSpPr/>
          <p:nvPr/>
        </p:nvSpPr>
        <p:spPr>
          <a:xfrm>
            <a:off x="5744160" y="2895480"/>
            <a:ext cx="541080" cy="5281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pSp>
        <p:nvGrpSpPr>
          <p:cNvPr id="443" name="Group 14"/>
          <p:cNvGrpSpPr/>
          <p:nvPr/>
        </p:nvGrpSpPr>
        <p:grpSpPr>
          <a:xfrm>
            <a:off x="3207600" y="3526920"/>
            <a:ext cx="2505600" cy="990720"/>
            <a:chOff x="3207600" y="3526920"/>
            <a:chExt cx="2505600" cy="990720"/>
          </a:xfrm>
        </p:grpSpPr>
        <p:sp>
          <p:nvSpPr>
            <p:cNvPr id="444" name="CustomShape 15"/>
            <p:cNvSpPr/>
            <p:nvPr/>
          </p:nvSpPr>
          <p:spPr>
            <a:xfrm>
              <a:off x="3207600" y="3526920"/>
              <a:ext cx="2505600" cy="51228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400" spc="-1" strike="noStrike">
                  <a:solidFill>
                    <a:srgbClr val="ffffff"/>
                  </a:solidFill>
                  <a:latin typeface="Consolas"/>
                </a:rPr>
                <a:t>Cat</a:t>
              </a:r>
              <a:endParaRPr b="0" lang="en-US" sz="2400" spc="-1" strike="noStrike">
                <a:latin typeface="Arial"/>
              </a:endParaRPr>
            </a:p>
          </p:txBody>
        </p:sp>
        <p:sp>
          <p:nvSpPr>
            <p:cNvPr id="445" name="CustomShape 16"/>
            <p:cNvSpPr/>
            <p:nvPr/>
          </p:nvSpPr>
          <p:spPr>
            <a:xfrm>
              <a:off x="3207600" y="4022280"/>
              <a:ext cx="2505600" cy="49536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400" spc="-1" strike="noStrike">
                  <a:solidFill>
                    <a:srgbClr val="ffffff"/>
                  </a:solidFill>
                  <a:latin typeface="Consolas"/>
                </a:rPr>
                <a:t>+meow():void</a:t>
              </a:r>
              <a:endParaRPr b="0" lang="en-US" sz="2400" spc="-1" strike="noStrike">
                <a:latin typeface="Arial"/>
              </a:endParaRPr>
            </a:p>
          </p:txBody>
        </p:sp>
      </p:grpSp>
      <p:grpSp>
        <p:nvGrpSpPr>
          <p:cNvPr id="446" name="Group 17"/>
          <p:cNvGrpSpPr/>
          <p:nvPr/>
        </p:nvGrpSpPr>
        <p:grpSpPr>
          <a:xfrm>
            <a:off x="3709800" y="3078360"/>
            <a:ext cx="420480" cy="457200"/>
            <a:chOff x="3709800" y="3078360"/>
            <a:chExt cx="420480" cy="457200"/>
          </a:xfrm>
        </p:grpSpPr>
        <p:sp>
          <p:nvSpPr>
            <p:cNvPr id="447" name="CustomShape 18"/>
            <p:cNvSpPr/>
            <p:nvPr/>
          </p:nvSpPr>
          <p:spPr>
            <a:xfrm flipH="1">
              <a:off x="3874320" y="3314160"/>
              <a:ext cx="45360" cy="221400"/>
            </a:xfrm>
            <a:custGeom>
              <a:avLst/>
              <a:gdLst/>
              <a:ahLst/>
              <a:rect l="l" t="t" r="r" b="b"/>
              <a:pathLst>
                <a:path w="0" h="4848">
                  <a:moveTo>
                    <a:pt x="0" y="0"/>
                  </a:moveTo>
                  <a:lnTo>
                    <a:pt x="0" y="4848"/>
                  </a:lnTo>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448" name="CustomShape 19"/>
            <p:cNvSpPr/>
            <p:nvPr/>
          </p:nvSpPr>
          <p:spPr>
            <a:xfrm>
              <a:off x="3709800" y="307836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grpSp>
      <p:pic>
        <p:nvPicPr>
          <p:cNvPr id="449" name="Picture 10" descr=""/>
          <p:cNvPicPr/>
          <p:nvPr/>
        </p:nvPicPr>
        <p:blipFill>
          <a:blip r:embed="rId1"/>
          <a:stretch/>
        </p:blipFill>
        <p:spPr>
          <a:xfrm>
            <a:off x="6384600" y="3249000"/>
            <a:ext cx="5291640" cy="1294560"/>
          </a:xfrm>
          <a:prstGeom prst="rect">
            <a:avLst/>
          </a:prstGeom>
          <a:ln>
            <a:solidFill>
              <a:schemeClr val="tx1">
                <a:lumMod val="85000"/>
              </a:schemeClr>
            </a:solidFill>
          </a:ln>
        </p:spPr>
      </p:pic>
      <p:pic>
        <p:nvPicPr>
          <p:cNvPr id="450" name="Picture 11" descr=""/>
          <p:cNvPicPr/>
          <p:nvPr/>
        </p:nvPicPr>
        <p:blipFill>
          <a:blip r:embed="rId2"/>
          <a:stretch/>
        </p:blipFill>
        <p:spPr>
          <a:xfrm>
            <a:off x="8076960" y="2017800"/>
            <a:ext cx="3314520" cy="2076120"/>
          </a:xfrm>
          <a:prstGeom prst="rect">
            <a:avLst/>
          </a:prstGeom>
          <a:ln>
            <a:solidFill>
              <a:schemeClr val="tx1">
                <a:lumMod val="85000"/>
              </a:schemeClr>
            </a:solidFill>
          </a:ln>
        </p:spPr>
      </p:pic>
    </p:spTree>
  </p:cSld>
  <mc:AlternateContent>
    <mc:Choice Requires="p14">
      <p:transition spd="slow" p14:dur="2000"/>
    </mc:Choice>
    <mc:Fallback>
      <p:transition spd="slow"/>
    </mc:Fallback>
  </mc:AlternateContent>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1240560" y="5011560"/>
            <a:ext cx="980640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Inheritance</a:t>
            </a:r>
            <a:endParaRPr b="0" lang="en-US" sz="5400" spc="-1" strike="noStrike">
              <a:solidFill>
                <a:srgbClr val="ffffff"/>
              </a:solidFill>
              <a:latin typeface="Calibri"/>
            </a:endParaRPr>
          </a:p>
        </p:txBody>
      </p:sp>
      <p:sp>
        <p:nvSpPr>
          <p:cNvPr id="452" name="TextShape 2"/>
          <p:cNvSpPr txBox="1"/>
          <p:nvPr/>
        </p:nvSpPr>
        <p:spPr>
          <a:xfrm>
            <a:off x="1217520" y="5830920"/>
            <a:ext cx="9806400" cy="7185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Live Exercises in Class (Lab)</a:t>
            </a:r>
            <a:endParaRPr b="0" lang="en-US" sz="4000" spc="-1" strike="noStrike">
              <a:solidFill>
                <a:srgbClr val="ffffff"/>
              </a:solidFill>
              <a:latin typeface="Calibri"/>
            </a:endParaRPr>
          </a:p>
        </p:txBody>
      </p:sp>
      <p:pic>
        <p:nvPicPr>
          <p:cNvPr id="453" name="Picture 5" descr=""/>
          <p:cNvPicPr/>
          <p:nvPr/>
        </p:nvPicPr>
        <p:blipFill>
          <a:blip r:embed="rId1"/>
          <a:stretch/>
        </p:blipFill>
        <p:spPr>
          <a:xfrm>
            <a:off x="4341960" y="941760"/>
            <a:ext cx="3523680" cy="3637080"/>
          </a:xfrm>
          <a:prstGeom prst="rect">
            <a:avLst/>
          </a:prstGeom>
          <a:ln>
            <a:noFill/>
          </a:ln>
        </p:spPr>
      </p:pic>
    </p:spTree>
  </p:cSld>
  <mc:AlternateContent>
    <mc:Choice Requires="p14">
      <p:transition spd="slow" p14:dur="2000"/>
    </mc:Choice>
    <mc:Fallback>
      <p:transition spd="slow"/>
    </mc:Fallback>
  </mc:AlternateContent>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912960" y="4867200"/>
            <a:ext cx="1013436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Reusing Classes</a:t>
            </a:r>
            <a:endParaRPr b="0" lang="en-US" sz="5400" spc="-1" strike="noStrike">
              <a:solidFill>
                <a:srgbClr val="ffffff"/>
              </a:solidFill>
              <a:latin typeface="Calibri"/>
            </a:endParaRPr>
          </a:p>
        </p:txBody>
      </p:sp>
      <p:sp>
        <p:nvSpPr>
          <p:cNvPr id="455" name="TextShape 2"/>
          <p:cNvSpPr txBox="1"/>
          <p:nvPr/>
        </p:nvSpPr>
        <p:spPr>
          <a:xfrm>
            <a:off x="1446120" y="5754960"/>
            <a:ext cx="8938080" cy="6879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Reusing Code at Class Level</a:t>
            </a:r>
            <a:endParaRPr b="0" lang="en-US" sz="4000" spc="-1" strike="noStrike">
              <a:solidFill>
                <a:srgbClr val="ffffff"/>
              </a:solidFill>
              <a:latin typeface="Calibri"/>
            </a:endParaRPr>
          </a:p>
        </p:txBody>
      </p:sp>
      <p:pic>
        <p:nvPicPr>
          <p:cNvPr id="456" name="Picture 2" descr=""/>
          <p:cNvPicPr/>
          <p:nvPr/>
        </p:nvPicPr>
        <p:blipFill>
          <a:blip r:embed="rId1"/>
          <a:stretch/>
        </p:blipFill>
        <p:spPr>
          <a:xfrm>
            <a:off x="5081040" y="2138400"/>
            <a:ext cx="2026440" cy="2052360"/>
          </a:xfrm>
          <a:prstGeom prst="rect">
            <a:avLst/>
          </a:prstGeom>
          <a:ln>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classes </a:t>
            </a:r>
            <a:r>
              <a:rPr b="1" lang="en-US" sz="3400" spc="-1" strike="noStrike">
                <a:solidFill>
                  <a:srgbClr val="f3cd60"/>
                </a:solidFill>
                <a:latin typeface="Calibri"/>
              </a:rPr>
              <a:t>can</a:t>
            </a:r>
            <a:r>
              <a:rPr b="1" lang="en-US" sz="3400" spc="-1" strike="noStrike">
                <a:solidFill>
                  <a:srgbClr val="ffffff"/>
                </a:solidFill>
                <a:latin typeface="Calibri"/>
              </a:rPr>
              <a:t> </a:t>
            </a:r>
            <a:r>
              <a:rPr b="1" lang="en-US" sz="3400" spc="-1" strike="noStrike">
                <a:solidFill>
                  <a:srgbClr val="f3cd60"/>
                </a:solidFill>
                <a:latin typeface="Calibri"/>
              </a:rPr>
              <a:t>acces all public</a:t>
            </a:r>
            <a:r>
              <a:rPr b="1" lang="en-US" sz="3400" spc="-1" strike="noStrike">
                <a:solidFill>
                  <a:srgbClr val="ffffff"/>
                </a:solidFill>
                <a:latin typeface="Calibri"/>
              </a:rPr>
              <a:t> </a:t>
            </a:r>
            <a:r>
              <a:rPr b="0" lang="en-US" sz="3400" spc="-1" strike="noStrike">
                <a:solidFill>
                  <a:srgbClr val="ffffff"/>
                </a:solidFill>
                <a:latin typeface="Calibri"/>
              </a:rPr>
              <a:t>and </a:t>
            </a:r>
            <a:r>
              <a:rPr b="1" lang="en-US" sz="3400" spc="-1" strike="noStrike">
                <a:solidFill>
                  <a:srgbClr val="f3cd60"/>
                </a:solidFill>
                <a:latin typeface="Calibri"/>
              </a:rPr>
              <a:t>protected</a:t>
            </a:r>
            <a:r>
              <a:rPr b="0" lang="en-US" sz="3400" spc="-1" strike="noStrike">
                <a:solidFill>
                  <a:srgbClr val="ffffff"/>
                </a:solidFill>
                <a:latin typeface="Calibri"/>
              </a:rPr>
              <a:t> members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classes can access </a:t>
            </a:r>
            <a:r>
              <a:rPr b="1" lang="en-US" sz="3400" spc="-1" strike="noStrike">
                <a:solidFill>
                  <a:srgbClr val="f3cd60"/>
                </a:solidFill>
                <a:latin typeface="Calibri"/>
              </a:rPr>
              <a:t>default</a:t>
            </a:r>
            <a:r>
              <a:rPr b="0" lang="en-US" sz="3400" spc="-1" strike="noStrike">
                <a:solidFill>
                  <a:srgbClr val="ffffff"/>
                </a:solidFill>
                <a:latin typeface="Calibri"/>
              </a:rPr>
              <a:t> members </a:t>
            </a:r>
            <a:r>
              <a:rPr b="1" lang="en-US" sz="3400" spc="-1" strike="noStrike">
                <a:solidFill>
                  <a:srgbClr val="f3cd60"/>
                </a:solidFill>
                <a:latin typeface="Calibri"/>
              </a:rPr>
              <a:t>if in same package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Private</a:t>
            </a:r>
            <a:r>
              <a:rPr b="0" lang="en-US" sz="3400" spc="-1" strike="noStrike">
                <a:solidFill>
                  <a:srgbClr val="ffffff"/>
                </a:solidFill>
                <a:latin typeface="Calibri"/>
              </a:rPr>
              <a:t> fields </a:t>
            </a:r>
            <a:r>
              <a:rPr b="1" lang="en-US" sz="3400" spc="-1" strike="noStrike">
                <a:solidFill>
                  <a:srgbClr val="f3cd60"/>
                </a:solidFill>
                <a:latin typeface="Calibri"/>
              </a:rPr>
              <a:t>aren't inherited</a:t>
            </a:r>
            <a:r>
              <a:rPr b="1" lang="en-US" sz="3400" spc="-1" strike="noStrike">
                <a:solidFill>
                  <a:srgbClr val="ffffff"/>
                </a:solidFill>
                <a:latin typeface="Calibri"/>
              </a:rPr>
              <a:t> </a:t>
            </a:r>
            <a:r>
              <a:rPr b="0" lang="en-US" sz="3400" spc="-1" strike="noStrike">
                <a:solidFill>
                  <a:srgbClr val="ffffff"/>
                </a:solidFill>
                <a:latin typeface="Calibri"/>
              </a:rPr>
              <a:t>in subclasses (can't be accesssed)</a:t>
            </a:r>
            <a:endParaRPr b="0" lang="en-US" sz="3400" spc="-1" strike="noStrike">
              <a:solidFill>
                <a:srgbClr val="ffffff"/>
              </a:solidFill>
              <a:latin typeface="Calibri"/>
            </a:endParaRPr>
          </a:p>
        </p:txBody>
      </p:sp>
      <p:sp>
        <p:nvSpPr>
          <p:cNvPr id="458"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Inheritance and Access Modifiers</a:t>
            </a:r>
            <a:endParaRPr b="0" lang="en-US" sz="4000" spc="-1" strike="noStrike">
              <a:solidFill>
                <a:srgbClr val="ffffff"/>
              </a:solidFill>
              <a:latin typeface="Calibri"/>
            </a:endParaRPr>
          </a:p>
        </p:txBody>
      </p:sp>
      <p:sp>
        <p:nvSpPr>
          <p:cNvPr id="459"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1A1E4FD-89F4-460E-AEF6-21E856F56E37}" type="slidenum">
              <a:rPr b="0" lang="en-US" sz="1000" spc="-1" strike="noStrike">
                <a:solidFill>
                  <a:srgbClr val="ffffff"/>
                </a:solidFill>
                <a:latin typeface="Calibri"/>
              </a:rPr>
              <a:t>23</a:t>
            </a:fld>
            <a:endParaRPr b="0" lang="en-US" sz="1000" spc="-1" strike="noStrike">
              <a:latin typeface="Times New Roman"/>
            </a:endParaRPr>
          </a:p>
        </p:txBody>
      </p:sp>
      <p:sp>
        <p:nvSpPr>
          <p:cNvPr id="460" name="CustomShape 4"/>
          <p:cNvSpPr/>
          <p:nvPr/>
        </p:nvSpPr>
        <p:spPr>
          <a:xfrm>
            <a:off x="745920" y="3376800"/>
            <a:ext cx="10693440" cy="3069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Person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private</a:t>
            </a:r>
            <a:r>
              <a:rPr b="1" lang="en-US" sz="3200" spc="-1" strike="noStrike">
                <a:solidFill>
                  <a:srgbClr val="fcecd5"/>
                </a:solidFill>
                <a:latin typeface="Consolas"/>
              </a:rPr>
              <a:t> String id;</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String</a:t>
            </a:r>
            <a:r>
              <a:rPr b="1" lang="en-US" sz="3200" spc="-1" strike="noStrike">
                <a:solidFill>
                  <a:srgbClr val="fcecd5"/>
                </a:solidFill>
                <a:latin typeface="Consolas"/>
              </a:rPr>
              <a:t> name;</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protected</a:t>
            </a:r>
            <a:r>
              <a:rPr b="1" lang="en-US" sz="3200" spc="-1" strike="noStrike">
                <a:solidFill>
                  <a:srgbClr val="fcecd5"/>
                </a:solidFill>
                <a:latin typeface="Consolas"/>
              </a:rPr>
              <a:t> String address;</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public</a:t>
            </a:r>
            <a:r>
              <a:rPr b="1" lang="en-US" sz="3200" spc="-1" strike="noStrike">
                <a:solidFill>
                  <a:srgbClr val="fcecd5"/>
                </a:solidFill>
                <a:latin typeface="Consolas"/>
              </a:rPr>
              <a:t> void sleep();</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461" name="CustomShape 5"/>
          <p:cNvSpPr/>
          <p:nvPr/>
        </p:nvSpPr>
        <p:spPr>
          <a:xfrm>
            <a:off x="6170760" y="3657600"/>
            <a:ext cx="4038120" cy="809640"/>
          </a:xfrm>
          <a:prstGeom prst="wedgeRoundRectCallout">
            <a:avLst>
              <a:gd name="adj1" fmla="val -65364"/>
              <a:gd name="adj2" fmla="val 2169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can be accessed through other methods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21" dur="indefinite" restart="never" nodeType="tmRoot">
          <p:childTnLst>
            <p:seq>
              <p:cTn id="222" dur="indefinite" nodeType="mainSeq">
                <p:childTnLst>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457">
                                            <p:txEl>
                                              <p:pRg st="1" end="1"/>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457">
                                            <p:txEl>
                                              <p:pRg st="2" end="2"/>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classes </a:t>
            </a:r>
            <a:r>
              <a:rPr b="1" lang="en-US" sz="3400" spc="-1" strike="noStrike">
                <a:solidFill>
                  <a:srgbClr val="f3cd60"/>
                </a:solidFill>
                <a:latin typeface="Calibri"/>
              </a:rPr>
              <a:t>can</a:t>
            </a:r>
            <a:r>
              <a:rPr b="1" lang="en-US" sz="3400" spc="-1" strike="noStrike">
                <a:solidFill>
                  <a:srgbClr val="ffffff"/>
                </a:solidFill>
                <a:latin typeface="Calibri"/>
              </a:rPr>
              <a:t> </a:t>
            </a:r>
            <a:r>
              <a:rPr b="1" lang="en-US" sz="3400" spc="-1" strike="noStrike">
                <a:solidFill>
                  <a:srgbClr val="f3cd60"/>
                </a:solidFill>
                <a:latin typeface="Calibri"/>
              </a:rPr>
              <a:t>hide</a:t>
            </a:r>
            <a:r>
              <a:rPr b="1" lang="en-US" sz="3400" spc="-1" strike="noStrike">
                <a:solidFill>
                  <a:srgbClr val="ffffff"/>
                </a:solidFill>
                <a:latin typeface="Calibri"/>
              </a:rPr>
              <a:t> </a:t>
            </a:r>
            <a:r>
              <a:rPr b="0" lang="en-US" sz="3400" spc="-1" strike="noStrike">
                <a:solidFill>
                  <a:srgbClr val="ffffff"/>
                </a:solidFill>
                <a:latin typeface="Calibri"/>
              </a:rPr>
              <a:t>superclass variables</a:t>
            </a:r>
            <a:endParaRPr b="0" lang="en-US" sz="3400" spc="-1" strike="noStrike">
              <a:solidFill>
                <a:srgbClr val="ffffff"/>
              </a:solidFill>
              <a:latin typeface="Calibri"/>
            </a:endParaRPr>
          </a:p>
        </p:txBody>
      </p:sp>
      <p:sp>
        <p:nvSpPr>
          <p:cNvPr id="463" name="CustomShape 2"/>
          <p:cNvSpPr/>
          <p:nvPr/>
        </p:nvSpPr>
        <p:spPr>
          <a:xfrm>
            <a:off x="744120" y="2538720"/>
            <a:ext cx="10693440" cy="3069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Patient extends Person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protected </a:t>
            </a:r>
            <a:r>
              <a:rPr b="1" lang="en-US" sz="3200" spc="-1" strike="noStrike">
                <a:solidFill>
                  <a:srgbClr val="f3cd60"/>
                </a:solidFill>
                <a:latin typeface="Consolas"/>
              </a:rPr>
              <a:t>float</a:t>
            </a:r>
            <a:r>
              <a:rPr b="1" lang="en-US" sz="3200" spc="-1" strike="noStrike">
                <a:solidFill>
                  <a:srgbClr val="fcecd5"/>
                </a:solidFill>
                <a:latin typeface="Consolas"/>
              </a:rPr>
              <a:t> weight;</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void method()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double</a:t>
            </a:r>
            <a:r>
              <a:rPr b="1" lang="en-US" sz="3200" spc="-1" strike="noStrike">
                <a:solidFill>
                  <a:srgbClr val="fcecd5"/>
                </a:solidFill>
                <a:latin typeface="Consolas"/>
              </a:rPr>
              <a:t> weight = 0.5d;</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464" name="TextShape 3"/>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Shadowing Variables</a:t>
            </a:r>
            <a:endParaRPr b="0" lang="en-US" sz="4000" spc="-1" strike="noStrike">
              <a:solidFill>
                <a:srgbClr val="ffffff"/>
              </a:solidFill>
              <a:latin typeface="Calibri"/>
            </a:endParaRPr>
          </a:p>
        </p:txBody>
      </p:sp>
      <p:sp>
        <p:nvSpPr>
          <p:cNvPr id="465" name="TextShape 4"/>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3AC977A-D984-4E40-8442-F99D1CF3C6E5}" type="slidenum">
              <a:rPr b="0" lang="en-US" sz="1000" spc="-1" strike="noStrike">
                <a:solidFill>
                  <a:srgbClr val="ffffff"/>
                </a:solidFill>
                <a:latin typeface="Calibri"/>
              </a:rPr>
              <a:t>&lt;number&gt;</a:t>
            </a:fld>
            <a:endParaRPr b="0" lang="en-US" sz="1000" spc="-1" strike="noStrike">
              <a:latin typeface="Times New Roman"/>
            </a:endParaRPr>
          </a:p>
        </p:txBody>
      </p:sp>
      <p:sp>
        <p:nvSpPr>
          <p:cNvPr id="466" name="CustomShape 5"/>
          <p:cNvSpPr/>
          <p:nvPr/>
        </p:nvSpPr>
        <p:spPr>
          <a:xfrm>
            <a:off x="745920" y="1752480"/>
            <a:ext cx="10693440" cy="6318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Person { protected </a:t>
            </a:r>
            <a:r>
              <a:rPr b="1" lang="en-US" sz="3200" spc="-1" strike="noStrike">
                <a:solidFill>
                  <a:srgbClr val="f3cd60"/>
                </a:solidFill>
                <a:latin typeface="Consolas"/>
              </a:rPr>
              <a:t>int</a:t>
            </a:r>
            <a:r>
              <a:rPr b="1" lang="en-US" sz="3200" spc="-1" strike="noStrike">
                <a:solidFill>
                  <a:srgbClr val="fcecd5"/>
                </a:solidFill>
                <a:latin typeface="Consolas"/>
              </a:rPr>
              <a:t> weight; }</a:t>
            </a:r>
            <a:endParaRPr b="0" lang="en-US" sz="3200" spc="-1" strike="noStrike">
              <a:latin typeface="Arial"/>
            </a:endParaRPr>
          </a:p>
        </p:txBody>
      </p:sp>
      <p:sp>
        <p:nvSpPr>
          <p:cNvPr id="467" name="CustomShape 6"/>
          <p:cNvSpPr/>
          <p:nvPr/>
        </p:nvSpPr>
        <p:spPr>
          <a:xfrm>
            <a:off x="7313760" y="3224520"/>
            <a:ext cx="3276360" cy="609120"/>
          </a:xfrm>
          <a:prstGeom prst="wedgeRoundRectCallout">
            <a:avLst>
              <a:gd name="adj1" fmla="val -71824"/>
              <a:gd name="adj2" fmla="val -2570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hides </a:t>
            </a:r>
            <a:r>
              <a:rPr b="1" lang="en-US" sz="2800" spc="-1" strike="noStrike">
                <a:solidFill>
                  <a:srgbClr val="f3cd60"/>
                </a:solidFill>
                <a:latin typeface="Consolas"/>
              </a:rPr>
              <a:t>int weight</a:t>
            </a:r>
            <a:endParaRPr b="0" lang="en-US" sz="2800" spc="-1" strike="noStrike">
              <a:latin typeface="Arial"/>
            </a:endParaRPr>
          </a:p>
        </p:txBody>
      </p:sp>
      <p:sp>
        <p:nvSpPr>
          <p:cNvPr id="468" name="CustomShape 7"/>
          <p:cNvSpPr/>
          <p:nvPr/>
        </p:nvSpPr>
        <p:spPr>
          <a:xfrm>
            <a:off x="2894040" y="4596120"/>
            <a:ext cx="2057040" cy="609120"/>
          </a:xfrm>
          <a:prstGeom prst="wedgeRoundRectCallout">
            <a:avLst>
              <a:gd name="adj1" fmla="val -66056"/>
              <a:gd name="adj2" fmla="val -5104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hides both</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463">
                                            <p:txEl>
                                              <p:pRg st="1" end="1"/>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467"/>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463">
                                            <p:txEl>
                                              <p:pRg st="2" end="2"/>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463">
                                            <p:txEl>
                                              <p:pRg st="3" end="3"/>
                                            </p:txEl>
                                          </p:spTgt>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463">
                                            <p:txEl>
                                              <p:pRg st="4" end="4"/>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Use </a:t>
            </a:r>
            <a:r>
              <a:rPr b="1" lang="en-US" sz="3400" spc="-1" strike="noStrike">
                <a:solidFill>
                  <a:srgbClr val="f3cd60"/>
                </a:solidFill>
                <a:latin typeface="Consolas"/>
              </a:rPr>
              <a:t>super</a:t>
            </a:r>
            <a:r>
              <a:rPr b="0" lang="en-US" sz="3400" spc="-1" strike="noStrike">
                <a:solidFill>
                  <a:srgbClr val="ffffff"/>
                </a:solidFill>
                <a:latin typeface="Calibri"/>
              </a:rPr>
              <a:t> and </a:t>
            </a:r>
            <a:r>
              <a:rPr b="1" lang="en-US" sz="3400" spc="-1" strike="noStrike">
                <a:solidFill>
                  <a:srgbClr val="f3cd60"/>
                </a:solidFill>
                <a:latin typeface="Consolas"/>
              </a:rPr>
              <a:t>this</a:t>
            </a:r>
            <a:r>
              <a:rPr b="0" lang="en-US" sz="3400" spc="-1" strike="noStrike">
                <a:solidFill>
                  <a:srgbClr val="ffffff"/>
                </a:solidFill>
                <a:latin typeface="Calibri"/>
              </a:rPr>
              <a:t> to specify member access</a:t>
            </a:r>
            <a:endParaRPr b="0" lang="en-US" sz="3400" spc="-1" strike="noStrike">
              <a:solidFill>
                <a:srgbClr val="ffffff"/>
              </a:solidFill>
              <a:latin typeface="Calibri"/>
            </a:endParaRPr>
          </a:p>
        </p:txBody>
      </p:sp>
      <p:sp>
        <p:nvSpPr>
          <p:cNvPr id="470" name="CustomShape 2"/>
          <p:cNvSpPr/>
          <p:nvPr/>
        </p:nvSpPr>
        <p:spPr>
          <a:xfrm>
            <a:off x="744120" y="2538720"/>
            <a:ext cx="10693440" cy="404388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Patient extends Person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protected float weight;</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void method()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double weight = 0.5d;</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this</a:t>
            </a:r>
            <a:r>
              <a:rPr b="1" lang="en-US" sz="3200" spc="-1" strike="noStrike">
                <a:solidFill>
                  <a:srgbClr val="fcecd5"/>
                </a:solidFill>
                <a:latin typeface="Consolas"/>
              </a:rPr>
              <a:t>.weight = 0.6f;</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super</a:t>
            </a:r>
            <a:r>
              <a:rPr b="1" lang="en-US" sz="3200" spc="-1" strike="noStrike">
                <a:solidFill>
                  <a:srgbClr val="fcecd5"/>
                </a:solidFill>
                <a:latin typeface="Consolas"/>
              </a:rPr>
              <a:t>.weight = 1;</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471" name="TextShape 3"/>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Shadowing Variables - Access</a:t>
            </a:r>
            <a:endParaRPr b="0" lang="en-US" sz="4000" spc="-1" strike="noStrike">
              <a:solidFill>
                <a:srgbClr val="ffffff"/>
              </a:solidFill>
              <a:latin typeface="Calibri"/>
            </a:endParaRPr>
          </a:p>
        </p:txBody>
      </p:sp>
      <p:sp>
        <p:nvSpPr>
          <p:cNvPr id="472" name="TextShape 4"/>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B346242-656D-497C-A263-186A063E1591}" type="slidenum">
              <a:rPr b="0" lang="en-US" sz="1000" spc="-1" strike="noStrike">
                <a:solidFill>
                  <a:srgbClr val="ffffff"/>
                </a:solidFill>
                <a:latin typeface="Calibri"/>
              </a:rPr>
              <a:t>&lt;number&gt;</a:t>
            </a:fld>
            <a:endParaRPr b="0" lang="en-US" sz="1000" spc="-1" strike="noStrike">
              <a:latin typeface="Times New Roman"/>
            </a:endParaRPr>
          </a:p>
        </p:txBody>
      </p:sp>
      <p:sp>
        <p:nvSpPr>
          <p:cNvPr id="473" name="CustomShape 5"/>
          <p:cNvSpPr/>
          <p:nvPr/>
        </p:nvSpPr>
        <p:spPr>
          <a:xfrm>
            <a:off x="745920" y="1752480"/>
            <a:ext cx="10693440" cy="6318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class Person { protected int weight; }</a:t>
            </a:r>
            <a:endParaRPr b="0" lang="en-US" sz="3200" spc="-1" strike="noStrike">
              <a:latin typeface="Arial"/>
            </a:endParaRPr>
          </a:p>
        </p:txBody>
      </p:sp>
      <p:sp>
        <p:nvSpPr>
          <p:cNvPr id="474" name="CustomShape 6"/>
          <p:cNvSpPr/>
          <p:nvPr/>
        </p:nvSpPr>
        <p:spPr>
          <a:xfrm>
            <a:off x="6856560" y="4648320"/>
            <a:ext cx="2971440" cy="609120"/>
          </a:xfrm>
          <a:prstGeom prst="wedgeRoundRectCallout">
            <a:avLst>
              <a:gd name="adj1" fmla="val -73729"/>
              <a:gd name="adj2" fmla="val -1861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Instance member</a:t>
            </a:r>
            <a:endParaRPr b="0" lang="en-US" sz="2800" spc="-1" strike="noStrike">
              <a:latin typeface="Arial"/>
            </a:endParaRPr>
          </a:p>
        </p:txBody>
      </p:sp>
      <p:sp>
        <p:nvSpPr>
          <p:cNvPr id="475" name="CustomShape 7"/>
          <p:cNvSpPr/>
          <p:nvPr/>
        </p:nvSpPr>
        <p:spPr>
          <a:xfrm>
            <a:off x="2920320" y="5638680"/>
            <a:ext cx="3097800" cy="609120"/>
          </a:xfrm>
          <a:prstGeom prst="wedgeRoundRectCallout">
            <a:avLst>
              <a:gd name="adj1" fmla="val -66056"/>
              <a:gd name="adj2" fmla="val -5104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Base class member</a:t>
            </a:r>
            <a:endParaRPr b="0" lang="en-US" sz="2800" spc="-1" strike="noStrike">
              <a:latin typeface="Arial"/>
            </a:endParaRPr>
          </a:p>
        </p:txBody>
      </p:sp>
      <p:sp>
        <p:nvSpPr>
          <p:cNvPr id="476" name="CustomShape 8"/>
          <p:cNvSpPr/>
          <p:nvPr/>
        </p:nvSpPr>
        <p:spPr>
          <a:xfrm>
            <a:off x="7161120" y="3657600"/>
            <a:ext cx="2406960" cy="609120"/>
          </a:xfrm>
          <a:prstGeom prst="wedgeRoundRectCallout">
            <a:avLst>
              <a:gd name="adj1" fmla="val -75936"/>
              <a:gd name="adj2" fmla="val 5841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Local variable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57" dur="indefinite" restart="never" nodeType="tmRoot">
          <p:childTnLst>
            <p:seq>
              <p:cTn id="258" dur="indefinite" nodeType="mainSeq">
                <p:childTnLst>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470">
                                            <p:txEl>
                                              <p:pRg st="1" end="1"/>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470">
                                            <p:txEl>
                                              <p:pRg st="2" end="2"/>
                                            </p:txEl>
                                          </p:spTgt>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470">
                                            <p:txEl>
                                              <p:pRg st="3" end="3"/>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476"/>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470">
                                            <p:txEl>
                                              <p:pRg st="4" end="4"/>
                                            </p:txEl>
                                          </p:spTgt>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470">
                                            <p:txEl>
                                              <p:pRg st="5" end="5"/>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470">
                                            <p:txEl>
                                              <p:pRg st="6" end="6"/>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474"/>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A </a:t>
            </a:r>
            <a:r>
              <a:rPr b="1" lang="en-US" sz="3400" spc="-1" strike="noStrike">
                <a:solidFill>
                  <a:srgbClr val="f3cd60"/>
                </a:solidFill>
                <a:latin typeface="Calibri"/>
              </a:rPr>
              <a:t>child class </a:t>
            </a:r>
            <a:r>
              <a:rPr b="0" lang="en-US" sz="3400" spc="-1" strike="noStrike">
                <a:solidFill>
                  <a:srgbClr val="ffffff"/>
                </a:solidFill>
                <a:latin typeface="Calibri"/>
              </a:rPr>
              <a:t>can redefine existing methods</a:t>
            </a:r>
            <a:endParaRPr b="0" lang="en-US" sz="3400" spc="-1" strike="noStrike">
              <a:solidFill>
                <a:srgbClr val="ffffff"/>
              </a:solidFill>
              <a:latin typeface="Calibri"/>
            </a:endParaRPr>
          </a:p>
        </p:txBody>
      </p:sp>
      <p:sp>
        <p:nvSpPr>
          <p:cNvPr id="478"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Overriding Derived Methods</a:t>
            </a:r>
            <a:endParaRPr b="0" lang="en-US" sz="4000" spc="-1" strike="noStrike">
              <a:solidFill>
                <a:srgbClr val="ffffff"/>
              </a:solidFill>
              <a:latin typeface="Calibri"/>
            </a:endParaRPr>
          </a:p>
        </p:txBody>
      </p:sp>
      <p:sp>
        <p:nvSpPr>
          <p:cNvPr id="479"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23FF5301-EB16-469F-B2D7-76FC90A64C59}" type="slidenum">
              <a:rPr b="0" lang="en-US" sz="1000" spc="-1" strike="noStrike">
                <a:solidFill>
                  <a:srgbClr val="ffffff"/>
                </a:solidFill>
                <a:latin typeface="Calibri"/>
              </a:rPr>
              <a:t>&lt;number&gt;</a:t>
            </a:fld>
            <a:endParaRPr b="0" lang="en-US" sz="1000" spc="-1" strike="noStrike">
              <a:latin typeface="Times New Roman"/>
            </a:endParaRPr>
          </a:p>
        </p:txBody>
      </p:sp>
      <p:sp>
        <p:nvSpPr>
          <p:cNvPr id="480" name="CustomShape 4"/>
          <p:cNvSpPr/>
          <p:nvPr/>
        </p:nvSpPr>
        <p:spPr>
          <a:xfrm>
            <a:off x="745920" y="1899720"/>
            <a:ext cx="10693440" cy="45313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public class Person { </a:t>
            </a:r>
            <a:br/>
            <a:r>
              <a:rPr b="1" lang="en-US" sz="3200" spc="-1" strike="noStrike">
                <a:solidFill>
                  <a:srgbClr val="fcecd5"/>
                </a:solidFill>
                <a:latin typeface="Consolas"/>
              </a:rPr>
              <a:t>  public void </a:t>
            </a:r>
            <a:r>
              <a:rPr b="1" lang="en-US" sz="3200" spc="-1" strike="noStrike">
                <a:solidFill>
                  <a:srgbClr val="f3cd60"/>
                </a:solidFill>
                <a:latin typeface="Consolas"/>
              </a:rPr>
              <a:t>sleep()</a:t>
            </a:r>
            <a:r>
              <a:rPr b="1" lang="en-US" sz="3200" spc="-1" strike="noStrike">
                <a:solidFill>
                  <a:srgbClr val="fcecd5"/>
                </a:solidFill>
                <a:latin typeface="Consolas"/>
              </a:rPr>
              <a:t> </a:t>
            </a:r>
            <a:br/>
            <a:r>
              <a:rPr b="1" lang="en-US" sz="3200" spc="-1" strike="noStrike">
                <a:solidFill>
                  <a:srgbClr val="fcecd5"/>
                </a:solidFill>
                <a:latin typeface="Consolas"/>
              </a:rPr>
              <a:t>    { sout("Person sleeping"); } </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public class Student extends Person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3cd60"/>
                </a:solidFill>
                <a:latin typeface="Consolas"/>
              </a:rPr>
              <a:t>@Override public void sleep()</a:t>
            </a:r>
            <a:r>
              <a:rPr b="1" lang="en-US" sz="3200" spc="-1" strike="noStrike">
                <a:solidFill>
                  <a:srgbClr val="fcecd5"/>
                </a:solidFill>
                <a:latin typeface="Consolas"/>
              </a:rPr>
              <a:t> </a:t>
            </a:r>
            <a:br/>
            <a:r>
              <a:rPr b="1" lang="en-US" sz="3200" spc="-1" strike="noStrike">
                <a:solidFill>
                  <a:srgbClr val="fcecd5"/>
                </a:solidFill>
                <a:latin typeface="Consolas"/>
              </a:rPr>
              <a:t>    { sout("Student sleeping"); }</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481" name="CustomShape 5"/>
          <p:cNvSpPr/>
          <p:nvPr/>
        </p:nvSpPr>
        <p:spPr>
          <a:xfrm>
            <a:off x="8532720" y="4952880"/>
            <a:ext cx="3428640" cy="990360"/>
          </a:xfrm>
          <a:prstGeom prst="wedgeRoundRectCallout">
            <a:avLst>
              <a:gd name="adj1" fmla="val -67347"/>
              <a:gd name="adj2" fmla="val -2820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Signature and return type </a:t>
            </a:r>
            <a:r>
              <a:rPr b="0" lang="en-US" sz="2800" spc="-1" strike="noStrike">
                <a:solidFill>
                  <a:srgbClr val="f3cd60"/>
                </a:solidFill>
                <a:latin typeface="Calibri"/>
              </a:rPr>
              <a:t>should match</a:t>
            </a:r>
            <a:endParaRPr b="0" lang="en-US" sz="2800" spc="-1" strike="noStrike">
              <a:latin typeface="Arial"/>
            </a:endParaRPr>
          </a:p>
        </p:txBody>
      </p:sp>
      <p:sp>
        <p:nvSpPr>
          <p:cNvPr id="482" name="CustomShape 6"/>
          <p:cNvSpPr/>
          <p:nvPr/>
        </p:nvSpPr>
        <p:spPr>
          <a:xfrm>
            <a:off x="6246720" y="1752480"/>
            <a:ext cx="3432600" cy="950040"/>
          </a:xfrm>
          <a:prstGeom prst="wedgeRoundRectCallout">
            <a:avLst>
              <a:gd name="adj1" fmla="val -66445"/>
              <a:gd name="adj2" fmla="val 46626"/>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Method in base class must not be </a:t>
            </a:r>
            <a:r>
              <a:rPr b="1" lang="en-US" sz="2800" spc="-1" strike="noStrike">
                <a:solidFill>
                  <a:srgbClr val="f3cd60"/>
                </a:solidFill>
                <a:latin typeface="Consolas"/>
              </a:rPr>
              <a:t>final</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482"/>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480">
                                            <p:txEl>
                                              <p:pRg st="3" end="3"/>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480">
                                            <p:txEl>
                                              <p:pRg st="4" end="4"/>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480">
                                            <p:txEl>
                                              <p:pRg st="5" end="5"/>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1" lang="en-US" sz="3400" spc="-1" strike="noStrike">
                <a:solidFill>
                  <a:srgbClr val="f3cd60"/>
                </a:solidFill>
                <a:latin typeface="Consolas"/>
              </a:rPr>
              <a:t>final</a:t>
            </a:r>
            <a:r>
              <a:rPr b="0" lang="en-US" sz="3400" spc="-1" strike="noStrike">
                <a:solidFill>
                  <a:srgbClr val="ffffff"/>
                </a:solidFill>
                <a:latin typeface="Calibri"/>
              </a:rPr>
              <a:t> – defines a method that </a:t>
            </a:r>
            <a:r>
              <a:rPr b="1" lang="en-US" sz="3400" spc="-1" strike="noStrike">
                <a:solidFill>
                  <a:srgbClr val="f3cd60"/>
                </a:solidFill>
                <a:latin typeface="Calibri"/>
              </a:rPr>
              <a:t>can't be overridden</a:t>
            </a:r>
            <a:endParaRPr b="0" lang="en-US" sz="3400" spc="-1" strike="noStrike">
              <a:solidFill>
                <a:srgbClr val="ffffff"/>
              </a:solidFill>
              <a:latin typeface="Calibri"/>
            </a:endParaRPr>
          </a:p>
        </p:txBody>
      </p:sp>
      <p:sp>
        <p:nvSpPr>
          <p:cNvPr id="484"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Final Methods</a:t>
            </a:r>
            <a:endParaRPr b="0" lang="en-US" sz="4000" spc="-1" strike="noStrike">
              <a:solidFill>
                <a:srgbClr val="ffffff"/>
              </a:solidFill>
              <a:latin typeface="Calibri"/>
            </a:endParaRPr>
          </a:p>
        </p:txBody>
      </p:sp>
      <p:sp>
        <p:nvSpPr>
          <p:cNvPr id="485"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B2A89D63-4DD9-4891-BB16-DCE7EF022F3A}" type="slidenum">
              <a:rPr b="0" lang="en-US" sz="1000" spc="-1" strike="noStrike">
                <a:solidFill>
                  <a:srgbClr val="ffffff"/>
                </a:solidFill>
                <a:latin typeface="Calibri"/>
              </a:rPr>
              <a:t>&lt;number&gt;</a:t>
            </a:fld>
            <a:endParaRPr b="0" lang="en-US" sz="1000" spc="-1" strike="noStrike">
              <a:latin typeface="Times New Roman"/>
            </a:endParaRPr>
          </a:p>
        </p:txBody>
      </p:sp>
      <p:sp>
        <p:nvSpPr>
          <p:cNvPr id="486" name="CustomShape 4"/>
          <p:cNvSpPr/>
          <p:nvPr/>
        </p:nvSpPr>
        <p:spPr>
          <a:xfrm>
            <a:off x="745920" y="1981080"/>
            <a:ext cx="10693440" cy="14241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800" spc="-1" strike="noStrike">
                <a:solidFill>
                  <a:srgbClr val="fcecd5"/>
                </a:solidFill>
                <a:latin typeface="Consolas"/>
              </a:rPr>
              <a:t>public class </a:t>
            </a:r>
            <a:r>
              <a:rPr b="1" lang="en-US" sz="2800" spc="-1" strike="noStrike">
                <a:solidFill>
                  <a:srgbClr val="f3cd60"/>
                </a:solidFill>
                <a:latin typeface="Consolas"/>
              </a:rPr>
              <a:t>Animal</a:t>
            </a:r>
            <a:r>
              <a:rPr b="1" lang="en-US" sz="2800" spc="-1" strike="noStrike">
                <a:solidFill>
                  <a:srgbClr val="fcecd5"/>
                </a:solidFill>
                <a:latin typeface="Consolas"/>
              </a:rPr>
              <a:t> {</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public </a:t>
            </a:r>
            <a:r>
              <a:rPr b="1" lang="en-US" sz="2800" spc="-1" strike="noStrike">
                <a:solidFill>
                  <a:srgbClr val="f3cd60"/>
                </a:solidFill>
                <a:latin typeface="Consolas"/>
              </a:rPr>
              <a:t>final</a:t>
            </a:r>
            <a:r>
              <a:rPr b="1" lang="en-US" sz="2800" spc="-1" strike="noStrike">
                <a:solidFill>
                  <a:srgbClr val="fcecd5"/>
                </a:solidFill>
                <a:latin typeface="Consolas"/>
              </a:rPr>
              <a:t> void eat() { … }</a:t>
            </a:r>
            <a:endParaRPr b="0" lang="en-US" sz="2800" spc="-1" strike="noStrike">
              <a:latin typeface="Arial"/>
            </a:endParaRPr>
          </a:p>
          <a:p>
            <a:pPr>
              <a:lnSpc>
                <a:spcPct val="100000"/>
              </a:lnSpc>
            </a:pPr>
            <a:r>
              <a:rPr b="1" lang="en-US" sz="2800" spc="-1" strike="noStrike">
                <a:solidFill>
                  <a:srgbClr val="fcecd5"/>
                </a:solidFill>
                <a:latin typeface="Consolas"/>
              </a:rPr>
              <a:t>}</a:t>
            </a:r>
            <a:endParaRPr b="0" lang="en-US" sz="2800" spc="-1" strike="noStrike">
              <a:latin typeface="Arial"/>
            </a:endParaRPr>
          </a:p>
        </p:txBody>
      </p:sp>
      <p:sp>
        <p:nvSpPr>
          <p:cNvPr id="487" name="CustomShape 5"/>
          <p:cNvSpPr/>
          <p:nvPr/>
        </p:nvSpPr>
        <p:spPr>
          <a:xfrm>
            <a:off x="745920" y="3809880"/>
            <a:ext cx="10693440" cy="22773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800" spc="-1" strike="noStrike">
                <a:solidFill>
                  <a:srgbClr val="fcecd5"/>
                </a:solidFill>
                <a:latin typeface="Consolas"/>
              </a:rPr>
              <a:t>public class Dog </a:t>
            </a:r>
            <a:r>
              <a:rPr b="1" lang="en-US" sz="2800" spc="-1" strike="noStrike">
                <a:solidFill>
                  <a:srgbClr val="f3cd60"/>
                </a:solidFill>
                <a:latin typeface="Consolas"/>
              </a:rPr>
              <a:t>extends</a:t>
            </a:r>
            <a:r>
              <a:rPr b="1" lang="en-US" sz="2800" spc="-1" strike="noStrike">
                <a:solidFill>
                  <a:srgbClr val="fcecd5"/>
                </a:solidFill>
                <a:latin typeface="Consolas"/>
              </a:rPr>
              <a:t> </a:t>
            </a:r>
            <a:r>
              <a:rPr b="1" lang="en-US" sz="2800" spc="-1" strike="noStrike">
                <a:solidFill>
                  <a:srgbClr val="f3cd60"/>
                </a:solidFill>
                <a:latin typeface="Consolas"/>
              </a:rPr>
              <a:t>Animal</a:t>
            </a:r>
            <a:r>
              <a:rPr b="1" lang="en-US" sz="2800" spc="-1" strike="noStrike">
                <a:solidFill>
                  <a:srgbClr val="fcecd5"/>
                </a:solidFill>
                <a:latin typeface="Consolas"/>
              </a:rPr>
              <a:t> { </a:t>
            </a:r>
            <a:endParaRPr b="0" lang="en-US" sz="2800" spc="-1" strike="noStrike">
              <a:latin typeface="Arial"/>
            </a:endParaRPr>
          </a:p>
          <a:p>
            <a:pPr>
              <a:lnSpc>
                <a:spcPct val="100000"/>
              </a:lnSpc>
            </a:pPr>
            <a:r>
              <a:rPr b="1" lang="en-US" sz="2800" spc="-1" strike="noStrike">
                <a:solidFill>
                  <a:srgbClr val="fcecd5"/>
                </a:solidFill>
                <a:latin typeface="Consolas"/>
              </a:rPr>
              <a:t>  </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3cd60"/>
                </a:solidFill>
                <a:latin typeface="Consolas"/>
              </a:rPr>
              <a:t>@Override</a:t>
            </a:r>
            <a:endParaRPr b="0" lang="en-US" sz="2800" spc="-1" strike="noStrike">
              <a:latin typeface="Arial"/>
            </a:endParaRPr>
          </a:p>
          <a:p>
            <a:pPr>
              <a:lnSpc>
                <a:spcPct val="100000"/>
              </a:lnSpc>
            </a:pPr>
            <a:r>
              <a:rPr b="1" lang="en-US" sz="2800" spc="-1" strike="noStrike">
                <a:solidFill>
                  <a:srgbClr val="fcecd5"/>
                </a:solidFill>
                <a:latin typeface="Consolas"/>
              </a:rPr>
              <a:t>  </a:t>
            </a:r>
            <a:r>
              <a:rPr b="1" lang="en-US" sz="2800" spc="-1" strike="noStrike">
                <a:solidFill>
                  <a:srgbClr val="fcecd5"/>
                </a:solidFill>
                <a:latin typeface="Consolas"/>
              </a:rPr>
              <a:t>public void eat() {} // Error…</a:t>
            </a:r>
            <a:endParaRPr b="0" lang="en-US" sz="2800" spc="-1" strike="noStrike">
              <a:latin typeface="Arial"/>
            </a:endParaRPr>
          </a:p>
          <a:p>
            <a:pPr>
              <a:lnSpc>
                <a:spcPct val="100000"/>
              </a:lnSpc>
            </a:pPr>
            <a:r>
              <a:rPr b="1" lang="en-US" sz="2800" spc="-1" strike="noStrike">
                <a:solidFill>
                  <a:srgbClr val="fcecd5"/>
                </a:solidFill>
                <a:latin typeface="Consola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05" dur="indefinite" restart="never" nodeType="tmRoot">
          <p:childTnLst>
            <p:seq>
              <p:cTn id="306" dur="indefinite" nodeType="mainSeq">
                <p:childTnLst>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Inheriting from a final classes is forbidden</a:t>
            </a:r>
            <a:endParaRPr b="0" lang="en-US" sz="3400" spc="-1" strike="noStrike">
              <a:solidFill>
                <a:srgbClr val="ffffff"/>
              </a:solidFill>
              <a:latin typeface="Calibri"/>
            </a:endParaRPr>
          </a:p>
        </p:txBody>
      </p:sp>
      <p:sp>
        <p:nvSpPr>
          <p:cNvPr id="489"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Final Classes</a:t>
            </a:r>
            <a:endParaRPr b="0" lang="en-US" sz="4000" spc="-1" strike="noStrike">
              <a:solidFill>
                <a:srgbClr val="ffffff"/>
              </a:solidFill>
              <a:latin typeface="Calibri"/>
            </a:endParaRPr>
          </a:p>
        </p:txBody>
      </p:sp>
      <p:sp>
        <p:nvSpPr>
          <p:cNvPr id="490"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7E50A398-E3B3-4F05-9359-EC0293F97874}" type="slidenum">
              <a:rPr b="0" lang="en-US" sz="1000" spc="-1" strike="noStrike">
                <a:solidFill>
                  <a:srgbClr val="ffffff"/>
                </a:solidFill>
                <a:latin typeface="Calibri"/>
              </a:rPr>
              <a:t>&lt;number&gt;</a:t>
            </a:fld>
            <a:endParaRPr b="0" lang="en-US" sz="1000" spc="-1" strike="noStrike">
              <a:latin typeface="Times New Roman"/>
            </a:endParaRPr>
          </a:p>
        </p:txBody>
      </p:sp>
      <p:sp>
        <p:nvSpPr>
          <p:cNvPr id="491" name="CustomShape 4"/>
          <p:cNvSpPr/>
          <p:nvPr/>
        </p:nvSpPr>
        <p:spPr>
          <a:xfrm>
            <a:off x="745920" y="1981080"/>
            <a:ext cx="10693440" cy="14241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800" spc="-1" strike="noStrike">
                <a:solidFill>
                  <a:srgbClr val="fcecd5"/>
                </a:solidFill>
                <a:latin typeface="Consolas"/>
              </a:rPr>
              <a:t>public </a:t>
            </a:r>
            <a:r>
              <a:rPr b="1" lang="en-US" sz="2800" spc="-1" strike="noStrike">
                <a:solidFill>
                  <a:srgbClr val="f3cd60"/>
                </a:solidFill>
                <a:latin typeface="Consolas"/>
              </a:rPr>
              <a:t>final</a:t>
            </a:r>
            <a:r>
              <a:rPr b="1" lang="en-US" sz="2800" spc="-1" strike="noStrike">
                <a:solidFill>
                  <a:srgbClr val="fcecd5"/>
                </a:solidFill>
                <a:latin typeface="Consolas"/>
              </a:rPr>
              <a:t> class </a:t>
            </a:r>
            <a:r>
              <a:rPr b="1" lang="en-US" sz="2800" spc="-1" strike="noStrike">
                <a:solidFill>
                  <a:srgbClr val="f3cd60"/>
                </a:solidFill>
                <a:latin typeface="Consolas"/>
              </a:rPr>
              <a:t>Animal</a:t>
            </a:r>
            <a:r>
              <a:rPr b="1" lang="en-US" sz="2800" spc="-1" strike="noStrike">
                <a:solidFill>
                  <a:srgbClr val="fcecd5"/>
                </a:solidFill>
                <a:latin typeface="Consolas"/>
              </a:rPr>
              <a:t> {</a:t>
            </a:r>
            <a:endParaRPr b="0" lang="en-US" sz="2800" spc="-1" strike="noStrike">
              <a:latin typeface="Arial"/>
            </a:endParaRPr>
          </a:p>
          <a:p>
            <a:pPr>
              <a:lnSpc>
                <a:spcPct val="100000"/>
              </a:lnSpc>
            </a:pPr>
            <a:r>
              <a:rPr b="1" lang="en-US" sz="2800" spc="-1" strike="noStrike">
                <a:solidFill>
                  <a:srgbClr val="fcecd5"/>
                </a:solidFill>
                <a:latin typeface="Consolas"/>
              </a:rPr>
              <a:t>  …</a:t>
            </a:r>
            <a:endParaRPr b="0" lang="en-US" sz="2800" spc="-1" strike="noStrike">
              <a:latin typeface="Arial"/>
            </a:endParaRPr>
          </a:p>
          <a:p>
            <a:pPr>
              <a:lnSpc>
                <a:spcPct val="100000"/>
              </a:lnSpc>
            </a:pPr>
            <a:r>
              <a:rPr b="1" lang="en-US" sz="2800" spc="-1" strike="noStrike">
                <a:solidFill>
                  <a:srgbClr val="fcecd5"/>
                </a:solidFill>
                <a:latin typeface="Consolas"/>
              </a:rPr>
              <a:t>}</a:t>
            </a:r>
            <a:endParaRPr b="0" lang="en-US" sz="2800" spc="-1" strike="noStrike">
              <a:latin typeface="Arial"/>
            </a:endParaRPr>
          </a:p>
        </p:txBody>
      </p:sp>
      <p:sp>
        <p:nvSpPr>
          <p:cNvPr id="492" name="CustomShape 5"/>
          <p:cNvSpPr/>
          <p:nvPr/>
        </p:nvSpPr>
        <p:spPr>
          <a:xfrm>
            <a:off x="745920" y="3809880"/>
            <a:ext cx="10693440" cy="18500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2800" spc="-1" strike="noStrike">
                <a:solidFill>
                  <a:srgbClr val="fcecd5"/>
                </a:solidFill>
                <a:latin typeface="Consolas"/>
              </a:rPr>
              <a:t>public class Dog </a:t>
            </a:r>
            <a:r>
              <a:rPr b="1" lang="en-US" sz="2800" spc="-1" strike="noStrike">
                <a:solidFill>
                  <a:srgbClr val="f3cd60"/>
                </a:solidFill>
                <a:latin typeface="Consolas"/>
              </a:rPr>
              <a:t>extends</a:t>
            </a:r>
            <a:r>
              <a:rPr b="1" lang="en-US" sz="2800" spc="-1" strike="noStrike">
                <a:solidFill>
                  <a:srgbClr val="fcecd5"/>
                </a:solidFill>
                <a:latin typeface="Consolas"/>
              </a:rPr>
              <a:t> </a:t>
            </a:r>
            <a:r>
              <a:rPr b="1" lang="en-US" sz="2800" spc="-1" strike="noStrike">
                <a:solidFill>
                  <a:srgbClr val="f3cd60"/>
                </a:solidFill>
                <a:latin typeface="Consolas"/>
              </a:rPr>
              <a:t>Animal</a:t>
            </a:r>
            <a:r>
              <a:rPr b="1" lang="en-US" sz="2800" spc="-1" strike="noStrike">
                <a:solidFill>
                  <a:srgbClr val="fcecd5"/>
                </a:solidFill>
                <a:latin typeface="Consolas"/>
              </a:rPr>
              <a:t> { } // Error…</a:t>
            </a:r>
            <a:endParaRPr b="0" lang="en-US" sz="2800" spc="-1" strike="noStrike">
              <a:latin typeface="Arial"/>
            </a:endParaRPr>
          </a:p>
          <a:p>
            <a:pPr>
              <a:lnSpc>
                <a:spcPct val="100000"/>
              </a:lnSpc>
            </a:pPr>
            <a:r>
              <a:rPr b="1" lang="en-US" sz="2800" spc="-1" strike="noStrike">
                <a:solidFill>
                  <a:srgbClr val="fcecd5"/>
                </a:solidFill>
                <a:latin typeface="Consolas"/>
              </a:rPr>
              <a:t>public class MyString </a:t>
            </a:r>
            <a:r>
              <a:rPr b="1" lang="en-US" sz="2800" spc="-1" strike="noStrike">
                <a:solidFill>
                  <a:srgbClr val="f3cd60"/>
                </a:solidFill>
                <a:latin typeface="Consolas"/>
              </a:rPr>
              <a:t>extends</a:t>
            </a:r>
            <a:r>
              <a:rPr b="1" lang="en-US" sz="2800" spc="-1" strike="noStrike">
                <a:solidFill>
                  <a:srgbClr val="fcecd5"/>
                </a:solidFill>
                <a:latin typeface="Consolas"/>
              </a:rPr>
              <a:t> </a:t>
            </a:r>
            <a:r>
              <a:rPr b="1" lang="en-US" sz="2800" spc="-1" strike="noStrike">
                <a:solidFill>
                  <a:srgbClr val="f3cd60"/>
                </a:solidFill>
                <a:latin typeface="Consolas"/>
              </a:rPr>
              <a:t>String</a:t>
            </a:r>
            <a:r>
              <a:rPr b="1" lang="en-US" sz="2800" spc="-1" strike="noStrike">
                <a:solidFill>
                  <a:srgbClr val="fcecd5"/>
                </a:solidFill>
                <a:latin typeface="Consolas"/>
              </a:rPr>
              <a:t> { } // Error…</a:t>
            </a:r>
            <a:endParaRPr b="0" lang="en-US" sz="2800" spc="-1" strike="noStrike">
              <a:latin typeface="Arial"/>
            </a:endParaRPr>
          </a:p>
          <a:p>
            <a:pPr>
              <a:lnSpc>
                <a:spcPct val="100000"/>
              </a:lnSpc>
            </a:pPr>
            <a:r>
              <a:rPr b="1" lang="en-US" sz="2800" spc="-1" strike="noStrike">
                <a:solidFill>
                  <a:srgbClr val="fcecd5"/>
                </a:solidFill>
                <a:latin typeface="Consolas"/>
              </a:rPr>
              <a:t>public class MyMath </a:t>
            </a:r>
            <a:r>
              <a:rPr b="1" lang="en-US" sz="2800" spc="-1" strike="noStrike">
                <a:solidFill>
                  <a:srgbClr val="f3cd60"/>
                </a:solidFill>
                <a:latin typeface="Consolas"/>
              </a:rPr>
              <a:t>extends</a:t>
            </a:r>
            <a:r>
              <a:rPr b="1" lang="en-US" sz="2800" spc="-1" strike="noStrike">
                <a:solidFill>
                  <a:srgbClr val="fcecd5"/>
                </a:solidFill>
                <a:latin typeface="Consolas"/>
              </a:rPr>
              <a:t> </a:t>
            </a:r>
            <a:r>
              <a:rPr b="1" lang="en-US" sz="2800" spc="-1" strike="noStrike">
                <a:solidFill>
                  <a:srgbClr val="f3cd60"/>
                </a:solidFill>
                <a:latin typeface="Consolas"/>
              </a:rPr>
              <a:t>Math</a:t>
            </a:r>
            <a:r>
              <a:rPr b="1" lang="en-US" sz="2800" spc="-1" strike="noStrike">
                <a:solidFill>
                  <a:srgbClr val="fcecd5"/>
                </a:solidFill>
                <a:latin typeface="Consolas"/>
              </a:rPr>
              <a:t> { } // Error…</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Classes: Animal, Predator, Food</a:t>
            </a:r>
            <a:endParaRPr b="0" lang="en-US" sz="34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When Predator feeds, gains +1 health</a:t>
            </a:r>
            <a:endParaRPr b="0" lang="en-US" sz="3400" spc="-1" strike="noStrike">
              <a:solidFill>
                <a:srgbClr val="ffffff"/>
              </a:solidFill>
              <a:latin typeface="Calibri"/>
            </a:endParaRPr>
          </a:p>
        </p:txBody>
      </p:sp>
      <p:sp>
        <p:nvSpPr>
          <p:cNvPr id="494"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Fragile Base Class</a:t>
            </a:r>
            <a:endParaRPr b="0" lang="en-US" sz="4000" spc="-1" strike="noStrike">
              <a:solidFill>
                <a:srgbClr val="ffffff"/>
              </a:solidFill>
              <a:latin typeface="Calibri"/>
            </a:endParaRPr>
          </a:p>
        </p:txBody>
      </p:sp>
      <p:sp>
        <p:nvSpPr>
          <p:cNvPr id="495"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57413C3-1C33-4882-9C00-528D9303F491}" type="slidenum">
              <a:rPr b="0" lang="en-US" sz="1000" spc="-1" strike="noStrike">
                <a:solidFill>
                  <a:srgbClr val="ffffff"/>
                </a:solidFill>
                <a:latin typeface="Calibri"/>
              </a:rPr>
              <a:t>&lt;number&gt;</a:t>
            </a:fld>
            <a:endParaRPr b="0" lang="en-US" sz="1000" spc="-1" strike="noStrike">
              <a:latin typeface="Times New Roman"/>
            </a:endParaRPr>
          </a:p>
        </p:txBody>
      </p:sp>
      <p:grpSp>
        <p:nvGrpSpPr>
          <p:cNvPr id="496" name="Group 4"/>
          <p:cNvGrpSpPr/>
          <p:nvPr/>
        </p:nvGrpSpPr>
        <p:grpSpPr>
          <a:xfrm>
            <a:off x="3792600" y="2750760"/>
            <a:ext cx="4419360" cy="2064240"/>
            <a:chOff x="3792600" y="2750760"/>
            <a:chExt cx="4419360" cy="2064240"/>
          </a:xfrm>
        </p:grpSpPr>
        <p:sp>
          <p:nvSpPr>
            <p:cNvPr id="497" name="CustomShape 5"/>
            <p:cNvSpPr/>
            <p:nvPr/>
          </p:nvSpPr>
          <p:spPr>
            <a:xfrm>
              <a:off x="3794040" y="2750760"/>
              <a:ext cx="4417920" cy="582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Animal</a:t>
              </a:r>
              <a:endParaRPr b="0" lang="en-US" sz="2800" spc="-1" strike="noStrike">
                <a:latin typeface="Arial"/>
              </a:endParaRPr>
            </a:p>
          </p:txBody>
        </p:sp>
        <p:sp>
          <p:nvSpPr>
            <p:cNvPr id="498" name="CustomShape 6"/>
            <p:cNvSpPr/>
            <p:nvPr/>
          </p:nvSpPr>
          <p:spPr>
            <a:xfrm>
              <a:off x="3794040" y="3341520"/>
              <a:ext cx="4417920" cy="53856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#foodEaten:List&lt;Food&gt;</a:t>
              </a:r>
              <a:endParaRPr b="0" lang="en-US" sz="2800" spc="-1" strike="noStrike">
                <a:latin typeface="Arial"/>
              </a:endParaRPr>
            </a:p>
          </p:txBody>
        </p:sp>
        <p:sp>
          <p:nvSpPr>
            <p:cNvPr id="499" name="CustomShape 7"/>
            <p:cNvSpPr/>
            <p:nvPr/>
          </p:nvSpPr>
          <p:spPr>
            <a:xfrm>
              <a:off x="3792600" y="3880440"/>
              <a:ext cx="4419360" cy="93456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+eat(Food):void</a:t>
              </a:r>
              <a:endParaRPr b="0" lang="en-US" sz="2800" spc="-1" strike="noStrike">
                <a:latin typeface="Arial"/>
              </a:endParaRPr>
            </a:p>
            <a:p>
              <a:pPr>
                <a:lnSpc>
                  <a:spcPts val="2999"/>
                </a:lnSpc>
              </a:pPr>
              <a:r>
                <a:rPr b="1" lang="en-US" sz="2800" spc="-1" strike="noStrike">
                  <a:solidFill>
                    <a:srgbClr val="ffffff"/>
                  </a:solidFill>
                  <a:latin typeface="Consolas"/>
                </a:rPr>
                <a:t>+eatAll(Food[]):void</a:t>
              </a:r>
              <a:endParaRPr b="0" lang="en-US" sz="2800" spc="-1" strike="noStrike">
                <a:latin typeface="Arial"/>
              </a:endParaRPr>
            </a:p>
          </p:txBody>
        </p:sp>
      </p:grpSp>
      <p:sp>
        <p:nvSpPr>
          <p:cNvPr id="500" name="CustomShape 8"/>
          <p:cNvSpPr/>
          <p:nvPr/>
        </p:nvSpPr>
        <p:spPr>
          <a:xfrm>
            <a:off x="3792600" y="5674680"/>
            <a:ext cx="4419360" cy="582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Predator</a:t>
            </a:r>
            <a:endParaRPr b="0" lang="en-US" sz="2800" spc="-1" strike="noStrike">
              <a:latin typeface="Arial"/>
            </a:endParaRPr>
          </a:p>
        </p:txBody>
      </p:sp>
      <p:grpSp>
        <p:nvGrpSpPr>
          <p:cNvPr id="501" name="Group 9"/>
          <p:cNvGrpSpPr/>
          <p:nvPr/>
        </p:nvGrpSpPr>
        <p:grpSpPr>
          <a:xfrm>
            <a:off x="5796000" y="4836600"/>
            <a:ext cx="412200" cy="837720"/>
            <a:chOff x="5796000" y="4836600"/>
            <a:chExt cx="412200" cy="837720"/>
          </a:xfrm>
        </p:grpSpPr>
        <p:sp>
          <p:nvSpPr>
            <p:cNvPr id="502" name="CustomShape 10"/>
            <p:cNvSpPr/>
            <p:nvPr/>
          </p:nvSpPr>
          <p:spPr>
            <a:xfrm flipH="1">
              <a:off x="5913000" y="5066640"/>
              <a:ext cx="88200" cy="607680"/>
            </a:xfrm>
            <a:custGeom>
              <a:avLst/>
              <a:gdLst/>
              <a:ahLst/>
              <a:rect l="l" t="t" r="r" b="b"/>
              <a:pathLst>
                <a:path w="0" h="4848">
                  <a:moveTo>
                    <a:pt x="0" y="0"/>
                  </a:moveTo>
                  <a:lnTo>
                    <a:pt x="0" y="4848"/>
                  </a:lnTo>
                </a:path>
              </a:pathLst>
            </a:cu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sp>
        <p:sp>
          <p:nvSpPr>
            <p:cNvPr id="503" name="CustomShape 11"/>
            <p:cNvSpPr/>
            <p:nvPr/>
          </p:nvSpPr>
          <p:spPr>
            <a:xfrm>
              <a:off x="5796000" y="4836600"/>
              <a:ext cx="412200" cy="233640"/>
            </a:xfrm>
            <a:custGeom>
              <a:avLst/>
              <a:gdLst/>
              <a:ahLst/>
              <a:rect l="l" t="t" r="r" b="b"/>
              <a:pathLst>
                <a:path w="90" h="72">
                  <a:moveTo>
                    <a:pt x="0" y="72"/>
                  </a:moveTo>
                  <a:lnTo>
                    <a:pt x="90" y="72"/>
                  </a:lnTo>
                  <a:lnTo>
                    <a:pt x="45" y="0"/>
                  </a:lnTo>
                  <a:lnTo>
                    <a:pt x="0" y="72"/>
                  </a:lnTo>
                  <a:close/>
                </a:path>
              </a:pathLst>
            </a:cu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sp>
      </p:grpSp>
      <p:sp>
        <p:nvSpPr>
          <p:cNvPr id="504" name="CustomShape 12"/>
          <p:cNvSpPr/>
          <p:nvPr/>
        </p:nvSpPr>
        <p:spPr>
          <a:xfrm>
            <a:off x="1322640" y="4348080"/>
            <a:ext cx="2263320" cy="1091880"/>
          </a:xfrm>
          <a:prstGeom prst="wedgeRoundRectCallout">
            <a:avLst>
              <a:gd name="adj1" fmla="val 60456"/>
              <a:gd name="adj2" fmla="val -6358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@Override </a:t>
            </a:r>
            <a:br/>
            <a:r>
              <a:rPr b="0" lang="en-US" sz="3200" spc="-1" strike="noStrike">
                <a:solidFill>
                  <a:srgbClr val="ffffff"/>
                </a:solidFill>
                <a:latin typeface="Calibri"/>
              </a:rPr>
              <a:t>maybe?</a:t>
            </a:r>
            <a:endParaRPr b="0" lang="en-US" sz="3200" spc="-1" strike="noStrike">
              <a:latin typeface="Arial"/>
            </a:endParaRPr>
          </a:p>
        </p:txBody>
      </p:sp>
      <p:sp>
        <p:nvSpPr>
          <p:cNvPr id="505" name="CustomShape 13"/>
          <p:cNvSpPr/>
          <p:nvPr/>
        </p:nvSpPr>
        <p:spPr>
          <a:xfrm>
            <a:off x="1460520" y="3200400"/>
            <a:ext cx="2119320" cy="510120"/>
          </a:xfrm>
          <a:prstGeom prst="wedgeRoundRectCallout">
            <a:avLst>
              <a:gd name="adj1" fmla="val 63371"/>
              <a:gd name="adj2" fmla="val 26164"/>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protected</a:t>
            </a:r>
            <a:endParaRPr b="0" lang="en-US" sz="3200" spc="-1" strike="noStrike">
              <a:latin typeface="Arial"/>
            </a:endParaRPr>
          </a:p>
        </p:txBody>
      </p:sp>
      <p:sp>
        <p:nvSpPr>
          <p:cNvPr id="506" name="CustomShape 14"/>
          <p:cNvSpPr/>
          <p:nvPr/>
        </p:nvSpPr>
        <p:spPr>
          <a:xfrm>
            <a:off x="6475320" y="856800"/>
            <a:ext cx="2416680" cy="609120"/>
          </a:xfrm>
          <a:prstGeom prst="wedgeRoundRectCallout">
            <a:avLst>
              <a:gd name="adj1" fmla="val -62603"/>
              <a:gd name="adj2" fmla="val 3698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Empty class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17" dur="indefinite" restart="never" nodeType="tmRoot">
          <p:childTnLst>
            <p:seq>
              <p:cTn id="318" dur="indefinite" nodeType="mainSeq">
                <p:childTnLst>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505"/>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504"/>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306E4C5-1A98-42DF-A05A-A48A01BB3E4F}" type="slidenum">
              <a:rPr b="0" lang="en-US" sz="1000" spc="-1" strike="noStrike">
                <a:solidFill>
                  <a:srgbClr val="ffffff"/>
                </a:solidFill>
                <a:latin typeface="Calibri"/>
              </a:rPr>
              <a:t>2</a:t>
            </a:fld>
            <a:endParaRPr b="0" lang="en-US" sz="1000" spc="-1" strike="noStrike">
              <a:latin typeface="Times New Roman"/>
            </a:endParaRPr>
          </a:p>
        </p:txBody>
      </p:sp>
      <p:sp>
        <p:nvSpPr>
          <p:cNvPr id="234" name="TextShape 2"/>
          <p:cNvSpPr txBox="1"/>
          <p:nvPr/>
        </p:nvSpPr>
        <p:spPr>
          <a:xfrm>
            <a:off x="190440" y="1151280"/>
            <a:ext cx="11804400" cy="5373360"/>
          </a:xfrm>
          <a:prstGeom prst="rect">
            <a:avLst/>
          </a:prstGeom>
          <a:noFill/>
          <a:ln>
            <a:noFill/>
          </a:ln>
        </p:spPr>
        <p:txBody>
          <a:bodyPr lIns="108000" rIns="108000" tIns="36000" bIns="36000">
            <a:normAutofit/>
          </a:bodyPr>
          <a:p>
            <a:pPr algn="ctr">
              <a:lnSpc>
                <a:spcPct val="105000"/>
              </a:lnSpc>
              <a:spcBef>
                <a:spcPts val="601"/>
              </a:spcBef>
              <a:spcAft>
                <a:spcPts val="601"/>
              </a:spcAft>
            </a:pPr>
            <a:endParaRPr b="0" lang="en-US" sz="3400" spc="-1" strike="noStrike">
              <a:solidFill>
                <a:srgbClr val="ffffff"/>
              </a:solidFill>
              <a:latin typeface="Calibri"/>
            </a:endParaRPr>
          </a:p>
          <a:p>
            <a:pPr algn="ctr">
              <a:lnSpc>
                <a:spcPct val="105000"/>
              </a:lnSpc>
              <a:spcBef>
                <a:spcPts val="601"/>
              </a:spcBef>
              <a:spcAft>
                <a:spcPts val="601"/>
              </a:spcAft>
            </a:pPr>
            <a:r>
              <a:rPr b="1" lang="en-US" sz="7200" spc="-1" strike="noStrike">
                <a:solidFill>
                  <a:srgbClr val="f3cd60"/>
                </a:solidFill>
                <a:latin typeface="Calibri"/>
              </a:rPr>
              <a:t>sli.do</a:t>
            </a:r>
            <a:br/>
            <a:r>
              <a:rPr b="1" lang="en-US" sz="9600" spc="-1" strike="noStrike">
                <a:solidFill>
                  <a:srgbClr val="ffffff"/>
                </a:solidFill>
                <a:latin typeface="Calibri"/>
              </a:rPr>
              <a:t>#java-fund</a:t>
            </a:r>
            <a:endParaRPr b="0" lang="en-US" sz="9600" spc="-1" strike="noStrike">
              <a:solidFill>
                <a:srgbClr val="ffffff"/>
              </a:solidFill>
              <a:latin typeface="Calibri"/>
            </a:endParaRPr>
          </a:p>
          <a:p>
            <a:pPr>
              <a:lnSpc>
                <a:spcPct val="105000"/>
              </a:lnSpc>
              <a:spcBef>
                <a:spcPts val="601"/>
              </a:spcBef>
              <a:spcAft>
                <a:spcPts val="601"/>
              </a:spcAft>
            </a:pPr>
            <a:endParaRPr b="0" lang="en-US" sz="9600" spc="-1" strike="noStrike">
              <a:solidFill>
                <a:srgbClr val="ffffff"/>
              </a:solidFill>
              <a:latin typeface="Calibri"/>
            </a:endParaRPr>
          </a:p>
        </p:txBody>
      </p:sp>
      <p:sp>
        <p:nvSpPr>
          <p:cNvPr id="235"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Questions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Fragile Base Class (Fragile)</a:t>
            </a:r>
            <a:endParaRPr b="0" lang="en-US" sz="4000" spc="-1" strike="noStrike">
              <a:solidFill>
                <a:srgbClr val="ffffff"/>
              </a:solidFill>
              <a:latin typeface="Calibri"/>
            </a:endParaRPr>
          </a:p>
        </p:txBody>
      </p:sp>
      <p:sp>
        <p:nvSpPr>
          <p:cNvPr id="508"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3A16F606-12FC-4094-8B2B-AF8CEFECC727}" type="slidenum">
              <a:rPr b="0" lang="en-US" sz="1000" spc="-1" strike="noStrike">
                <a:solidFill>
                  <a:srgbClr val="ffffff"/>
                </a:solidFill>
                <a:latin typeface="Calibri"/>
              </a:rPr>
              <a:t>&lt;number&gt;</a:t>
            </a:fld>
            <a:endParaRPr b="0" lang="en-US" sz="1000" spc="-1" strike="noStrike">
              <a:latin typeface="Times New Roman"/>
            </a:endParaRPr>
          </a:p>
        </p:txBody>
      </p:sp>
      <p:sp>
        <p:nvSpPr>
          <p:cNvPr id="509" name="CustomShape 3"/>
          <p:cNvSpPr/>
          <p:nvPr/>
        </p:nvSpPr>
        <p:spPr>
          <a:xfrm>
            <a:off x="745920" y="1518480"/>
            <a:ext cx="10693440" cy="50180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public class Animal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protected List&lt;Food&gt; foodEaten;</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void eat(Food food)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 </a:t>
            </a:r>
            <a:r>
              <a:rPr b="1" lang="en-US" sz="3200" spc="-1" strike="noStrike">
                <a:solidFill>
                  <a:srgbClr val="f3cd60"/>
                </a:solidFill>
                <a:latin typeface="Consolas"/>
              </a:rPr>
              <a:t>this</a:t>
            </a:r>
            <a:r>
              <a:rPr b="1" lang="en-US" sz="3200" spc="-1" strike="noStrike">
                <a:solidFill>
                  <a:srgbClr val="fcecd5"/>
                </a:solidFill>
                <a:latin typeface="Consolas"/>
              </a:rPr>
              <a:t>.foodEaten.add(food);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void eatAll(Food[] foods)</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 Collections.addAll(foodEaten, foods); }</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31" dur="indefinite" restart="never" nodeType="tmRoot">
          <p:childTnLst>
            <p:seq>
              <p:cTn id="332" dur="indefinite" nodeType="mainSeq">
                <p:childTnLst>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509">
                                            <p:txEl>
                                              <p:pRg st="3" end="3"/>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509">
                                            <p:txEl>
                                              <p:pRg st="6" end="6"/>
                                            </p:txEl>
                                          </p:spTgt>
                                        </p:tgtEl>
                                        <p:attrNameLst>
                                          <p:attrName>style.visibility</p:attrName>
                                        </p:attrNameLst>
                                      </p:cBhvr>
                                      <p:to>
                                        <p:strVal val="visible"/>
                                      </p:to>
                                    </p:set>
                                  </p:childTnLst>
                                </p:cTn>
                              </p:par>
                              <p:par>
                                <p:cTn id="343" nodeType="withEffect" fill="hold" presetClass="entr" presetID="1">
                                  <p:stCondLst>
                                    <p:cond delay="0"/>
                                  </p:stCondLst>
                                  <p:childTnLst>
                                    <p:set>
                                      <p:cBhvr>
                                        <p:cTn id="34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Fragile Base Class</a:t>
            </a:r>
            <a:endParaRPr b="0" lang="en-US" sz="4000" spc="-1" strike="noStrike">
              <a:solidFill>
                <a:srgbClr val="ffffff"/>
              </a:solidFill>
              <a:latin typeface="Calibri"/>
            </a:endParaRPr>
          </a:p>
        </p:txBody>
      </p:sp>
      <p:sp>
        <p:nvSpPr>
          <p:cNvPr id="511"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F8A9576-0A85-4F42-ADED-26C08ADE065E}" type="slidenum">
              <a:rPr b="0" lang="en-US" sz="1000" spc="-1" strike="noStrike">
                <a:solidFill>
                  <a:srgbClr val="ffffff"/>
                </a:solidFill>
                <a:latin typeface="Calibri"/>
              </a:rPr>
              <a:t>&lt;number&gt;</a:t>
            </a:fld>
            <a:endParaRPr b="0" lang="en-US" sz="1000" spc="-1" strike="noStrike">
              <a:latin typeface="Times New Roman"/>
            </a:endParaRPr>
          </a:p>
        </p:txBody>
      </p:sp>
      <p:sp>
        <p:nvSpPr>
          <p:cNvPr id="512" name="CustomShape 3"/>
          <p:cNvSpPr/>
          <p:nvPr/>
        </p:nvSpPr>
        <p:spPr>
          <a:xfrm>
            <a:off x="745920" y="1518480"/>
            <a:ext cx="10693440" cy="50180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public class Animal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protected List&lt;Food&gt; foodEaten;</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a:t>
            </a:r>
            <a:r>
              <a:rPr b="1" lang="en-US" sz="3200" spc="-1" strike="noStrike">
                <a:solidFill>
                  <a:srgbClr val="f3cd60"/>
                </a:solidFill>
                <a:latin typeface="Consolas"/>
              </a:rPr>
              <a:t>final</a:t>
            </a:r>
            <a:r>
              <a:rPr b="1" lang="en-US" sz="3200" spc="-1" strike="noStrike">
                <a:solidFill>
                  <a:srgbClr val="fcecd5"/>
                </a:solidFill>
                <a:latin typeface="Consolas"/>
              </a:rPr>
              <a:t> void eat(Food food)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 </a:t>
            </a:r>
            <a:r>
              <a:rPr b="1" lang="en-US" sz="3200" spc="-1" strike="noStrike">
                <a:solidFill>
                  <a:srgbClr val="f3cd60"/>
                </a:solidFill>
                <a:latin typeface="Consolas"/>
              </a:rPr>
              <a:t>this</a:t>
            </a:r>
            <a:r>
              <a:rPr b="1" lang="en-US" sz="3200" spc="-1" strike="noStrike">
                <a:solidFill>
                  <a:srgbClr val="fcecd5"/>
                </a:solidFill>
                <a:latin typeface="Consolas"/>
              </a:rPr>
              <a:t>.foodEaten.add(food);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public </a:t>
            </a:r>
            <a:r>
              <a:rPr b="1" lang="en-US" sz="3200" spc="-1" strike="noStrike">
                <a:solidFill>
                  <a:srgbClr val="f3cd60"/>
                </a:solidFill>
                <a:latin typeface="Consolas"/>
              </a:rPr>
              <a:t>final</a:t>
            </a:r>
            <a:r>
              <a:rPr b="1" lang="en-US" sz="3200" spc="-1" strike="noStrike">
                <a:solidFill>
                  <a:srgbClr val="fcecd5"/>
                </a:solidFill>
                <a:latin typeface="Consolas"/>
              </a:rPr>
              <a:t> void eatAll(Food[] foods)</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 Collections.addAll(foodEaten, foods); }</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513" name="CustomShape 4"/>
          <p:cNvSpPr/>
          <p:nvPr/>
        </p:nvSpPr>
        <p:spPr>
          <a:xfrm>
            <a:off x="4340160" y="2578320"/>
            <a:ext cx="3504960" cy="496440"/>
          </a:xfrm>
          <a:prstGeom prst="wedgeRoundRectCallout">
            <a:avLst>
              <a:gd name="adj1" fmla="val -58168"/>
              <a:gd name="adj2" fmla="val 5218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Safe to make changes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512">
                                            <p:txEl>
                                              <p:pRg st="3" end="3"/>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512">
                                            <p:txEl>
                                              <p:pRg st="4" end="4"/>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513"/>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512">
                                            <p:txEl>
                                              <p:pRg st="6" end="6"/>
                                            </p:txEl>
                                          </p:spTgt>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512">
                                            <p:txEl>
                                              <p:pRg st="7" end="7"/>
                                            </p:txEl>
                                          </p:spTgt>
                                        </p:tgtEl>
                                        <p:attrNameLst>
                                          <p:attrName>style.visibility</p:attrName>
                                        </p:attrNameLst>
                                      </p:cBhvr>
                                      <p:to>
                                        <p:strVal val="visible"/>
                                      </p:to>
                                    </p:set>
                                  </p:childTnLst>
                                </p:cTn>
                              </p:par>
                              <p:par>
                                <p:cTn id="363" nodeType="withEffect" fill="hold" presetClass="entr" presetID="1">
                                  <p:stCondLst>
                                    <p:cond delay="0"/>
                                  </p:stCondLst>
                                  <p:childTnLst>
                                    <p:set>
                                      <p:cBhvr>
                                        <p:cTn id="364" dur="1" fill="hold">
                                          <p:stCondLst>
                                            <p:cond delay="0"/>
                                          </p:stCondLst>
                                        </p:cTn>
                                        <p:tgtEl>
                                          <p:spTgt spid="512">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One approach for providing abstraction</a:t>
            </a:r>
            <a:endParaRPr b="0" lang="en-US" sz="3400" spc="-1" strike="noStrike">
              <a:solidFill>
                <a:srgbClr val="ffffff"/>
              </a:solidFill>
              <a:latin typeface="Calibri"/>
            </a:endParaRPr>
          </a:p>
        </p:txBody>
      </p:sp>
      <p:sp>
        <p:nvSpPr>
          <p:cNvPr id="515"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Inheritance Benefits - Abstraction</a:t>
            </a:r>
            <a:endParaRPr b="0" lang="en-US" sz="4000" spc="-1" strike="noStrike">
              <a:solidFill>
                <a:srgbClr val="ffffff"/>
              </a:solidFill>
              <a:latin typeface="Calibri"/>
            </a:endParaRPr>
          </a:p>
        </p:txBody>
      </p:sp>
      <p:sp>
        <p:nvSpPr>
          <p:cNvPr id="516"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2F4D88C-8360-4E38-9D18-81DE03FBA175}" type="slidenum">
              <a:rPr b="0" lang="en-US" sz="1000" spc="-1" strike="noStrike">
                <a:solidFill>
                  <a:srgbClr val="ffffff"/>
                </a:solidFill>
                <a:latin typeface="Calibri"/>
              </a:rPr>
              <a:t>&lt;number&gt;</a:t>
            </a:fld>
            <a:endParaRPr b="0" lang="en-US" sz="1000" spc="-1" strike="noStrike">
              <a:latin typeface="Times New Roman"/>
            </a:endParaRPr>
          </a:p>
        </p:txBody>
      </p:sp>
      <p:sp>
        <p:nvSpPr>
          <p:cNvPr id="517" name="CustomShape 4"/>
          <p:cNvSpPr/>
          <p:nvPr/>
        </p:nvSpPr>
        <p:spPr>
          <a:xfrm>
            <a:off x="745920" y="2057400"/>
            <a:ext cx="10693440" cy="355644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200" spc="-1" strike="noStrike">
                <a:solidFill>
                  <a:srgbClr val="fcecd5"/>
                </a:solidFill>
                <a:latin typeface="Consolas"/>
              </a:rPr>
              <a:t>Person person = new Person();</a:t>
            </a:r>
            <a:endParaRPr b="0" lang="en-US" sz="3200" spc="-1" strike="noStrike">
              <a:latin typeface="Arial"/>
            </a:endParaRPr>
          </a:p>
          <a:p>
            <a:pPr>
              <a:lnSpc>
                <a:spcPct val="100000"/>
              </a:lnSpc>
            </a:pPr>
            <a:r>
              <a:rPr b="1" lang="en-US" sz="3200" spc="-1" strike="noStrike">
                <a:solidFill>
                  <a:srgbClr val="fcecd5"/>
                </a:solidFill>
                <a:latin typeface="Consolas"/>
              </a:rPr>
              <a:t>Student student = new Student();</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List&lt;Person&gt; people = new ArrayList();</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people.</a:t>
            </a:r>
            <a:r>
              <a:rPr b="1" lang="en-US" sz="3200" spc="-1" strike="noStrike">
                <a:solidFill>
                  <a:srgbClr val="f3cd60"/>
                </a:solidFill>
                <a:latin typeface="Consolas"/>
              </a:rPr>
              <a:t>add(</a:t>
            </a:r>
            <a:r>
              <a:rPr b="1" lang="en-US" sz="3200" spc="-1" strike="noStrike">
                <a:solidFill>
                  <a:srgbClr val="fcecd5"/>
                </a:solidFill>
                <a:latin typeface="Consolas"/>
              </a:rPr>
              <a:t>person</a:t>
            </a:r>
            <a:r>
              <a:rPr b="1" lang="en-US" sz="3200" spc="-1" strike="noStrike">
                <a:solidFill>
                  <a:srgbClr val="f3cd60"/>
                </a:solidFill>
                <a:latin typeface="Consolas"/>
              </a:rPr>
              <a:t>)</a:t>
            </a:r>
            <a:r>
              <a:rPr b="1" lang="en-US" sz="3200" spc="-1" strike="noStrike">
                <a:solidFill>
                  <a:srgbClr val="fcecd5"/>
                </a:solidFill>
                <a:latin typeface="Consolas"/>
              </a:rPr>
              <a:t>;</a:t>
            </a:r>
            <a:endParaRPr b="0" lang="en-US" sz="3200" spc="-1" strike="noStrike">
              <a:latin typeface="Arial"/>
            </a:endParaRPr>
          </a:p>
          <a:p>
            <a:pPr>
              <a:lnSpc>
                <a:spcPct val="100000"/>
              </a:lnSpc>
            </a:pPr>
            <a:r>
              <a:rPr b="1" lang="en-US" sz="3200" spc="-1" strike="noStrike">
                <a:solidFill>
                  <a:srgbClr val="fcecd5"/>
                </a:solidFill>
                <a:latin typeface="Consolas"/>
              </a:rPr>
              <a:t>people.</a:t>
            </a:r>
            <a:r>
              <a:rPr b="1" lang="en-US" sz="3200" spc="-1" strike="noStrike">
                <a:solidFill>
                  <a:srgbClr val="f3cd60"/>
                </a:solidFill>
                <a:latin typeface="Consolas"/>
              </a:rPr>
              <a:t>add(</a:t>
            </a:r>
            <a:r>
              <a:rPr b="1" lang="en-US" sz="3200" spc="-1" strike="noStrike">
                <a:solidFill>
                  <a:srgbClr val="fcecd5"/>
                </a:solidFill>
                <a:latin typeface="Consolas"/>
              </a:rPr>
              <a:t>student</a:t>
            </a:r>
            <a:r>
              <a:rPr b="1" lang="en-US" sz="3200" spc="-1" strike="noStrike">
                <a:solidFill>
                  <a:srgbClr val="f3cd60"/>
                </a:solidFill>
                <a:latin typeface="Consolas"/>
              </a:rPr>
              <a:t>)</a:t>
            </a:r>
            <a:r>
              <a:rPr b="1" lang="en-US" sz="3200" spc="-1" strike="noStrike">
                <a:solidFill>
                  <a:srgbClr val="fcecd5"/>
                </a:solidFill>
                <a:latin typeface="Consolas"/>
              </a:rPr>
              <a:t>;</a:t>
            </a:r>
            <a:endParaRPr b="0" lang="en-US" sz="3200" spc="-1" strike="noStrike">
              <a:latin typeface="Arial"/>
            </a:endParaRPr>
          </a:p>
        </p:txBody>
      </p:sp>
      <p:grpSp>
        <p:nvGrpSpPr>
          <p:cNvPr id="518" name="Group 5"/>
          <p:cNvGrpSpPr/>
          <p:nvPr/>
        </p:nvGrpSpPr>
        <p:grpSpPr>
          <a:xfrm>
            <a:off x="6399360" y="4876920"/>
            <a:ext cx="4479840" cy="1489680"/>
            <a:chOff x="6399360" y="4876920"/>
            <a:chExt cx="4479840" cy="1489680"/>
          </a:xfrm>
        </p:grpSpPr>
        <p:sp>
          <p:nvSpPr>
            <p:cNvPr id="519" name="CustomShape 6"/>
            <p:cNvSpPr/>
            <p:nvPr/>
          </p:nvSpPr>
          <p:spPr>
            <a:xfrm>
              <a:off x="6399360" y="4876920"/>
              <a:ext cx="4479840" cy="1489680"/>
            </a:xfrm>
            <a:prstGeom prst="roundRect">
              <a:avLst>
                <a:gd name="adj" fmla="val 5385"/>
              </a:avLst>
            </a:prstGeom>
            <a:solidFill>
              <a:schemeClr val="accent6">
                <a:lumMod val="50000"/>
              </a:schemeClr>
            </a:solidFill>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nchor="b"/>
            <a:p>
              <a:pPr algn="ctr">
                <a:lnSpc>
                  <a:spcPct val="100000"/>
                </a:lnSpc>
              </a:pPr>
              <a:r>
                <a:rPr b="1" lang="en-US" sz="2400" spc="-1" strike="noStrike">
                  <a:solidFill>
                    <a:srgbClr val="ffffff"/>
                  </a:solidFill>
                  <a:latin typeface="Consolas"/>
                </a:rPr>
                <a:t>Student (Derived Class)</a:t>
              </a:r>
              <a:endParaRPr b="0" lang="en-US" sz="2400" spc="-1" strike="noStrike">
                <a:latin typeface="Arial"/>
              </a:endParaRPr>
            </a:p>
          </p:txBody>
        </p:sp>
        <p:sp>
          <p:nvSpPr>
            <p:cNvPr id="520" name="CustomShape 7"/>
            <p:cNvSpPr/>
            <p:nvPr/>
          </p:nvSpPr>
          <p:spPr>
            <a:xfrm>
              <a:off x="6618240" y="5118120"/>
              <a:ext cx="4041720" cy="503280"/>
            </a:xfrm>
            <a:prstGeom prst="roundRect">
              <a:avLst>
                <a:gd name="adj" fmla="val 5385"/>
              </a:avLst>
            </a:prstGeom>
            <a:ln w="4428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400" spc="-1" strike="noStrike">
                  <a:solidFill>
                    <a:srgbClr val="ffffff"/>
                  </a:solidFill>
                  <a:latin typeface="Consolas"/>
                </a:rPr>
                <a:t>Person (Base Class)</a:t>
              </a:r>
              <a:endParaRPr b="0" lang="en-US" sz="2400" spc="-1" strike="noStrike">
                <a:latin typeface="Arial"/>
              </a:endParaRPr>
            </a:p>
          </p:txBody>
        </p:sp>
      </p:grpSp>
      <p:sp>
        <p:nvSpPr>
          <p:cNvPr id="521" name="CustomShape 8"/>
          <p:cNvSpPr/>
          <p:nvPr/>
        </p:nvSpPr>
        <p:spPr>
          <a:xfrm>
            <a:off x="7923240" y="1340280"/>
            <a:ext cx="3337920" cy="1062360"/>
          </a:xfrm>
          <a:prstGeom prst="wedgeRoundRectCallout">
            <a:avLst>
              <a:gd name="adj1" fmla="val -60233"/>
              <a:gd name="adj2" fmla="val -3437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Focus on common properties</a:t>
            </a:r>
            <a:endParaRPr b="0" lang="en-US" sz="3200" spc="-1" strike="noStrike">
              <a:latin typeface="Arial"/>
            </a:endParaRPr>
          </a:p>
        </p:txBody>
      </p:sp>
      <p:sp>
        <p:nvSpPr>
          <p:cNvPr id="522" name="CustomShape 9"/>
          <p:cNvSpPr/>
          <p:nvPr/>
        </p:nvSpPr>
        <p:spPr>
          <a:xfrm>
            <a:off x="3122640" y="5621760"/>
            <a:ext cx="2817720" cy="603000"/>
          </a:xfrm>
          <a:prstGeom prst="wedgeRoundRectCallout">
            <a:avLst>
              <a:gd name="adj1" fmla="val -62205"/>
              <a:gd name="adj2" fmla="val -5178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Polymorphism</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65" dur="indefinite" restart="never" nodeType="tmRoot">
          <p:childTnLst>
            <p:seq>
              <p:cTn id="366" dur="indefinite" nodeType="mainSeq">
                <p:childTnLst>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517">
                                            <p:txEl>
                                              <p:pRg st="3" end="3"/>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517">
                                            <p:txEl>
                                              <p:pRg st="5" end="5"/>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517">
                                            <p:txEl>
                                              <p:pRg st="6" end="6"/>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521"/>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5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We can </a:t>
            </a:r>
            <a:r>
              <a:rPr b="1" lang="en-US" sz="3400" spc="-1" strike="noStrike">
                <a:solidFill>
                  <a:srgbClr val="f3cd60"/>
                </a:solidFill>
                <a:latin typeface="Calibri"/>
              </a:rPr>
              <a:t>extend a class</a:t>
            </a:r>
            <a:r>
              <a:rPr b="1" lang="en-US" sz="3400" spc="-1" strike="noStrike">
                <a:solidFill>
                  <a:srgbClr val="ffffff"/>
                </a:solidFill>
                <a:latin typeface="Calibri"/>
              </a:rPr>
              <a:t> </a:t>
            </a:r>
            <a:r>
              <a:rPr b="0" lang="en-US" sz="3400" spc="-1" strike="noStrike">
                <a:solidFill>
                  <a:srgbClr val="ffffff"/>
                </a:solidFill>
                <a:latin typeface="Calibri"/>
              </a:rPr>
              <a:t>that we </a:t>
            </a:r>
            <a:r>
              <a:rPr b="1" lang="en-US" sz="3400" spc="-1" strike="noStrike">
                <a:solidFill>
                  <a:srgbClr val="f3cd60"/>
                </a:solidFill>
                <a:latin typeface="Calibri"/>
              </a:rPr>
              <a:t>can't otherwise change</a:t>
            </a:r>
            <a:endParaRPr b="0" lang="en-US" sz="3400" spc="-1" strike="noStrike">
              <a:solidFill>
                <a:srgbClr val="ffffff"/>
              </a:solidFill>
              <a:latin typeface="Calibri"/>
            </a:endParaRPr>
          </a:p>
        </p:txBody>
      </p:sp>
      <p:sp>
        <p:nvSpPr>
          <p:cNvPr id="524"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Inheritance Benefits – Extension</a:t>
            </a:r>
            <a:endParaRPr b="0" lang="en-US" sz="4000" spc="-1" strike="noStrike">
              <a:solidFill>
                <a:srgbClr val="ffffff"/>
              </a:solidFill>
              <a:latin typeface="Calibri"/>
            </a:endParaRPr>
          </a:p>
        </p:txBody>
      </p:sp>
      <p:sp>
        <p:nvSpPr>
          <p:cNvPr id="525"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DFC77634-ED53-49CC-86AE-C80868E76E50}" type="slidenum">
              <a:rPr b="0" lang="en-US" sz="1000" spc="-1" strike="noStrike">
                <a:solidFill>
                  <a:srgbClr val="ffffff"/>
                </a:solidFill>
                <a:latin typeface="Calibri"/>
              </a:rPr>
              <a:t>&lt;number&gt;</a:t>
            </a:fld>
            <a:endParaRPr b="0" lang="en-US" sz="1000" spc="-1" strike="noStrike">
              <a:latin typeface="Times New Roman"/>
            </a:endParaRPr>
          </a:p>
        </p:txBody>
      </p:sp>
      <p:pic>
        <p:nvPicPr>
          <p:cNvPr id="526" name="Picture 2" descr=""/>
          <p:cNvPicPr/>
          <p:nvPr/>
        </p:nvPicPr>
        <p:blipFill>
          <a:blip r:embed="rId1"/>
          <a:stretch/>
        </p:blipFill>
        <p:spPr>
          <a:xfrm>
            <a:off x="9966600" y="5001120"/>
            <a:ext cx="1659240" cy="1523520"/>
          </a:xfrm>
          <a:prstGeom prst="rect">
            <a:avLst/>
          </a:prstGeom>
          <a:ln>
            <a:noFill/>
          </a:ln>
        </p:spPr>
      </p:pic>
      <p:sp>
        <p:nvSpPr>
          <p:cNvPr id="527" name="CustomShape 4"/>
          <p:cNvSpPr/>
          <p:nvPr/>
        </p:nvSpPr>
        <p:spPr>
          <a:xfrm>
            <a:off x="3541680" y="2209680"/>
            <a:ext cx="5195160" cy="182844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Collections</a:t>
            </a:r>
            <a:endParaRPr b="0" lang="en-US" sz="2800" spc="-1" strike="noStrike">
              <a:latin typeface="Arial"/>
            </a:endParaRPr>
          </a:p>
        </p:txBody>
      </p:sp>
      <p:sp>
        <p:nvSpPr>
          <p:cNvPr id="528" name="CustomShape 5"/>
          <p:cNvSpPr/>
          <p:nvPr/>
        </p:nvSpPr>
        <p:spPr>
          <a:xfrm>
            <a:off x="3784320" y="3072240"/>
            <a:ext cx="4709880" cy="5850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ArrayList</a:t>
            </a:r>
            <a:endParaRPr b="0" lang="en-US" sz="2800" spc="-1" strike="noStrike">
              <a:latin typeface="Arial"/>
            </a:endParaRPr>
          </a:p>
        </p:txBody>
      </p:sp>
      <p:sp>
        <p:nvSpPr>
          <p:cNvPr id="529" name="CustomShape 6"/>
          <p:cNvSpPr/>
          <p:nvPr/>
        </p:nvSpPr>
        <p:spPr>
          <a:xfrm>
            <a:off x="3250800" y="5334120"/>
            <a:ext cx="5777280" cy="5850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CustomArrayList</a:t>
            </a:r>
            <a:endParaRPr b="0" lang="en-US" sz="2800" spc="-1" strike="noStrike">
              <a:latin typeface="Arial"/>
            </a:endParaRPr>
          </a:p>
        </p:txBody>
      </p:sp>
      <p:sp>
        <p:nvSpPr>
          <p:cNvPr id="530" name="CustomShape 7"/>
          <p:cNvSpPr/>
          <p:nvPr/>
        </p:nvSpPr>
        <p:spPr>
          <a:xfrm flipH="1" flipV="1">
            <a:off x="6138720" y="3657600"/>
            <a:ext cx="360" cy="167616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531" name="CustomShape 8"/>
          <p:cNvSpPr/>
          <p:nvPr/>
        </p:nvSpPr>
        <p:spPr>
          <a:xfrm>
            <a:off x="2817720" y="4393440"/>
            <a:ext cx="1980720" cy="571320"/>
          </a:xfrm>
          <a:prstGeom prst="wedgeRoundRectCallout">
            <a:avLst>
              <a:gd name="adj1" fmla="val 110038"/>
              <a:gd name="adj2" fmla="val -23570"/>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Extends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530"/>
                                        </p:tgtEl>
                                        <p:attrNameLst>
                                          <p:attrName>style.visibility</p:attrName>
                                        </p:attrNameLst>
                                      </p:cBhvr>
                                      <p:to>
                                        <p:strVal val="visible"/>
                                      </p:to>
                                    </p:set>
                                  </p:childTnLst>
                                </p:cTn>
                              </p:par>
                              <p:par>
                                <p:cTn id="393" nodeType="withEffect" fill="hold" presetClass="entr" presetID="1">
                                  <p:stCondLst>
                                    <p:cond delay="0"/>
                                  </p:stCondLst>
                                  <p:childTnLst>
                                    <p:set>
                                      <p:cBhvr>
                                        <p:cTn id="394" dur="1" fill="hold">
                                          <p:stCondLst>
                                            <p:cond delay="0"/>
                                          </p:stCondLst>
                                        </p:cTn>
                                        <p:tgtEl>
                                          <p:spTgt spid="529"/>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5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Create an array list that has</a:t>
            </a:r>
            <a:endParaRPr b="0" lang="en-US" sz="34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All functionality of an ArrayList</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Function that returns and removes a random element</a:t>
            </a:r>
            <a:endParaRPr b="0" lang="en-US" sz="3200" spc="-1" strike="noStrike">
              <a:solidFill>
                <a:srgbClr val="ffffff"/>
              </a:solidFill>
              <a:latin typeface="Calibri"/>
            </a:endParaRPr>
          </a:p>
        </p:txBody>
      </p:sp>
      <p:sp>
        <p:nvSpPr>
          <p:cNvPr id="533"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Random Array List</a:t>
            </a:r>
            <a:endParaRPr b="0" lang="en-US" sz="4000" spc="-1" strike="noStrike">
              <a:solidFill>
                <a:srgbClr val="ffffff"/>
              </a:solidFill>
              <a:latin typeface="Calibri"/>
            </a:endParaRPr>
          </a:p>
        </p:txBody>
      </p:sp>
      <p:sp>
        <p:nvSpPr>
          <p:cNvPr id="534"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9A69A82-764E-4075-B252-B982F7992308}" type="slidenum">
              <a:rPr b="0" lang="en-US" sz="1000" spc="-1" strike="noStrike">
                <a:solidFill>
                  <a:srgbClr val="ffffff"/>
                </a:solidFill>
                <a:latin typeface="Calibri"/>
              </a:rPr>
              <a:t>&lt;number&gt;</a:t>
            </a:fld>
            <a:endParaRPr b="0" lang="en-US" sz="1000" spc="-1" strike="noStrike">
              <a:latin typeface="Times New Roman"/>
            </a:endParaRPr>
          </a:p>
        </p:txBody>
      </p:sp>
      <p:sp>
        <p:nvSpPr>
          <p:cNvPr id="535" name="CustomShape 4"/>
          <p:cNvSpPr/>
          <p:nvPr/>
        </p:nvSpPr>
        <p:spPr>
          <a:xfrm>
            <a:off x="1217520" y="3505320"/>
            <a:ext cx="4304880" cy="159984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Collections</a:t>
            </a:r>
            <a:endParaRPr b="0" lang="en-US" sz="2800" spc="-1" strike="noStrike">
              <a:latin typeface="Arial"/>
            </a:endParaRPr>
          </a:p>
        </p:txBody>
      </p:sp>
      <p:sp>
        <p:nvSpPr>
          <p:cNvPr id="536" name="CustomShape 5"/>
          <p:cNvSpPr/>
          <p:nvPr/>
        </p:nvSpPr>
        <p:spPr>
          <a:xfrm>
            <a:off x="1429200" y="4212000"/>
            <a:ext cx="3902760" cy="511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ArrayList</a:t>
            </a:r>
            <a:endParaRPr b="0" lang="en-US" sz="2800" spc="-1" strike="noStrike">
              <a:latin typeface="Arial"/>
            </a:endParaRPr>
          </a:p>
        </p:txBody>
      </p:sp>
      <p:sp>
        <p:nvSpPr>
          <p:cNvPr id="537" name="CustomShape 6"/>
          <p:cNvSpPr/>
          <p:nvPr/>
        </p:nvSpPr>
        <p:spPr>
          <a:xfrm>
            <a:off x="1032480" y="5638680"/>
            <a:ext cx="4695120" cy="51192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RandomArrayList</a:t>
            </a:r>
            <a:endParaRPr b="0" lang="en-US" sz="2800" spc="-1" strike="noStrike">
              <a:latin typeface="Arial"/>
            </a:endParaRPr>
          </a:p>
        </p:txBody>
      </p:sp>
      <p:sp>
        <p:nvSpPr>
          <p:cNvPr id="538" name="CustomShape 7"/>
          <p:cNvSpPr/>
          <p:nvPr/>
        </p:nvSpPr>
        <p:spPr>
          <a:xfrm flipV="1">
            <a:off x="3380040" y="4723560"/>
            <a:ext cx="360" cy="91404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
        <p:nvSpPr>
          <p:cNvPr id="539" name="CustomShape 8"/>
          <p:cNvSpPr/>
          <p:nvPr/>
        </p:nvSpPr>
        <p:spPr>
          <a:xfrm>
            <a:off x="6170760" y="5297760"/>
            <a:ext cx="5333760" cy="681480"/>
          </a:xfrm>
          <a:prstGeom prst="wedgeRoundRectCallout">
            <a:avLst>
              <a:gd name="adj1" fmla="val -66228"/>
              <a:gd name="adj2" fmla="val 43402"/>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+getRandomElement():Object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99" dur="indefinite" restart="never" nodeType="tmRoot">
          <p:childTnLst>
            <p:seq>
              <p:cTn id="400"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Random Array List</a:t>
            </a:r>
            <a:endParaRPr b="0" lang="en-US" sz="4000" spc="-1" strike="noStrike">
              <a:solidFill>
                <a:srgbClr val="ffffff"/>
              </a:solidFill>
              <a:latin typeface="Calibri"/>
            </a:endParaRPr>
          </a:p>
        </p:txBody>
      </p:sp>
      <p:sp>
        <p:nvSpPr>
          <p:cNvPr id="541"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8CC8579-0230-4AE0-A851-1CB781465F8D}" type="slidenum">
              <a:rPr b="0" lang="en-US" sz="1000" spc="-1" strike="noStrike">
                <a:solidFill>
                  <a:srgbClr val="ffffff"/>
                </a:solidFill>
                <a:latin typeface="Calibri"/>
              </a:rPr>
              <a:t>&lt;number&gt;</a:t>
            </a:fld>
            <a:endParaRPr b="0" lang="en-US" sz="1000" spc="-1" strike="noStrike">
              <a:latin typeface="Times New Roman"/>
            </a:endParaRPr>
          </a:p>
        </p:txBody>
      </p:sp>
      <p:sp>
        <p:nvSpPr>
          <p:cNvPr id="542" name="CustomShape 3"/>
          <p:cNvSpPr/>
          <p:nvPr/>
        </p:nvSpPr>
        <p:spPr>
          <a:xfrm>
            <a:off x="303120" y="1329480"/>
            <a:ext cx="11615400" cy="56257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000" spc="-1" strike="noStrike">
                <a:solidFill>
                  <a:srgbClr val="fcecd5"/>
                </a:solidFill>
                <a:latin typeface="Consolas"/>
              </a:rPr>
              <a:t>public class RandomList </a:t>
            </a:r>
            <a:r>
              <a:rPr b="1" lang="en-US" sz="3000" spc="-1" strike="noStrike">
                <a:solidFill>
                  <a:srgbClr val="f3cd60"/>
                </a:solidFill>
                <a:latin typeface="Consolas"/>
              </a:rPr>
              <a:t>extends</a:t>
            </a:r>
            <a:r>
              <a:rPr b="1" lang="en-US" sz="3000" spc="-1" strike="noStrike">
                <a:solidFill>
                  <a:srgbClr val="fcecd5"/>
                </a:solidFill>
                <a:latin typeface="Consolas"/>
              </a:rPr>
              <a:t> ArrayList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private Random rnd; </a:t>
            </a:r>
            <a:r>
              <a:rPr b="1" lang="en-US" sz="3000" spc="-1" strike="noStrike">
                <a:solidFill>
                  <a:srgbClr val="f3cd60"/>
                </a:solidFill>
                <a:latin typeface="Consolas"/>
              </a:rPr>
              <a:t>// Initialize this…</a:t>
            </a:r>
            <a:endParaRPr b="0" lang="en-US" sz="3000" spc="-1" strike="noStrike">
              <a:latin typeface="Arial"/>
            </a:endParaRPr>
          </a:p>
          <a:p>
            <a:pPr>
              <a:lnSpc>
                <a:spcPct val="100000"/>
              </a:lnSpc>
            </a:pP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public Object getRandomElement()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int index = </a:t>
            </a:r>
            <a:r>
              <a:rPr b="1" lang="en-US" sz="3000" spc="-1" strike="noStrike">
                <a:solidFill>
                  <a:srgbClr val="f3cd60"/>
                </a:solidFill>
                <a:latin typeface="Consolas"/>
              </a:rPr>
              <a:t>this</a:t>
            </a:r>
            <a:r>
              <a:rPr b="1" lang="en-US" sz="3000" spc="-1" strike="noStrike">
                <a:solidFill>
                  <a:srgbClr val="fcecd5"/>
                </a:solidFill>
                <a:latin typeface="Consolas"/>
              </a:rPr>
              <a:t>.rnd.nextInt(</a:t>
            </a:r>
            <a:r>
              <a:rPr b="1" lang="en-US" sz="3000" spc="-1" strike="noStrike">
                <a:solidFill>
                  <a:srgbClr val="f3cd60"/>
                </a:solidFill>
                <a:latin typeface="Consolas"/>
              </a:rPr>
              <a:t>super</a:t>
            </a:r>
            <a:r>
              <a:rPr b="1" lang="en-US" sz="3000" spc="-1" strike="noStrike">
                <a:solidFill>
                  <a:srgbClr val="fcecd5"/>
                </a:solidFill>
                <a:latin typeface="Consolas"/>
              </a:rPr>
              <a:t>.size());</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Object element = </a:t>
            </a:r>
            <a:r>
              <a:rPr b="1" lang="en-US" sz="3000" spc="-1" strike="noStrike">
                <a:solidFill>
                  <a:srgbClr val="f3cd60"/>
                </a:solidFill>
                <a:latin typeface="Consolas"/>
              </a:rPr>
              <a:t>super</a:t>
            </a:r>
            <a:r>
              <a:rPr b="1" lang="en-US" sz="3000" spc="-1" strike="noStrike">
                <a:solidFill>
                  <a:srgbClr val="fcecd5"/>
                </a:solidFill>
                <a:latin typeface="Consolas"/>
              </a:rPr>
              <a:t>.get(index);</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3cd60"/>
                </a:solidFill>
                <a:latin typeface="Consolas"/>
              </a:rPr>
              <a:t>super</a:t>
            </a:r>
            <a:r>
              <a:rPr b="1" lang="en-US" sz="3000" spc="-1" strike="noStrike">
                <a:solidFill>
                  <a:srgbClr val="fcecd5"/>
                </a:solidFill>
                <a:latin typeface="Consolas"/>
              </a:rPr>
              <a:t>.set(index, </a:t>
            </a:r>
            <a:r>
              <a:rPr b="1" lang="en-US" sz="3000" spc="-1" strike="noStrike">
                <a:solidFill>
                  <a:srgbClr val="f3cd60"/>
                </a:solidFill>
                <a:latin typeface="Consolas"/>
              </a:rPr>
              <a:t>super</a:t>
            </a:r>
            <a:r>
              <a:rPr b="1" lang="en-US" sz="3000" spc="-1" strike="noStrike">
                <a:solidFill>
                  <a:srgbClr val="fcecd5"/>
                </a:solidFill>
                <a:latin typeface="Consolas"/>
              </a:rPr>
              <a:t>.get(</a:t>
            </a:r>
            <a:r>
              <a:rPr b="1" lang="en-US" sz="3000" spc="-1" strike="noStrike">
                <a:solidFill>
                  <a:srgbClr val="f3cd60"/>
                </a:solidFill>
                <a:latin typeface="Consolas"/>
              </a:rPr>
              <a:t>super</a:t>
            </a:r>
            <a:r>
              <a:rPr b="1" lang="en-US" sz="3000" spc="-1" strike="noStrike">
                <a:solidFill>
                  <a:srgbClr val="fcecd5"/>
                </a:solidFill>
                <a:latin typeface="Consolas"/>
              </a:rPr>
              <a:t>.size() - 1));</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3cd60"/>
                </a:solidFill>
                <a:latin typeface="Consolas"/>
              </a:rPr>
              <a:t>super</a:t>
            </a:r>
            <a:r>
              <a:rPr b="1" lang="en-US" sz="3000" spc="-1" strike="noStrike">
                <a:solidFill>
                  <a:srgbClr val="fcecd5"/>
                </a:solidFill>
                <a:latin typeface="Consolas"/>
              </a:rPr>
              <a:t>.remove(</a:t>
            </a:r>
            <a:r>
              <a:rPr b="1" lang="en-US" sz="3000" spc="-1" strike="noStrike">
                <a:solidFill>
                  <a:srgbClr val="f3cd60"/>
                </a:solidFill>
                <a:latin typeface="Consolas"/>
              </a:rPr>
              <a:t>super</a:t>
            </a:r>
            <a:r>
              <a:rPr b="1" lang="en-US" sz="3000" spc="-1" strike="noStrike">
                <a:solidFill>
                  <a:srgbClr val="fcecd5"/>
                </a:solidFill>
                <a:latin typeface="Consolas"/>
              </a:rPr>
              <a:t>.size() - 1);</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3cd60"/>
                </a:solidFill>
                <a:latin typeface="Consolas"/>
              </a:rPr>
              <a:t>return</a:t>
            </a:r>
            <a:r>
              <a:rPr b="1" lang="en-US" sz="3000" spc="-1" strike="noStrike">
                <a:solidFill>
                  <a:srgbClr val="fcecd5"/>
                </a:solidFill>
                <a:latin typeface="Consolas"/>
              </a:rPr>
              <a:t> element;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a:t>
            </a:r>
            <a:endParaRPr b="0" lang="en-US" sz="3000" spc="-1" strike="noStrike">
              <a:latin typeface="Arial"/>
            </a:endParaRPr>
          </a:p>
          <a:p>
            <a:pPr>
              <a:lnSpc>
                <a:spcPct val="100000"/>
              </a:lnSpc>
            </a:pPr>
            <a:r>
              <a:rPr b="1" lang="en-US" sz="3000" spc="-1" strike="noStrike">
                <a:solidFill>
                  <a:srgbClr val="fcecd5"/>
                </a:solidFill>
                <a:latin typeface="Consolas"/>
              </a:rPr>
              <a:t>}  </a:t>
            </a:r>
            <a:endParaRPr b="0" lang="en-US" sz="3000" spc="-1" strike="noStrike">
              <a:latin typeface="Arial"/>
            </a:endParaRPr>
          </a:p>
        </p:txBody>
      </p:sp>
    </p:spTree>
  </p:cSld>
  <mc:AlternateContent>
    <mc:Choice Requires="p14">
      <p:transition spd="slow" p14:dur="2000"/>
    </mc:Choice>
    <mc:Fallback>
      <p:transition spd="slow"/>
    </mc:Fallback>
  </mc:AlternateContent>
  <p:timing>
    <p:tnLst>
      <p:par>
        <p:cTn id="401" dur="indefinite" restart="never" nodeType="tmRoot">
          <p:childTnLst>
            <p:seq>
              <p:cTn id="402" dur="indefinite" nodeType="mainSeq">
                <p:childTnLst>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542">
                                            <p:txEl>
                                              <p:pRg st="3" end="3"/>
                                            </p:txEl>
                                          </p:spTgt>
                                        </p:tgtEl>
                                        <p:attrNameLst>
                                          <p:attrName>style.visibility</p:attrName>
                                        </p:attrNameLst>
                                      </p:cBhvr>
                                      <p:to>
                                        <p:strVal val="visible"/>
                                      </p:to>
                                    </p:set>
                                  </p:childTnLst>
                                </p:cTn>
                              </p:par>
                              <p:par>
                                <p:cTn id="407" nodeType="withEffect" fill="hold" presetClass="entr" presetID="1">
                                  <p:stCondLst>
                                    <p:cond delay="0"/>
                                  </p:stCondLst>
                                  <p:childTnLst>
                                    <p:set>
                                      <p:cBhvr>
                                        <p:cTn id="408" dur="1" fill="hold">
                                          <p:stCondLst>
                                            <p:cond delay="0"/>
                                          </p:stCondLst>
                                        </p:cTn>
                                        <p:tgtEl>
                                          <p:spTgt spid="542">
                                            <p:txEl>
                                              <p:pRg st="4" end="4"/>
                                            </p:txEl>
                                          </p:spTgt>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542">
                                            <p:txEl>
                                              <p:pRg st="5" end="5"/>
                                            </p:txEl>
                                          </p:spTgt>
                                        </p:tgtEl>
                                        <p:attrNameLst>
                                          <p:attrName>style.visibility</p:attrName>
                                        </p:attrNameLst>
                                      </p:cBhvr>
                                      <p:to>
                                        <p:strVal val="visible"/>
                                      </p:to>
                                    </p:set>
                                  </p:childTnLst>
                                </p:cTn>
                              </p:par>
                              <p:par>
                                <p:cTn id="411" nodeType="withEffect" fill="hold" presetClass="entr" presetID="1">
                                  <p:stCondLst>
                                    <p:cond delay="0"/>
                                  </p:stCondLst>
                                  <p:childTnLst>
                                    <p:set>
                                      <p:cBhvr>
                                        <p:cTn id="412" dur="1" fill="hold">
                                          <p:stCondLst>
                                            <p:cond delay="0"/>
                                          </p:stCondLst>
                                        </p:cTn>
                                        <p:tgtEl>
                                          <p:spTgt spid="542">
                                            <p:txEl>
                                              <p:pRg st="6" end="6"/>
                                            </p:txEl>
                                          </p:spTgt>
                                        </p:tgtEl>
                                        <p:attrNameLst>
                                          <p:attrName>style.visibility</p:attrName>
                                        </p:attrNameLst>
                                      </p:cBhvr>
                                      <p:to>
                                        <p:strVal val="visible"/>
                                      </p:to>
                                    </p:set>
                                  </p:childTnLst>
                                </p:cTn>
                              </p:par>
                              <p:par>
                                <p:cTn id="413" nodeType="withEffect" fill="hold" presetClass="entr" presetID="1">
                                  <p:stCondLst>
                                    <p:cond delay="0"/>
                                  </p:stCondLst>
                                  <p:childTnLst>
                                    <p:set>
                                      <p:cBhvr>
                                        <p:cTn id="414" dur="1" fill="hold">
                                          <p:stCondLst>
                                            <p:cond delay="0"/>
                                          </p:stCondLst>
                                        </p:cTn>
                                        <p:tgtEl>
                                          <p:spTgt spid="542">
                                            <p:txEl>
                                              <p:pRg st="7" end="7"/>
                                            </p:txEl>
                                          </p:spTgt>
                                        </p:tgtEl>
                                        <p:attrNameLst>
                                          <p:attrName>style.visibility</p:attrName>
                                        </p:attrNameLst>
                                      </p:cBhvr>
                                      <p:to>
                                        <p:strVal val="visible"/>
                                      </p:to>
                                    </p:set>
                                  </p:childTnLst>
                                </p:cTn>
                              </p:par>
                              <p:par>
                                <p:cTn id="415" nodeType="withEffect" fill="hold" presetClass="entr" presetID="1">
                                  <p:stCondLst>
                                    <p:cond delay="0"/>
                                  </p:stCondLst>
                                  <p:childTnLst>
                                    <p:set>
                                      <p:cBhvr>
                                        <p:cTn id="416" dur="1" fill="hold">
                                          <p:stCondLst>
                                            <p:cond delay="0"/>
                                          </p:stCondLst>
                                        </p:cTn>
                                        <p:tgtEl>
                                          <p:spTgt spid="542">
                                            <p:txEl>
                                              <p:pRg st="8" end="8"/>
                                            </p:txEl>
                                          </p:spTgt>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542">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912960" y="4867200"/>
            <a:ext cx="1013436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Types of Class Reuse</a:t>
            </a:r>
            <a:endParaRPr b="0" lang="en-US" sz="5400" spc="-1" strike="noStrike">
              <a:solidFill>
                <a:srgbClr val="ffffff"/>
              </a:solidFill>
              <a:latin typeface="Calibri"/>
            </a:endParaRPr>
          </a:p>
        </p:txBody>
      </p:sp>
      <p:sp>
        <p:nvSpPr>
          <p:cNvPr id="544" name="TextShape 2"/>
          <p:cNvSpPr txBox="1"/>
          <p:nvPr/>
        </p:nvSpPr>
        <p:spPr>
          <a:xfrm>
            <a:off x="1446120" y="5754960"/>
            <a:ext cx="8938080" cy="6879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Extension, Composition, Delegation</a:t>
            </a:r>
            <a:endParaRPr b="0" lang="en-US" sz="4000" spc="-1" strike="noStrike">
              <a:solidFill>
                <a:srgbClr val="ffffff"/>
              </a:solidFill>
              <a:latin typeface="Calibri"/>
            </a:endParaRPr>
          </a:p>
        </p:txBody>
      </p:sp>
      <p:pic>
        <p:nvPicPr>
          <p:cNvPr id="545" name="Picture 2" descr=""/>
          <p:cNvPicPr/>
          <p:nvPr/>
        </p:nvPicPr>
        <p:blipFill>
          <a:blip r:embed="rId1"/>
          <a:stretch/>
        </p:blipFill>
        <p:spPr>
          <a:xfrm>
            <a:off x="5081040" y="2138400"/>
            <a:ext cx="2026440" cy="2052360"/>
          </a:xfrm>
          <a:prstGeom prst="rect">
            <a:avLst/>
          </a:prstGeom>
          <a:ln>
            <a:noFill/>
          </a:ln>
        </p:spPr>
      </p:pic>
    </p:spTree>
  </p:cSld>
  <mc:AlternateContent>
    <mc:Choice Requires="p14">
      <p:transition spd="slow" p14:dur="2000"/>
    </mc:Choice>
    <mc:Fallback>
      <p:transition spd="slow"/>
    </mc:Fallback>
  </mc:AlternateContent>
  <p:timing>
    <p:tnLst>
      <p:par>
        <p:cTn id="419" dur="indefinite" restart="never" nodeType="tmRoot">
          <p:childTnLst>
            <p:seq>
              <p:cTn id="420"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EEE6069C-961E-4FD0-B335-9E3F06DC0510}" type="slidenum">
              <a:rPr b="0" lang="en-US" sz="1000" spc="-1" strike="noStrike">
                <a:solidFill>
                  <a:srgbClr val="ffffff"/>
                </a:solidFill>
                <a:latin typeface="Calibri"/>
              </a:rPr>
              <a:t>&lt;number&gt;</a:t>
            </a:fld>
            <a:endParaRPr b="0" lang="en-US" sz="1000" spc="-1" strike="noStrike">
              <a:latin typeface="Times New Roman"/>
            </a:endParaRPr>
          </a:p>
        </p:txBody>
      </p:sp>
      <p:sp>
        <p:nvSpPr>
          <p:cNvPr id="547" name="TextShape 2"/>
          <p:cNvSpPr txBox="1"/>
          <p:nvPr/>
        </p:nvSpPr>
        <p:spPr>
          <a:xfrm>
            <a:off x="190440" y="10666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Duplicate code </a:t>
            </a:r>
            <a:r>
              <a:rPr b="0" lang="en-US" sz="3400" spc="-1" strike="noStrike">
                <a:solidFill>
                  <a:srgbClr val="ffffff"/>
                </a:solidFill>
                <a:latin typeface="Calibri"/>
              </a:rPr>
              <a:t>is error prone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1" lang="en-US" sz="3400" spc="-1" strike="noStrike">
                <a:solidFill>
                  <a:srgbClr val="f3cd60"/>
                </a:solidFill>
                <a:latin typeface="Calibri"/>
              </a:rPr>
              <a:t>Reuse classes</a:t>
            </a:r>
            <a:r>
              <a:rPr b="1" lang="en-US" sz="3400" spc="-1" strike="noStrike">
                <a:solidFill>
                  <a:srgbClr val="ffffff"/>
                </a:solidFill>
                <a:latin typeface="Calibri"/>
              </a:rPr>
              <a:t> </a:t>
            </a:r>
            <a:r>
              <a:rPr b="0" lang="en-US" sz="3400" spc="-1" strike="noStrike">
                <a:solidFill>
                  <a:srgbClr val="ffffff"/>
                </a:solidFill>
                <a:latin typeface="Calibri"/>
              </a:rPr>
              <a:t>through </a:t>
            </a:r>
            <a:r>
              <a:rPr b="1" lang="en-US" sz="3400" spc="-1" strike="noStrike">
                <a:solidFill>
                  <a:srgbClr val="f3cd60"/>
                </a:solidFill>
                <a:latin typeface="Calibri"/>
              </a:rPr>
              <a:t>extension</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Sometimes the only way</a:t>
            </a:r>
            <a:endParaRPr b="0" lang="en-US" sz="3400" spc="-1" strike="noStrike">
              <a:solidFill>
                <a:srgbClr val="ffffff"/>
              </a:solidFill>
              <a:latin typeface="Calibri"/>
            </a:endParaRPr>
          </a:p>
        </p:txBody>
      </p:sp>
      <p:sp>
        <p:nvSpPr>
          <p:cNvPr id="548"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Extension</a:t>
            </a:r>
            <a:endParaRPr b="0" lang="en-US" sz="4000" spc="-1" strike="noStrike">
              <a:solidFill>
                <a:srgbClr val="ffffff"/>
              </a:solidFill>
              <a:latin typeface="Calibri"/>
            </a:endParaRPr>
          </a:p>
        </p:txBody>
      </p:sp>
      <p:sp>
        <p:nvSpPr>
          <p:cNvPr id="549" name="CustomShape 4"/>
          <p:cNvSpPr/>
          <p:nvPr/>
        </p:nvSpPr>
        <p:spPr>
          <a:xfrm>
            <a:off x="3427560" y="3429000"/>
            <a:ext cx="5195160" cy="182844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Collections</a:t>
            </a:r>
            <a:endParaRPr b="0" lang="en-US" sz="2800" spc="-1" strike="noStrike">
              <a:latin typeface="Arial"/>
            </a:endParaRPr>
          </a:p>
        </p:txBody>
      </p:sp>
      <p:sp>
        <p:nvSpPr>
          <p:cNvPr id="550" name="CustomShape 5"/>
          <p:cNvSpPr/>
          <p:nvPr/>
        </p:nvSpPr>
        <p:spPr>
          <a:xfrm>
            <a:off x="3670200" y="4291200"/>
            <a:ext cx="4709880" cy="5850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ArrayList</a:t>
            </a:r>
            <a:endParaRPr b="0" lang="en-US" sz="2800" spc="-1" strike="noStrike">
              <a:latin typeface="Arial"/>
            </a:endParaRPr>
          </a:p>
        </p:txBody>
      </p:sp>
      <p:sp>
        <p:nvSpPr>
          <p:cNvPr id="551" name="CustomShape 6"/>
          <p:cNvSpPr/>
          <p:nvPr/>
        </p:nvSpPr>
        <p:spPr>
          <a:xfrm>
            <a:off x="3136680" y="5662800"/>
            <a:ext cx="5777280" cy="5850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CustomArrayList</a:t>
            </a:r>
            <a:endParaRPr b="0" lang="en-US" sz="2800" spc="-1" strike="noStrike">
              <a:latin typeface="Arial"/>
            </a:endParaRPr>
          </a:p>
        </p:txBody>
      </p:sp>
      <p:sp>
        <p:nvSpPr>
          <p:cNvPr id="552" name="CustomShape 7"/>
          <p:cNvSpPr/>
          <p:nvPr/>
        </p:nvSpPr>
        <p:spPr>
          <a:xfrm flipH="1" flipV="1">
            <a:off x="6024600" y="4876200"/>
            <a:ext cx="360" cy="785880"/>
          </a:xfrm>
          <a:custGeom>
            <a:avLst/>
            <a:gdLst/>
            <a:ahLst/>
            <a:rect l="l" t="t" r="r" b="b"/>
            <a:pathLst>
              <a:path w="21600" h="21600">
                <a:moveTo>
                  <a:pt x="0" y="0"/>
                </a:moveTo>
                <a:lnTo>
                  <a:pt x="21600" y="21600"/>
                </a:lnTo>
              </a:path>
            </a:pathLst>
          </a:custGeom>
          <a:noFill/>
          <a:ln w="63360">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421" dur="indefinite" restart="never" nodeType="tmRoot">
          <p:childTnLst>
            <p:seq>
              <p:cTn id="422" dur="indefinite" nodeType="mainSeq">
                <p:childTnLst>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547">
                                            <p:txEl>
                                              <p:pRg st="1" end="1"/>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547">
                                            <p:txEl>
                                              <p:pRg st="2" end="2"/>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552"/>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1B6B5BE-76C0-4945-A262-A26B6AE7143F}" type="slidenum">
              <a:rPr b="0" lang="en-US" sz="1000" spc="-1" strike="noStrike">
                <a:solidFill>
                  <a:srgbClr val="ffffff"/>
                </a:solidFill>
                <a:latin typeface="Calibri"/>
              </a:rPr>
              <a:t>37</a:t>
            </a:fld>
            <a:endParaRPr b="0" lang="en-US" sz="1000" spc="-1" strike="noStrike">
              <a:latin typeface="Times New Roman"/>
            </a:endParaRPr>
          </a:p>
        </p:txBody>
      </p:sp>
      <p:sp>
        <p:nvSpPr>
          <p:cNvPr id="554" name="TextShape 2"/>
          <p:cNvSpPr txBox="1"/>
          <p:nvPr/>
        </p:nvSpPr>
        <p:spPr>
          <a:xfrm>
            <a:off x="190440" y="1066680"/>
            <a:ext cx="11804400" cy="5569920"/>
          </a:xfrm>
          <a:prstGeom prst="rect">
            <a:avLst/>
          </a:prstGeom>
          <a:noFill/>
          <a:ln>
            <a:noFill/>
          </a:ln>
        </p:spPr>
        <p:txBody>
          <a:bodyPr lIns="108000" rIns="108000" tIns="36000" bIns="36000"/>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Using classes to define classes</a:t>
            </a:r>
            <a:endParaRPr b="0" lang="en-US" sz="3400" spc="-1" strike="noStrike">
              <a:solidFill>
                <a:srgbClr val="ffffff"/>
              </a:solidFill>
              <a:latin typeface="Calibri"/>
            </a:endParaRPr>
          </a:p>
        </p:txBody>
      </p:sp>
      <p:sp>
        <p:nvSpPr>
          <p:cNvPr id="555"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Composition</a:t>
            </a:r>
            <a:endParaRPr b="0" lang="en-US" sz="4000" spc="-1" strike="noStrike">
              <a:solidFill>
                <a:srgbClr val="ffffff"/>
              </a:solidFill>
              <a:latin typeface="Calibri"/>
            </a:endParaRPr>
          </a:p>
        </p:txBody>
      </p:sp>
      <p:sp>
        <p:nvSpPr>
          <p:cNvPr id="556" name="CustomShape 4"/>
          <p:cNvSpPr/>
          <p:nvPr/>
        </p:nvSpPr>
        <p:spPr>
          <a:xfrm>
            <a:off x="788760" y="2389680"/>
            <a:ext cx="5229360" cy="3141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108000" bIns="108000"/>
          <a:p>
            <a:pPr>
              <a:lnSpc>
                <a:spcPct val="100000"/>
              </a:lnSpc>
            </a:pPr>
            <a:r>
              <a:rPr b="1" lang="en-US" sz="3200" spc="-1" strike="noStrike">
                <a:solidFill>
                  <a:srgbClr val="fbeedc"/>
                </a:solidFill>
                <a:latin typeface="Consolas"/>
              </a:rPr>
              <a:t>class Laptop {</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Monitor monitor;</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Touchpad touchpad;</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Keyboard keyboard;</a:t>
            </a:r>
            <a:endParaRPr b="0" lang="en-US" sz="3200" spc="-1" strike="noStrike">
              <a:latin typeface="Arial"/>
            </a:endParaRPr>
          </a:p>
          <a:p>
            <a:pPr>
              <a:lnSpc>
                <a:spcPct val="100000"/>
              </a:lnSpc>
            </a:pPr>
            <a:r>
              <a:rPr b="1" lang="en-US" sz="3200" spc="-1" strike="noStrike">
                <a:solidFill>
                  <a:srgbClr val="fbeedc"/>
                </a:solidFill>
                <a:latin typeface="Consolas"/>
              </a:rPr>
              <a:t>  …</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557" name="CustomShape 5"/>
          <p:cNvSpPr/>
          <p:nvPr/>
        </p:nvSpPr>
        <p:spPr>
          <a:xfrm>
            <a:off x="3446280" y="4876920"/>
            <a:ext cx="2181240" cy="1058400"/>
          </a:xfrm>
          <a:prstGeom prst="wedgeRoundRectCallout">
            <a:avLst>
              <a:gd name="adj1" fmla="val -29765"/>
              <a:gd name="adj2" fmla="val -7980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600" spc="-1" strike="noStrike">
                <a:solidFill>
                  <a:srgbClr val="ffffff"/>
                </a:solidFill>
                <a:latin typeface="Calibri"/>
              </a:rPr>
              <a:t>Reusing classes</a:t>
            </a:r>
            <a:endParaRPr b="0" lang="en-US" sz="3600" spc="-1" strike="noStrike">
              <a:latin typeface="Arial"/>
            </a:endParaRPr>
          </a:p>
        </p:txBody>
      </p:sp>
      <p:sp>
        <p:nvSpPr>
          <p:cNvPr id="558" name="CustomShape 6"/>
          <p:cNvSpPr/>
          <p:nvPr/>
        </p:nvSpPr>
        <p:spPr>
          <a:xfrm>
            <a:off x="6688800" y="1532160"/>
            <a:ext cx="4815720" cy="47160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7200" spc="-1" strike="noStrike">
                <a:solidFill>
                  <a:srgbClr val="ffffff"/>
                </a:solidFill>
                <a:latin typeface="Calibri"/>
              </a:rPr>
              <a:t>Laptop</a:t>
            </a:r>
            <a:endParaRPr b="0" lang="en-US" sz="7200" spc="-1" strike="noStrike">
              <a:latin typeface="Arial"/>
            </a:endParaRPr>
          </a:p>
        </p:txBody>
      </p:sp>
      <p:sp>
        <p:nvSpPr>
          <p:cNvPr id="559" name="CustomShape 7"/>
          <p:cNvSpPr/>
          <p:nvPr/>
        </p:nvSpPr>
        <p:spPr>
          <a:xfrm>
            <a:off x="6973560" y="3095280"/>
            <a:ext cx="4302000" cy="78084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4000" spc="-1" strike="noStrike">
                <a:solidFill>
                  <a:srgbClr val="ffffff"/>
                </a:solidFill>
                <a:latin typeface="Calibri"/>
              </a:rPr>
              <a:t>Monitor</a:t>
            </a:r>
            <a:endParaRPr b="0" lang="en-US" sz="4000" spc="-1" strike="noStrike">
              <a:latin typeface="Arial"/>
            </a:endParaRPr>
          </a:p>
        </p:txBody>
      </p:sp>
      <p:sp>
        <p:nvSpPr>
          <p:cNvPr id="560" name="CustomShape 8"/>
          <p:cNvSpPr/>
          <p:nvPr/>
        </p:nvSpPr>
        <p:spPr>
          <a:xfrm>
            <a:off x="6973560" y="4095360"/>
            <a:ext cx="4302000" cy="7812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4000" spc="-1" strike="noStrike">
                <a:solidFill>
                  <a:srgbClr val="ffffff"/>
                </a:solidFill>
                <a:latin typeface="Calibri"/>
              </a:rPr>
              <a:t>Touchpad</a:t>
            </a:r>
            <a:endParaRPr b="0" lang="en-US" sz="4000" spc="-1" strike="noStrike">
              <a:latin typeface="Arial"/>
            </a:endParaRPr>
          </a:p>
        </p:txBody>
      </p:sp>
      <p:sp>
        <p:nvSpPr>
          <p:cNvPr id="561" name="CustomShape 9"/>
          <p:cNvSpPr/>
          <p:nvPr/>
        </p:nvSpPr>
        <p:spPr>
          <a:xfrm>
            <a:off x="6960960" y="5088240"/>
            <a:ext cx="4302000" cy="77868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4000" spc="-1" strike="noStrike">
                <a:solidFill>
                  <a:srgbClr val="ffffff"/>
                </a:solidFill>
                <a:latin typeface="Calibri"/>
              </a:rPr>
              <a:t>Keyboard</a:t>
            </a:r>
            <a:endParaRPr b="0" lang="en-US" sz="4000" spc="-1" strike="noStrike">
              <a:latin typeface="Arial"/>
            </a:endParaRPr>
          </a:p>
        </p:txBody>
      </p:sp>
    </p:spTree>
  </p:cSld>
  <mc:AlternateContent>
    <mc:Choice Requires="p14">
      <p:transition spd="slow" p14:dur="2000"/>
    </mc:Choice>
    <mc:Fallback>
      <p:transition spd="slow"/>
    </mc:Fallback>
  </mc:AlternateContent>
  <p:timing>
    <p:tnLst>
      <p:par>
        <p:cTn id="437" dur="indefinite" restart="never" nodeType="tmRoot">
          <p:childTnLst>
            <p:seq>
              <p:cTn id="438" dur="indefinite" nodeType="mainSeq">
                <p:childTnLst>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556">
                                            <p:txEl>
                                              <p:pRg st="1" end="1"/>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559"/>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556">
                                            <p:txEl>
                                              <p:pRg st="2" end="2"/>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560"/>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556">
                                            <p:txEl>
                                              <p:pRg st="3" end="3"/>
                                            </p:txEl>
                                          </p:spTgt>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561"/>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7C4F82C-23C3-456A-B37B-4BF041F4CB3D}" type="slidenum">
              <a:rPr b="0" lang="en-US" sz="1000" spc="-1" strike="noStrike">
                <a:solidFill>
                  <a:srgbClr val="ffffff"/>
                </a:solidFill>
                <a:latin typeface="Calibri"/>
              </a:rPr>
              <a:t>38</a:t>
            </a:fld>
            <a:endParaRPr b="0" lang="en-US" sz="1000" spc="-1" strike="noStrike">
              <a:latin typeface="Times New Roman"/>
            </a:endParaRPr>
          </a:p>
        </p:txBody>
      </p:sp>
      <p:sp>
        <p:nvSpPr>
          <p:cNvPr id="563" name="TextShape 2"/>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Delegation</a:t>
            </a:r>
            <a:endParaRPr b="0" lang="en-US" sz="4000" spc="-1" strike="noStrike">
              <a:solidFill>
                <a:srgbClr val="ffffff"/>
              </a:solidFill>
              <a:latin typeface="Calibri"/>
            </a:endParaRPr>
          </a:p>
        </p:txBody>
      </p:sp>
      <p:sp>
        <p:nvSpPr>
          <p:cNvPr id="564" name="CustomShape 3"/>
          <p:cNvSpPr/>
          <p:nvPr/>
        </p:nvSpPr>
        <p:spPr>
          <a:xfrm>
            <a:off x="286200" y="1295280"/>
            <a:ext cx="6417360" cy="606492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108000" bIns="108000"/>
          <a:p>
            <a:pPr>
              <a:lnSpc>
                <a:spcPct val="100000"/>
              </a:lnSpc>
            </a:pPr>
            <a:r>
              <a:rPr b="1" lang="en-US" sz="3200" spc="-1" strike="noStrike">
                <a:solidFill>
                  <a:srgbClr val="fbeedc"/>
                </a:solidFill>
                <a:latin typeface="Consolas"/>
              </a:rPr>
              <a:t>class Laptop {</a:t>
            </a:r>
            <a:endParaRPr b="0" lang="en-US" sz="3200" spc="-1" strike="noStrike">
              <a:latin typeface="Arial"/>
            </a:endParaRPr>
          </a:p>
          <a:p>
            <a:pPr>
              <a:lnSpc>
                <a:spcPct val="100000"/>
              </a:lnSpc>
            </a:pPr>
            <a:r>
              <a:rPr b="1" lang="en-US" sz="3200" spc="-1" strike="noStrike">
                <a:solidFill>
                  <a:srgbClr val="fbeedc"/>
                </a:solidFill>
                <a:latin typeface="Consolas"/>
              </a:rPr>
              <a:t>  </a:t>
            </a:r>
            <a:r>
              <a:rPr b="1" lang="en-US" sz="3200" spc="-1" strike="noStrike">
                <a:solidFill>
                  <a:srgbClr val="fbeedc"/>
                </a:solidFill>
                <a:latin typeface="Consolas"/>
              </a:rPr>
              <a:t>Monitor monitor;</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void incrBrightness()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monitor.brighten();</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a:t>
            </a:r>
            <a:endParaRPr b="0" lang="en-US" sz="3200" spc="-1" strike="noStrike">
              <a:latin typeface="Arial"/>
            </a:endParaRPr>
          </a:p>
          <a:p>
            <a:pPr>
              <a:lnSpc>
                <a:spcPct val="100000"/>
              </a:lnSpc>
            </a:pP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void decrBrightness() {</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monitor.dim();</a:t>
            </a:r>
            <a:endParaRPr b="0" lang="en-US" sz="3200" spc="-1" strike="noStrike">
              <a:latin typeface="Arial"/>
            </a:endParaRPr>
          </a:p>
          <a:p>
            <a:pPr>
              <a:lnSpc>
                <a:spcPct val="100000"/>
              </a:lnSpc>
            </a:pPr>
            <a:r>
              <a:rPr b="1" lang="en-US" sz="3200" spc="-1" strike="noStrike">
                <a:solidFill>
                  <a:srgbClr val="fcecd5"/>
                </a:solidFill>
                <a:latin typeface="Consolas"/>
              </a:rPr>
              <a:t>  </a:t>
            </a:r>
            <a:r>
              <a:rPr b="1" lang="en-US" sz="3200" spc="-1" strike="noStrike">
                <a:solidFill>
                  <a:srgbClr val="fcecd5"/>
                </a:solidFill>
                <a:latin typeface="Consolas"/>
              </a:rPr>
              <a:t>} </a:t>
            </a:r>
            <a:endParaRPr b="0" lang="en-US" sz="3200" spc="-1" strike="noStrike">
              <a:latin typeface="Arial"/>
            </a:endParaRPr>
          </a:p>
          <a:p>
            <a:pPr>
              <a:lnSpc>
                <a:spcPct val="100000"/>
              </a:lnSpc>
            </a:pPr>
            <a:r>
              <a:rPr b="1" lang="en-US" sz="3200" spc="-1" strike="noStrike">
                <a:solidFill>
                  <a:srgbClr val="fcecd5"/>
                </a:solidFill>
                <a:latin typeface="Consolas"/>
              </a:rPr>
              <a:t>}</a:t>
            </a:r>
            <a:endParaRPr b="0" lang="en-US" sz="3200" spc="-1" strike="noStrike">
              <a:latin typeface="Arial"/>
            </a:endParaRPr>
          </a:p>
        </p:txBody>
      </p:sp>
      <p:sp>
        <p:nvSpPr>
          <p:cNvPr id="565" name="CustomShape 4"/>
          <p:cNvSpPr/>
          <p:nvPr/>
        </p:nvSpPr>
        <p:spPr>
          <a:xfrm>
            <a:off x="7555320" y="1981080"/>
            <a:ext cx="4205880" cy="3885840"/>
          </a:xfrm>
          <a:prstGeom prst="roundRect">
            <a:avLst>
              <a:gd name="adj" fmla="val 5385"/>
            </a:avLst>
          </a:prstGeom>
          <a:solidFill>
            <a:schemeClr val="accent6">
              <a:lumMod val="50000"/>
              <a:alpha val="87000"/>
            </a:schemeClr>
          </a:solidFill>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6600" spc="-1" strike="noStrike">
                <a:solidFill>
                  <a:srgbClr val="ffffff"/>
                </a:solidFill>
                <a:latin typeface="Calibri"/>
              </a:rPr>
              <a:t>Laptop</a:t>
            </a:r>
            <a:endParaRPr b="0" lang="en-US" sz="6600" spc="-1" strike="noStrike">
              <a:latin typeface="Arial"/>
            </a:endParaRPr>
          </a:p>
          <a:p>
            <a:pPr algn="ctr">
              <a:lnSpc>
                <a:spcPct val="100000"/>
              </a:lnSpc>
            </a:pPr>
            <a:endParaRPr b="0" lang="en-US" sz="6600" spc="-1" strike="noStrike">
              <a:latin typeface="Arial"/>
            </a:endParaRPr>
          </a:p>
          <a:p>
            <a:pPr algn="ctr">
              <a:lnSpc>
                <a:spcPct val="100000"/>
              </a:lnSpc>
            </a:pPr>
            <a:endParaRPr b="0" lang="en-US" sz="6600" spc="-1" strike="noStrike">
              <a:latin typeface="Arial"/>
            </a:endParaRPr>
          </a:p>
          <a:p>
            <a:pPr algn="ctr">
              <a:lnSpc>
                <a:spcPct val="100000"/>
              </a:lnSpc>
            </a:pPr>
            <a:r>
              <a:rPr b="0" lang="en-US" sz="3600" spc="-1" strike="noStrike">
                <a:solidFill>
                  <a:srgbClr val="ffffff"/>
                </a:solidFill>
                <a:latin typeface="Calibri"/>
              </a:rPr>
              <a:t>increaseBrightness()</a:t>
            </a:r>
            <a:endParaRPr b="0" lang="en-US" sz="3600" spc="-1" strike="noStrike">
              <a:latin typeface="Arial"/>
            </a:endParaRPr>
          </a:p>
          <a:p>
            <a:pPr algn="ctr">
              <a:lnSpc>
                <a:spcPct val="100000"/>
              </a:lnSpc>
            </a:pPr>
            <a:r>
              <a:rPr b="0" lang="en-US" sz="3600" spc="-1" strike="noStrike">
                <a:solidFill>
                  <a:srgbClr val="ffffff"/>
                </a:solidFill>
                <a:latin typeface="Calibri"/>
              </a:rPr>
              <a:t>decreaseBrightness()</a:t>
            </a:r>
            <a:endParaRPr b="0" lang="en-US" sz="3600" spc="-1" strike="noStrike">
              <a:latin typeface="Arial"/>
            </a:endParaRPr>
          </a:p>
        </p:txBody>
      </p:sp>
      <p:sp>
        <p:nvSpPr>
          <p:cNvPr id="566" name="CustomShape 5"/>
          <p:cNvSpPr/>
          <p:nvPr/>
        </p:nvSpPr>
        <p:spPr>
          <a:xfrm>
            <a:off x="7762320" y="3583440"/>
            <a:ext cx="3757320" cy="68148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0" lang="en-US" sz="3600" spc="-1" strike="noStrike">
                <a:solidFill>
                  <a:srgbClr val="ffffff"/>
                </a:solidFill>
                <a:latin typeface="Calibri"/>
              </a:rPr>
              <a:t>Monitor</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467" dur="indefinite" restart="never" nodeType="tmRoot">
          <p:childTnLst>
            <p:seq>
              <p:cTn id="468" dur="indefinite" nodeType="mainSeq">
                <p:childTnLst>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566"/>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564">
                                            <p:txEl>
                                              <p:pRg st="1" end="1"/>
                                            </p:txEl>
                                          </p:spTgt>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565">
                                            <p:txEl>
                                              <p:pRg st="3" end="3"/>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564">
                                            <p:txEl>
                                              <p:pRg st="2" end="2"/>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564">
                                            <p:txEl>
                                              <p:pRg st="3" end="3"/>
                                            </p:txEl>
                                          </p:spTgt>
                                        </p:tgtEl>
                                        <p:attrNameLst>
                                          <p:attrName>style.visibility</p:attrName>
                                        </p:attrNameLst>
                                      </p:cBhvr>
                                      <p:to>
                                        <p:strVal val="visible"/>
                                      </p:to>
                                    </p:set>
                                  </p:childTnLst>
                                </p:cTn>
                              </p:par>
                              <p:par>
                                <p:cTn id="487" nodeType="withEffect" fill="hold" presetClass="entr" presetID="1">
                                  <p:stCondLst>
                                    <p:cond delay="0"/>
                                  </p:stCondLst>
                                  <p:childTnLst>
                                    <p:set>
                                      <p:cBhvr>
                                        <p:cTn id="488" dur="1" fill="hold">
                                          <p:stCondLst>
                                            <p:cond delay="0"/>
                                          </p:stCondLst>
                                        </p:cTn>
                                        <p:tgtEl>
                                          <p:spTgt spid="564">
                                            <p:txEl>
                                              <p:pRg st="4" end="4"/>
                                            </p:txEl>
                                          </p:spTgt>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565">
                                            <p:txEl>
                                              <p:pRg st="4" end="4"/>
                                            </p:txEl>
                                          </p:spTgt>
                                        </p:tgtEl>
                                        <p:attrNameLst>
                                          <p:attrName>style.visibility</p:attrName>
                                        </p:attrNameLst>
                                      </p:cBhvr>
                                      <p:to>
                                        <p:strVal val="visible"/>
                                      </p:to>
                                    </p:se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564">
                                            <p:txEl>
                                              <p:pRg st="6" end="6"/>
                                            </p:txEl>
                                          </p:spTgt>
                                        </p:tgtEl>
                                        <p:attrNameLst>
                                          <p:attrName>style.visibility</p:attrName>
                                        </p:attrNameLst>
                                      </p:cBhvr>
                                      <p:to>
                                        <p:strVal val="visible"/>
                                      </p:to>
                                    </p:set>
                                  </p:childTnLst>
                                </p:cTn>
                              </p:par>
                              <p:par>
                                <p:cTn id="497" nodeType="withEffect" fill="hold" presetClass="entr" presetID="1">
                                  <p:stCondLst>
                                    <p:cond delay="0"/>
                                  </p:stCondLst>
                                  <p:childTnLst>
                                    <p:set>
                                      <p:cBhvr>
                                        <p:cTn id="498" dur="1" fill="hold">
                                          <p:stCondLst>
                                            <p:cond delay="0"/>
                                          </p:stCondLst>
                                        </p:cTn>
                                        <p:tgtEl>
                                          <p:spTgt spid="564">
                                            <p:txEl>
                                              <p:pRg st="7" end="7"/>
                                            </p:txEl>
                                          </p:spTgt>
                                        </p:tgtEl>
                                        <p:attrNameLst>
                                          <p:attrName>style.visibility</p:attrName>
                                        </p:attrNameLst>
                                      </p:cBhvr>
                                      <p:to>
                                        <p:strVal val="visible"/>
                                      </p:to>
                                    </p:set>
                                  </p:childTnLst>
                                </p:cTn>
                              </p:par>
                              <p:par>
                                <p:cTn id="499" nodeType="withEffect" fill="hold" presetClass="entr" presetID="1">
                                  <p:stCondLst>
                                    <p:cond delay="0"/>
                                  </p:stCondLst>
                                  <p:childTnLst>
                                    <p:set>
                                      <p:cBhvr>
                                        <p:cTn id="500" dur="1" fill="hold">
                                          <p:stCondLst>
                                            <p:cond delay="0"/>
                                          </p:stCondLst>
                                        </p:cTn>
                                        <p:tgtEl>
                                          <p:spTgt spid="564">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912960" y="4867200"/>
            <a:ext cx="1013436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Inheritance</a:t>
            </a:r>
            <a:endParaRPr b="0" lang="en-US" sz="5400" spc="-1" strike="noStrike">
              <a:solidFill>
                <a:srgbClr val="ffffff"/>
              </a:solidFill>
              <a:latin typeface="Calibri"/>
            </a:endParaRPr>
          </a:p>
        </p:txBody>
      </p:sp>
      <p:sp>
        <p:nvSpPr>
          <p:cNvPr id="237" name="TextShape 2"/>
          <p:cNvSpPr txBox="1"/>
          <p:nvPr/>
        </p:nvSpPr>
        <p:spPr>
          <a:xfrm>
            <a:off x="1446120" y="5754960"/>
            <a:ext cx="8938080" cy="6879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Extending Classes</a:t>
            </a:r>
            <a:endParaRPr b="0" lang="en-US" sz="4000" spc="-1" strike="noStrike">
              <a:solidFill>
                <a:srgbClr val="ffffff"/>
              </a:solidFill>
              <a:latin typeface="Calibri"/>
            </a:endParaRPr>
          </a:p>
        </p:txBody>
      </p:sp>
      <p:pic>
        <p:nvPicPr>
          <p:cNvPr id="238" name="Picture 2" descr=""/>
          <p:cNvPicPr/>
          <p:nvPr/>
        </p:nvPicPr>
        <p:blipFill>
          <a:blip r:embed="rId1"/>
          <a:srcRect l="-4133" t="-9584" r="-4133" b="-9584"/>
          <a:stretch/>
        </p:blipFill>
        <p:spPr>
          <a:xfrm>
            <a:off x="3198960" y="914400"/>
            <a:ext cx="5562360" cy="3584160"/>
          </a:xfrm>
          <a:prstGeom prst="rect">
            <a:avLst/>
          </a:prstGeom>
          <a:ln>
            <a:noFill/>
          </a:ln>
          <a:effectLst>
            <a:softEdge rad="63500"/>
          </a:effectLst>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0000"/>
              </a:lnSpc>
              <a:spcBef>
                <a:spcPts val="601"/>
              </a:spcBef>
              <a:spcAft>
                <a:spcPts val="601"/>
              </a:spcAft>
              <a:buClr>
                <a:srgbClr val="f2b254"/>
              </a:buClr>
              <a:buFont typeface="Wingdings" charset="2"/>
              <a:buChar char=""/>
            </a:pPr>
            <a:r>
              <a:rPr b="0" lang="en-US" sz="3400" spc="-1" strike="noStrike">
                <a:solidFill>
                  <a:srgbClr val="ffffff"/>
                </a:solidFill>
                <a:latin typeface="Calibri"/>
              </a:rPr>
              <a:t>Create a simple Stack class which can store only strings</a:t>
            </a:r>
            <a:endParaRPr b="0" lang="en-US" sz="3400" spc="-1" strike="noStrike">
              <a:solidFill>
                <a:srgbClr val="ffffff"/>
              </a:solidFill>
              <a:latin typeface="Calibri"/>
            </a:endParaRPr>
          </a:p>
        </p:txBody>
      </p:sp>
      <p:sp>
        <p:nvSpPr>
          <p:cNvPr id="568"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Problem: Stack of Strings</a:t>
            </a:r>
            <a:endParaRPr b="0" lang="en-US" sz="4000" spc="-1" strike="noStrike">
              <a:solidFill>
                <a:srgbClr val="ffffff"/>
              </a:solidFill>
              <a:latin typeface="Calibri"/>
            </a:endParaRPr>
          </a:p>
        </p:txBody>
      </p:sp>
      <p:sp>
        <p:nvSpPr>
          <p:cNvPr id="569"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9F9FCA6D-29E7-4624-B8DB-4C86C9B6A897}" type="slidenum">
              <a:rPr b="0" lang="en-US" sz="1000" spc="-1" strike="noStrike">
                <a:solidFill>
                  <a:srgbClr val="ffffff"/>
                </a:solidFill>
                <a:latin typeface="Calibri"/>
              </a:rPr>
              <a:t>&lt;number&gt;</a:t>
            </a:fld>
            <a:endParaRPr b="0" lang="en-US" sz="1000" spc="-1" strike="noStrike">
              <a:latin typeface="Times New Roman"/>
            </a:endParaRPr>
          </a:p>
        </p:txBody>
      </p:sp>
      <p:grpSp>
        <p:nvGrpSpPr>
          <p:cNvPr id="570" name="Group 4"/>
          <p:cNvGrpSpPr/>
          <p:nvPr/>
        </p:nvGrpSpPr>
        <p:grpSpPr>
          <a:xfrm>
            <a:off x="531720" y="2581200"/>
            <a:ext cx="5028840" cy="2904840"/>
            <a:chOff x="531720" y="2581200"/>
            <a:chExt cx="5028840" cy="2904840"/>
          </a:xfrm>
        </p:grpSpPr>
        <p:sp>
          <p:nvSpPr>
            <p:cNvPr id="571" name="CustomShape 5"/>
            <p:cNvSpPr/>
            <p:nvPr/>
          </p:nvSpPr>
          <p:spPr>
            <a:xfrm>
              <a:off x="533520" y="2581200"/>
              <a:ext cx="5027040" cy="58212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gn="ctr">
                <a:lnSpc>
                  <a:spcPts val="2999"/>
                </a:lnSpc>
              </a:pPr>
              <a:r>
                <a:rPr b="1" lang="en-US" sz="2800" spc="-1" strike="noStrike">
                  <a:solidFill>
                    <a:srgbClr val="ffffff"/>
                  </a:solidFill>
                  <a:latin typeface="Consolas"/>
                </a:rPr>
                <a:t>StackOfStrings</a:t>
              </a:r>
              <a:endParaRPr b="0" lang="en-US" sz="2800" spc="-1" strike="noStrike">
                <a:latin typeface="Arial"/>
              </a:endParaRPr>
            </a:p>
          </p:txBody>
        </p:sp>
        <p:sp>
          <p:nvSpPr>
            <p:cNvPr id="572" name="CustomShape 6"/>
            <p:cNvSpPr/>
            <p:nvPr/>
          </p:nvSpPr>
          <p:spPr>
            <a:xfrm>
              <a:off x="533520" y="3171960"/>
              <a:ext cx="5027040" cy="53856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-data: List&lt;String&gt;</a:t>
              </a:r>
              <a:endParaRPr b="0" lang="en-US" sz="2800" spc="-1" strike="noStrike">
                <a:latin typeface="Arial"/>
              </a:endParaRPr>
            </a:p>
          </p:txBody>
        </p:sp>
        <p:sp>
          <p:nvSpPr>
            <p:cNvPr id="573" name="CustomShape 7"/>
            <p:cNvSpPr/>
            <p:nvPr/>
          </p:nvSpPr>
          <p:spPr>
            <a:xfrm>
              <a:off x="531720" y="3710880"/>
              <a:ext cx="5028840" cy="1775160"/>
            </a:xfrm>
            <a:prstGeom prst="rect">
              <a:avLst/>
            </a:prstGeom>
            <a:solidFill>
              <a:schemeClr val="accent5">
                <a:lumMod val="40000"/>
                <a:lumOff val="60000"/>
                <a:alpha val="15000"/>
              </a:schemeClr>
            </a:solidFill>
            <a:ln w="25560">
              <a:solidFill>
                <a:schemeClr val="accent5">
                  <a:lumMod val="20000"/>
                  <a:lumOff val="80000"/>
                </a:schemeClr>
              </a:solidFill>
              <a:round/>
            </a:ln>
          </p:spPr>
          <p:style>
            <a:lnRef idx="0"/>
            <a:fillRef idx="0"/>
            <a:effectRef idx="0"/>
            <a:fontRef idx="minor"/>
          </p:style>
          <p:txBody>
            <a:bodyPr lIns="108000" rIns="108000" tIns="108000" bIns="108000"/>
            <a:p>
              <a:pPr>
                <a:lnSpc>
                  <a:spcPts val="2999"/>
                </a:lnSpc>
              </a:pPr>
              <a:r>
                <a:rPr b="1" lang="en-US" sz="2800" spc="-1" strike="noStrike">
                  <a:solidFill>
                    <a:srgbClr val="ffffff"/>
                  </a:solidFill>
                  <a:latin typeface="Consolas"/>
                </a:rPr>
                <a:t>+push(String) :void</a:t>
              </a:r>
              <a:endParaRPr b="0" lang="en-US" sz="2800" spc="-1" strike="noStrike">
                <a:latin typeface="Arial"/>
              </a:endParaRPr>
            </a:p>
            <a:p>
              <a:pPr>
                <a:lnSpc>
                  <a:spcPts val="2999"/>
                </a:lnSpc>
              </a:pPr>
              <a:r>
                <a:rPr b="1" lang="en-US" sz="2800" spc="-1" strike="noStrike">
                  <a:solidFill>
                    <a:srgbClr val="ffffff"/>
                  </a:solidFill>
                  <a:latin typeface="Consolas"/>
                </a:rPr>
                <a:t>+pop(): String</a:t>
              </a:r>
              <a:endParaRPr b="0" lang="en-US" sz="2800" spc="-1" strike="noStrike">
                <a:latin typeface="Arial"/>
              </a:endParaRPr>
            </a:p>
            <a:p>
              <a:pPr>
                <a:lnSpc>
                  <a:spcPts val="2999"/>
                </a:lnSpc>
              </a:pPr>
              <a:r>
                <a:rPr b="1" lang="en-US" sz="2800" spc="-1" strike="noStrike">
                  <a:solidFill>
                    <a:srgbClr val="ffffff"/>
                  </a:solidFill>
                  <a:latin typeface="Consolas"/>
                </a:rPr>
                <a:t>+peek(): String</a:t>
              </a:r>
              <a:endParaRPr b="0" lang="en-US" sz="2800" spc="-1" strike="noStrike">
                <a:latin typeface="Arial"/>
              </a:endParaRPr>
            </a:p>
            <a:p>
              <a:pPr>
                <a:lnSpc>
                  <a:spcPts val="2999"/>
                </a:lnSpc>
              </a:pPr>
              <a:r>
                <a:rPr b="1" lang="en-US" sz="2800" spc="-1" strike="noStrike">
                  <a:solidFill>
                    <a:srgbClr val="ffffff"/>
                  </a:solidFill>
                  <a:latin typeface="Consolas"/>
                </a:rPr>
                <a:t>+isEmpty(): boolean</a:t>
              </a:r>
              <a:endParaRPr b="0" lang="en-US" sz="2800" spc="-1" strike="noStrike">
                <a:latin typeface="Arial"/>
              </a:endParaRPr>
            </a:p>
          </p:txBody>
        </p:sp>
      </p:grpSp>
      <p:sp>
        <p:nvSpPr>
          <p:cNvPr id="574" name="CustomShape 8"/>
          <p:cNvSpPr/>
          <p:nvPr/>
        </p:nvSpPr>
        <p:spPr>
          <a:xfrm>
            <a:off x="6365160" y="2286000"/>
            <a:ext cx="5195160" cy="182844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StackOfStrings</a:t>
            </a:r>
            <a:endParaRPr b="0" lang="en-US" sz="2800" spc="-1" strike="noStrike">
              <a:latin typeface="Arial"/>
            </a:endParaRPr>
          </a:p>
        </p:txBody>
      </p:sp>
      <p:sp>
        <p:nvSpPr>
          <p:cNvPr id="575" name="CustomShape 9"/>
          <p:cNvSpPr/>
          <p:nvPr/>
        </p:nvSpPr>
        <p:spPr>
          <a:xfrm>
            <a:off x="6608160" y="3200400"/>
            <a:ext cx="4709880" cy="585000"/>
          </a:xfrm>
          <a:prstGeom prst="roundRect">
            <a:avLst>
              <a:gd name="adj" fmla="val 5385"/>
            </a:avLst>
          </a:prstGeom>
          <a:ln w="57240">
            <a:solidFill>
              <a:srgbClr val="f3cd60"/>
            </a:solidFill>
            <a:custDash>
              <a:ds d="300000" sp="100000"/>
            </a:custDash>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2800" spc="-1" strike="noStrike">
                <a:solidFill>
                  <a:srgbClr val="ffffff"/>
                </a:solidFill>
                <a:latin typeface="Consolas"/>
              </a:rPr>
              <a:t>ArrayList</a:t>
            </a:r>
            <a:endParaRPr b="0" lang="en-US" sz="2800" spc="-1" strike="noStrike">
              <a:latin typeface="Arial"/>
            </a:endParaRPr>
          </a:p>
        </p:txBody>
      </p:sp>
      <p:pic>
        <p:nvPicPr>
          <p:cNvPr id="576" name="Picture 3" descr=""/>
          <p:cNvPicPr/>
          <p:nvPr/>
        </p:nvPicPr>
        <p:blipFill>
          <a:blip r:embed="rId1"/>
          <a:stretch/>
        </p:blipFill>
        <p:spPr>
          <a:xfrm>
            <a:off x="6129360" y="4495680"/>
            <a:ext cx="5667120" cy="1399680"/>
          </a:xfrm>
          <a:prstGeom prst="rect">
            <a:avLst/>
          </a:prstGeom>
          <a:ln>
            <a:solidFill>
              <a:schemeClr val="tx1">
                <a:lumMod val="85000"/>
              </a:schemeClr>
            </a:solidFill>
          </a:ln>
        </p:spPr>
      </p:pic>
    </p:spTree>
  </p:cSld>
  <mc:AlternateContent>
    <mc:Choice Requires="p14">
      <p:transition spd="slow" p14:dur="2000"/>
    </mc:Choice>
    <mc:Fallback>
      <p:transition spd="slow"/>
    </mc:Fallback>
  </mc:AlternateContent>
  <p:timing>
    <p:tnLst>
      <p:par>
        <p:cTn id="501" dur="indefinite" restart="never" nodeType="tmRoot">
          <p:childTnLst>
            <p:seq>
              <p:cTn id="502" dur="indefinite" nodeType="mainSeq">
                <p:childTnLst>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Solution: Stack of Strings</a:t>
            </a:r>
            <a:endParaRPr b="0" lang="en-US" sz="4000" spc="-1" strike="noStrike">
              <a:solidFill>
                <a:srgbClr val="ffffff"/>
              </a:solidFill>
              <a:latin typeface="Calibri"/>
            </a:endParaRPr>
          </a:p>
        </p:txBody>
      </p:sp>
      <p:sp>
        <p:nvSpPr>
          <p:cNvPr id="578"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5A7FE7A4-CECD-493E-B598-79B0CC6E583A}" type="slidenum">
              <a:rPr b="0" lang="en-US" sz="1000" spc="-1" strike="noStrike">
                <a:solidFill>
                  <a:srgbClr val="ffffff"/>
                </a:solidFill>
                <a:latin typeface="Calibri"/>
              </a:rPr>
              <a:t>&lt;number&gt;</a:t>
            </a:fld>
            <a:endParaRPr b="0" lang="en-US" sz="1000" spc="-1" strike="noStrike">
              <a:latin typeface="Times New Roman"/>
            </a:endParaRPr>
          </a:p>
        </p:txBody>
      </p:sp>
      <p:sp>
        <p:nvSpPr>
          <p:cNvPr id="579" name="CustomShape 3"/>
          <p:cNvSpPr/>
          <p:nvPr/>
        </p:nvSpPr>
        <p:spPr>
          <a:xfrm>
            <a:off x="303120" y="1518480"/>
            <a:ext cx="11691720" cy="471276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144000" rIns="144000" tIns="72000" bIns="72000"/>
          <a:p>
            <a:pPr>
              <a:lnSpc>
                <a:spcPct val="100000"/>
              </a:lnSpc>
            </a:pPr>
            <a:r>
              <a:rPr b="1" lang="en-US" sz="3000" spc="-1" strike="noStrike">
                <a:solidFill>
                  <a:srgbClr val="fcecd5"/>
                </a:solidFill>
                <a:latin typeface="Consolas"/>
              </a:rPr>
              <a:t>public class StackOfStrings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private List&lt;String&gt; container;</a:t>
            </a:r>
            <a:endParaRPr b="0" lang="en-US" sz="3000" spc="-1" strike="noStrike">
              <a:latin typeface="Arial"/>
            </a:endParaRPr>
          </a:p>
          <a:p>
            <a:pPr>
              <a:lnSpc>
                <a:spcPct val="100000"/>
              </a:lnSpc>
            </a:pP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public void push(String item) </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 </a:t>
            </a:r>
            <a:r>
              <a:rPr b="1" lang="en-US" sz="3000" spc="-1" strike="noStrike">
                <a:solidFill>
                  <a:srgbClr val="f3cd60"/>
                </a:solidFill>
                <a:latin typeface="Consolas"/>
              </a:rPr>
              <a:t>this</a:t>
            </a:r>
            <a:r>
              <a:rPr b="1" lang="en-US" sz="3000" spc="-1" strike="noStrike">
                <a:solidFill>
                  <a:srgbClr val="fcecd5"/>
                </a:solidFill>
                <a:latin typeface="Consolas"/>
              </a:rPr>
              <a:t>.container.add(item); }</a:t>
            </a:r>
            <a:endParaRPr b="0" lang="en-US" sz="3000" spc="-1" strike="noStrike">
              <a:latin typeface="Arial"/>
            </a:endParaRPr>
          </a:p>
          <a:p>
            <a:pPr>
              <a:lnSpc>
                <a:spcPct val="100000"/>
              </a:lnSpc>
            </a:pP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public String pop()</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 return </a:t>
            </a:r>
            <a:r>
              <a:rPr b="1" lang="en-US" sz="3000" spc="-1" strike="noStrike">
                <a:solidFill>
                  <a:srgbClr val="f3cd60"/>
                </a:solidFill>
                <a:latin typeface="Consolas"/>
              </a:rPr>
              <a:t>this</a:t>
            </a:r>
            <a:r>
              <a:rPr b="1" lang="en-US" sz="3000" spc="-1" strike="noStrike">
                <a:solidFill>
                  <a:srgbClr val="fcecd5"/>
                </a:solidFill>
                <a:latin typeface="Consolas"/>
              </a:rPr>
              <a:t>.container</a:t>
            </a:r>
            <a:endParaRPr b="0" lang="en-US" sz="3000" spc="-1" strike="noStrike">
              <a:latin typeface="Arial"/>
            </a:endParaRPr>
          </a:p>
          <a:p>
            <a:pPr>
              <a:lnSpc>
                <a:spcPct val="100000"/>
              </a:lnSpc>
            </a:pPr>
            <a:r>
              <a:rPr b="1" lang="en-US" sz="3000" spc="-1" strike="noStrike">
                <a:solidFill>
                  <a:srgbClr val="fcecd5"/>
                </a:solidFill>
                <a:latin typeface="Consolas"/>
              </a:rPr>
              <a:t>	</a:t>
            </a:r>
            <a:r>
              <a:rPr b="1" lang="en-US" sz="3000" spc="-1" strike="noStrike">
                <a:solidFill>
                  <a:srgbClr val="fcecd5"/>
                </a:solidFill>
                <a:latin typeface="Consolas"/>
              </a:rPr>
              <a:t>	</a:t>
            </a:r>
            <a:r>
              <a:rPr b="1" lang="en-US" sz="3000" spc="-1" strike="noStrike">
                <a:solidFill>
                  <a:srgbClr val="fcecd5"/>
                </a:solidFill>
                <a:latin typeface="Consolas"/>
              </a:rPr>
              <a:t>.remove(</a:t>
            </a:r>
            <a:r>
              <a:rPr b="1" lang="en-US" sz="3000" spc="-1" strike="noStrike">
                <a:solidFill>
                  <a:srgbClr val="f3cd60"/>
                </a:solidFill>
                <a:latin typeface="Consolas"/>
              </a:rPr>
              <a:t>this</a:t>
            </a:r>
            <a:r>
              <a:rPr b="1" lang="en-US" sz="3000" spc="-1" strike="noStrike">
                <a:solidFill>
                  <a:srgbClr val="fcecd5"/>
                </a:solidFill>
                <a:latin typeface="Consolas"/>
              </a:rPr>
              <a:t>.container.size() - 1); }</a:t>
            </a:r>
            <a:endParaRPr b="0" lang="en-US" sz="3000" spc="-1" strike="noStrike">
              <a:latin typeface="Arial"/>
            </a:endParaRPr>
          </a:p>
          <a:p>
            <a:pPr>
              <a:lnSpc>
                <a:spcPct val="100000"/>
              </a:lnSpc>
            </a:pPr>
            <a:r>
              <a:rPr b="1" lang="en-US" sz="3000" spc="-1" strike="noStrike">
                <a:solidFill>
                  <a:srgbClr val="fcecd5"/>
                </a:solidFill>
                <a:latin typeface="Consolas"/>
              </a:rPr>
              <a:t>}</a:t>
            </a:r>
            <a:endParaRPr b="0" lang="en-US" sz="3000" spc="-1" strike="noStrike">
              <a:latin typeface="Arial"/>
            </a:endParaRPr>
          </a:p>
        </p:txBody>
      </p:sp>
      <p:sp>
        <p:nvSpPr>
          <p:cNvPr id="580" name="CustomShape 4"/>
          <p:cNvSpPr/>
          <p:nvPr/>
        </p:nvSpPr>
        <p:spPr>
          <a:xfrm>
            <a:off x="8456760" y="3886200"/>
            <a:ext cx="3352320" cy="1053720"/>
          </a:xfrm>
          <a:prstGeom prst="wedgeRoundRectCallout">
            <a:avLst>
              <a:gd name="adj1" fmla="val -72857"/>
              <a:gd name="adj2" fmla="val 5072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3200" spc="-1" strike="noStrike">
                <a:solidFill>
                  <a:srgbClr val="f3cd60"/>
                </a:solidFill>
                <a:latin typeface="Calibri"/>
              </a:rPr>
              <a:t>TODO:</a:t>
            </a:r>
            <a:r>
              <a:rPr b="1" lang="en-US" sz="3200" spc="-1" strike="noStrike">
                <a:solidFill>
                  <a:srgbClr val="ffffff"/>
                </a:solidFill>
                <a:latin typeface="Calibri"/>
              </a:rPr>
              <a:t> </a:t>
            </a:r>
            <a:r>
              <a:rPr b="0" lang="en-US" sz="3200" spc="-1" strike="noStrike">
                <a:solidFill>
                  <a:srgbClr val="ffffff"/>
                </a:solidFill>
                <a:latin typeface="Calibri"/>
              </a:rPr>
              <a:t>Validate if list is not empty</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07" dur="indefinite" restart="never" nodeType="tmRoot">
          <p:childTnLst>
            <p:seq>
              <p:cTn id="508" dur="indefinite" nodeType="mainSeq">
                <p:childTnLst>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579">
                                            <p:txEl>
                                              <p:pRg st="3" end="3"/>
                                            </p:txEl>
                                          </p:spTgt>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579">
                                            <p:txEl>
                                              <p:pRg st="4" end="4"/>
                                            </p:txEl>
                                          </p:spTgt>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579">
                                            <p:txEl>
                                              <p:pRg st="6" end="6"/>
                                            </p:txEl>
                                          </p:spTgt>
                                        </p:tgtEl>
                                        <p:attrNameLst>
                                          <p:attrName>style.visibility</p:attrName>
                                        </p:attrNameLst>
                                      </p:cBhvr>
                                      <p:to>
                                        <p:strVal val="visible"/>
                                      </p:to>
                                    </p:set>
                                  </p:childTnLst>
                                </p:cTn>
                              </p:par>
                              <p:par>
                                <p:cTn id="519" nodeType="withEffect" fill="hold" presetClass="entr" presetID="1">
                                  <p:stCondLst>
                                    <p:cond delay="0"/>
                                  </p:stCondLst>
                                  <p:childTnLst>
                                    <p:set>
                                      <p:cBhvr>
                                        <p:cTn id="520" dur="1" fill="hold">
                                          <p:stCondLst>
                                            <p:cond delay="0"/>
                                          </p:stCondLst>
                                        </p:cTn>
                                        <p:tgtEl>
                                          <p:spTgt spid="579">
                                            <p:txEl>
                                              <p:pRg st="7" end="7"/>
                                            </p:txEl>
                                          </p:spTgt>
                                        </p:tgtEl>
                                        <p:attrNameLst>
                                          <p:attrName>style.visibility</p:attrName>
                                        </p:attrNameLst>
                                      </p:cBhvr>
                                      <p:to>
                                        <p:strVal val="visible"/>
                                      </p:to>
                                    </p:set>
                                  </p:childTnLst>
                                </p:cTn>
                              </p:par>
                              <p:par>
                                <p:cTn id="521" nodeType="withEffect" fill="hold" presetClass="entr" presetID="1">
                                  <p:stCondLst>
                                    <p:cond delay="0"/>
                                  </p:stCondLst>
                                  <p:childTnLst>
                                    <p:set>
                                      <p:cBhvr>
                                        <p:cTn id="522" dur="1" fill="hold">
                                          <p:stCondLst>
                                            <p:cond delay="0"/>
                                          </p:stCondLst>
                                        </p:cTn>
                                        <p:tgtEl>
                                          <p:spTgt spid="579">
                                            <p:txEl>
                                              <p:pRg st="8" end="8"/>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5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TextShape 1"/>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Classes share </a:t>
            </a:r>
            <a:r>
              <a:rPr b="1" lang="en-US" sz="3400" spc="-1" strike="noStrike">
                <a:solidFill>
                  <a:srgbClr val="f3cd60"/>
                </a:solidFill>
                <a:latin typeface="Calibri"/>
              </a:rPr>
              <a:t>IS-A</a:t>
            </a:r>
            <a:r>
              <a:rPr b="0" lang="en-US" sz="3400" spc="-1" strike="noStrike">
                <a:solidFill>
                  <a:srgbClr val="ffffff"/>
                </a:solidFill>
                <a:latin typeface="Calibri"/>
              </a:rPr>
              <a:t> relationship</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 </a:t>
            </a:r>
            <a:r>
              <a:rPr b="1" lang="en-US" sz="3400" spc="-1" strike="noStrike">
                <a:solidFill>
                  <a:srgbClr val="f3cd60"/>
                </a:solidFill>
                <a:latin typeface="Calibri"/>
              </a:rPr>
              <a:t>IS-A-SUBSTITUTE</a:t>
            </a:r>
            <a:r>
              <a:rPr b="0" lang="en-US" sz="3400" spc="-1" strike="noStrike">
                <a:solidFill>
                  <a:srgbClr val="ffffff"/>
                </a:solidFill>
                <a:latin typeface="Calibri"/>
              </a:rPr>
              <a:t> for the base class</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Share the </a:t>
            </a:r>
            <a:r>
              <a:rPr b="1" lang="en-US" sz="3400" spc="-1" strike="noStrike">
                <a:solidFill>
                  <a:srgbClr val="f3cd60"/>
                </a:solidFill>
                <a:latin typeface="Calibri"/>
              </a:rPr>
              <a:t>same role</a:t>
            </a:r>
            <a:endParaRPr b="0" lang="en-US" sz="3400" spc="-1" strike="noStrike">
              <a:solidFill>
                <a:srgbClr val="ffffff"/>
              </a:solidFill>
              <a:latin typeface="Calibri"/>
            </a:endParaRPr>
          </a:p>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Derived class is the </a:t>
            </a:r>
            <a:r>
              <a:rPr b="1" lang="en-US" sz="3400" spc="-1" strike="noStrike">
                <a:solidFill>
                  <a:srgbClr val="f3cd60"/>
                </a:solidFill>
                <a:latin typeface="Calibri"/>
              </a:rPr>
              <a:t>same as the base class</a:t>
            </a:r>
            <a:r>
              <a:rPr b="1" lang="en-US" sz="3400" spc="-1" strike="noStrike">
                <a:solidFill>
                  <a:srgbClr val="ffffff"/>
                </a:solidFill>
                <a:latin typeface="Calibri"/>
              </a:rPr>
              <a:t> </a:t>
            </a:r>
            <a:r>
              <a:rPr b="0" lang="en-US" sz="3400" spc="-1" strike="noStrike">
                <a:solidFill>
                  <a:srgbClr val="ffffff"/>
                </a:solidFill>
                <a:latin typeface="Calibri"/>
              </a:rPr>
              <a:t>but adds a </a:t>
            </a:r>
            <a:r>
              <a:rPr b="1" lang="en-US" sz="3400" spc="-1" strike="noStrike">
                <a:solidFill>
                  <a:srgbClr val="f3cd60"/>
                </a:solidFill>
                <a:latin typeface="Calibri"/>
              </a:rPr>
              <a:t>little bit more functionality</a:t>
            </a:r>
            <a:endParaRPr b="0" lang="en-US" sz="3400" spc="-1" strike="noStrike">
              <a:solidFill>
                <a:srgbClr val="ffffff"/>
              </a:solidFill>
              <a:latin typeface="Calibri"/>
            </a:endParaRPr>
          </a:p>
        </p:txBody>
      </p:sp>
      <p:sp>
        <p:nvSpPr>
          <p:cNvPr id="582"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When to Use Inheritance</a:t>
            </a:r>
            <a:endParaRPr b="0" lang="en-US" sz="4000" spc="-1" strike="noStrike">
              <a:solidFill>
                <a:srgbClr val="ffffff"/>
              </a:solidFill>
              <a:latin typeface="Calibri"/>
            </a:endParaRPr>
          </a:p>
        </p:txBody>
      </p:sp>
      <p:sp>
        <p:nvSpPr>
          <p:cNvPr id="583" name="TextShape 3"/>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548921B-086D-4EF5-9122-ADD3D96C02FB}" type="slidenum">
              <a:rPr b="0" lang="en-US" sz="1000" spc="-1" strike="noStrike">
                <a:solidFill>
                  <a:srgbClr val="ffffff"/>
                </a:solidFill>
                <a:latin typeface="Calibri"/>
              </a:rPr>
              <a:t>42</a:t>
            </a:fld>
            <a:endParaRPr b="0" lang="en-US" sz="1000" spc="-1" strike="noStrike">
              <a:latin typeface="Times New Roman"/>
            </a:endParaRPr>
          </a:p>
        </p:txBody>
      </p:sp>
      <p:sp>
        <p:nvSpPr>
          <p:cNvPr id="584" name="CustomShape 4"/>
          <p:cNvSpPr/>
          <p:nvPr/>
        </p:nvSpPr>
        <p:spPr>
          <a:xfrm>
            <a:off x="8321040" y="822960"/>
            <a:ext cx="2834640" cy="914400"/>
          </a:xfrm>
          <a:prstGeom prst="wedgeRoundRectCallout">
            <a:avLst>
              <a:gd name="adj1" fmla="val -72818"/>
              <a:gd name="adj2" fmla="val 2524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Too simplistic</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27" dur="indefinite" restart="never" nodeType="tmRoot">
          <p:childTnLst>
            <p:seq>
              <p:cTn id="528" dur="indefinite" nodeType="mainSeq">
                <p:childTnLst>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584"/>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581">
                                            <p:txEl>
                                              <p:pRg st="1" end="1"/>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581">
                                            <p:txEl>
                                              <p:pRg st="2" end="2"/>
                                            </p:txEl>
                                          </p:spTgt>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58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1011960" y="5011560"/>
            <a:ext cx="9806400" cy="774360"/>
          </a:xfrm>
          <a:prstGeom prst="rect">
            <a:avLst/>
          </a:prstGeom>
          <a:noFill/>
          <a:ln>
            <a:noFill/>
          </a:ln>
        </p:spPr>
        <p:txBody>
          <a:bodyPr lIns="36000" rIns="36000" tIns="36000" bIns="36000" anchor="b"/>
          <a:p>
            <a:pPr algn="ctr">
              <a:lnSpc>
                <a:spcPts val="5400"/>
              </a:lnSpc>
            </a:pPr>
            <a:r>
              <a:rPr b="1" lang="en-US" sz="5400" spc="-1" strike="noStrike">
                <a:solidFill>
                  <a:srgbClr val="f3be60"/>
                </a:solidFill>
                <a:latin typeface="Calibri"/>
              </a:rPr>
              <a:t>Reusing Classes</a:t>
            </a:r>
            <a:endParaRPr b="0" lang="en-US" sz="5400" spc="-1" strike="noStrike">
              <a:solidFill>
                <a:srgbClr val="ffffff"/>
              </a:solidFill>
              <a:latin typeface="Calibri"/>
            </a:endParaRPr>
          </a:p>
        </p:txBody>
      </p:sp>
      <p:sp>
        <p:nvSpPr>
          <p:cNvPr id="586" name="TextShape 2"/>
          <p:cNvSpPr txBox="1"/>
          <p:nvPr/>
        </p:nvSpPr>
        <p:spPr>
          <a:xfrm>
            <a:off x="1011960" y="5830920"/>
            <a:ext cx="9806400" cy="718560"/>
          </a:xfrm>
          <a:prstGeom prst="rect">
            <a:avLst/>
          </a:prstGeom>
          <a:noFill/>
          <a:ln>
            <a:noFill/>
          </a:ln>
        </p:spPr>
        <p:txBody>
          <a:bodyPr lIns="36000" rIns="36000" tIns="36000" bIns="36000"/>
          <a:p>
            <a:pPr algn="ctr">
              <a:lnSpc>
                <a:spcPct val="105000"/>
              </a:lnSpc>
              <a:spcAft>
                <a:spcPts val="601"/>
              </a:spcAft>
            </a:pPr>
            <a:r>
              <a:rPr b="0" lang="en-US" sz="4000" spc="199" strike="noStrike">
                <a:solidFill>
                  <a:srgbClr val="f0a22e"/>
                </a:solidFill>
                <a:latin typeface="Calibri"/>
              </a:rPr>
              <a:t>Live Exercises in Class (Lab)</a:t>
            </a:r>
            <a:endParaRPr b="0" lang="en-US" sz="4000" spc="-1" strike="noStrike">
              <a:solidFill>
                <a:srgbClr val="ffffff"/>
              </a:solidFill>
              <a:latin typeface="Calibri"/>
            </a:endParaRPr>
          </a:p>
        </p:txBody>
      </p:sp>
      <p:pic>
        <p:nvPicPr>
          <p:cNvPr id="587" name="Picture 5" descr=""/>
          <p:cNvPicPr/>
          <p:nvPr/>
        </p:nvPicPr>
        <p:blipFill>
          <a:blip r:embed="rId1"/>
          <a:stretch/>
        </p:blipFill>
        <p:spPr>
          <a:xfrm>
            <a:off x="4018320" y="941760"/>
            <a:ext cx="3523680" cy="3637080"/>
          </a:xfrm>
          <a:prstGeom prst="rect">
            <a:avLst/>
          </a:prstGeom>
          <a:ln>
            <a:noFill/>
          </a:ln>
        </p:spPr>
      </p:pic>
    </p:spTree>
  </p:cSld>
  <mc:AlternateContent>
    <mc:Choice Requires="p14">
      <p:transition spd="slow" p14:dur="2000"/>
    </mc:Choice>
    <mc:Fallback>
      <p:transition spd="slow"/>
    </mc:Fallback>
  </mc:AlternateContent>
  <p:timing>
    <p:tnLst>
      <p:par>
        <p:cTn id="545" dur="indefinite" restart="never" nodeType="tmRoot">
          <p:childTnLst>
            <p:seq>
              <p:cTn id="54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C5BA8CA-8FD9-47F8-AA18-FE52D97354E2}" type="slidenum">
              <a:rPr b="0" lang="en-US" sz="1000" spc="-1" strike="noStrike">
                <a:solidFill>
                  <a:srgbClr val="ffffff"/>
                </a:solidFill>
                <a:latin typeface="Calibri"/>
              </a:rPr>
              <a:t>&lt;number&gt;</a:t>
            </a:fld>
            <a:endParaRPr b="0" lang="en-US" sz="1000" spc="-1" strike="noStrike">
              <a:latin typeface="Times New Roman"/>
            </a:endParaRPr>
          </a:p>
        </p:txBody>
      </p:sp>
      <p:sp>
        <p:nvSpPr>
          <p:cNvPr id="589" name="TextShape 2"/>
          <p:cNvSpPr txBox="1"/>
          <p:nvPr/>
        </p:nvSpPr>
        <p:spPr>
          <a:xfrm>
            <a:off x="190440" y="1151280"/>
            <a:ext cx="11804400" cy="5569920"/>
          </a:xfrm>
          <a:prstGeom prst="rect">
            <a:avLst/>
          </a:prstGeom>
          <a:noFill/>
          <a:ln>
            <a:noFill/>
          </a:ln>
        </p:spPr>
        <p:txBody>
          <a:bodyPr lIns="108000" rIns="108000" tIns="36000" bIns="36000"/>
          <a:p>
            <a:pPr marL="358920" indent="-358560">
              <a:lnSpc>
                <a:spcPct val="110000"/>
              </a:lnSpc>
              <a:spcBef>
                <a:spcPts val="601"/>
              </a:spcBef>
              <a:spcAft>
                <a:spcPts val="601"/>
              </a:spcAft>
              <a:buClr>
                <a:srgbClr val="f2b254"/>
              </a:buClr>
              <a:buFont typeface="Wingdings" charset="2"/>
              <a:buChar char=""/>
            </a:pPr>
            <a:r>
              <a:rPr b="0" lang="en-US" sz="3200" spc="-1" strike="noStrike">
                <a:solidFill>
                  <a:srgbClr val="ffffff"/>
                </a:solidFill>
                <a:latin typeface="Calibri"/>
              </a:rPr>
              <a:t>Inheritance is a powerful tool for </a:t>
            </a:r>
            <a:r>
              <a:rPr b="1" lang="en-US" sz="3200" spc="-1" strike="noStrike">
                <a:solidFill>
                  <a:srgbClr val="f3cd60"/>
                </a:solidFill>
                <a:latin typeface="Calibri"/>
              </a:rPr>
              <a:t>code reuse</a:t>
            </a:r>
            <a:endParaRPr b="0" lang="en-US" sz="3200" spc="-1" strike="noStrike">
              <a:solidFill>
                <a:srgbClr val="ffffff"/>
              </a:solidFill>
              <a:latin typeface="Calibri"/>
            </a:endParaRPr>
          </a:p>
          <a:p>
            <a:pPr marL="358920" indent="-358560">
              <a:lnSpc>
                <a:spcPct val="110000"/>
              </a:lnSpc>
              <a:spcBef>
                <a:spcPts val="601"/>
              </a:spcBef>
              <a:spcAft>
                <a:spcPts val="601"/>
              </a:spcAft>
              <a:buClr>
                <a:srgbClr val="f2b254"/>
              </a:buClr>
              <a:buFont typeface="Wingdings" charset="2"/>
              <a:buChar char=""/>
            </a:pPr>
            <a:r>
              <a:rPr b="1" lang="en-US" sz="3200" spc="-1" strike="noStrike">
                <a:solidFill>
                  <a:srgbClr val="f3cd60"/>
                </a:solidFill>
                <a:latin typeface="Calibri"/>
              </a:rPr>
              <a:t>Subclass inherits </a:t>
            </a:r>
            <a:r>
              <a:rPr b="0" lang="en-US" sz="3200" spc="-1" strike="noStrike">
                <a:solidFill>
                  <a:srgbClr val="ffffff"/>
                </a:solidFill>
                <a:latin typeface="Calibri"/>
              </a:rPr>
              <a:t>members from</a:t>
            </a:r>
            <a:r>
              <a:rPr b="0" lang="en-US" sz="3200" spc="-1" strike="noStrike">
                <a:solidFill>
                  <a:srgbClr val="f3cd60"/>
                </a:solidFill>
                <a:latin typeface="Calibri"/>
              </a:rPr>
              <a:t> </a:t>
            </a:r>
            <a:r>
              <a:rPr b="1" lang="en-US" sz="3200" spc="-1" strike="noStrike">
                <a:solidFill>
                  <a:srgbClr val="f3cd60"/>
                </a:solidFill>
                <a:latin typeface="Calibri"/>
              </a:rPr>
              <a:t>Superclass</a:t>
            </a:r>
            <a:endParaRPr b="0" lang="en-US" sz="3200" spc="-1" strike="noStrike">
              <a:solidFill>
                <a:srgbClr val="ffffff"/>
              </a:solidFill>
              <a:latin typeface="Calibri"/>
            </a:endParaRPr>
          </a:p>
          <a:p>
            <a:pPr marL="358920" indent="-358560">
              <a:lnSpc>
                <a:spcPct val="110000"/>
              </a:lnSpc>
              <a:spcBef>
                <a:spcPts val="601"/>
              </a:spcBef>
              <a:spcAft>
                <a:spcPts val="601"/>
              </a:spcAft>
              <a:buClr>
                <a:srgbClr val="f2b254"/>
              </a:buClr>
              <a:buFont typeface="Wingdings" charset="2"/>
              <a:buChar char=""/>
            </a:pPr>
            <a:r>
              <a:rPr b="0" lang="en-US" sz="3200" spc="-1" strike="noStrike">
                <a:solidFill>
                  <a:srgbClr val="ffffff"/>
                </a:solidFill>
                <a:latin typeface="Calibri"/>
              </a:rPr>
              <a:t>Subclass can </a:t>
            </a:r>
            <a:r>
              <a:rPr b="1" lang="en-US" sz="3200" spc="-1" strike="noStrike">
                <a:solidFill>
                  <a:srgbClr val="f3cd60"/>
                </a:solidFill>
                <a:latin typeface="Calibri"/>
              </a:rPr>
              <a:t>override</a:t>
            </a:r>
            <a:r>
              <a:rPr b="0" lang="en-US" sz="3200" spc="-1" strike="noStrike">
                <a:solidFill>
                  <a:srgbClr val="f3cd60"/>
                </a:solidFill>
                <a:latin typeface="Calibri"/>
              </a:rPr>
              <a:t> </a:t>
            </a:r>
            <a:r>
              <a:rPr b="0" lang="en-US" sz="3200" spc="-1" strike="noStrike">
                <a:solidFill>
                  <a:srgbClr val="ffffff"/>
                </a:solidFill>
                <a:latin typeface="Calibri"/>
              </a:rPr>
              <a:t>methods</a:t>
            </a:r>
            <a:endParaRPr b="0" lang="en-US" sz="3200" spc="-1" strike="noStrike">
              <a:solidFill>
                <a:srgbClr val="ffffff"/>
              </a:solidFill>
              <a:latin typeface="Calibri"/>
            </a:endParaRPr>
          </a:p>
          <a:p>
            <a:pPr marL="358920" indent="-358560">
              <a:lnSpc>
                <a:spcPct val="110000"/>
              </a:lnSpc>
              <a:spcBef>
                <a:spcPts val="601"/>
              </a:spcBef>
              <a:spcAft>
                <a:spcPts val="601"/>
              </a:spcAft>
              <a:buClr>
                <a:srgbClr val="f2b254"/>
              </a:buClr>
              <a:buFont typeface="Wingdings" charset="2"/>
              <a:buChar char=""/>
            </a:pPr>
            <a:r>
              <a:rPr b="0" lang="en-US" sz="3200" spc="-1" strike="noStrike">
                <a:solidFill>
                  <a:srgbClr val="ffffff"/>
                </a:solidFill>
                <a:latin typeface="Calibri"/>
              </a:rPr>
              <a:t>Look for classes with the </a:t>
            </a:r>
            <a:r>
              <a:rPr b="1" lang="en-US" sz="3200" spc="-1" strike="noStrike">
                <a:solidFill>
                  <a:srgbClr val="f3cd60"/>
                </a:solidFill>
                <a:latin typeface="Calibri"/>
              </a:rPr>
              <a:t>same role</a:t>
            </a:r>
            <a:endParaRPr b="0" lang="en-US" sz="3200" spc="-1" strike="noStrike">
              <a:solidFill>
                <a:srgbClr val="ffffff"/>
              </a:solidFill>
              <a:latin typeface="Calibri"/>
            </a:endParaRPr>
          </a:p>
          <a:p>
            <a:pPr marL="358920" indent="-358560">
              <a:lnSpc>
                <a:spcPct val="110000"/>
              </a:lnSpc>
              <a:spcBef>
                <a:spcPts val="601"/>
              </a:spcBef>
              <a:spcAft>
                <a:spcPts val="601"/>
              </a:spcAft>
              <a:buClr>
                <a:srgbClr val="f2b254"/>
              </a:buClr>
              <a:buFont typeface="Wingdings" charset="2"/>
              <a:buChar char=""/>
            </a:pPr>
            <a:r>
              <a:rPr b="0" lang="en-US" sz="3200" spc="-1" strike="noStrike">
                <a:solidFill>
                  <a:srgbClr val="ffffff"/>
                </a:solidFill>
                <a:latin typeface="Calibri"/>
              </a:rPr>
              <a:t>Look for </a:t>
            </a:r>
            <a:r>
              <a:rPr b="1" lang="en-US" sz="3200" spc="-1" strike="noStrike">
                <a:solidFill>
                  <a:srgbClr val="f3cd60"/>
                </a:solidFill>
                <a:latin typeface="Calibri"/>
              </a:rPr>
              <a:t>IS-A</a:t>
            </a:r>
            <a:r>
              <a:rPr b="1" lang="en-US" sz="3200" spc="-1" strike="noStrike">
                <a:solidFill>
                  <a:srgbClr val="ffffff"/>
                </a:solidFill>
                <a:latin typeface="Calibri"/>
              </a:rPr>
              <a:t> </a:t>
            </a:r>
            <a:r>
              <a:rPr b="0" lang="en-US" sz="3200" spc="-1" strike="noStrike">
                <a:solidFill>
                  <a:srgbClr val="ffffff"/>
                </a:solidFill>
                <a:latin typeface="Calibri"/>
              </a:rPr>
              <a:t>and </a:t>
            </a:r>
            <a:r>
              <a:rPr b="1" lang="en-US" sz="3200" spc="-1" strike="noStrike">
                <a:solidFill>
                  <a:srgbClr val="f3cd60"/>
                </a:solidFill>
                <a:latin typeface="Calibri"/>
              </a:rPr>
              <a:t>IS-A-SUBSTITUTE</a:t>
            </a:r>
            <a:r>
              <a:rPr b="1" lang="en-US" sz="3200" spc="-1" strike="noStrike">
                <a:solidFill>
                  <a:srgbClr val="ffffff"/>
                </a:solidFill>
                <a:latin typeface="Calibri"/>
              </a:rPr>
              <a:t> </a:t>
            </a:r>
            <a:r>
              <a:rPr b="0" lang="en-US" sz="3200" spc="-1" strike="noStrike">
                <a:solidFill>
                  <a:srgbClr val="ffffff"/>
                </a:solidFill>
                <a:latin typeface="Calibri"/>
              </a:rPr>
              <a:t>for relationship</a:t>
            </a:r>
            <a:endParaRPr b="0" lang="en-US" sz="3200" spc="-1" strike="noStrike">
              <a:solidFill>
                <a:srgbClr val="ffffff"/>
              </a:solidFill>
              <a:latin typeface="Calibri"/>
            </a:endParaRPr>
          </a:p>
          <a:p>
            <a:pPr marL="358920" indent="-358560">
              <a:lnSpc>
                <a:spcPct val="110000"/>
              </a:lnSpc>
              <a:spcBef>
                <a:spcPts val="601"/>
              </a:spcBef>
              <a:spcAft>
                <a:spcPts val="601"/>
              </a:spcAft>
              <a:buClr>
                <a:srgbClr val="f2b254"/>
              </a:buClr>
              <a:buFont typeface="Wingdings" charset="2"/>
              <a:buChar char=""/>
            </a:pPr>
            <a:r>
              <a:rPr b="0" lang="en-US" sz="3200" spc="-1" strike="noStrike">
                <a:solidFill>
                  <a:srgbClr val="ffffff"/>
                </a:solidFill>
                <a:latin typeface="Calibri"/>
              </a:rPr>
              <a:t>Consider </a:t>
            </a:r>
            <a:r>
              <a:rPr b="1" lang="en-US" sz="3200" spc="-1" strike="noStrike">
                <a:solidFill>
                  <a:srgbClr val="f3cd60"/>
                </a:solidFill>
                <a:latin typeface="Calibri"/>
              </a:rPr>
              <a:t>Composition</a:t>
            </a:r>
            <a:r>
              <a:rPr b="0" lang="en-US" sz="3200" spc="-1" strike="noStrike">
                <a:solidFill>
                  <a:srgbClr val="ffffff"/>
                </a:solidFill>
                <a:latin typeface="Calibri"/>
              </a:rPr>
              <a:t> and </a:t>
            </a:r>
            <a:r>
              <a:rPr b="1" lang="en-US" sz="3200" spc="-1" strike="noStrike">
                <a:solidFill>
                  <a:srgbClr val="f3cd60"/>
                </a:solidFill>
                <a:latin typeface="Calibri"/>
              </a:rPr>
              <a:t>Delegation</a:t>
            </a:r>
            <a:r>
              <a:rPr b="0" lang="en-US" sz="3200" spc="-1" strike="noStrike">
                <a:solidFill>
                  <a:srgbClr val="ffffff"/>
                </a:solidFill>
                <a:latin typeface="Calibri"/>
              </a:rPr>
              <a:t> instead</a:t>
            </a:r>
            <a:endParaRPr b="0" lang="en-US" sz="3200" spc="-1" strike="noStrike">
              <a:solidFill>
                <a:srgbClr val="ffffff"/>
              </a:solidFill>
              <a:latin typeface="Calibri"/>
            </a:endParaRPr>
          </a:p>
          <a:p>
            <a:pPr>
              <a:lnSpc>
                <a:spcPct val="110000"/>
              </a:lnSpc>
              <a:spcBef>
                <a:spcPts val="601"/>
              </a:spcBef>
              <a:spcAft>
                <a:spcPts val="601"/>
              </a:spcAft>
            </a:pPr>
            <a:endParaRPr b="0" lang="en-US" sz="3200" spc="-1" strike="noStrike">
              <a:solidFill>
                <a:srgbClr val="ffffff"/>
              </a:solidFill>
              <a:latin typeface="Calibri"/>
            </a:endParaRPr>
          </a:p>
        </p:txBody>
      </p:sp>
      <p:sp>
        <p:nvSpPr>
          <p:cNvPr id="590" name="TextShape 3"/>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pic>
        <p:nvPicPr>
          <p:cNvPr id="591" name="Picture 7" descr=""/>
          <p:cNvPicPr/>
          <p:nvPr/>
        </p:nvPicPr>
        <p:blipFill>
          <a:blip r:embed="rId1"/>
          <a:stretch/>
        </p:blipFill>
        <p:spPr>
          <a:xfrm flipH="1">
            <a:off x="9784080" y="1554480"/>
            <a:ext cx="2252880" cy="2437920"/>
          </a:xfrm>
          <a:prstGeom prst="rect">
            <a:avLst/>
          </a:prstGeom>
          <a:ln>
            <a:noFill/>
          </a:ln>
        </p:spPr>
      </p:pic>
    </p:spTree>
  </p:cSld>
  <mc:AlternateContent>
    <mc:Choice Requires="p14">
      <p:transition spd="slow" p14:dur="2000"/>
    </mc:Choice>
    <mc:Fallback>
      <p:transition spd="slow"/>
    </mc:Fallback>
  </mc:AlternateContent>
  <p:timing>
    <p:tnLst>
      <p:par>
        <p:cTn id="547" dur="indefinite" restart="never" nodeType="tmRoot">
          <p:childTnLst>
            <p:seq>
              <p:cTn id="54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TextShape 1"/>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Java OOP Basics – Inheritance</a:t>
            </a:r>
            <a:endParaRPr b="0" lang="en-US" sz="4000" spc="-1" strike="noStrike">
              <a:solidFill>
                <a:srgbClr val="ffffff"/>
              </a:solidFill>
              <a:latin typeface="Calibri"/>
            </a:endParaRPr>
          </a:p>
        </p:txBody>
      </p:sp>
      <p:sp>
        <p:nvSpPr>
          <p:cNvPr id="593" name="TextShape 2"/>
          <p:cNvSpPr txBox="1"/>
          <p:nvPr/>
        </p:nvSpPr>
        <p:spPr>
          <a:xfrm>
            <a:off x="1529280" y="6400800"/>
            <a:ext cx="10482120" cy="351360"/>
          </a:xfrm>
          <a:prstGeom prst="rect">
            <a:avLst/>
          </a:prstGeom>
          <a:noFill/>
          <a:ln>
            <a:noFill/>
          </a:ln>
        </p:spPr>
        <p:txBody>
          <a:bodyPr lIns="36000" rIns="36000" tIns="36000" bIns="36000"/>
          <a:p>
            <a:pPr algn="r">
              <a:lnSpc>
                <a:spcPct val="105000"/>
              </a:lnSpc>
              <a:spcBef>
                <a:spcPts val="601"/>
              </a:spcBef>
              <a:spcAft>
                <a:spcPts val="601"/>
              </a:spcAft>
            </a:pPr>
            <a:r>
              <a:rPr b="0" lang="en-US" sz="1800" spc="-1" strike="noStrike" u="sng">
                <a:solidFill>
                  <a:srgbClr val="f6c781"/>
                </a:solidFill>
                <a:uFillTx/>
                <a:latin typeface="Calibri"/>
                <a:hlinkClick r:id="rId1"/>
              </a:rPr>
              <a:t>https://softuni.bg/modules/21/java-fundamentals</a:t>
            </a:r>
            <a:endParaRPr b="0" lang="en-US" sz="1800" spc="-1" strike="noStrike">
              <a:solidFill>
                <a:srgbClr val="ffffff"/>
              </a:solidFill>
              <a:latin typeface="Calibri"/>
            </a:endParaRPr>
          </a:p>
        </p:txBody>
      </p:sp>
      <p:pic>
        <p:nvPicPr>
          <p:cNvPr id="594" name="Picture 34" descr=""/>
          <p:cNvPicPr/>
          <p:nvPr/>
        </p:nvPicPr>
        <p:blipFill>
          <a:blip r:embed="rId2"/>
          <a:stretch/>
        </p:blipFill>
        <p:spPr>
          <a:xfrm>
            <a:off x="9439200" y="3886200"/>
            <a:ext cx="2553120" cy="555120"/>
          </a:xfrm>
          <a:prstGeom prst="rect">
            <a:avLst/>
          </a:prstGeom>
          <a:ln>
            <a:noFill/>
          </a:ln>
          <a:effectLst>
            <a:outerShdw algn="tl" blurRad="292100" dir="2700000" dist="139498" rotWithShape="0">
              <a:srgbClr val="333333">
                <a:alpha val="65000"/>
              </a:srgbClr>
            </a:outerShdw>
            <a:softEdge rad="0"/>
          </a:effectLst>
        </p:spPr>
      </p:pic>
      <p:pic>
        <p:nvPicPr>
          <p:cNvPr id="595" name="Picture 35" descr=""/>
          <p:cNvPicPr/>
          <p:nvPr/>
        </p:nvPicPr>
        <p:blipFill>
          <a:blip r:embed="rId3"/>
          <a:stretch/>
        </p:blipFill>
        <p:spPr>
          <a:xfrm>
            <a:off x="7199280" y="2139840"/>
            <a:ext cx="2898000" cy="676080"/>
          </a:xfrm>
          <a:prstGeom prst="rect">
            <a:avLst/>
          </a:prstGeom>
          <a:ln>
            <a:noFill/>
          </a:ln>
        </p:spPr>
      </p:pic>
      <p:pic>
        <p:nvPicPr>
          <p:cNvPr id="596" name="Picture 36" descr=""/>
          <p:cNvPicPr/>
          <p:nvPr/>
        </p:nvPicPr>
        <p:blipFill>
          <a:blip r:embed="rId4"/>
          <a:stretch/>
        </p:blipFill>
        <p:spPr>
          <a:xfrm>
            <a:off x="7199280" y="2949120"/>
            <a:ext cx="1780920" cy="747000"/>
          </a:xfrm>
          <a:prstGeom prst="rect">
            <a:avLst/>
          </a:prstGeom>
          <a:ln>
            <a:noFill/>
          </a:ln>
        </p:spPr>
      </p:pic>
      <p:pic>
        <p:nvPicPr>
          <p:cNvPr id="597" name="Picture 37" descr=""/>
          <p:cNvPicPr/>
          <p:nvPr/>
        </p:nvPicPr>
        <p:blipFill>
          <a:blip r:embed="rId5"/>
          <a:stretch/>
        </p:blipFill>
        <p:spPr>
          <a:xfrm>
            <a:off x="9092880" y="2949120"/>
            <a:ext cx="2898000" cy="747000"/>
          </a:xfrm>
          <a:prstGeom prst="rect">
            <a:avLst/>
          </a:prstGeom>
          <a:ln>
            <a:noFill/>
          </a:ln>
        </p:spPr>
      </p:pic>
      <p:pic>
        <p:nvPicPr>
          <p:cNvPr id="598" name="Picture 38" descr=""/>
          <p:cNvPicPr/>
          <p:nvPr/>
        </p:nvPicPr>
        <p:blipFill>
          <a:blip r:embed="rId6"/>
          <a:stretch/>
        </p:blipFill>
        <p:spPr>
          <a:xfrm>
            <a:off x="10213200" y="2139840"/>
            <a:ext cx="1780200" cy="676080"/>
          </a:xfrm>
          <a:prstGeom prst="rect">
            <a:avLst/>
          </a:prstGeom>
          <a:ln>
            <a:noFill/>
          </a:ln>
        </p:spPr>
      </p:pic>
      <p:pic>
        <p:nvPicPr>
          <p:cNvPr id="599" name="Picture 39" descr=""/>
          <p:cNvPicPr/>
          <p:nvPr/>
        </p:nvPicPr>
        <p:blipFill>
          <a:blip r:embed="rId7"/>
          <a:stretch/>
        </p:blipFill>
        <p:spPr>
          <a:xfrm>
            <a:off x="7199280" y="3886200"/>
            <a:ext cx="2142000" cy="555120"/>
          </a:xfrm>
          <a:prstGeom prst="rect">
            <a:avLst/>
          </a:prstGeom>
          <a:ln>
            <a:noFill/>
          </a:ln>
        </p:spPr>
      </p:pic>
      <p:pic>
        <p:nvPicPr>
          <p:cNvPr id="600" name="Picture 40" descr=""/>
          <p:cNvPicPr/>
          <p:nvPr/>
        </p:nvPicPr>
        <p:blipFill>
          <a:blip r:embed="rId8"/>
          <a:stretch/>
        </p:blipFill>
        <p:spPr>
          <a:xfrm>
            <a:off x="10138680" y="4626720"/>
            <a:ext cx="1853280" cy="1392480"/>
          </a:xfrm>
          <a:prstGeom prst="rect">
            <a:avLst/>
          </a:prstGeom>
          <a:ln>
            <a:noFill/>
          </a:ln>
        </p:spPr>
      </p:pic>
      <p:pic>
        <p:nvPicPr>
          <p:cNvPr id="601" name="Picture 41" descr=""/>
          <p:cNvPicPr/>
          <p:nvPr/>
        </p:nvPicPr>
        <p:blipFill>
          <a:blip r:embed="rId9"/>
          <a:stretch/>
        </p:blipFill>
        <p:spPr>
          <a:xfrm>
            <a:off x="7161120" y="1313640"/>
            <a:ext cx="1533960" cy="660240"/>
          </a:xfrm>
          <a:prstGeom prst="rect">
            <a:avLst/>
          </a:prstGeom>
          <a:ln>
            <a:noFill/>
          </a:ln>
        </p:spPr>
      </p:pic>
      <p:pic>
        <p:nvPicPr>
          <p:cNvPr id="602" name="Picture 42" descr=""/>
          <p:cNvPicPr/>
          <p:nvPr/>
        </p:nvPicPr>
        <p:blipFill>
          <a:blip r:embed="rId10"/>
          <a:stretch/>
        </p:blipFill>
        <p:spPr>
          <a:xfrm>
            <a:off x="7200720" y="5405400"/>
            <a:ext cx="2798280" cy="614160"/>
          </a:xfrm>
          <a:prstGeom prst="rect">
            <a:avLst/>
          </a:prstGeom>
          <a:ln>
            <a:noFill/>
          </a:ln>
        </p:spPr>
      </p:pic>
      <p:pic>
        <p:nvPicPr>
          <p:cNvPr id="603" name="Picture 43" descr=""/>
          <p:cNvPicPr/>
          <p:nvPr/>
        </p:nvPicPr>
        <p:blipFill>
          <a:blip r:embed="rId11"/>
          <a:stretch/>
        </p:blipFill>
        <p:spPr>
          <a:xfrm>
            <a:off x="8805600" y="1304280"/>
            <a:ext cx="1482480" cy="669240"/>
          </a:xfrm>
          <a:prstGeom prst="rect">
            <a:avLst/>
          </a:prstGeom>
          <a:ln>
            <a:noFill/>
          </a:ln>
        </p:spPr>
      </p:pic>
      <p:pic>
        <p:nvPicPr>
          <p:cNvPr id="604" name="Picture 44" descr=""/>
          <p:cNvPicPr/>
          <p:nvPr/>
        </p:nvPicPr>
        <p:blipFill>
          <a:blip r:embed="rId12"/>
          <a:stretch/>
        </p:blipFill>
        <p:spPr>
          <a:xfrm>
            <a:off x="10449360" y="1295280"/>
            <a:ext cx="1512000" cy="678240"/>
          </a:xfrm>
          <a:prstGeom prst="rect">
            <a:avLst/>
          </a:prstGeom>
          <a:ln>
            <a:noFill/>
          </a:ln>
        </p:spPr>
      </p:pic>
      <p:pic>
        <p:nvPicPr>
          <p:cNvPr id="605" name="Picture 45" descr=""/>
          <p:cNvPicPr/>
          <p:nvPr/>
        </p:nvPicPr>
        <p:blipFill>
          <a:blip r:embed="rId13"/>
          <a:stretch/>
        </p:blipFill>
        <p:spPr>
          <a:xfrm>
            <a:off x="7200720" y="4641480"/>
            <a:ext cx="2798280" cy="614160"/>
          </a:xfrm>
          <a:prstGeom prst="rect">
            <a:avLst/>
          </a:prstGeom>
          <a:ln>
            <a:noFill/>
          </a:ln>
        </p:spPr>
      </p:pic>
    </p:spTree>
  </p:cSld>
  <mc:AlternateContent>
    <mc:Choice Requires="p14">
      <p:transition spd="slow" p14:dur="2000"/>
    </mc:Choice>
    <mc:Fallback>
      <p:transition spd="slow"/>
    </mc:Fallback>
  </mc:AlternateContent>
  <p:timing>
    <p:tnLst>
      <p:par>
        <p:cTn id="549" dur="indefinite" restart="never" nodeType="tmRoot">
          <p:childTnLst>
            <p:seq>
              <p:cTn id="55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TextShape 1"/>
          <p:cNvSpPr txBox="1"/>
          <p:nvPr/>
        </p:nvSpPr>
        <p:spPr>
          <a:xfrm>
            <a:off x="0" y="103320"/>
            <a:ext cx="9073800" cy="936360"/>
          </a:xfrm>
          <a:prstGeom prst="rect">
            <a:avLst/>
          </a:prstGeom>
          <a:noFill/>
          <a:ln>
            <a:noFill/>
          </a:ln>
        </p:spPr>
        <p:txBody>
          <a:bodyPr lIns="108000" rIns="108000" tIns="36000" bIns="36000" anchor="ctr">
            <a:normAutofit fontScale="73000"/>
          </a:bodyPr>
          <a:p>
            <a:pPr>
              <a:lnSpc>
                <a:spcPct val="90000"/>
              </a:lnSpc>
            </a:pPr>
            <a:r>
              <a:rPr b="1" lang="en-US" sz="4000" spc="-1" strike="noStrike">
                <a:solidFill>
                  <a:srgbClr val="f3be60"/>
                </a:solidFill>
                <a:latin typeface="Calibri"/>
              </a:rPr>
              <a:t>Trainings @ Software University (SoftUni)</a:t>
            </a:r>
            <a:endParaRPr b="0" lang="en-US" sz="4000" spc="-1" strike="noStrike">
              <a:solidFill>
                <a:srgbClr val="ffffff"/>
              </a:solidFill>
              <a:latin typeface="Calibri"/>
            </a:endParaRPr>
          </a:p>
        </p:txBody>
      </p:sp>
      <p:sp>
        <p:nvSpPr>
          <p:cNvPr id="607" name="TextShape 2"/>
          <p:cNvSpPr txBox="1"/>
          <p:nvPr/>
        </p:nvSpPr>
        <p:spPr>
          <a:xfrm>
            <a:off x="0" y="1039680"/>
            <a:ext cx="9434160" cy="5638320"/>
          </a:xfrm>
          <a:prstGeom prst="rect">
            <a:avLst/>
          </a:prstGeom>
          <a:noFill/>
          <a:ln>
            <a:noFill/>
          </a:ln>
        </p:spPr>
        <p:txBody>
          <a:bodyPr lIns="108000" rIns="108000" tIns="36000" bIns="36000"/>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High-Quality Education, Profession and Job for Software Developers</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1"/>
              </a:rPr>
              <a:t>softuni.bg</a:t>
            </a:r>
            <a:r>
              <a:rPr b="0" lang="en-US" sz="2900" spc="-1" strike="noStrike">
                <a:solidFill>
                  <a:srgbClr val="ffffff"/>
                </a:solidFill>
                <a:latin typeface="Calibri"/>
              </a:rPr>
              <a:t> </a:t>
            </a:r>
            <a:endParaRPr b="0" lang="en-US" sz="29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Foundation</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u="sng">
                <a:solidFill>
                  <a:srgbClr val="f6c781"/>
                </a:solidFill>
                <a:uFillTx/>
                <a:latin typeface="Calibri"/>
                <a:hlinkClick r:id="rId2"/>
              </a:rPr>
              <a:t>http://softuni.foundation/</a:t>
            </a:r>
            <a:endParaRPr b="0" lang="en-US" sz="30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Facebook</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3"/>
              </a:rPr>
              <a:t>facebook.com/SoftwareUniversity</a:t>
            </a:r>
            <a:endParaRPr b="0" lang="en-US" sz="29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Forums</a:t>
            </a:r>
            <a:endParaRPr b="0" lang="en-US" sz="3200" spc="-1" strike="noStrike">
              <a:solidFill>
                <a:srgbClr val="ffffff"/>
              </a:solidFill>
              <a:latin typeface="Calibri"/>
            </a:endParaRPr>
          </a:p>
          <a:p>
            <a:pPr lvl="2" marL="609480" indent="-304560">
              <a:lnSpc>
                <a:spcPct val="100000"/>
              </a:lnSpc>
              <a:spcBef>
                <a:spcPts val="601"/>
              </a:spcBef>
              <a:spcAft>
                <a:spcPts val="601"/>
              </a:spcAft>
              <a:buClr>
                <a:srgbClr val="f2b254"/>
              </a:buClr>
              <a:buFont typeface="Wingdings" charset="2"/>
              <a:buChar char=""/>
            </a:pPr>
            <a:r>
              <a:rPr b="0" lang="en-US" sz="3000" spc="-1" strike="noStrike" u="sng">
                <a:solidFill>
                  <a:srgbClr val="f6c781"/>
                </a:solidFill>
                <a:uFillTx/>
                <a:latin typeface="Calibri"/>
                <a:hlinkClick r:id="rId4"/>
              </a:rPr>
              <a:t>forum.softuni.bg</a:t>
            </a:r>
            <a:endParaRPr b="0" lang="en-US" sz="3000" spc="-1" strike="noStrike">
              <a:solidFill>
                <a:srgbClr val="ffffff"/>
              </a:solidFill>
              <a:latin typeface="Calibri"/>
            </a:endParaRPr>
          </a:p>
        </p:txBody>
      </p:sp>
      <p:pic>
        <p:nvPicPr>
          <p:cNvPr id="608" name="Picture 9" descr=""/>
          <p:cNvPicPr/>
          <p:nvPr/>
        </p:nvPicPr>
        <p:blipFill>
          <a:blip r:embed="rId5">
            <a:alphaModFix amt="50000"/>
          </a:blip>
          <a:stretch/>
        </p:blipFill>
        <p:spPr>
          <a:xfrm>
            <a:off x="9457200" y="3020040"/>
            <a:ext cx="2269440" cy="565920"/>
          </a:xfrm>
          <a:prstGeom prst="rect">
            <a:avLst/>
          </a:prstGeom>
          <a:ln>
            <a:noFill/>
          </a:ln>
        </p:spPr>
      </p:pic>
      <p:pic>
        <p:nvPicPr>
          <p:cNvPr id="609" name="Picture 4" descr=""/>
          <p:cNvPicPr/>
          <p:nvPr/>
        </p:nvPicPr>
        <p:blipFill>
          <a:blip r:embed="rId6"/>
          <a:stretch/>
        </p:blipFill>
        <p:spPr>
          <a:xfrm>
            <a:off x="10075680" y="4064400"/>
            <a:ext cx="1003680" cy="1017360"/>
          </a:xfrm>
          <a:prstGeom prst="rect">
            <a:avLst/>
          </a:prstGeom>
          <a:ln>
            <a:noFill/>
          </a:ln>
        </p:spPr>
      </p:pic>
      <p:pic>
        <p:nvPicPr>
          <p:cNvPr id="610" name="Picture 12" descr=""/>
          <p:cNvPicPr/>
          <p:nvPr/>
        </p:nvPicPr>
        <p:blipFill>
          <a:blip r:embed="rId7"/>
          <a:stretch/>
        </p:blipFill>
        <p:spPr>
          <a:xfrm>
            <a:off x="10109160" y="5410080"/>
            <a:ext cx="969840" cy="965520"/>
          </a:xfrm>
          <a:prstGeom prst="rect">
            <a:avLst/>
          </a:prstGeom>
          <a:ln>
            <a:noFill/>
          </a:ln>
        </p:spPr>
      </p:pic>
      <p:pic>
        <p:nvPicPr>
          <p:cNvPr id="611" name="Picture 4" descr=""/>
          <p:cNvPicPr/>
          <p:nvPr/>
        </p:nvPicPr>
        <p:blipFill>
          <a:blip r:embed="rId8"/>
          <a:stretch/>
        </p:blipFill>
        <p:spPr>
          <a:xfrm>
            <a:off x="6295320" y="2727360"/>
            <a:ext cx="2746800" cy="3657240"/>
          </a:xfrm>
          <a:prstGeom prst="rect">
            <a:avLst/>
          </a:prstGeom>
          <a:ln>
            <a:noFill/>
          </a:ln>
        </p:spPr>
      </p:pic>
      <p:pic>
        <p:nvPicPr>
          <p:cNvPr id="612" name="Picture 15" descr=""/>
          <p:cNvPicPr/>
          <p:nvPr/>
        </p:nvPicPr>
        <p:blipFill>
          <a:blip r:embed="rId9"/>
          <a:stretch/>
        </p:blipFill>
        <p:spPr>
          <a:xfrm>
            <a:off x="9829440" y="1039680"/>
            <a:ext cx="1495800" cy="1845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49E53314-5945-4F16-883D-3656E5D43A68}" type="slidenum">
              <a:rPr b="0" lang="en-US" sz="1000" spc="-1" strike="noStrike">
                <a:solidFill>
                  <a:srgbClr val="ffffff"/>
                </a:solidFill>
                <a:latin typeface="Calibri"/>
              </a:rPr>
              <a:t>&lt;number&gt;</a:t>
            </a:fld>
            <a:endParaRPr b="0" lang="en-US" sz="1000" spc="-1" strike="noStrike">
              <a:latin typeface="Times New Roman"/>
            </a:endParaRPr>
          </a:p>
        </p:txBody>
      </p:sp>
      <p:sp>
        <p:nvSpPr>
          <p:cNvPr id="240" name="TextShape 2"/>
          <p:cNvSpPr txBox="1"/>
          <p:nvPr/>
        </p:nvSpPr>
        <p:spPr>
          <a:xfrm>
            <a:off x="190440" y="1151280"/>
            <a:ext cx="11804400" cy="5569920"/>
          </a:xfrm>
          <a:prstGeom prst="rect">
            <a:avLst/>
          </a:prstGeom>
          <a:noFill/>
          <a:ln>
            <a:noFill/>
          </a:ln>
        </p:spPr>
        <p:txBody>
          <a:bodyPr lIns="108000" rIns="108000" tIns="36000" bIns="36000">
            <a:normAutofit/>
          </a:bodyPr>
          <a:p>
            <a:pPr marL="304920" indent="-304560">
              <a:lnSpc>
                <a:spcPct val="110000"/>
              </a:lnSpc>
              <a:spcBef>
                <a:spcPts val="601"/>
              </a:spcBef>
              <a:spcAft>
                <a:spcPts val="601"/>
              </a:spcAft>
              <a:buClr>
                <a:srgbClr val="f2b254"/>
              </a:buClr>
              <a:buFont typeface="Wingdings" charset="2"/>
              <a:buChar char=""/>
            </a:pPr>
            <a:r>
              <a:rPr b="1" lang="en-US" sz="3400" spc="-1" strike="noStrike">
                <a:solidFill>
                  <a:srgbClr val="f3cd60"/>
                </a:solidFill>
                <a:latin typeface="Calibri"/>
              </a:rPr>
              <a:t>Superclass</a:t>
            </a:r>
            <a:r>
              <a:rPr b="0" lang="en-US" sz="3400" spc="-1" strike="noStrike">
                <a:solidFill>
                  <a:srgbClr val="ffffff"/>
                </a:solidFill>
                <a:latin typeface="Calibri"/>
              </a:rPr>
              <a:t> - Parent class, Base Class </a:t>
            </a:r>
            <a:endParaRPr b="0" lang="en-US" sz="3400" spc="-1" strike="noStrike">
              <a:solidFill>
                <a:srgbClr val="ffffff"/>
              </a:solidFill>
              <a:latin typeface="Calibri"/>
            </a:endParaRPr>
          </a:p>
          <a:p>
            <a:pPr lvl="1" marL="609480" indent="-231120">
              <a:lnSpc>
                <a:spcPct val="110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The class giving its members to its child class</a:t>
            </a:r>
            <a:endParaRPr b="0" lang="en-US" sz="3200" spc="-1" strike="noStrike">
              <a:solidFill>
                <a:srgbClr val="ffffff"/>
              </a:solidFill>
              <a:latin typeface="Calibri"/>
            </a:endParaRPr>
          </a:p>
          <a:p>
            <a:pPr marL="304920" indent="-304560">
              <a:lnSpc>
                <a:spcPct val="110000"/>
              </a:lnSpc>
              <a:spcBef>
                <a:spcPts val="601"/>
              </a:spcBef>
              <a:spcAft>
                <a:spcPts val="601"/>
              </a:spcAft>
              <a:buClr>
                <a:srgbClr val="f2b254"/>
              </a:buClr>
              <a:buFont typeface="Wingdings" charset="2"/>
              <a:buChar char=""/>
            </a:pPr>
            <a:r>
              <a:rPr b="1" lang="en-US" sz="3400" spc="-1" strike="noStrike">
                <a:solidFill>
                  <a:srgbClr val="f3cd60"/>
                </a:solidFill>
                <a:latin typeface="Calibri"/>
              </a:rPr>
              <a:t>Subclass</a:t>
            </a:r>
            <a:r>
              <a:rPr b="0" lang="en-US" sz="3400" spc="-1" strike="noStrike">
                <a:solidFill>
                  <a:srgbClr val="f3cd60"/>
                </a:solidFill>
                <a:latin typeface="Calibri"/>
              </a:rPr>
              <a:t> </a:t>
            </a:r>
            <a:r>
              <a:rPr b="0" lang="en-US" sz="3400" spc="-1" strike="noStrike">
                <a:solidFill>
                  <a:srgbClr val="ffffff"/>
                </a:solidFill>
                <a:latin typeface="Calibri"/>
              </a:rPr>
              <a:t>- Child class, Derived Class</a:t>
            </a:r>
            <a:endParaRPr b="0" lang="en-US" sz="3400" spc="-1" strike="noStrike">
              <a:solidFill>
                <a:srgbClr val="ffffff"/>
              </a:solidFill>
              <a:latin typeface="Calibri"/>
            </a:endParaRPr>
          </a:p>
          <a:p>
            <a:pPr lvl="1" marL="609480" indent="-231120">
              <a:lnSpc>
                <a:spcPct val="110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The class taking members from its base class</a:t>
            </a:r>
            <a:endParaRPr b="0" lang="en-US" sz="3200" spc="-1" strike="noStrike">
              <a:solidFill>
                <a:srgbClr val="ffffff"/>
              </a:solidFill>
              <a:latin typeface="Calibri"/>
            </a:endParaRPr>
          </a:p>
        </p:txBody>
      </p:sp>
      <p:sp>
        <p:nvSpPr>
          <p:cNvPr id="241" name="TextShape 3"/>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Inheritance</a:t>
            </a:r>
            <a:endParaRPr b="0" lang="en-US" sz="4000" spc="-1" strike="noStrike">
              <a:solidFill>
                <a:srgbClr val="ffffff"/>
              </a:solidFill>
              <a:latin typeface="Calibri"/>
            </a:endParaRPr>
          </a:p>
        </p:txBody>
      </p:sp>
      <p:sp>
        <p:nvSpPr>
          <p:cNvPr id="242" name="CustomShape 4"/>
          <p:cNvSpPr/>
          <p:nvPr/>
        </p:nvSpPr>
        <p:spPr>
          <a:xfrm>
            <a:off x="3601080" y="4338000"/>
            <a:ext cx="5007600" cy="576000"/>
          </a:xfrm>
          <a:prstGeom prst="roundRect">
            <a:avLst>
              <a:gd name="adj" fmla="val 16667"/>
            </a:avLst>
          </a:prstGeom>
          <a:solidFill>
            <a:schemeClr val="accent5">
              <a:lumMod val="40000"/>
              <a:lumOff val="60000"/>
              <a:alpha val="14902"/>
            </a:schemeClr>
          </a:solidFill>
          <a:ln w="38160">
            <a:solidFill>
              <a:schemeClr val="accent1"/>
            </a:solidFill>
            <a:miter/>
          </a:ln>
        </p:spPr>
        <p:style>
          <a:lnRef idx="0"/>
          <a:fillRef idx="0"/>
          <a:effectRef idx="0"/>
          <a:fontRef idx="minor"/>
        </p:style>
        <p:txBody>
          <a:bodyPr wrap="none" lIns="90000" rIns="90000" tIns="45000" bIns="45000" anchor="ctr"/>
          <a:p>
            <a:pPr algn="ctr">
              <a:lnSpc>
                <a:spcPct val="100000"/>
              </a:lnSpc>
            </a:pPr>
            <a:r>
              <a:rPr b="1" lang="en-US" sz="4000" spc="-1" strike="noStrike">
                <a:solidFill>
                  <a:srgbClr val="fbeec9"/>
                </a:solidFill>
                <a:latin typeface="Consolas"/>
              </a:rPr>
              <a:t>Superclass</a:t>
            </a:r>
            <a:endParaRPr b="0" lang="en-US" sz="4000" spc="-1" strike="noStrike">
              <a:latin typeface="Arial"/>
            </a:endParaRPr>
          </a:p>
        </p:txBody>
      </p:sp>
      <p:sp>
        <p:nvSpPr>
          <p:cNvPr id="243" name="CustomShape 5"/>
          <p:cNvSpPr/>
          <p:nvPr/>
        </p:nvSpPr>
        <p:spPr>
          <a:xfrm>
            <a:off x="3601080" y="5672160"/>
            <a:ext cx="5007600" cy="576000"/>
          </a:xfrm>
          <a:prstGeom prst="roundRect">
            <a:avLst>
              <a:gd name="adj" fmla="val 16667"/>
            </a:avLst>
          </a:prstGeom>
          <a:solidFill>
            <a:schemeClr val="accent5">
              <a:lumMod val="40000"/>
              <a:lumOff val="60000"/>
              <a:alpha val="14902"/>
            </a:schemeClr>
          </a:solidFill>
          <a:ln w="38160">
            <a:solidFill>
              <a:schemeClr val="accent1"/>
            </a:solidFill>
            <a:miter/>
          </a:ln>
        </p:spPr>
        <p:style>
          <a:lnRef idx="0"/>
          <a:fillRef idx="0"/>
          <a:effectRef idx="0"/>
          <a:fontRef idx="minor"/>
        </p:style>
        <p:txBody>
          <a:bodyPr wrap="none" lIns="90000" rIns="90000" tIns="45000" bIns="45000" anchor="ctr"/>
          <a:p>
            <a:pPr algn="ctr">
              <a:lnSpc>
                <a:spcPct val="100000"/>
              </a:lnSpc>
            </a:pPr>
            <a:r>
              <a:rPr b="1" lang="en-US" sz="4000" spc="-1" strike="noStrike">
                <a:solidFill>
                  <a:srgbClr val="fbeec9"/>
                </a:solidFill>
                <a:latin typeface="Consolas"/>
              </a:rPr>
              <a:t>Subclass</a:t>
            </a:r>
            <a:endParaRPr b="0" lang="en-US" sz="4000" spc="-1" strike="noStrike">
              <a:latin typeface="Arial"/>
            </a:endParaRPr>
          </a:p>
        </p:txBody>
      </p:sp>
      <p:sp>
        <p:nvSpPr>
          <p:cNvPr id="244" name="CustomShape 6"/>
          <p:cNvSpPr/>
          <p:nvPr/>
        </p:nvSpPr>
        <p:spPr>
          <a:xfrm flipH="1">
            <a:off x="6012000" y="5151960"/>
            <a:ext cx="110160" cy="527760"/>
          </a:xfrm>
          <a:custGeom>
            <a:avLst/>
            <a:gdLst/>
            <a:ahLst/>
            <a:rect l="l" t="t" r="r" b="b"/>
            <a:pathLst>
              <a:path w="0" h="4848">
                <a:moveTo>
                  <a:pt x="0" y="0"/>
                </a:moveTo>
                <a:lnTo>
                  <a:pt x="0" y="4848"/>
                </a:lnTo>
              </a:path>
            </a:pathLst>
          </a:custGeom>
          <a:noFill/>
          <a:ln w="38160">
            <a:solidFill>
              <a:schemeClr val="accent1"/>
            </a:solidFill>
            <a:miter/>
          </a:ln>
        </p:spPr>
        <p:style>
          <a:lnRef idx="0"/>
          <a:fillRef idx="0"/>
          <a:effectRef idx="0"/>
          <a:fontRef idx="minor"/>
        </p:style>
      </p:sp>
      <p:sp>
        <p:nvSpPr>
          <p:cNvPr id="245" name="CustomShape 7"/>
          <p:cNvSpPr/>
          <p:nvPr/>
        </p:nvSpPr>
        <p:spPr>
          <a:xfrm>
            <a:off x="5898600" y="4947480"/>
            <a:ext cx="412200" cy="21204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38160">
            <a:solidFill>
              <a:schemeClr val="accent1"/>
            </a:solidFill>
            <a:miter/>
          </a:ln>
        </p:spPr>
        <p:style>
          <a:lnRef idx="0"/>
          <a:fillRef idx="0"/>
          <a:effectRef idx="0"/>
          <a:fontRef idx="minor"/>
        </p:style>
      </p:sp>
      <p:sp>
        <p:nvSpPr>
          <p:cNvPr id="246" name="CustomShape 8"/>
          <p:cNvSpPr/>
          <p:nvPr/>
        </p:nvSpPr>
        <p:spPr>
          <a:xfrm>
            <a:off x="1598760" y="5392800"/>
            <a:ext cx="1599840" cy="506880"/>
          </a:xfrm>
          <a:prstGeom prst="wedgeRoundRectCallout">
            <a:avLst>
              <a:gd name="adj1" fmla="val 68506"/>
              <a:gd name="adj2" fmla="val 52572"/>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Derived</a:t>
            </a:r>
            <a:endParaRPr b="0" lang="en-US" sz="3200" spc="-1" strike="noStrike">
              <a:latin typeface="Arial"/>
            </a:endParaRPr>
          </a:p>
        </p:txBody>
      </p:sp>
      <p:sp>
        <p:nvSpPr>
          <p:cNvPr id="247" name="CustomShape 9"/>
          <p:cNvSpPr/>
          <p:nvPr/>
        </p:nvSpPr>
        <p:spPr>
          <a:xfrm>
            <a:off x="8989920" y="3936240"/>
            <a:ext cx="1599840" cy="506880"/>
          </a:xfrm>
          <a:prstGeom prst="wedgeRoundRectCallout">
            <a:avLst>
              <a:gd name="adj1" fmla="val -66987"/>
              <a:gd name="adj2" fmla="val 60005"/>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Base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40">
                                            <p:txEl>
                                              <p:pRg st="2" end="2"/>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40">
                                            <p:txEl>
                                              <p:pRg st="3" end="3"/>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245"/>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44"/>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2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1DF0AED4-D836-45C7-BCEC-57EE839667C8}" type="slidenum">
              <a:rPr b="0" lang="en-US" sz="1000" spc="-1" strike="noStrike">
                <a:solidFill>
                  <a:srgbClr val="ffffff"/>
                </a:solidFill>
                <a:latin typeface="Calibri"/>
              </a:rPr>
              <a:t>5</a:t>
            </a:fld>
            <a:endParaRPr b="0" lang="en-US" sz="1000" spc="-1" strike="noStrike">
              <a:latin typeface="Times New Roman"/>
            </a:endParaRPr>
          </a:p>
        </p:txBody>
      </p:sp>
      <p:sp>
        <p:nvSpPr>
          <p:cNvPr id="249" name="TextShape 2"/>
          <p:cNvSpPr txBox="1"/>
          <p:nvPr/>
        </p:nvSpPr>
        <p:spPr>
          <a:xfrm>
            <a:off x="188640" y="40320"/>
            <a:ext cx="9577080" cy="1110600"/>
          </a:xfrm>
          <a:prstGeom prst="rect">
            <a:avLst/>
          </a:prstGeom>
          <a:noFill/>
          <a:ln>
            <a:noFill/>
          </a:ln>
        </p:spPr>
        <p:txBody>
          <a:bodyPr lIns="108000" rIns="108000" tIns="36000" bIns="36000" anchor="ctr"/>
          <a:p>
            <a:pPr>
              <a:lnSpc>
                <a:spcPct val="90000"/>
              </a:lnSpc>
            </a:pPr>
            <a:r>
              <a:rPr b="1" lang="en-US" sz="4000" spc="-1" strike="noStrike">
                <a:solidFill>
                  <a:srgbClr val="f3be60"/>
                </a:solidFill>
                <a:latin typeface="Calibri"/>
              </a:rPr>
              <a:t>Inheritance – Example</a:t>
            </a:r>
            <a:endParaRPr b="0" lang="en-US" sz="4000" spc="-1" strike="noStrike">
              <a:solidFill>
                <a:srgbClr val="ffffff"/>
              </a:solidFill>
              <a:latin typeface="Calibri"/>
            </a:endParaRPr>
          </a:p>
        </p:txBody>
      </p:sp>
      <p:sp>
        <p:nvSpPr>
          <p:cNvPr id="250" name="CustomShape 3"/>
          <p:cNvSpPr/>
          <p:nvPr/>
        </p:nvSpPr>
        <p:spPr>
          <a:xfrm>
            <a:off x="4365720" y="1612800"/>
            <a:ext cx="3264840" cy="576000"/>
          </a:xfrm>
          <a:prstGeom prst="rect">
            <a:avLst/>
          </a:prstGeom>
          <a:solidFill>
            <a:schemeClr val="accent5">
              <a:lumMod val="40000"/>
              <a:lumOff val="60000"/>
              <a:alpha val="14902"/>
            </a:schemeClr>
          </a:solidFill>
          <a:ln w="25560">
            <a:solidFill>
              <a:schemeClr val="accent5">
                <a:lumMod val="60000"/>
                <a:lumOff val="40000"/>
              </a:schemeClr>
            </a:solidFill>
            <a:miter/>
          </a:ln>
        </p:spPr>
        <p:style>
          <a:lnRef idx="0"/>
          <a:fillRef idx="0"/>
          <a:effectRef idx="0"/>
          <a:fontRef idx="minor"/>
        </p:style>
        <p:txBody>
          <a:bodyPr wrap="none" lIns="90000" rIns="90000" tIns="45000" bIns="45000" anchor="ctr"/>
          <a:p>
            <a:pPr algn="ctr">
              <a:lnSpc>
                <a:spcPct val="100000"/>
              </a:lnSpc>
            </a:pPr>
            <a:r>
              <a:rPr b="1" lang="en-US" sz="3200" spc="-1" strike="noStrike">
                <a:solidFill>
                  <a:srgbClr val="fbeec9"/>
                </a:solidFill>
                <a:latin typeface="Consolas"/>
              </a:rPr>
              <a:t>Person</a:t>
            </a:r>
            <a:endParaRPr b="0" lang="en-US" sz="3200" spc="-1" strike="noStrike">
              <a:latin typeface="Arial"/>
            </a:endParaRPr>
          </a:p>
        </p:txBody>
      </p:sp>
      <p:sp>
        <p:nvSpPr>
          <p:cNvPr id="251" name="CustomShape 4"/>
          <p:cNvSpPr/>
          <p:nvPr/>
        </p:nvSpPr>
        <p:spPr>
          <a:xfrm>
            <a:off x="4365720" y="2189160"/>
            <a:ext cx="3264840" cy="791640"/>
          </a:xfrm>
          <a:prstGeom prst="rect">
            <a:avLst/>
          </a:prstGeom>
          <a:solidFill>
            <a:srgbClr val="b5dbe5">
              <a:alpha val="15000"/>
            </a:srgbClr>
          </a:solidFill>
          <a:ln w="25560">
            <a:solidFill>
              <a:schemeClr val="accent5">
                <a:lumMod val="60000"/>
                <a:lumOff val="40000"/>
              </a:schemeClr>
            </a:solidFill>
            <a:miter/>
          </a:ln>
        </p:spPr>
        <p:style>
          <a:lnRef idx="0"/>
          <a:fillRef idx="0"/>
          <a:effectRef idx="0"/>
          <a:fontRef idx="minor"/>
        </p:style>
        <p:txBody>
          <a:bodyPr wrap="none" lIns="90000" rIns="90000" tIns="45000" bIns="45000" anchor="ctr"/>
          <a:p>
            <a:pPr>
              <a:lnSpc>
                <a:spcPct val="95000"/>
              </a:lnSpc>
            </a:pPr>
            <a:r>
              <a:rPr b="1" lang="en-US" sz="2400" spc="-1" strike="noStrike">
                <a:solidFill>
                  <a:srgbClr val="fbeec9"/>
                </a:solidFill>
                <a:latin typeface="Consolas"/>
              </a:rPr>
              <a:t>+Name: String</a:t>
            </a:r>
            <a:endParaRPr b="0" lang="en-US" sz="2400" spc="-1" strike="noStrike">
              <a:latin typeface="Arial"/>
            </a:endParaRPr>
          </a:p>
          <a:p>
            <a:pPr>
              <a:lnSpc>
                <a:spcPct val="95000"/>
              </a:lnSpc>
            </a:pPr>
            <a:r>
              <a:rPr b="1" lang="en-US" sz="2400" spc="-1" strike="noStrike">
                <a:solidFill>
                  <a:srgbClr val="fbeec9"/>
                </a:solidFill>
                <a:latin typeface="Consolas"/>
              </a:rPr>
              <a:t>+Address: String</a:t>
            </a:r>
            <a:endParaRPr b="0" lang="en-US" sz="2400" spc="-1" strike="noStrike">
              <a:latin typeface="Arial"/>
            </a:endParaRPr>
          </a:p>
        </p:txBody>
      </p:sp>
      <p:sp>
        <p:nvSpPr>
          <p:cNvPr id="252" name="CustomShape 5"/>
          <p:cNvSpPr/>
          <p:nvPr/>
        </p:nvSpPr>
        <p:spPr>
          <a:xfrm>
            <a:off x="4365720" y="2981160"/>
            <a:ext cx="3264840" cy="358560"/>
          </a:xfrm>
          <a:prstGeom prst="rect">
            <a:avLst/>
          </a:pr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253" name="CustomShape 6"/>
          <p:cNvSpPr/>
          <p:nvPr/>
        </p:nvSpPr>
        <p:spPr>
          <a:xfrm>
            <a:off x="2336040" y="4359240"/>
            <a:ext cx="3264840" cy="576000"/>
          </a:xfrm>
          <a:prstGeom prst="rect">
            <a:avLst/>
          </a:prstGeom>
          <a:solidFill>
            <a:schemeClr val="accent5">
              <a:lumMod val="40000"/>
              <a:lumOff val="60000"/>
              <a:alpha val="14902"/>
            </a:schemeClr>
          </a:solidFill>
          <a:ln w="25560">
            <a:solidFill>
              <a:schemeClr val="accent5">
                <a:lumMod val="60000"/>
                <a:lumOff val="40000"/>
              </a:schemeClr>
            </a:solidFill>
            <a:miter/>
          </a:ln>
        </p:spPr>
        <p:style>
          <a:lnRef idx="0"/>
          <a:fillRef idx="0"/>
          <a:effectRef idx="0"/>
          <a:fontRef idx="minor"/>
        </p:style>
        <p:txBody>
          <a:bodyPr wrap="none" lIns="90000" rIns="90000" tIns="45000" bIns="45000" anchor="ctr"/>
          <a:p>
            <a:pPr algn="ctr">
              <a:lnSpc>
                <a:spcPct val="100000"/>
              </a:lnSpc>
            </a:pPr>
            <a:r>
              <a:rPr b="1" lang="en-US" sz="3200" spc="-1" strike="noStrike">
                <a:solidFill>
                  <a:srgbClr val="fbeec9"/>
                </a:solidFill>
                <a:latin typeface="Consolas"/>
              </a:rPr>
              <a:t>Employee</a:t>
            </a:r>
            <a:endParaRPr b="0" lang="en-US" sz="3200" spc="-1" strike="noStrike">
              <a:latin typeface="Arial"/>
            </a:endParaRPr>
          </a:p>
        </p:txBody>
      </p:sp>
      <p:sp>
        <p:nvSpPr>
          <p:cNvPr id="254" name="CustomShape 7"/>
          <p:cNvSpPr/>
          <p:nvPr/>
        </p:nvSpPr>
        <p:spPr>
          <a:xfrm>
            <a:off x="2336040" y="4935600"/>
            <a:ext cx="3264840" cy="791640"/>
          </a:xfrm>
          <a:prstGeom prst="rect">
            <a:avLst/>
          </a:prstGeom>
          <a:solidFill>
            <a:srgbClr val="b5dbe5">
              <a:alpha val="15000"/>
            </a:srgbClr>
          </a:solidFill>
          <a:ln w="25560">
            <a:solidFill>
              <a:schemeClr val="accent5">
                <a:lumMod val="60000"/>
                <a:lumOff val="40000"/>
              </a:schemeClr>
            </a:solidFill>
            <a:miter/>
          </a:ln>
        </p:spPr>
        <p:style>
          <a:lnRef idx="0"/>
          <a:fillRef idx="0"/>
          <a:effectRef idx="0"/>
          <a:fontRef idx="minor"/>
        </p:style>
        <p:txBody>
          <a:bodyPr wrap="none" lIns="90000" rIns="90000" tIns="45000" bIns="45000" anchor="ctr"/>
          <a:p>
            <a:pPr>
              <a:lnSpc>
                <a:spcPct val="95000"/>
              </a:lnSpc>
            </a:pPr>
            <a:r>
              <a:rPr b="1" lang="en-US" sz="2400" spc="-1" strike="noStrike">
                <a:solidFill>
                  <a:srgbClr val="fbeec9"/>
                </a:solidFill>
                <a:latin typeface="Consolas"/>
              </a:rPr>
              <a:t>+Company: String</a:t>
            </a:r>
            <a:endParaRPr b="0" lang="en-US" sz="2400" spc="-1" strike="noStrike">
              <a:latin typeface="Arial"/>
            </a:endParaRPr>
          </a:p>
          <a:p>
            <a:pPr>
              <a:lnSpc>
                <a:spcPct val="95000"/>
              </a:lnSpc>
            </a:pPr>
            <a:endParaRPr b="0" lang="en-US" sz="2400" spc="-1" strike="noStrike">
              <a:latin typeface="Arial"/>
            </a:endParaRPr>
          </a:p>
        </p:txBody>
      </p:sp>
      <p:sp>
        <p:nvSpPr>
          <p:cNvPr id="255" name="CustomShape 8"/>
          <p:cNvSpPr/>
          <p:nvPr/>
        </p:nvSpPr>
        <p:spPr>
          <a:xfrm>
            <a:off x="2336040" y="5727600"/>
            <a:ext cx="3264840" cy="358560"/>
          </a:xfrm>
          <a:prstGeom prst="rect">
            <a:avLst/>
          </a:pr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256" name="CustomShape 9"/>
          <p:cNvSpPr/>
          <p:nvPr/>
        </p:nvSpPr>
        <p:spPr>
          <a:xfrm>
            <a:off x="6399000" y="4368960"/>
            <a:ext cx="3264840" cy="576000"/>
          </a:xfrm>
          <a:prstGeom prst="rect">
            <a:avLst/>
          </a:prstGeom>
          <a:solidFill>
            <a:schemeClr val="accent5">
              <a:lumMod val="40000"/>
              <a:lumOff val="60000"/>
              <a:alpha val="14902"/>
            </a:schemeClr>
          </a:solidFill>
          <a:ln w="25560">
            <a:solidFill>
              <a:schemeClr val="accent5">
                <a:lumMod val="60000"/>
                <a:lumOff val="40000"/>
              </a:schemeClr>
            </a:solidFill>
            <a:miter/>
          </a:ln>
        </p:spPr>
        <p:style>
          <a:lnRef idx="0"/>
          <a:fillRef idx="0"/>
          <a:effectRef idx="0"/>
          <a:fontRef idx="minor"/>
        </p:style>
        <p:txBody>
          <a:bodyPr wrap="none" lIns="90000" rIns="90000" tIns="45000" bIns="45000" anchor="ctr"/>
          <a:p>
            <a:pPr algn="ctr">
              <a:lnSpc>
                <a:spcPct val="100000"/>
              </a:lnSpc>
            </a:pPr>
            <a:r>
              <a:rPr b="1" lang="en-US" sz="3200" spc="-1" strike="noStrike">
                <a:solidFill>
                  <a:srgbClr val="fbeec9"/>
                </a:solidFill>
                <a:latin typeface="Consolas"/>
              </a:rPr>
              <a:t>Student</a:t>
            </a:r>
            <a:endParaRPr b="0" lang="en-US" sz="3200" spc="-1" strike="noStrike">
              <a:latin typeface="Arial"/>
            </a:endParaRPr>
          </a:p>
        </p:txBody>
      </p:sp>
      <p:sp>
        <p:nvSpPr>
          <p:cNvPr id="257" name="CustomShape 10"/>
          <p:cNvSpPr/>
          <p:nvPr/>
        </p:nvSpPr>
        <p:spPr>
          <a:xfrm>
            <a:off x="6399000" y="4944960"/>
            <a:ext cx="3264840" cy="791640"/>
          </a:xfrm>
          <a:prstGeom prst="rect">
            <a:avLst/>
          </a:prstGeom>
          <a:solidFill>
            <a:srgbClr val="b5dbe5">
              <a:alpha val="15000"/>
            </a:srgbClr>
          </a:solidFill>
          <a:ln w="25560">
            <a:solidFill>
              <a:schemeClr val="accent5">
                <a:lumMod val="60000"/>
                <a:lumOff val="40000"/>
              </a:schemeClr>
            </a:solidFill>
            <a:miter/>
          </a:ln>
        </p:spPr>
        <p:style>
          <a:lnRef idx="0"/>
          <a:fillRef idx="0"/>
          <a:effectRef idx="0"/>
          <a:fontRef idx="minor"/>
        </p:style>
        <p:txBody>
          <a:bodyPr wrap="none" lIns="90000" rIns="90000" tIns="45000" bIns="45000" anchor="ctr"/>
          <a:p>
            <a:pPr>
              <a:lnSpc>
                <a:spcPct val="95000"/>
              </a:lnSpc>
            </a:pPr>
            <a:r>
              <a:rPr b="1" lang="en-US" sz="2400" spc="-1" strike="noStrike">
                <a:solidFill>
                  <a:srgbClr val="fbeec9"/>
                </a:solidFill>
                <a:latin typeface="Consolas"/>
              </a:rPr>
              <a:t>+School: String</a:t>
            </a:r>
            <a:endParaRPr b="0" lang="en-US" sz="2400" spc="-1" strike="noStrike">
              <a:latin typeface="Arial"/>
            </a:endParaRPr>
          </a:p>
          <a:p>
            <a:pPr>
              <a:lnSpc>
                <a:spcPct val="95000"/>
              </a:lnSpc>
            </a:pPr>
            <a:endParaRPr b="0" lang="en-US" sz="2400" spc="-1" strike="noStrike">
              <a:latin typeface="Arial"/>
            </a:endParaRPr>
          </a:p>
        </p:txBody>
      </p:sp>
      <p:sp>
        <p:nvSpPr>
          <p:cNvPr id="258" name="CustomShape 11"/>
          <p:cNvSpPr/>
          <p:nvPr/>
        </p:nvSpPr>
        <p:spPr>
          <a:xfrm>
            <a:off x="6399000" y="5737320"/>
            <a:ext cx="3264840" cy="358560"/>
          </a:xfrm>
          <a:prstGeom prst="rect">
            <a:avLst/>
          </a:pr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259" name="CustomShape 12"/>
          <p:cNvSpPr/>
          <p:nvPr/>
        </p:nvSpPr>
        <p:spPr>
          <a:xfrm>
            <a:off x="4968720" y="3586320"/>
            <a:ext cx="60480" cy="77112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60" name="CustomShape 13"/>
          <p:cNvSpPr/>
          <p:nvPr/>
        </p:nvSpPr>
        <p:spPr>
          <a:xfrm>
            <a:off x="4759560" y="336420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61" name="CustomShape 14"/>
          <p:cNvSpPr/>
          <p:nvPr/>
        </p:nvSpPr>
        <p:spPr>
          <a:xfrm>
            <a:off x="7014960" y="3586320"/>
            <a:ext cx="60480" cy="77112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62" name="CustomShape 15"/>
          <p:cNvSpPr/>
          <p:nvPr/>
        </p:nvSpPr>
        <p:spPr>
          <a:xfrm>
            <a:off x="6805440" y="3364200"/>
            <a:ext cx="420480" cy="23112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63" name="CustomShape 16"/>
          <p:cNvSpPr/>
          <p:nvPr/>
        </p:nvSpPr>
        <p:spPr>
          <a:xfrm>
            <a:off x="982080" y="3495600"/>
            <a:ext cx="2772360" cy="595800"/>
          </a:xfrm>
          <a:prstGeom prst="wedgeRoundRectCallout">
            <a:avLst>
              <a:gd name="adj1" fmla="val 58646"/>
              <a:gd name="adj2" fmla="val 92100"/>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Derived class</a:t>
            </a:r>
            <a:endParaRPr b="0" lang="en-US" sz="3200" spc="-1" strike="noStrike">
              <a:latin typeface="Arial"/>
            </a:endParaRPr>
          </a:p>
        </p:txBody>
      </p:sp>
      <p:sp>
        <p:nvSpPr>
          <p:cNvPr id="264" name="CustomShape 17"/>
          <p:cNvSpPr/>
          <p:nvPr/>
        </p:nvSpPr>
        <p:spPr>
          <a:xfrm>
            <a:off x="8151840" y="3495600"/>
            <a:ext cx="2772360" cy="595800"/>
          </a:xfrm>
          <a:prstGeom prst="wedgeRoundRectCallout">
            <a:avLst>
              <a:gd name="adj1" fmla="val -53889"/>
              <a:gd name="adj2" fmla="val 9368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Derived class</a:t>
            </a:r>
            <a:endParaRPr b="0" lang="en-US" sz="3200" spc="-1" strike="noStrike">
              <a:latin typeface="Arial"/>
            </a:endParaRPr>
          </a:p>
        </p:txBody>
      </p:sp>
      <p:sp>
        <p:nvSpPr>
          <p:cNvPr id="265" name="CustomShape 18"/>
          <p:cNvSpPr/>
          <p:nvPr/>
        </p:nvSpPr>
        <p:spPr>
          <a:xfrm>
            <a:off x="6627960" y="742320"/>
            <a:ext cx="2285640" cy="595800"/>
          </a:xfrm>
          <a:prstGeom prst="wedgeRoundRectCallout">
            <a:avLst>
              <a:gd name="adj1" fmla="val -73036"/>
              <a:gd name="adj2" fmla="val 93681"/>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3200" spc="-1" strike="noStrike">
                <a:solidFill>
                  <a:srgbClr val="ffffff"/>
                </a:solidFill>
                <a:latin typeface="Calibri"/>
              </a:rPr>
              <a:t>Base class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190440" y="1151280"/>
            <a:ext cx="11804400" cy="5569920"/>
          </a:xfrm>
          <a:prstGeom prst="rect">
            <a:avLst/>
          </a:prstGeom>
          <a:noFill/>
          <a:ln>
            <a:noFill/>
          </a:ln>
        </p:spPr>
        <p:txBody>
          <a:bodyPr lIns="108000" rIns="108000" tIns="36000" bIns="36000"/>
          <a:p>
            <a:pPr marL="304920" indent="-304560">
              <a:lnSpc>
                <a:spcPct val="100000"/>
              </a:lnSpc>
              <a:spcBef>
                <a:spcPts val="1701"/>
              </a:spcBef>
              <a:spcAft>
                <a:spcPts val="601"/>
              </a:spcAft>
              <a:buClr>
                <a:srgbClr val="f2b254"/>
              </a:buClr>
              <a:buFont typeface="Wingdings" charset="2"/>
              <a:buChar char=""/>
            </a:pPr>
            <a:r>
              <a:rPr b="1" lang="en-US" sz="3400" spc="-1" strike="noStrike">
                <a:solidFill>
                  <a:srgbClr val="f3cd60"/>
                </a:solidFill>
                <a:latin typeface="Calibri"/>
              </a:rPr>
              <a:t>Inheritance</a:t>
            </a:r>
            <a:r>
              <a:rPr b="0" lang="en-US" sz="3400" spc="-1" strike="noStrike">
                <a:solidFill>
                  <a:srgbClr val="ffffff"/>
                </a:solidFill>
                <a:latin typeface="Calibri"/>
              </a:rPr>
              <a:t> leads to </a:t>
            </a:r>
            <a:r>
              <a:rPr b="1" lang="en-US" sz="3400" spc="-1" strike="noStrike">
                <a:solidFill>
                  <a:srgbClr val="f3cd60"/>
                </a:solidFill>
                <a:latin typeface="Calibri"/>
              </a:rPr>
              <a:t>hierarchies</a:t>
            </a:r>
            <a:r>
              <a:rPr b="0" lang="en-US" sz="3400" spc="-1" strike="noStrike">
                <a:solidFill>
                  <a:srgbClr val="ffffff"/>
                </a:solidFill>
                <a:latin typeface="Calibri"/>
              </a:rPr>
              <a:t> of classes and/or interfaces in an application:</a:t>
            </a:r>
            <a:endParaRPr b="0" lang="en-US" sz="3400" spc="-1" strike="noStrike">
              <a:solidFill>
                <a:srgbClr val="ffffff"/>
              </a:solidFill>
              <a:latin typeface="Calibri"/>
            </a:endParaRPr>
          </a:p>
        </p:txBody>
      </p:sp>
      <p:sp>
        <p:nvSpPr>
          <p:cNvPr id="267" name="TextShape 2"/>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Class Hierarchies</a:t>
            </a:r>
            <a:endParaRPr b="0" lang="en-US" sz="4000" spc="-1" strike="noStrike">
              <a:solidFill>
                <a:srgbClr val="ffffff"/>
              </a:solidFill>
              <a:latin typeface="Calibri"/>
            </a:endParaRPr>
          </a:p>
        </p:txBody>
      </p:sp>
      <p:grpSp>
        <p:nvGrpSpPr>
          <p:cNvPr id="268" name="Group 3"/>
          <p:cNvGrpSpPr/>
          <p:nvPr/>
        </p:nvGrpSpPr>
        <p:grpSpPr>
          <a:xfrm>
            <a:off x="1448640" y="2438280"/>
            <a:ext cx="9141120" cy="3809520"/>
            <a:chOff x="1448640" y="2438280"/>
            <a:chExt cx="9141120" cy="3809520"/>
          </a:xfrm>
        </p:grpSpPr>
        <p:sp>
          <p:nvSpPr>
            <p:cNvPr id="269" name="CustomShape 4"/>
            <p:cNvSpPr/>
            <p:nvPr/>
          </p:nvSpPr>
          <p:spPr>
            <a:xfrm>
              <a:off x="4762440" y="2438280"/>
              <a:ext cx="308484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Game</a:t>
              </a:r>
              <a:endParaRPr b="0" lang="en-US" sz="2400" spc="-1" strike="noStrike">
                <a:latin typeface="Arial"/>
              </a:endParaRPr>
            </a:p>
          </p:txBody>
        </p:sp>
        <p:sp>
          <p:nvSpPr>
            <p:cNvPr id="270" name="CustomShape 5"/>
            <p:cNvSpPr/>
            <p:nvPr/>
          </p:nvSpPr>
          <p:spPr>
            <a:xfrm>
              <a:off x="6806520" y="3566880"/>
              <a:ext cx="378324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MultiplePlayersGame</a:t>
              </a:r>
              <a:endParaRPr b="0" lang="en-US" sz="2400" spc="-1" strike="noStrike">
                <a:latin typeface="Arial"/>
              </a:endParaRPr>
            </a:p>
          </p:txBody>
        </p:sp>
        <p:sp>
          <p:nvSpPr>
            <p:cNvPr id="271" name="CustomShape 6"/>
            <p:cNvSpPr/>
            <p:nvPr/>
          </p:nvSpPr>
          <p:spPr>
            <a:xfrm>
              <a:off x="6730560" y="4691520"/>
              <a:ext cx="213264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BoardGame</a:t>
              </a:r>
              <a:endParaRPr b="0" lang="en-US" sz="2400" spc="-1" strike="noStrike">
                <a:latin typeface="Arial"/>
              </a:endParaRPr>
            </a:p>
          </p:txBody>
        </p:sp>
        <p:sp>
          <p:nvSpPr>
            <p:cNvPr id="272" name="CustomShape 7"/>
            <p:cNvSpPr/>
            <p:nvPr/>
          </p:nvSpPr>
          <p:spPr>
            <a:xfrm>
              <a:off x="5816160" y="5816160"/>
              <a:ext cx="182808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Chess</a:t>
              </a:r>
              <a:endParaRPr b="0" lang="en-US" sz="2400" spc="-1" strike="noStrike">
                <a:latin typeface="Arial"/>
              </a:endParaRPr>
            </a:p>
          </p:txBody>
        </p:sp>
        <p:sp>
          <p:nvSpPr>
            <p:cNvPr id="273" name="CustomShape 8"/>
            <p:cNvSpPr/>
            <p:nvPr/>
          </p:nvSpPr>
          <p:spPr>
            <a:xfrm>
              <a:off x="7949160" y="5812920"/>
              <a:ext cx="213264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Backgammon</a:t>
              </a:r>
              <a:endParaRPr b="0" lang="en-US" sz="2400" spc="-1" strike="noStrike">
                <a:latin typeface="Arial"/>
              </a:endParaRPr>
            </a:p>
          </p:txBody>
        </p:sp>
        <p:sp>
          <p:nvSpPr>
            <p:cNvPr id="274" name="CustomShape 9"/>
            <p:cNvSpPr/>
            <p:nvPr/>
          </p:nvSpPr>
          <p:spPr>
            <a:xfrm>
              <a:off x="2362680" y="3566880"/>
              <a:ext cx="335160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SinglePlayerGame</a:t>
              </a:r>
              <a:endParaRPr b="0" lang="en-US" sz="2400" spc="-1" strike="noStrike">
                <a:latin typeface="Arial"/>
              </a:endParaRPr>
            </a:p>
          </p:txBody>
        </p:sp>
        <p:sp>
          <p:nvSpPr>
            <p:cNvPr id="275" name="CustomShape 10"/>
            <p:cNvSpPr/>
            <p:nvPr/>
          </p:nvSpPr>
          <p:spPr>
            <a:xfrm>
              <a:off x="5117760" y="290520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76" name="CustomShape 11"/>
            <p:cNvSpPr/>
            <p:nvPr/>
          </p:nvSpPr>
          <p:spPr>
            <a:xfrm>
              <a:off x="5263920" y="307440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77" name="CustomShape 12"/>
            <p:cNvSpPr/>
            <p:nvPr/>
          </p:nvSpPr>
          <p:spPr>
            <a:xfrm>
              <a:off x="7123680" y="289836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78" name="CustomShape 13"/>
            <p:cNvSpPr/>
            <p:nvPr/>
          </p:nvSpPr>
          <p:spPr>
            <a:xfrm>
              <a:off x="7270200" y="306792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79" name="CustomShape 14"/>
            <p:cNvSpPr/>
            <p:nvPr/>
          </p:nvSpPr>
          <p:spPr>
            <a:xfrm>
              <a:off x="1448640" y="4680720"/>
              <a:ext cx="233568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Minesweeper</a:t>
              </a:r>
              <a:endParaRPr b="0" lang="en-US" sz="2400" spc="-1" strike="noStrike">
                <a:latin typeface="Arial"/>
              </a:endParaRPr>
            </a:p>
          </p:txBody>
        </p:sp>
        <p:sp>
          <p:nvSpPr>
            <p:cNvPr id="280" name="CustomShape 15"/>
            <p:cNvSpPr/>
            <p:nvPr/>
          </p:nvSpPr>
          <p:spPr>
            <a:xfrm>
              <a:off x="4292640" y="4691520"/>
              <a:ext cx="2132640" cy="431640"/>
            </a:xfrm>
            <a:prstGeom prst="roundRect">
              <a:avLst>
                <a:gd name="adj" fmla="val 16667"/>
              </a:avLst>
            </a:pr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Solitaire</a:t>
              </a:r>
              <a:endParaRPr b="0" lang="en-US" sz="2400" spc="-1" strike="noStrike">
                <a:latin typeface="Arial"/>
              </a:endParaRPr>
            </a:p>
          </p:txBody>
        </p:sp>
        <p:sp>
          <p:nvSpPr>
            <p:cNvPr id="281" name="CustomShape 16"/>
            <p:cNvSpPr/>
            <p:nvPr/>
          </p:nvSpPr>
          <p:spPr>
            <a:xfrm>
              <a:off x="2825640" y="402948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5">
                  <a:lumMod val="60000"/>
                  <a:lumOff val="40000"/>
                </a:schemeClr>
              </a:solidFill>
              <a:miter/>
            </a:ln>
          </p:spPr>
          <p:style>
            <a:lnRef idx="0"/>
            <a:fillRef idx="0"/>
            <a:effectRef idx="0"/>
            <a:fontRef idx="minor"/>
          </p:style>
        </p:sp>
        <p:sp>
          <p:nvSpPr>
            <p:cNvPr id="282" name="CustomShape 17"/>
            <p:cNvSpPr/>
            <p:nvPr/>
          </p:nvSpPr>
          <p:spPr>
            <a:xfrm>
              <a:off x="2972160" y="4198680"/>
              <a:ext cx="60480" cy="483480"/>
            </a:xfrm>
            <a:custGeom>
              <a:avLst/>
              <a:gdLst/>
              <a:ahLst/>
              <a:rect l="l" t="t" r="r" b="b"/>
              <a:pathLst>
                <a:path w="0" h="4848">
                  <a:moveTo>
                    <a:pt x="0" y="0"/>
                  </a:moveTo>
                  <a:lnTo>
                    <a:pt x="0" y="4848"/>
                  </a:lnTo>
                </a:path>
              </a:pathLst>
            </a:custGeom>
            <a:noFill/>
            <a:ln w="25560">
              <a:solidFill>
                <a:schemeClr val="accent5">
                  <a:lumMod val="60000"/>
                  <a:lumOff val="40000"/>
                </a:schemeClr>
              </a:solidFill>
              <a:miter/>
            </a:ln>
          </p:spPr>
          <p:style>
            <a:lnRef idx="0"/>
            <a:fillRef idx="0"/>
            <a:effectRef idx="0"/>
            <a:fontRef idx="minor"/>
          </p:style>
        </p:sp>
        <p:sp>
          <p:nvSpPr>
            <p:cNvPr id="283" name="CustomShape 18"/>
            <p:cNvSpPr/>
            <p:nvPr/>
          </p:nvSpPr>
          <p:spPr>
            <a:xfrm>
              <a:off x="4812840" y="402768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84" name="CustomShape 19"/>
            <p:cNvSpPr/>
            <p:nvPr/>
          </p:nvSpPr>
          <p:spPr>
            <a:xfrm>
              <a:off x="4959360" y="419724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85" name="CustomShape 20"/>
            <p:cNvSpPr/>
            <p:nvPr/>
          </p:nvSpPr>
          <p:spPr>
            <a:xfrm>
              <a:off x="7599600" y="402948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86" name="CustomShape 21"/>
            <p:cNvSpPr/>
            <p:nvPr/>
          </p:nvSpPr>
          <p:spPr>
            <a:xfrm>
              <a:off x="7746120" y="419868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87" name="CustomShape 22"/>
            <p:cNvSpPr/>
            <p:nvPr/>
          </p:nvSpPr>
          <p:spPr>
            <a:xfrm>
              <a:off x="9574560" y="402732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88" name="CustomShape 23"/>
            <p:cNvSpPr/>
            <p:nvPr/>
          </p:nvSpPr>
          <p:spPr>
            <a:xfrm>
              <a:off x="9721080" y="419688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89" name="CustomShape 24"/>
            <p:cNvSpPr/>
            <p:nvPr/>
          </p:nvSpPr>
          <p:spPr>
            <a:xfrm>
              <a:off x="6990120" y="515412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90" name="CustomShape 25"/>
            <p:cNvSpPr/>
            <p:nvPr/>
          </p:nvSpPr>
          <p:spPr>
            <a:xfrm>
              <a:off x="7136640" y="532368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91" name="CustomShape 26"/>
            <p:cNvSpPr/>
            <p:nvPr/>
          </p:nvSpPr>
          <p:spPr>
            <a:xfrm>
              <a:off x="8266320" y="515412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92" name="CustomShape 27"/>
            <p:cNvSpPr/>
            <p:nvPr/>
          </p:nvSpPr>
          <p:spPr>
            <a:xfrm>
              <a:off x="8412840" y="5323680"/>
              <a:ext cx="60480" cy="48348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93" name="CustomShape 28"/>
            <p:cNvSpPr/>
            <p:nvPr/>
          </p:nvSpPr>
          <p:spPr>
            <a:xfrm>
              <a:off x="9180720" y="4680720"/>
              <a:ext cx="1111320" cy="438840"/>
            </a:xfrm>
            <a:custGeom>
              <a:avLst/>
              <a:gdLst/>
              <a:ah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a:t>
              </a:r>
              <a:endParaRPr b="0" lang="en-US" sz="2400" spc="-1" strike="noStrike">
                <a:latin typeface="Arial"/>
              </a:endParaRPr>
            </a:p>
          </p:txBody>
        </p:sp>
      </p:grpSp>
      <p:sp>
        <p:nvSpPr>
          <p:cNvPr id="294" name="CustomShape 29"/>
          <p:cNvSpPr/>
          <p:nvPr/>
        </p:nvSpPr>
        <p:spPr>
          <a:xfrm>
            <a:off x="3873600" y="4109040"/>
            <a:ext cx="291960" cy="167760"/>
          </a:xfrm>
          <a:custGeom>
            <a:avLst/>
            <a:gdLst/>
            <a:ahLst/>
            <a:rect l="l" t="t" r="r" b="b"/>
            <a:pathLst>
              <a:path w="90" h="72">
                <a:moveTo>
                  <a:pt x="0" y="72"/>
                </a:moveTo>
                <a:lnTo>
                  <a:pt x="90" y="72"/>
                </a:lnTo>
                <a:lnTo>
                  <a:pt x="45" y="0"/>
                </a:lnTo>
                <a:lnTo>
                  <a:pt x="0" y="72"/>
                </a:lnTo>
                <a:close/>
              </a:path>
            </a:pathLst>
          </a:custGeom>
          <a:solidFill>
            <a:srgbClr val="b5dbe5">
              <a:alpha val="15000"/>
            </a:srgbClr>
          </a:solidFill>
          <a:ln w="25560">
            <a:solidFill>
              <a:schemeClr val="accent1"/>
            </a:solidFill>
            <a:miter/>
          </a:ln>
        </p:spPr>
        <p:style>
          <a:lnRef idx="0"/>
          <a:fillRef idx="0"/>
          <a:effectRef idx="0"/>
          <a:fontRef idx="minor"/>
        </p:style>
      </p:sp>
      <p:sp>
        <p:nvSpPr>
          <p:cNvPr id="295" name="CustomShape 30"/>
          <p:cNvSpPr/>
          <p:nvPr/>
        </p:nvSpPr>
        <p:spPr>
          <a:xfrm>
            <a:off x="4020120" y="4278600"/>
            <a:ext cx="69120" cy="1283760"/>
          </a:xfrm>
          <a:custGeom>
            <a:avLst/>
            <a:gdLst/>
            <a:ahLst/>
            <a:rect l="l" t="t" r="r" b="b"/>
            <a:pathLst>
              <a:path w="0" h="4848">
                <a:moveTo>
                  <a:pt x="0" y="0"/>
                </a:moveTo>
                <a:lnTo>
                  <a:pt x="0" y="4848"/>
                </a:lnTo>
              </a:path>
            </a:pathLst>
          </a:custGeom>
          <a:noFill/>
          <a:ln w="25560">
            <a:solidFill>
              <a:schemeClr val="accent1"/>
            </a:solidFill>
            <a:miter/>
          </a:ln>
        </p:spPr>
        <p:style>
          <a:lnRef idx="0"/>
          <a:fillRef idx="0"/>
          <a:effectRef idx="0"/>
          <a:fontRef idx="minor"/>
        </p:style>
      </p:sp>
      <p:sp>
        <p:nvSpPr>
          <p:cNvPr id="296" name="CustomShape 31"/>
          <p:cNvSpPr/>
          <p:nvPr/>
        </p:nvSpPr>
        <p:spPr>
          <a:xfrm>
            <a:off x="3480120" y="5562720"/>
            <a:ext cx="1111320" cy="438840"/>
          </a:xfrm>
          <a:custGeom>
            <a:avLst/>
            <a:gdLst/>
            <a:ah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5000"/>
            </a:srgb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000" spc="-1" strike="noStrike">
                <a:solidFill>
                  <a:srgbClr val="fbeec9"/>
                </a:solidFill>
                <a:latin typeface="Consolas"/>
              </a:rPr>
              <a:t>…</a:t>
            </a:r>
            <a:endParaRPr b="0" lang="en-US" sz="2000" spc="-1" strike="noStrike">
              <a:latin typeface="Arial"/>
            </a:endParaRPr>
          </a:p>
        </p:txBody>
      </p:sp>
      <p:sp>
        <p:nvSpPr>
          <p:cNvPr id="297" name="TextShape 3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89BBC112-D32E-4EB5-A480-867783059541}" type="slidenum">
              <a:rPr b="0" lang="en-US" sz="1000" spc="-1" strike="noStrike">
                <a:solidFill>
                  <a:srgbClr val="ffffff"/>
                </a:solidFill>
                <a:latin typeface="Calibri"/>
              </a:rPr>
              <a:t>&lt;number&gt;</a:t>
            </a:fld>
            <a:endParaRPr b="0" lang="en-US" sz="1000" spc="-1" strike="noStrike">
              <a:latin typeface="Times New Roman"/>
            </a:endParaRPr>
          </a:p>
        </p:txBody>
      </p:sp>
      <p:sp>
        <p:nvSpPr>
          <p:cNvPr id="298" name="CustomShape 33"/>
          <p:cNvSpPr/>
          <p:nvPr/>
        </p:nvSpPr>
        <p:spPr>
          <a:xfrm>
            <a:off x="7994160" y="1815840"/>
            <a:ext cx="3854160" cy="824760"/>
          </a:xfrm>
          <a:prstGeom prst="wedgeRoundRectCallout">
            <a:avLst>
              <a:gd name="adj1" fmla="val -57767"/>
              <a:gd name="adj2" fmla="val 6582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2800" spc="-1" strike="noStrike">
                <a:solidFill>
                  <a:srgbClr val="ffffff"/>
                </a:solidFill>
                <a:latin typeface="Calibri"/>
              </a:rPr>
              <a:t>Base classes hold common characteristics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Class Hierarchies – Java Collection</a:t>
            </a:r>
            <a:endParaRPr b="0" lang="en-US" sz="4000" spc="-1" strike="noStrike">
              <a:solidFill>
                <a:srgbClr val="ffffff"/>
              </a:solidFill>
              <a:latin typeface="Calibri"/>
            </a:endParaRPr>
          </a:p>
        </p:txBody>
      </p:sp>
      <p:grpSp>
        <p:nvGrpSpPr>
          <p:cNvPr id="300" name="Group 2"/>
          <p:cNvGrpSpPr/>
          <p:nvPr/>
        </p:nvGrpSpPr>
        <p:grpSpPr>
          <a:xfrm>
            <a:off x="602640" y="1244520"/>
            <a:ext cx="10804680" cy="5054400"/>
            <a:chOff x="602640" y="1244520"/>
            <a:chExt cx="10804680" cy="5054400"/>
          </a:xfrm>
        </p:grpSpPr>
        <p:sp>
          <p:nvSpPr>
            <p:cNvPr id="301" name="CustomShape 3"/>
            <p:cNvSpPr/>
            <p:nvPr/>
          </p:nvSpPr>
          <p:spPr>
            <a:xfrm>
              <a:off x="4417920" y="1921680"/>
              <a:ext cx="30848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Collection</a:t>
              </a:r>
              <a:endParaRPr b="0" lang="en-US" sz="2400" spc="-1" strike="noStrike">
                <a:latin typeface="Arial"/>
              </a:endParaRPr>
            </a:p>
          </p:txBody>
        </p:sp>
        <p:sp>
          <p:nvSpPr>
            <p:cNvPr id="302" name="CustomShape 4"/>
            <p:cNvSpPr/>
            <p:nvPr/>
          </p:nvSpPr>
          <p:spPr>
            <a:xfrm>
              <a:off x="4696920" y="2819520"/>
              <a:ext cx="25196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Queue</a:t>
              </a:r>
              <a:endParaRPr b="0" lang="en-US" sz="2400" spc="-1" strike="noStrike">
                <a:latin typeface="Arial"/>
              </a:endParaRPr>
            </a:p>
          </p:txBody>
        </p:sp>
        <p:sp>
          <p:nvSpPr>
            <p:cNvPr id="303" name="CustomShape 5"/>
            <p:cNvSpPr/>
            <p:nvPr/>
          </p:nvSpPr>
          <p:spPr>
            <a:xfrm>
              <a:off x="4626000" y="5060520"/>
              <a:ext cx="25196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Deque</a:t>
              </a:r>
              <a:endParaRPr b="0" lang="en-US" sz="2400" spc="-1" strike="noStrike">
                <a:latin typeface="Arial"/>
              </a:endParaRPr>
            </a:p>
          </p:txBody>
        </p:sp>
        <p:sp>
          <p:nvSpPr>
            <p:cNvPr id="304" name="CustomShape 6"/>
            <p:cNvSpPr/>
            <p:nvPr/>
          </p:nvSpPr>
          <p:spPr>
            <a:xfrm>
              <a:off x="4636800" y="586728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ArrayDeque</a:t>
              </a:r>
              <a:endParaRPr b="0" lang="en-US" sz="2400" spc="-1" strike="noStrike">
                <a:latin typeface="Arial"/>
              </a:endParaRPr>
            </a:p>
          </p:txBody>
        </p:sp>
        <p:sp>
          <p:nvSpPr>
            <p:cNvPr id="305" name="CustomShape 7"/>
            <p:cNvSpPr/>
            <p:nvPr/>
          </p:nvSpPr>
          <p:spPr>
            <a:xfrm>
              <a:off x="8989920" y="3555360"/>
              <a:ext cx="241740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HashSet</a:t>
              </a:r>
              <a:endParaRPr b="0" lang="en-US" sz="2400" spc="-1" strike="noStrike">
                <a:latin typeface="Arial"/>
              </a:endParaRPr>
            </a:p>
          </p:txBody>
        </p:sp>
        <p:sp>
          <p:nvSpPr>
            <p:cNvPr id="306" name="CustomShape 8"/>
            <p:cNvSpPr/>
            <p:nvPr/>
          </p:nvSpPr>
          <p:spPr>
            <a:xfrm>
              <a:off x="1189440" y="2826000"/>
              <a:ext cx="25196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List</a:t>
              </a:r>
              <a:endParaRPr b="0" lang="en-US" sz="2400" spc="-1" strike="noStrike">
                <a:latin typeface="Arial"/>
              </a:endParaRPr>
            </a:p>
          </p:txBody>
        </p:sp>
        <p:sp>
          <p:nvSpPr>
            <p:cNvPr id="307" name="CustomShape 9"/>
            <p:cNvSpPr/>
            <p:nvPr/>
          </p:nvSpPr>
          <p:spPr>
            <a:xfrm>
              <a:off x="602640" y="360648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ArrayList</a:t>
              </a:r>
              <a:endParaRPr b="0" lang="en-US" sz="2400" spc="-1" strike="noStrike">
                <a:latin typeface="Arial"/>
              </a:endParaRPr>
            </a:p>
          </p:txBody>
        </p:sp>
        <p:sp>
          <p:nvSpPr>
            <p:cNvPr id="308" name="CustomShape 10"/>
            <p:cNvSpPr/>
            <p:nvPr/>
          </p:nvSpPr>
          <p:spPr>
            <a:xfrm>
              <a:off x="4696920" y="360648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PriorityQueue</a:t>
              </a:r>
              <a:endParaRPr b="0" lang="en-US" sz="2400" spc="-1" strike="noStrike">
                <a:latin typeface="Arial"/>
              </a:endParaRPr>
            </a:p>
          </p:txBody>
        </p:sp>
        <p:sp>
          <p:nvSpPr>
            <p:cNvPr id="309" name="CustomShape 11"/>
            <p:cNvSpPr/>
            <p:nvPr/>
          </p:nvSpPr>
          <p:spPr>
            <a:xfrm>
              <a:off x="4417920" y="1244520"/>
              <a:ext cx="30848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Iterable</a:t>
              </a:r>
              <a:endParaRPr b="0" lang="en-US" sz="2400" spc="-1" strike="noStrike">
                <a:latin typeface="Arial"/>
              </a:endParaRPr>
            </a:p>
          </p:txBody>
        </p:sp>
        <p:sp>
          <p:nvSpPr>
            <p:cNvPr id="310" name="CustomShape 12"/>
            <p:cNvSpPr/>
            <p:nvPr/>
          </p:nvSpPr>
          <p:spPr>
            <a:xfrm>
              <a:off x="8228160" y="2842920"/>
              <a:ext cx="25196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Set</a:t>
              </a:r>
              <a:endParaRPr b="0" lang="en-US" sz="2400" spc="-1" strike="noStrike">
                <a:latin typeface="Arial"/>
              </a:endParaRPr>
            </a:p>
          </p:txBody>
        </p:sp>
        <p:sp>
          <p:nvSpPr>
            <p:cNvPr id="311" name="CustomShape 13"/>
            <p:cNvSpPr/>
            <p:nvPr/>
          </p:nvSpPr>
          <p:spPr>
            <a:xfrm>
              <a:off x="602640" y="436860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LinkedList</a:t>
              </a:r>
              <a:endParaRPr b="0" lang="en-US" sz="2400" spc="-1" strike="noStrike">
                <a:latin typeface="Arial"/>
              </a:endParaRPr>
            </a:p>
          </p:txBody>
        </p:sp>
        <p:sp>
          <p:nvSpPr>
            <p:cNvPr id="312" name="CustomShape 14"/>
            <p:cNvSpPr/>
            <p:nvPr/>
          </p:nvSpPr>
          <p:spPr>
            <a:xfrm>
              <a:off x="602640" y="513036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Vector</a:t>
              </a:r>
              <a:endParaRPr b="0" lang="en-US" sz="2400" spc="-1" strike="noStrike">
                <a:latin typeface="Arial"/>
              </a:endParaRPr>
            </a:p>
          </p:txBody>
        </p:sp>
        <p:sp>
          <p:nvSpPr>
            <p:cNvPr id="313" name="CustomShape 15"/>
            <p:cNvSpPr/>
            <p:nvPr/>
          </p:nvSpPr>
          <p:spPr>
            <a:xfrm>
              <a:off x="602640" y="586728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Stack</a:t>
              </a:r>
              <a:endParaRPr b="0" lang="en-US" sz="2400" spc="-1" strike="noStrike">
                <a:latin typeface="Arial"/>
              </a:endParaRPr>
            </a:p>
          </p:txBody>
        </p:sp>
        <p:sp>
          <p:nvSpPr>
            <p:cNvPr id="314" name="CustomShape 16"/>
            <p:cNvSpPr/>
            <p:nvPr/>
          </p:nvSpPr>
          <p:spPr>
            <a:xfrm>
              <a:off x="8989920" y="4233600"/>
              <a:ext cx="241740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LinkedHashSet</a:t>
              </a:r>
              <a:endParaRPr b="0" lang="en-US" sz="2400" spc="-1" strike="noStrike">
                <a:latin typeface="Arial"/>
              </a:endParaRPr>
            </a:p>
          </p:txBody>
        </p:sp>
        <p:sp>
          <p:nvSpPr>
            <p:cNvPr id="315" name="CustomShape 17"/>
            <p:cNvSpPr/>
            <p:nvPr/>
          </p:nvSpPr>
          <p:spPr>
            <a:xfrm>
              <a:off x="8228160" y="5054400"/>
              <a:ext cx="2519640" cy="431640"/>
            </a:xfrm>
            <a:prstGeom prst="roundRect">
              <a:avLst>
                <a:gd name="adj" fmla="val 16667"/>
              </a:avLst>
            </a:prstGeom>
            <a:solidFill>
              <a:schemeClr val="tx2">
                <a:alpha val="15000"/>
              </a:schemeClr>
            </a:solidFill>
            <a:ln cap="rnd" w="38160">
              <a:solidFill>
                <a:schemeClr val="accent1"/>
              </a:solidFill>
              <a:custDash>
                <a:ds d="100000" sp="100000"/>
              </a:custDash>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SortedSet</a:t>
              </a:r>
              <a:endParaRPr b="0" lang="en-US" sz="2400" spc="-1" strike="noStrike">
                <a:latin typeface="Arial"/>
              </a:endParaRPr>
            </a:p>
          </p:txBody>
        </p:sp>
        <p:sp>
          <p:nvSpPr>
            <p:cNvPr id="316" name="CustomShape 18"/>
            <p:cNvSpPr/>
            <p:nvPr/>
          </p:nvSpPr>
          <p:spPr>
            <a:xfrm>
              <a:off x="8228160" y="5867280"/>
              <a:ext cx="2519640" cy="431640"/>
            </a:xfrm>
            <a:prstGeom prst="roundRect">
              <a:avLst>
                <a:gd name="adj" fmla="val 16667"/>
              </a:avLst>
            </a:prstGeom>
            <a:solidFill>
              <a:schemeClr val="accent1">
                <a:lumMod val="75000"/>
                <a:alpha val="45000"/>
              </a:schemeClr>
            </a:solidFill>
            <a:ln w="38160">
              <a:solidFill>
                <a:schemeClr val="accent1"/>
              </a:solidFill>
              <a:miter/>
            </a:ln>
          </p:spPr>
          <p:style>
            <a:lnRef idx="0"/>
            <a:fillRef idx="0"/>
            <a:effectRef idx="0"/>
            <a:fontRef idx="minor"/>
          </p:style>
          <p:txBody>
            <a:bodyPr wrap="none" lIns="90000" rIns="90000" tIns="45000" bIns="45000" anchor="ctr"/>
            <a:p>
              <a:pPr algn="ctr">
                <a:lnSpc>
                  <a:spcPct val="95000"/>
                </a:lnSpc>
              </a:pPr>
              <a:r>
                <a:rPr b="1" lang="en-US" sz="2400" spc="-1" strike="noStrike">
                  <a:solidFill>
                    <a:srgbClr val="ffffff"/>
                  </a:solidFill>
                  <a:latin typeface="Consolas"/>
                </a:rPr>
                <a:t>TreeSet</a:t>
              </a:r>
              <a:endParaRPr b="0" lang="en-US" sz="2400" spc="-1" strike="noStrike">
                <a:latin typeface="Arial"/>
              </a:endParaRPr>
            </a:p>
          </p:txBody>
        </p:sp>
      </p:grpSp>
      <p:sp>
        <p:nvSpPr>
          <p:cNvPr id="317" name="TextShape 19"/>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A33BB8D3-3C41-4D6A-ACA6-891C6BD285F1}" type="slidenum">
              <a:rPr b="0" lang="en-US" sz="1000" spc="-1" strike="noStrike">
                <a:solidFill>
                  <a:srgbClr val="ffffff"/>
                </a:solidFill>
                <a:latin typeface="Calibri"/>
              </a:rPr>
              <a:t>&lt;number&gt;</a:t>
            </a:fld>
            <a:endParaRPr b="0" lang="en-US" sz="1000" spc="-1" strike="noStrike">
              <a:latin typeface="Times New Roman"/>
            </a:endParaRPr>
          </a:p>
        </p:txBody>
      </p:sp>
      <p:sp>
        <p:nvSpPr>
          <p:cNvPr id="318" name="CustomShape 20"/>
          <p:cNvSpPr/>
          <p:nvPr/>
        </p:nvSpPr>
        <p:spPr>
          <a:xfrm flipV="1">
            <a:off x="1862640" y="5562720"/>
            <a:ext cx="360" cy="304560"/>
          </a:xfrm>
          <a:custGeom>
            <a:avLst/>
            <a:gdLst/>
            <a:ahLst/>
            <a:rect l="l" t="t" r="r" b="b"/>
            <a:pathLst>
              <a:path w="21600" h="21600">
                <a:moveTo>
                  <a:pt x="0" y="0"/>
                </a:moveTo>
                <a:lnTo>
                  <a:pt x="21600" y="21600"/>
                </a:lnTo>
              </a:path>
            </a:pathLst>
          </a:custGeom>
          <a:noFill/>
          <a:ln w="38160">
            <a:tailEnd len="med" type="triangle" w="med"/>
          </a:ln>
        </p:spPr>
        <p:style>
          <a:lnRef idx="1">
            <a:schemeClr val="accent1"/>
          </a:lnRef>
          <a:fillRef idx="0">
            <a:schemeClr val="accent1"/>
          </a:fillRef>
          <a:effectRef idx="0">
            <a:schemeClr val="accent1"/>
          </a:effectRef>
          <a:fontRef idx="minor"/>
        </p:style>
      </p:sp>
      <p:sp>
        <p:nvSpPr>
          <p:cNvPr id="319" name="CustomShape 21"/>
          <p:cNvSpPr/>
          <p:nvPr/>
        </p:nvSpPr>
        <p:spPr>
          <a:xfrm flipH="1" rot="16200000">
            <a:off x="5959800" y="-684720"/>
            <a:ext cx="16560" cy="7038360"/>
          </a:xfrm>
          <a:prstGeom prst="bentConnector3">
            <a:avLst>
              <a:gd name="adj1" fmla="val -1358208"/>
            </a:avLst>
          </a:prstGeom>
          <a:noFill/>
          <a:ln w="38160"/>
        </p:spPr>
        <p:style>
          <a:lnRef idx="1">
            <a:schemeClr val="accent1"/>
          </a:lnRef>
          <a:fillRef idx="0">
            <a:schemeClr val="accent1"/>
          </a:fillRef>
          <a:effectRef idx="0">
            <a:schemeClr val="accent1"/>
          </a:effectRef>
          <a:fontRef idx="minor"/>
        </p:style>
      </p:sp>
      <p:sp>
        <p:nvSpPr>
          <p:cNvPr id="320" name="CustomShape 22"/>
          <p:cNvSpPr/>
          <p:nvPr/>
        </p:nvSpPr>
        <p:spPr>
          <a:xfrm flipV="1">
            <a:off x="3122640" y="3041280"/>
            <a:ext cx="586440" cy="2304360"/>
          </a:xfrm>
          <a:prstGeom prst="bentConnector3">
            <a:avLst>
              <a:gd name="adj1" fmla="val 138962"/>
            </a:avLst>
          </a:prstGeom>
          <a:noFill/>
          <a:ln w="38160">
            <a:tailEnd len="med" type="triangle" w="med"/>
          </a:ln>
        </p:spPr>
        <p:style>
          <a:lnRef idx="1">
            <a:schemeClr val="accent1"/>
          </a:lnRef>
          <a:fillRef idx="0">
            <a:schemeClr val="accent1"/>
          </a:fillRef>
          <a:effectRef idx="0">
            <a:schemeClr val="accent1"/>
          </a:effectRef>
          <a:fontRef idx="minor"/>
        </p:style>
      </p:sp>
      <p:sp>
        <p:nvSpPr>
          <p:cNvPr id="321" name="Line 23"/>
          <p:cNvSpPr/>
          <p:nvPr/>
        </p:nvSpPr>
        <p:spPr>
          <a:xfrm flipV="1">
            <a:off x="3122280" y="3809880"/>
            <a:ext cx="825120" cy="12600"/>
          </a:xfrm>
          <a:prstGeom prst="line">
            <a:avLst/>
          </a:prstGeom>
          <a:ln w="38160"/>
        </p:spPr>
        <p:style>
          <a:lnRef idx="1">
            <a:schemeClr val="accent1"/>
          </a:lnRef>
          <a:fillRef idx="0">
            <a:schemeClr val="accent1"/>
          </a:fillRef>
          <a:effectRef idx="0">
            <a:schemeClr val="accent1"/>
          </a:effectRef>
          <a:fontRef idx="minor"/>
        </p:style>
      </p:sp>
      <p:sp>
        <p:nvSpPr>
          <p:cNvPr id="322" name="Line 24"/>
          <p:cNvSpPr/>
          <p:nvPr/>
        </p:nvSpPr>
        <p:spPr>
          <a:xfrm flipV="1">
            <a:off x="3122280" y="4572000"/>
            <a:ext cx="825120" cy="12240"/>
          </a:xfrm>
          <a:prstGeom prst="line">
            <a:avLst/>
          </a:prstGeom>
          <a:ln w="38160"/>
        </p:spPr>
        <p:style>
          <a:lnRef idx="1">
            <a:schemeClr val="accent1"/>
          </a:lnRef>
          <a:fillRef idx="0">
            <a:schemeClr val="accent1"/>
          </a:fillRef>
          <a:effectRef idx="0">
            <a:schemeClr val="accent1"/>
          </a:effectRef>
          <a:fontRef idx="minor"/>
        </p:style>
      </p:sp>
      <p:sp>
        <p:nvSpPr>
          <p:cNvPr id="323" name="CustomShape 25"/>
          <p:cNvSpPr/>
          <p:nvPr/>
        </p:nvSpPr>
        <p:spPr>
          <a:xfrm flipV="1">
            <a:off x="5956920" y="2353680"/>
            <a:ext cx="3600" cy="465120"/>
          </a:xfrm>
          <a:custGeom>
            <a:avLst/>
            <a:gdLst/>
            <a:ahLst/>
            <a:rect l="l" t="t" r="r" b="b"/>
            <a:pathLst>
              <a:path w="21600" h="21600">
                <a:moveTo>
                  <a:pt x="0" y="0"/>
                </a:moveTo>
                <a:lnTo>
                  <a:pt x="21600" y="21600"/>
                </a:lnTo>
              </a:path>
            </a:pathLst>
          </a:custGeom>
          <a:noFill/>
          <a:ln w="38160">
            <a:tailEnd len="med" type="triangle" w="med"/>
          </a:ln>
        </p:spPr>
        <p:style>
          <a:lnRef idx="1">
            <a:schemeClr val="accent1"/>
          </a:lnRef>
          <a:fillRef idx="0">
            <a:schemeClr val="accent1"/>
          </a:fillRef>
          <a:effectRef idx="0">
            <a:schemeClr val="accent1"/>
          </a:effectRef>
          <a:fontRef idx="minor"/>
        </p:style>
      </p:sp>
      <p:sp>
        <p:nvSpPr>
          <p:cNvPr id="324" name="CustomShape 26"/>
          <p:cNvSpPr/>
          <p:nvPr/>
        </p:nvSpPr>
        <p:spPr>
          <a:xfrm flipV="1">
            <a:off x="5956920" y="3250800"/>
            <a:ext cx="360" cy="354600"/>
          </a:xfrm>
          <a:custGeom>
            <a:avLst/>
            <a:gdLst/>
            <a:ahLst/>
            <a:rect l="l" t="t" r="r" b="b"/>
            <a:pathLst>
              <a:path w="21600" h="21600">
                <a:moveTo>
                  <a:pt x="0" y="0"/>
                </a:moveTo>
                <a:lnTo>
                  <a:pt x="21600" y="21600"/>
                </a:lnTo>
              </a:path>
            </a:pathLst>
          </a:custGeom>
          <a:noFill/>
          <a:ln w="38160">
            <a:tailEnd len="med" type="triangle" w="med"/>
          </a:ln>
        </p:spPr>
        <p:style>
          <a:lnRef idx="1">
            <a:schemeClr val="accent1"/>
          </a:lnRef>
          <a:fillRef idx="0">
            <a:schemeClr val="accent1"/>
          </a:fillRef>
          <a:effectRef idx="0">
            <a:schemeClr val="accent1"/>
          </a:effectRef>
          <a:fontRef idx="minor"/>
        </p:style>
      </p:sp>
      <p:sp>
        <p:nvSpPr>
          <p:cNvPr id="325" name="CustomShape 27"/>
          <p:cNvSpPr/>
          <p:nvPr/>
        </p:nvSpPr>
        <p:spPr>
          <a:xfrm flipV="1" rot="10800000">
            <a:off x="4696920" y="5276160"/>
            <a:ext cx="70560" cy="2241000"/>
          </a:xfrm>
          <a:prstGeom prst="bentConnector3">
            <a:avLst>
              <a:gd name="adj1" fmla="val 422262"/>
            </a:avLst>
          </a:prstGeom>
          <a:noFill/>
          <a:ln w="38160"/>
        </p:spPr>
        <p:style>
          <a:lnRef idx="1">
            <a:schemeClr val="accent1"/>
          </a:lnRef>
          <a:fillRef idx="0">
            <a:schemeClr val="accent1"/>
          </a:fillRef>
          <a:effectRef idx="0">
            <a:schemeClr val="accent1"/>
          </a:effectRef>
          <a:fontRef idx="minor"/>
        </p:style>
      </p:sp>
      <p:sp>
        <p:nvSpPr>
          <p:cNvPr id="326" name="CustomShape 28"/>
          <p:cNvSpPr/>
          <p:nvPr/>
        </p:nvSpPr>
        <p:spPr>
          <a:xfrm flipH="1" flipV="1">
            <a:off x="5886000" y="5492880"/>
            <a:ext cx="10800" cy="374400"/>
          </a:xfrm>
          <a:custGeom>
            <a:avLst/>
            <a:gdLst/>
            <a:ahLst/>
            <a:rect l="l" t="t" r="r" b="b"/>
            <a:pathLst>
              <a:path w="21600" h="21600">
                <a:moveTo>
                  <a:pt x="0" y="0"/>
                </a:moveTo>
                <a:lnTo>
                  <a:pt x="21600" y="21600"/>
                </a:lnTo>
              </a:path>
            </a:pathLst>
          </a:custGeom>
          <a:noFill/>
          <a:ln w="38160">
            <a:tailEnd len="med" type="triangle" w="med"/>
          </a:ln>
        </p:spPr>
        <p:style>
          <a:lnRef idx="1">
            <a:schemeClr val="accent1"/>
          </a:lnRef>
          <a:fillRef idx="0">
            <a:schemeClr val="accent1"/>
          </a:fillRef>
          <a:effectRef idx="0">
            <a:schemeClr val="accent1"/>
          </a:effectRef>
          <a:fontRef idx="minor"/>
        </p:style>
      </p:sp>
      <p:sp>
        <p:nvSpPr>
          <p:cNvPr id="327" name="CustomShape 29"/>
          <p:cNvSpPr/>
          <p:nvPr/>
        </p:nvSpPr>
        <p:spPr>
          <a:xfrm>
            <a:off x="10748160" y="3058920"/>
            <a:ext cx="659520" cy="1390320"/>
          </a:xfrm>
          <a:prstGeom prst="bentConnector3">
            <a:avLst>
              <a:gd name="adj1" fmla="val 134646"/>
            </a:avLst>
          </a:prstGeom>
          <a:noFill/>
          <a:ln w="38160"/>
        </p:spPr>
        <p:style>
          <a:lnRef idx="1">
            <a:schemeClr val="accent1"/>
          </a:lnRef>
          <a:fillRef idx="0">
            <a:schemeClr val="accent1"/>
          </a:fillRef>
          <a:effectRef idx="0">
            <a:schemeClr val="accent1"/>
          </a:effectRef>
          <a:fontRef idx="minor"/>
        </p:style>
      </p:sp>
      <p:sp>
        <p:nvSpPr>
          <p:cNvPr id="328" name="CustomShape 30"/>
          <p:cNvSpPr/>
          <p:nvPr/>
        </p:nvSpPr>
        <p:spPr>
          <a:xfrm flipV="1" rot="10800000">
            <a:off x="8240760" y="5270400"/>
            <a:ext cx="12240" cy="2211120"/>
          </a:xfrm>
          <a:prstGeom prst="bentConnector3">
            <a:avLst>
              <a:gd name="adj1" fmla="val 1800000"/>
            </a:avLst>
          </a:prstGeom>
          <a:noFill/>
          <a:ln w="38160"/>
        </p:spPr>
        <p:style>
          <a:lnRef idx="1">
            <a:schemeClr val="accent1"/>
          </a:lnRef>
          <a:fillRef idx="0">
            <a:schemeClr val="accent1"/>
          </a:fillRef>
          <a:effectRef idx="0">
            <a:schemeClr val="accent1"/>
          </a:effectRef>
          <a:fontRef idx="minor"/>
        </p:style>
      </p:sp>
      <p:sp>
        <p:nvSpPr>
          <p:cNvPr id="329" name="CustomShape 31"/>
          <p:cNvSpPr/>
          <p:nvPr/>
        </p:nvSpPr>
        <p:spPr>
          <a:xfrm flipV="1">
            <a:off x="9488160" y="5485680"/>
            <a:ext cx="360" cy="380520"/>
          </a:xfrm>
          <a:custGeom>
            <a:avLst/>
            <a:gdLst/>
            <a:ahLst/>
            <a:rect l="l" t="t" r="r" b="b"/>
            <a:pathLst>
              <a:path w="21600" h="21600">
                <a:moveTo>
                  <a:pt x="0" y="0"/>
                </a:moveTo>
                <a:lnTo>
                  <a:pt x="21600" y="21600"/>
                </a:lnTo>
              </a:path>
            </a:pathLst>
          </a:custGeom>
          <a:noFill/>
          <a:ln w="38160">
            <a:tailEnd len="med" type="triangle" w="med"/>
          </a:ln>
        </p:spPr>
        <p:style>
          <a:lnRef idx="1">
            <a:schemeClr val="accent1"/>
          </a:lnRef>
          <a:fillRef idx="0">
            <a:schemeClr val="accent1"/>
          </a:fillRef>
          <a:effectRef idx="0">
            <a:schemeClr val="accent1"/>
          </a:effectRef>
          <a:fontRef idx="minor"/>
        </p:style>
      </p:sp>
      <p:sp>
        <p:nvSpPr>
          <p:cNvPr id="330" name="CustomShape 32"/>
          <p:cNvSpPr/>
          <p:nvPr/>
        </p:nvSpPr>
        <p:spPr>
          <a:xfrm flipV="1">
            <a:off x="5960520" y="1676520"/>
            <a:ext cx="360" cy="244800"/>
          </a:xfrm>
          <a:custGeom>
            <a:avLst/>
            <a:gdLst/>
            <a:ahLst/>
            <a:rect l="l" t="t" r="r" b="b"/>
            <a:pathLst>
              <a:path w="21600" h="21600">
                <a:moveTo>
                  <a:pt x="0" y="0"/>
                </a:moveTo>
                <a:lnTo>
                  <a:pt x="21600" y="21600"/>
                </a:lnTo>
              </a:path>
            </a:pathLst>
          </a:custGeom>
          <a:noFill/>
          <a:ln w="38160">
            <a:tailEnd len="med" type="triangle" w="med"/>
          </a:ln>
        </p:spPr>
        <p:style>
          <a:lnRef idx="1">
            <a:schemeClr val="accent1"/>
          </a:lnRef>
          <a:fillRef idx="0">
            <a:schemeClr val="accent1"/>
          </a:fillRef>
          <a:effectRef idx="0">
            <a:schemeClr val="accent1"/>
          </a:effectRef>
          <a:fontRef idx="minor"/>
        </p:style>
      </p:sp>
      <p:sp>
        <p:nvSpPr>
          <p:cNvPr id="331" name="Line 33"/>
          <p:cNvSpPr/>
          <p:nvPr/>
        </p:nvSpPr>
        <p:spPr>
          <a:xfrm flipH="1">
            <a:off x="11407680" y="3768840"/>
            <a:ext cx="207360" cy="2520"/>
          </a:xfrm>
          <a:prstGeom prst="line">
            <a:avLst/>
          </a:prstGeom>
          <a:ln w="38160"/>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188640" y="40320"/>
            <a:ext cx="9577080" cy="1110600"/>
          </a:xfrm>
          <a:prstGeom prst="rect">
            <a:avLst/>
          </a:prstGeom>
          <a:noFill/>
          <a:ln>
            <a:noFill/>
          </a:ln>
        </p:spPr>
        <p:txBody>
          <a:bodyPr lIns="108000" rIns="108000" tIns="36000" bIns="36000" anchor="ctr"/>
          <a:p>
            <a:pPr>
              <a:lnSpc>
                <a:spcPts val="4000"/>
              </a:lnSpc>
            </a:pPr>
            <a:r>
              <a:rPr b="1" lang="en-US" sz="4000" spc="-1" strike="noStrike">
                <a:solidFill>
                  <a:srgbClr val="f3be60"/>
                </a:solidFill>
                <a:latin typeface="Calibri"/>
              </a:rPr>
              <a:t>Java Platform Class Hierarchy</a:t>
            </a:r>
            <a:endParaRPr b="0" lang="en-US" sz="4000" spc="-1" strike="noStrike">
              <a:solidFill>
                <a:srgbClr val="ffffff"/>
              </a:solidFill>
              <a:latin typeface="Calibri"/>
            </a:endParaRPr>
          </a:p>
        </p:txBody>
      </p:sp>
      <p:sp>
        <p:nvSpPr>
          <p:cNvPr id="333" name="TextShape 2"/>
          <p:cNvSpPr txBox="1"/>
          <p:nvPr/>
        </p:nvSpPr>
        <p:spPr>
          <a:xfrm>
            <a:off x="11566440" y="6525000"/>
            <a:ext cx="428400" cy="196200"/>
          </a:xfrm>
          <a:prstGeom prst="rect">
            <a:avLst/>
          </a:prstGeom>
          <a:noFill/>
          <a:ln>
            <a:noFill/>
          </a:ln>
        </p:spPr>
        <p:txBody>
          <a:bodyPr lIns="36000" rIns="36000" tIns="36000" bIns="36000" anchor="ctr"/>
          <a:p>
            <a:pPr algn="r">
              <a:lnSpc>
                <a:spcPct val="100000"/>
              </a:lnSpc>
            </a:pPr>
            <a:fld id="{C77703B9-384A-4E58-9B75-1AF0C4CCCA0F}"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34" name="Picture 4" descr=""/>
          <p:cNvPicPr/>
          <p:nvPr/>
        </p:nvPicPr>
        <p:blipFill>
          <a:blip r:embed="rId1"/>
          <a:stretch/>
        </p:blipFill>
        <p:spPr>
          <a:xfrm>
            <a:off x="2665440" y="2261880"/>
            <a:ext cx="7221960" cy="3747960"/>
          </a:xfrm>
          <a:prstGeom prst="rect">
            <a:avLst/>
          </a:prstGeom>
          <a:ln>
            <a:solidFill>
              <a:schemeClr val="tx1">
                <a:lumMod val="85000"/>
              </a:schemeClr>
            </a:solidFill>
          </a:ln>
        </p:spPr>
      </p:pic>
      <p:sp>
        <p:nvSpPr>
          <p:cNvPr id="335" name="TextShape 3"/>
          <p:cNvSpPr txBox="1"/>
          <p:nvPr/>
        </p:nvSpPr>
        <p:spPr>
          <a:xfrm>
            <a:off x="190440" y="1151280"/>
            <a:ext cx="11804400" cy="5569920"/>
          </a:xfrm>
          <a:prstGeom prst="rect">
            <a:avLst/>
          </a:prstGeom>
          <a:noFill/>
          <a:ln>
            <a:noFill/>
          </a:ln>
        </p:spPr>
        <p:txBody>
          <a:bodyPr lIns="108000" rIns="108000" tIns="36000" bIns="36000"/>
          <a:p>
            <a:pPr marL="304920" indent="-304560">
              <a:lnSpc>
                <a:spcPct val="100000"/>
              </a:lnSpc>
              <a:spcBef>
                <a:spcPts val="1701"/>
              </a:spcBef>
              <a:spcAft>
                <a:spcPts val="601"/>
              </a:spcAft>
              <a:buClr>
                <a:srgbClr val="f2b254"/>
              </a:buClr>
              <a:buFont typeface="Wingdings" charset="2"/>
              <a:buChar char=""/>
            </a:pPr>
            <a:r>
              <a:rPr b="1" lang="en-US" sz="3400" spc="-1" strike="noStrike">
                <a:solidFill>
                  <a:srgbClr val="f3cd60"/>
                </a:solidFill>
                <a:latin typeface="Calibri"/>
              </a:rPr>
              <a:t>Object</a:t>
            </a:r>
            <a:r>
              <a:rPr b="0" lang="en-US" sz="3400" spc="-1" strike="noStrike">
                <a:solidFill>
                  <a:srgbClr val="f3cd60"/>
                </a:solidFill>
                <a:latin typeface="Calibri"/>
              </a:rPr>
              <a:t> </a:t>
            </a:r>
            <a:r>
              <a:rPr b="0" lang="en-US" sz="3400" spc="-1" strike="noStrike">
                <a:solidFill>
                  <a:srgbClr val="ffffff"/>
                </a:solidFill>
                <a:latin typeface="Calibri"/>
              </a:rPr>
              <a:t>is at the root of Java Class Hierarchy</a:t>
            </a:r>
            <a:endParaRPr b="0" lang="en-US" sz="34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64</TotalTime>
  <Application>LibreOffice/6.1.2.1$Linux_X86_64 LibreOffice_project/10$Build-1</Application>
  <Words>5988</Words>
  <Paragraphs>743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
  <dc:description>Software University Foundation - http://softuni.org</dc:description>
  <cp:keywords>OOP programming course SoftUni Software University Java</cp:keywords>
  <dc:language>en-US</dc:language>
  <cp:lastModifiedBy/>
  <dcterms:modified xsi:type="dcterms:W3CDTF">2018-12-12T14:34:37Z</dcterms:modified>
  <cp:revision>2</cp:revision>
  <dc:subject>Java OOP Basics Course</dc:subject>
  <dc:title>Defining Classes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38</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46</vt:i4>
  </property>
  <property fmtid="{D5CDD505-2E9C-101B-9397-08002B2CF9AE}" pid="12" name="_TemplateID">
    <vt:lpwstr>TC027879909991</vt:lpwstr>
  </property>
  <property fmtid="{D5CDD505-2E9C-101B-9397-08002B2CF9AE}" pid="13" name="category">
    <vt:lpwstr>programming, OOP</vt:lpwstr>
  </property>
</Properties>
</file>