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media/image80.png" ContentType="image/png"/>
  <Override PartName="/ppt/media/image78.png" ContentType="image/png"/>
  <Override PartName="/ppt/media/image33.jpeg" ContentType="image/jpeg"/>
  <Override PartName="/ppt/media/image7.wmf" ContentType="image/x-wmf"/>
  <Override PartName="/ppt/media/image6.png" ContentType="image/png"/>
  <Override PartName="/ppt/media/image5.png" ContentType="image/png"/>
  <Override PartName="/ppt/media/image60.png" ContentType="image/png"/>
  <Override PartName="/ppt/media/image4.png" ContentType="image/png"/>
  <Override PartName="/ppt/media/image53.jpeg" ContentType="image/jpeg"/>
  <Override PartName="/ppt/media/image3.png" ContentType="image/png"/>
  <Override PartName="/ppt/media/image2.png" ContentType="image/png"/>
  <Override PartName="/ppt/media/image62.jpeg" ContentType="image/jpe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79.png" ContentType="image/png"/>
  <Override PartName="/ppt/media/hdphoto1.wdp" ContentType="image/vnd.ms-photo"/>
  <Override PartName="/ppt/media/image32.png" ContentType="image/png"/>
  <Override PartName="/ppt/media/image57.png" ContentType="image/png"/>
  <Override PartName="/ppt/media/image40.png" ContentType="image/png"/>
  <Override PartName="/ppt/media/image65.png" ContentType="image/png"/>
  <Override PartName="/ppt/media/image13.wmf" ContentType="image/x-wmf"/>
  <Override PartName="/ppt/media/image68.png" ContentType="image/png"/>
  <Override PartName="/ppt/media/image67.png" ContentType="image/png"/>
  <Override PartName="/ppt/media/image69.png" ContentType="image/png"/>
  <Override PartName="/ppt/media/image10.wmf" ContentType="image/x-wmf"/>
  <Override PartName="/ppt/media/image35.png" ContentType="image/png"/>
  <Override PartName="/ppt/media/image34.png" ContentType="image/png"/>
  <Override PartName="/ppt/media/image59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.wmf" ContentType="image/x-wmf"/>
  <Override PartName="/ppt/media/image16.png" ContentType="image/png"/>
  <Override PartName="/ppt/media/image11.png" ContentType="image/png"/>
  <Override PartName="/ppt/media/image36.png" ContentType="image/png"/>
  <Override PartName="/ppt/media/image15.png" ContentType="image/png"/>
  <Override PartName="/ppt/media/image12.wmf" ContentType="image/x-wmf"/>
  <Override PartName="/ppt/media/image37.png" ContentType="image/png"/>
  <Override PartName="/ppt/media/image75.gif" ContentType="image/gif"/>
  <Override PartName="/ppt/media/image42.png" ContentType="image/png"/>
  <Override PartName="/ppt/media/image38.jpeg" ContentType="image/jpeg"/>
  <Override PartName="/ppt/media/image14.wmf" ContentType="image/x-wmf"/>
  <Override PartName="/ppt/media/image39.png" ContentType="image/png"/>
  <Override PartName="/ppt/media/image41.png" ContentType="image/png"/>
  <Override PartName="/ppt/media/image66.png" ContentType="image/png"/>
  <Override PartName="/ppt/media/image43.jpeg" ContentType="image/jpeg"/>
  <Override PartName="/ppt/media/image70.png" ContentType="image/png"/>
  <Override PartName="/ppt/media/image44.jpeg" ContentType="image/jpeg"/>
  <Override PartName="/ppt/media/image45.jpeg" ContentType="image/jpeg"/>
  <Override PartName="/ppt/media/image46.jpeg" ContentType="image/jpeg"/>
  <Override PartName="/ppt/media/image50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4.jpeg" ContentType="image/jpeg"/>
  <Override PartName="/ppt/media/image58.png" ContentType="image/png"/>
  <Override PartName="/ppt/media/image71.png" ContentType="image/png"/>
  <Override PartName="/ppt/media/image61.png" ContentType="image/png"/>
  <Override PartName="/ppt/media/image72.jpeg" ContentType="image/jpeg"/>
  <Override PartName="/ppt/media/image73.png" ContentType="image/png"/>
  <Override PartName="/ppt/media/image74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bg-BG" sz="1800" spc="-1" strike="noStrike">
                <a:solidFill>
                  <a:srgbClr val="234465"/>
                </a:solidFill>
                <a:latin typeface="Calibri"/>
              </a:rPr>
              <a:t>Click to move the slide</a:t>
            </a:r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C8CF395-1FCB-4352-A0A6-F107F24A156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9.xml"/><Relationship Id="rId4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.xml"/><Relationship Id="rId4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0.xml"/><Relationship Id="rId4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3.xml"/><Relationship Id="rId4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4.xml"/><Relationship Id="rId4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4.xml"/><Relationship Id="rId4" Type="http://schemas.openxmlformats.org/officeDocument/2006/relationships/notesMaster" Target="../notesMasters/notesMaster1.xml"/>
</Relationship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DE5D679-640B-4A1F-9148-C34657117A5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9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0" name="TextShape 3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21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BF19291-FE41-4F01-BF47-476CF484B21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2" name="TextShape 3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33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6857DB8-C5FE-4CA7-AD7B-D59BC7D7C00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6" name="TextShape 3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37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B82DA5D-632A-4427-B15F-9EB738616EF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0" name="TextShape 3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41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7518527-ADD6-4894-B67E-5EACB070A5D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19F810B-8397-4859-A4B7-07C701BED16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5" name="TextShape 4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186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818208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580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4186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818208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580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4186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818208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580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4186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818208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580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580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5" name="PlaceHolder 6"/>
          <p:cNvSpPr>
            <a:spLocks noGrp="1"/>
          </p:cNvSpPr>
          <p:nvPr>
            <p:ph type="body"/>
          </p:nvPr>
        </p:nvSpPr>
        <p:spPr>
          <a:xfrm>
            <a:off x="4186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6" name="PlaceHolder 7"/>
          <p:cNvSpPr>
            <a:spLocks noGrp="1"/>
          </p:cNvSpPr>
          <p:nvPr>
            <p:ph type="body"/>
          </p:nvPr>
        </p:nvSpPr>
        <p:spPr>
          <a:xfrm>
            <a:off x="818208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wmf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microsoft.com/office/2007/relationships/hdphoto" Target="../media/hdphoto1.wdp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wmf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wmf"/><Relationship Id="rId3" Type="http://schemas.openxmlformats.org/officeDocument/2006/relationships/image" Target="../media/image14.wmf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20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6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640" cy="68518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body"/>
          </p:nvPr>
        </p:nvSpPr>
        <p:spPr>
          <a:xfrm>
            <a:off x="656640" y="2351520"/>
            <a:ext cx="5438880" cy="23256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bg-BG" sz="1800" spc="-1" strike="noStrike">
                <a:solidFill>
                  <a:srgbClr val="ffa000"/>
                </a:solidFill>
                <a:latin typeface="Calibri"/>
              </a:rPr>
              <a:t>Click icon to add picture</a:t>
            </a:r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" name="Picture 34" descr=""/>
          <p:cNvPicPr/>
          <p:nvPr/>
        </p:nvPicPr>
        <p:blipFill>
          <a:blip r:embed="rId3"/>
          <a:stretch/>
        </p:blipFill>
        <p:spPr>
          <a:xfrm flipH="1">
            <a:off x="8351280" y="2374200"/>
            <a:ext cx="3170520" cy="3431520"/>
          </a:xfrm>
          <a:prstGeom prst="rect">
            <a:avLst/>
          </a:prstGeom>
          <a:ln>
            <a:noFill/>
          </a:ln>
        </p:spPr>
      </p:pic>
      <p:pic>
        <p:nvPicPr>
          <p:cNvPr id="3" name="Picture 18" descr=""/>
          <p:cNvPicPr/>
          <p:nvPr/>
        </p:nvPicPr>
        <p:blipFill>
          <a:blip r:embed="rId4"/>
          <a:stretch/>
        </p:blipFill>
        <p:spPr>
          <a:xfrm>
            <a:off x="2792880" y="6057720"/>
            <a:ext cx="2105640" cy="52488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56640" y="6035760"/>
            <a:ext cx="629280" cy="526320"/>
          </a:xfrm>
          <a:prstGeom prst="rect">
            <a:avLst/>
          </a:prstGeom>
          <a:ln>
            <a:noFill/>
          </a:ln>
        </p:spPr>
      </p:pic>
      <p:pic>
        <p:nvPicPr>
          <p:cNvPr id="5" name="Picture 14" descr=""/>
          <p:cNvPicPr/>
          <p:nvPr/>
        </p:nvPicPr>
        <p:blipFill>
          <a:blip r:embed="rId6"/>
          <a:stretch/>
        </p:blipFill>
        <p:spPr>
          <a:xfrm>
            <a:off x="1353240" y="6035760"/>
            <a:ext cx="1186560" cy="526320"/>
          </a:xfrm>
          <a:prstGeom prst="rect">
            <a:avLst/>
          </a:prstGeom>
          <a:ln>
            <a:noFill/>
          </a:ln>
        </p:spPr>
      </p:pic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666720" y="254880"/>
            <a:ext cx="1096488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4800" spc="-1" strike="noStrike">
                <a:solidFill>
                  <a:srgbClr val="234465"/>
                </a:solidFill>
                <a:latin typeface="Calibri"/>
              </a:rPr>
              <a:t>Presentation Title</a:t>
            </a:r>
            <a:endParaRPr b="0" lang="bg-BG" sz="4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7" name="Picture 4" descr=""/>
          <p:cNvPicPr/>
          <p:nvPr/>
        </p:nvPicPr>
        <p:blipFill>
          <a:blip r:embed="rId7">
            <a:alphaModFix amt="50000"/>
          </a:blip>
          <a:stretch/>
        </p:blipFill>
        <p:spPr>
          <a:xfrm>
            <a:off x="5151240" y="6080040"/>
            <a:ext cx="1436760" cy="502560"/>
          </a:xfrm>
          <a:prstGeom prst="rect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8643960" y="4082400"/>
            <a:ext cx="2951280" cy="4049640"/>
          </a:xfrm>
          <a:prstGeom prst="rect">
            <a:avLst/>
          </a:prstGeom>
        </p:spPr>
        <p:txBody>
          <a:bodyPr lIns="36000" rIns="36000" tIns="36000" bIns="36000" anchor="ctr">
            <a:spAutoFit/>
          </a:bodyPr>
          <a:p>
            <a:pPr algn="r">
              <a:lnSpc>
                <a:spcPct val="105000"/>
              </a:lnSpc>
            </a:pPr>
            <a:r>
              <a:rPr b="1" lang="bg-BG" sz="2000" spc="-1" strike="noStrike">
                <a:solidFill>
                  <a:srgbClr val="1a334c"/>
                </a:solidFill>
                <a:latin typeface="Calibri"/>
              </a:rPr>
              <a:t>Company Name</a:t>
            </a:r>
            <a:endParaRPr b="0" lang="bg-BG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8643960" y="4491360"/>
            <a:ext cx="2951280" cy="4049640"/>
          </a:xfrm>
          <a:prstGeom prst="rect">
            <a:avLst/>
          </a:prstGeom>
        </p:spPr>
        <p:txBody>
          <a:bodyPr lIns="36000" rIns="36000" tIns="36000" bIns="36000" anchor="ctr">
            <a:spAutoFit/>
          </a:bodyPr>
          <a:p>
            <a:pPr algn="r">
              <a:lnSpc>
                <a:spcPct val="105000"/>
              </a:lnSpc>
            </a:pPr>
            <a:r>
              <a:rPr b="1" lang="bg-BG" sz="1800" spc="-1" strike="noStrike">
                <a:solidFill>
                  <a:srgbClr val="1a334c"/>
                </a:solidFill>
                <a:latin typeface="Calibri"/>
              </a:rPr>
              <a:t>Company Web Site</a:t>
            </a:r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71040" y="3105360"/>
            <a:ext cx="2951280" cy="4049640"/>
          </a:xfrm>
          <a:prstGeom prst="rect">
            <a:avLst/>
          </a:prstGeom>
        </p:spPr>
        <p:txBody>
          <a:bodyPr lIns="36000" rIns="36000" tIns="36000" bIns="36000" anchor="ctr">
            <a:spAutoFit/>
          </a:bodyPr>
          <a:p>
            <a:pPr>
              <a:lnSpc>
                <a:spcPct val="105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alibri"/>
              </a:rPr>
              <a:t>Author Name</a:t>
            </a:r>
            <a:endParaRPr b="0" lang="bg-BG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671040" y="3566160"/>
            <a:ext cx="2951280" cy="4049640"/>
          </a:xfrm>
          <a:prstGeom prst="rect">
            <a:avLst/>
          </a:prstGeom>
        </p:spPr>
        <p:txBody>
          <a:bodyPr lIns="36000" rIns="36000" tIns="36000" bIns="36000" anchor="ctr">
            <a:spAutoFit/>
          </a:bodyPr>
          <a:p>
            <a:pPr>
              <a:lnSpc>
                <a:spcPct val="105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Position</a:t>
            </a:r>
            <a:endParaRPr b="0" lang="bg-BG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CustomShape 7"/>
          <p:cNvSpPr/>
          <p:nvPr/>
        </p:nvSpPr>
        <p:spPr>
          <a:xfrm>
            <a:off x="-1440" y="6702840"/>
            <a:ext cx="12194640" cy="21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8"/>
          <p:cNvSpPr/>
          <p:nvPr/>
        </p:nvSpPr>
        <p:spPr>
          <a:xfrm>
            <a:off x="-1440" y="6702840"/>
            <a:ext cx="12191760" cy="21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10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640" cy="685188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-3240" y="0"/>
            <a:ext cx="121946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Picture 8" descr=""/>
          <p:cNvPicPr/>
          <p:nvPr/>
        </p:nvPicPr>
        <p:blipFill>
          <a:blip r:embed="rId3"/>
          <a:stretch/>
        </p:blipFill>
        <p:spPr>
          <a:xfrm flipH="1">
            <a:off x="7910640" y="1409760"/>
            <a:ext cx="3571920" cy="4384800"/>
          </a:xfrm>
          <a:prstGeom prst="rect">
            <a:avLst/>
          </a:prstGeom>
          <a:ln>
            <a:noFill/>
          </a:ln>
        </p:spPr>
      </p:pic>
      <p:sp>
        <p:nvSpPr>
          <p:cNvPr id="53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Table of Content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96920" y="1371600"/>
            <a:ext cx="8182080" cy="479556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fld id="{85158714-1633-46E5-99B5-1B4CE2632B62}" type="datetime1">
              <a:rPr b="0" lang="en-US" sz="1000" spc="-1" strike="noStrike">
                <a:solidFill>
                  <a:srgbClr val="234465"/>
                </a:solidFill>
                <a:latin typeface="Calibri"/>
              </a:rPr>
              <a:t>01/29/2019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/>
          </p:nvPr>
        </p:nvSpPr>
        <p:spPr>
          <a:xfrm>
            <a:off x="997560" y="6397200"/>
            <a:ext cx="1056708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/>
          </p:nvPr>
        </p:nvSpPr>
        <p:spPr>
          <a:xfrm>
            <a:off x="1156644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1897B0DB-09BF-4BE0-BEFD-0E08C79A1F8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58" name="Picture 2" descr=""/>
          <p:cNvPicPr/>
          <p:nvPr/>
        </p:nvPicPr>
        <p:blipFill>
          <a:blip r:embed="rId4">
            <a:alphaModFix amt="1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lorTemp="5698"/>
                    </a14:imgEffect>
                  </a14:imgLayer>
                </a14:imgProps>
              </a:ext>
            </a:extLst>
          </a:blip>
          <a:stretch/>
        </p:blipFill>
        <p:spPr>
          <a:xfrm>
            <a:off x="9889920" y="264600"/>
            <a:ext cx="1928520" cy="5626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640" cy="685188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0" y="0"/>
            <a:ext cx="1219176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bg-BG" sz="3000" spc="-1" strike="noStrike">
              <a:solidFill>
                <a:srgbClr val="234465"/>
              </a:solidFill>
              <a:latin typeface="Calibri"/>
            </a:endParaRPr>
          </a:p>
          <a:p>
            <a:pPr lvl="3" marL="213228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bg-BG" sz="2800" spc="-1" strike="noStrike">
              <a:solidFill>
                <a:srgbClr val="234465"/>
              </a:solidFill>
              <a:latin typeface="Calibri"/>
            </a:endParaRPr>
          </a:p>
          <a:p>
            <a:pPr lvl="4" marL="274140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bg-BG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fld id="{799C820D-E5E5-4DE8-9041-DF8112338B33}" type="datetime1">
              <a:rPr b="0" lang="en-US" sz="1000" spc="-1" strike="noStrike">
                <a:solidFill>
                  <a:srgbClr val="234465"/>
                </a:solidFill>
                <a:latin typeface="Calibri"/>
              </a:rPr>
              <a:t>01/29/2019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997560" y="6397200"/>
            <a:ext cx="1056708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1156644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1B797606-54AD-4556-AC5A-0C2F921E741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02" name="Picture 13" descr=""/>
          <p:cNvPicPr/>
          <p:nvPr/>
        </p:nvPicPr>
        <p:blipFill>
          <a:blip r:embed="rId3">
            <a:alphaModFix amt="1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lorTemp="5698"/>
                    </a14:imgEffect>
                  </a14:imgLayer>
                </a14:imgProps>
              </a:ext>
            </a:extLst>
          </a:blip>
          <a:stretch/>
        </p:blipFill>
        <p:spPr>
          <a:xfrm>
            <a:off x="9889920" y="264600"/>
            <a:ext cx="1928520" cy="5626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5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640" cy="6851880"/>
          </a:xfrm>
          <a:prstGeom prst="rect">
            <a:avLst/>
          </a:prstGeom>
          <a:ln>
            <a:noFill/>
          </a:ln>
        </p:spPr>
      </p:pic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5400" spc="-1" strike="noStrike">
                <a:solidFill>
                  <a:srgbClr val="234465"/>
                </a:solidFill>
                <a:latin typeface="Calibri"/>
              </a:rPr>
              <a:t>Click to Edit Section Title</a:t>
            </a:r>
            <a:endParaRPr b="0" lang="bg-BG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15240" y="5490360"/>
            <a:ext cx="10961280" cy="49932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4000" spc="-1" strike="noStrike">
                <a:solidFill>
                  <a:srgbClr val="234465"/>
                </a:solidFill>
                <a:latin typeface="Calibri"/>
              </a:rPr>
              <a:t>Click to Edit Section Subtitle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319640" y="867600"/>
            <a:ext cx="3552120" cy="35521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bg-BG" sz="1800" spc="-1" strike="noStrike">
                <a:solidFill>
                  <a:srgbClr val="234465"/>
                </a:solidFill>
                <a:latin typeface="Calibri"/>
              </a:rPr>
              <a:t>Click to edit the title text format</a:t>
            </a:r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35" descr=""/>
          <p:cNvPicPr/>
          <p:nvPr/>
        </p:nvPicPr>
        <p:blipFill>
          <a:blip r:embed="rId2"/>
          <a:stretch/>
        </p:blipFill>
        <p:spPr>
          <a:xfrm>
            <a:off x="-3240" y="5760"/>
            <a:ext cx="12194640" cy="6851880"/>
          </a:xfrm>
          <a:prstGeom prst="rect">
            <a:avLst/>
          </a:prstGeom>
          <a:ln>
            <a:noFill/>
          </a:ln>
        </p:spPr>
      </p:pic>
      <p:pic>
        <p:nvPicPr>
          <p:cNvPr id="181" name="Picture 55" descr=""/>
          <p:cNvPicPr/>
          <p:nvPr/>
        </p:nvPicPr>
        <p:blipFill>
          <a:blip r:embed="rId3"/>
          <a:stretch/>
        </p:blipFill>
        <p:spPr>
          <a:xfrm>
            <a:off x="-3240" y="5760"/>
            <a:ext cx="12194640" cy="6851880"/>
          </a:xfrm>
          <a:prstGeom prst="rect">
            <a:avLst/>
          </a:prstGeom>
          <a:ln>
            <a:noFill/>
          </a:ln>
        </p:spPr>
      </p:pic>
      <p:sp>
        <p:nvSpPr>
          <p:cNvPr id="182" name="CustomShape 1"/>
          <p:cNvSpPr/>
          <p:nvPr/>
        </p:nvSpPr>
        <p:spPr>
          <a:xfrm>
            <a:off x="-1051200" y="703080"/>
            <a:ext cx="8405640" cy="10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Questions?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183" name="Picture 25" descr=""/>
          <p:cNvPicPr/>
          <p:nvPr/>
        </p:nvPicPr>
        <p:blipFill>
          <a:blip r:embed="rId4"/>
          <a:stretch/>
        </p:blipFill>
        <p:spPr>
          <a:xfrm>
            <a:off x="165240" y="2223000"/>
            <a:ext cx="3575520" cy="4148280"/>
          </a:xfrm>
          <a:prstGeom prst="rect">
            <a:avLst/>
          </a:prstGeom>
          <a:ln>
            <a:noFill/>
          </a:ln>
        </p:spPr>
      </p:pic>
      <p:pic>
        <p:nvPicPr>
          <p:cNvPr id="184" name="Picture 41" descr=""/>
          <p:cNvPicPr/>
          <p:nvPr/>
        </p:nvPicPr>
        <p:blipFill>
          <a:blip r:embed="rId5"/>
          <a:stretch/>
        </p:blipFill>
        <p:spPr>
          <a:xfrm>
            <a:off x="9696600" y="314280"/>
            <a:ext cx="2125800" cy="529920"/>
          </a:xfrm>
          <a:prstGeom prst="rect">
            <a:avLst/>
          </a:prstGeom>
          <a:ln>
            <a:noFill/>
          </a:ln>
        </p:spPr>
      </p:pic>
      <p:sp>
        <p:nvSpPr>
          <p:cNvPr id="185" name="PlaceHolder 2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fld id="{4B277B1C-0CF4-48C9-AD21-059A0DB251DA}" type="datetime1">
              <a:rPr b="0" lang="en-US" sz="1000" spc="-1" strike="noStrike">
                <a:solidFill>
                  <a:srgbClr val="234465"/>
                </a:solidFill>
                <a:latin typeface="Calibri"/>
              </a:rPr>
              <a:t>01/29/2019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ftr"/>
          </p:nvPr>
        </p:nvSpPr>
        <p:spPr>
          <a:xfrm>
            <a:off x="997560" y="6397200"/>
            <a:ext cx="1056708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sldNum"/>
          </p:nvPr>
        </p:nvSpPr>
        <p:spPr>
          <a:xfrm>
            <a:off x="1156644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052A8756-A705-4794-ACAA-965494BD83C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88" name="Picture 17" descr=""/>
          <p:cNvPicPr/>
          <p:nvPr/>
        </p:nvPicPr>
        <p:blipFill>
          <a:blip r:embed="rId6"/>
          <a:stretch/>
        </p:blipFill>
        <p:spPr>
          <a:xfrm>
            <a:off x="6950880" y="1702440"/>
            <a:ext cx="1198440" cy="1198440"/>
          </a:xfrm>
          <a:prstGeom prst="rect">
            <a:avLst/>
          </a:prstGeom>
          <a:ln>
            <a:noFill/>
          </a:ln>
        </p:spPr>
      </p:pic>
      <p:pic>
        <p:nvPicPr>
          <p:cNvPr id="189" name="Picture 19" descr=""/>
          <p:cNvPicPr/>
          <p:nvPr/>
        </p:nvPicPr>
        <p:blipFill>
          <a:blip r:embed="rId7"/>
          <a:stretch/>
        </p:blipFill>
        <p:spPr>
          <a:xfrm>
            <a:off x="4789080" y="3776400"/>
            <a:ext cx="1166040" cy="1401840"/>
          </a:xfrm>
          <a:prstGeom prst="rect">
            <a:avLst/>
          </a:prstGeom>
          <a:ln>
            <a:noFill/>
          </a:ln>
        </p:spPr>
      </p:pic>
      <p:pic>
        <p:nvPicPr>
          <p:cNvPr id="190" name="Picture 20" descr=""/>
          <p:cNvPicPr/>
          <p:nvPr/>
        </p:nvPicPr>
        <p:blipFill>
          <a:blip r:embed="rId8"/>
          <a:stretch/>
        </p:blipFill>
        <p:spPr>
          <a:xfrm>
            <a:off x="6228000" y="3776400"/>
            <a:ext cx="1166040" cy="1388880"/>
          </a:xfrm>
          <a:prstGeom prst="rect">
            <a:avLst/>
          </a:prstGeom>
          <a:ln>
            <a:noFill/>
          </a:ln>
        </p:spPr>
      </p:pic>
      <p:pic>
        <p:nvPicPr>
          <p:cNvPr id="191" name="Picture 21" descr=""/>
          <p:cNvPicPr/>
          <p:nvPr/>
        </p:nvPicPr>
        <p:blipFill>
          <a:blip r:embed="rId9"/>
          <a:stretch/>
        </p:blipFill>
        <p:spPr>
          <a:xfrm>
            <a:off x="7668000" y="3775680"/>
            <a:ext cx="1166040" cy="1566720"/>
          </a:xfrm>
          <a:prstGeom prst="rect">
            <a:avLst/>
          </a:prstGeom>
          <a:ln>
            <a:noFill/>
          </a:ln>
        </p:spPr>
      </p:pic>
      <p:pic>
        <p:nvPicPr>
          <p:cNvPr id="192" name="Picture 22" descr=""/>
          <p:cNvPicPr/>
          <p:nvPr/>
        </p:nvPicPr>
        <p:blipFill>
          <a:blip r:embed="rId10"/>
          <a:stretch/>
        </p:blipFill>
        <p:spPr>
          <a:xfrm>
            <a:off x="9108000" y="3769920"/>
            <a:ext cx="1166040" cy="1350360"/>
          </a:xfrm>
          <a:prstGeom prst="rect">
            <a:avLst/>
          </a:prstGeom>
          <a:ln>
            <a:noFill/>
          </a:ln>
        </p:spPr>
      </p:pic>
      <p:pic>
        <p:nvPicPr>
          <p:cNvPr id="193" name="Picture 23" descr=""/>
          <p:cNvPicPr/>
          <p:nvPr/>
        </p:nvPicPr>
        <p:blipFill>
          <a:blip r:embed="rId11"/>
          <a:stretch/>
        </p:blipFill>
        <p:spPr>
          <a:xfrm>
            <a:off x="10548000" y="3776400"/>
            <a:ext cx="1166040" cy="1433520"/>
          </a:xfrm>
          <a:prstGeom prst="rect">
            <a:avLst/>
          </a:prstGeom>
          <a:ln>
            <a:noFill/>
          </a:ln>
        </p:spPr>
      </p:pic>
      <p:pic>
        <p:nvPicPr>
          <p:cNvPr id="194" name="Picture 24" descr=""/>
          <p:cNvPicPr/>
          <p:nvPr/>
        </p:nvPicPr>
        <p:blipFill>
          <a:blip r:embed="rId12"/>
          <a:stretch/>
        </p:blipFill>
        <p:spPr>
          <a:xfrm>
            <a:off x="3386160" y="3776400"/>
            <a:ext cx="1164240" cy="1439640"/>
          </a:xfrm>
          <a:prstGeom prst="rect">
            <a:avLst/>
          </a:prstGeom>
          <a:ln>
            <a:noFill/>
          </a:ln>
        </p:spPr>
      </p:pic>
      <p:sp>
        <p:nvSpPr>
          <p:cNvPr id="195" name="Line 5"/>
          <p:cNvSpPr/>
          <p:nvPr/>
        </p:nvSpPr>
        <p:spPr>
          <a:xfrm>
            <a:off x="3969360" y="3335400"/>
            <a:ext cx="7161840" cy="3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Line 6"/>
          <p:cNvSpPr/>
          <p:nvPr/>
        </p:nvSpPr>
        <p:spPr>
          <a:xfrm>
            <a:off x="396936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Line 7"/>
          <p:cNvSpPr/>
          <p:nvPr/>
        </p:nvSpPr>
        <p:spPr>
          <a:xfrm>
            <a:off x="53640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Line 8"/>
          <p:cNvSpPr/>
          <p:nvPr/>
        </p:nvSpPr>
        <p:spPr>
          <a:xfrm>
            <a:off x="681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Line 9"/>
          <p:cNvSpPr/>
          <p:nvPr/>
        </p:nvSpPr>
        <p:spPr>
          <a:xfrm>
            <a:off x="825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Line 10"/>
          <p:cNvSpPr/>
          <p:nvPr/>
        </p:nvSpPr>
        <p:spPr>
          <a:xfrm>
            <a:off x="969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Line 11"/>
          <p:cNvSpPr/>
          <p:nvPr/>
        </p:nvSpPr>
        <p:spPr>
          <a:xfrm>
            <a:off x="111312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Line 12"/>
          <p:cNvSpPr/>
          <p:nvPr/>
        </p:nvSpPr>
        <p:spPr>
          <a:xfrm>
            <a:off x="7550280" y="309276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3"/>
          <p:cNvSpPr/>
          <p:nvPr/>
        </p:nvSpPr>
        <p:spPr>
          <a:xfrm>
            <a:off x="-1440" y="6371280"/>
            <a:ext cx="12194640" cy="504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4" name="Picture 36" descr=""/>
          <p:cNvPicPr/>
          <p:nvPr/>
        </p:nvPicPr>
        <p:blipFill>
          <a:blip r:embed="rId13"/>
          <a:stretch/>
        </p:blipFill>
        <p:spPr>
          <a:xfrm>
            <a:off x="6950880" y="1702440"/>
            <a:ext cx="1198440" cy="1198440"/>
          </a:xfrm>
          <a:prstGeom prst="rect">
            <a:avLst/>
          </a:prstGeom>
          <a:ln>
            <a:noFill/>
          </a:ln>
        </p:spPr>
      </p:pic>
      <p:pic>
        <p:nvPicPr>
          <p:cNvPr id="205" name="Picture 37" descr=""/>
          <p:cNvPicPr/>
          <p:nvPr/>
        </p:nvPicPr>
        <p:blipFill>
          <a:blip r:embed="rId14"/>
          <a:stretch/>
        </p:blipFill>
        <p:spPr>
          <a:xfrm>
            <a:off x="4789080" y="3776400"/>
            <a:ext cx="1166040" cy="1401840"/>
          </a:xfrm>
          <a:prstGeom prst="rect">
            <a:avLst/>
          </a:prstGeom>
          <a:ln>
            <a:noFill/>
          </a:ln>
        </p:spPr>
      </p:pic>
      <p:pic>
        <p:nvPicPr>
          <p:cNvPr id="206" name="Picture 38" descr=""/>
          <p:cNvPicPr/>
          <p:nvPr/>
        </p:nvPicPr>
        <p:blipFill>
          <a:blip r:embed="rId15"/>
          <a:stretch/>
        </p:blipFill>
        <p:spPr>
          <a:xfrm>
            <a:off x="6228000" y="3776400"/>
            <a:ext cx="1166040" cy="1388880"/>
          </a:xfrm>
          <a:prstGeom prst="rect">
            <a:avLst/>
          </a:prstGeom>
          <a:ln>
            <a:noFill/>
          </a:ln>
        </p:spPr>
      </p:pic>
      <p:pic>
        <p:nvPicPr>
          <p:cNvPr id="207" name="Picture 39" descr=""/>
          <p:cNvPicPr/>
          <p:nvPr/>
        </p:nvPicPr>
        <p:blipFill>
          <a:blip r:embed="rId16"/>
          <a:stretch/>
        </p:blipFill>
        <p:spPr>
          <a:xfrm>
            <a:off x="7668000" y="3775680"/>
            <a:ext cx="1166040" cy="1566720"/>
          </a:xfrm>
          <a:prstGeom prst="rect">
            <a:avLst/>
          </a:prstGeom>
          <a:ln>
            <a:noFill/>
          </a:ln>
        </p:spPr>
      </p:pic>
      <p:pic>
        <p:nvPicPr>
          <p:cNvPr id="208" name="Picture 40" descr=""/>
          <p:cNvPicPr/>
          <p:nvPr/>
        </p:nvPicPr>
        <p:blipFill>
          <a:blip r:embed="rId17"/>
          <a:stretch/>
        </p:blipFill>
        <p:spPr>
          <a:xfrm>
            <a:off x="9108000" y="3769920"/>
            <a:ext cx="1166040" cy="1350360"/>
          </a:xfrm>
          <a:prstGeom prst="rect">
            <a:avLst/>
          </a:prstGeom>
          <a:ln>
            <a:noFill/>
          </a:ln>
        </p:spPr>
      </p:pic>
      <p:pic>
        <p:nvPicPr>
          <p:cNvPr id="209" name="Picture 42" descr=""/>
          <p:cNvPicPr/>
          <p:nvPr/>
        </p:nvPicPr>
        <p:blipFill>
          <a:blip r:embed="rId18"/>
          <a:stretch/>
        </p:blipFill>
        <p:spPr>
          <a:xfrm>
            <a:off x="10548000" y="3776400"/>
            <a:ext cx="1166040" cy="1433520"/>
          </a:xfrm>
          <a:prstGeom prst="rect">
            <a:avLst/>
          </a:prstGeom>
          <a:ln>
            <a:noFill/>
          </a:ln>
        </p:spPr>
      </p:pic>
      <p:pic>
        <p:nvPicPr>
          <p:cNvPr id="210" name="Picture 43" descr=""/>
          <p:cNvPicPr/>
          <p:nvPr/>
        </p:nvPicPr>
        <p:blipFill>
          <a:blip r:embed="rId19"/>
          <a:stretch/>
        </p:blipFill>
        <p:spPr>
          <a:xfrm>
            <a:off x="3386160" y="3776400"/>
            <a:ext cx="1164240" cy="1439640"/>
          </a:xfrm>
          <a:prstGeom prst="rect">
            <a:avLst/>
          </a:prstGeom>
          <a:ln>
            <a:noFill/>
          </a:ln>
        </p:spPr>
      </p:pic>
      <p:sp>
        <p:nvSpPr>
          <p:cNvPr id="211" name="Line 14"/>
          <p:cNvSpPr/>
          <p:nvPr/>
        </p:nvSpPr>
        <p:spPr>
          <a:xfrm>
            <a:off x="3969360" y="3335400"/>
            <a:ext cx="7161840" cy="3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Line 15"/>
          <p:cNvSpPr/>
          <p:nvPr/>
        </p:nvSpPr>
        <p:spPr>
          <a:xfrm>
            <a:off x="396936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Line 16"/>
          <p:cNvSpPr/>
          <p:nvPr/>
        </p:nvSpPr>
        <p:spPr>
          <a:xfrm>
            <a:off x="53640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Line 17"/>
          <p:cNvSpPr/>
          <p:nvPr/>
        </p:nvSpPr>
        <p:spPr>
          <a:xfrm>
            <a:off x="681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Line 18"/>
          <p:cNvSpPr/>
          <p:nvPr/>
        </p:nvSpPr>
        <p:spPr>
          <a:xfrm>
            <a:off x="825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Line 19"/>
          <p:cNvSpPr/>
          <p:nvPr/>
        </p:nvSpPr>
        <p:spPr>
          <a:xfrm>
            <a:off x="969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Line 20"/>
          <p:cNvSpPr/>
          <p:nvPr/>
        </p:nvSpPr>
        <p:spPr>
          <a:xfrm>
            <a:off x="111312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Line 21"/>
          <p:cNvSpPr/>
          <p:nvPr/>
        </p:nvSpPr>
        <p:spPr>
          <a:xfrm>
            <a:off x="7550280" y="309276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PlaceHolder 2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bg-BG" sz="1800" spc="-1" strike="noStrike">
                <a:solidFill>
                  <a:srgbClr val="234465"/>
                </a:solidFill>
                <a:latin typeface="Calibri"/>
              </a:rPr>
              <a:t>Click to edit the title text format</a:t>
            </a:r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0" name="PlaceHolder 2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bg-BG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bg-BG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bg-BG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bg-BG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bg-BG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bg-BG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  <p:sldLayoutId id="2147483711" r:id="rId30"/>
    <p:sldLayoutId id="2147483712" r:id="rId31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hyperlink" Target="http://softuni.bg/" TargetMode="External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3.jpe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://central.maven.org/maven2/org/hibernate/hibernate-core/5.4.0.Final/hibernate-core-5.4.0.Final.jar" TargetMode="External"/><Relationship Id="rId2" Type="http://schemas.openxmlformats.org/officeDocument/2006/relationships/hyperlink" Target="http://central.maven.org/maven2/org/hibernate/hibernate-core/5.4.0.Final/hibernate-core-5.4.0.Final.jar" TargetMode="External"/><Relationship Id="rId3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://xmlns.jcp.org/xml/ns/persistence%20http:/xmlns.jcp.org/xml/ns/persistence/persistence_2_1.xsd" TargetMode="External"/><Relationship Id="rId2" Type="http://schemas.openxmlformats.org/officeDocument/2006/relationships/hyperlink" Target="http://xmlns.jcp.org/xml/ns/persistence%20http:/xmlns.jcp.org/xml/ns/persistence/persistence_2_1.xsd" TargetMode="External"/><Relationship Id="rId3" Type="http://schemas.openxmlformats.org/officeDocument/2006/relationships/hyperlink" Target="http://xmlns.jcp.org/xml/ns/persistence/persistence_2_1.xsd" TargetMode="External"/><Relationship Id="rId4" Type="http://schemas.openxmlformats.org/officeDocument/2006/relationships/hyperlink" Target="http://xmlns.jcp.org/xml/ns/persistence/persistence_2_1.xsd" TargetMode="External"/><Relationship Id="rId5" Type="http://schemas.openxmlformats.org/officeDocument/2006/relationships/hyperlink" Target="http://xmlns.jcp.org/xml/ns/persistence/persistence_2_1.xsd" TargetMode="External"/><Relationship Id="rId6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4.jpe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softuni.bg/trainings/courses" TargetMode="External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jpe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Relationship Id="rId13" Type="http://schemas.openxmlformats.org/officeDocument/2006/relationships/image" Target="../media/image71.png"/><Relationship Id="rId14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72.jpeg"/><Relationship Id="rId2" Type="http://schemas.openxmlformats.org/officeDocument/2006/relationships/image" Target="../media/image73.png"/><Relationship Id="rId3" Type="http://schemas.openxmlformats.org/officeDocument/2006/relationships/image" Target="../media/image74.jpeg"/><Relationship Id="rId4" Type="http://schemas.openxmlformats.org/officeDocument/2006/relationships/image" Target="../media/image75.gif"/><Relationship Id="rId5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hyperlink" Target="http://softuni.foundation/" TargetMode="External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://forum.softuni.bg/" TargetMode="External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slideLayout" Target="../slideLayouts/slideLayout25.xml"/><Relationship Id="rId10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80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3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666720" y="1303200"/>
            <a:ext cx="109648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Servlets API 4.0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666720" y="254880"/>
            <a:ext cx="109648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bg-BG" sz="4800" spc="-1" strike="noStrike">
                <a:solidFill>
                  <a:srgbClr val="234465"/>
                </a:solidFill>
                <a:latin typeface="Calibri"/>
              </a:rPr>
              <a:t>Java EE:</a:t>
            </a:r>
            <a:endParaRPr b="0" lang="bg-BG" sz="4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5" name="TextShape 3"/>
          <p:cNvSpPr txBox="1"/>
          <p:nvPr/>
        </p:nvSpPr>
        <p:spPr>
          <a:xfrm>
            <a:off x="8643960" y="5916240"/>
            <a:ext cx="2951280" cy="3823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</a:pPr>
            <a:r>
              <a:rPr b="1" lang="bg-BG" sz="2000" spc="-1" strike="noStrike">
                <a:solidFill>
                  <a:srgbClr val="1a334c"/>
                </a:solidFill>
                <a:latin typeface="Calibri"/>
              </a:rPr>
              <a:t>Software University</a:t>
            </a:r>
            <a:endParaRPr b="0" lang="bg-BG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6" name="TextShape 4"/>
          <p:cNvSpPr txBox="1"/>
          <p:nvPr/>
        </p:nvSpPr>
        <p:spPr>
          <a:xfrm>
            <a:off x="8643960" y="6340320"/>
            <a:ext cx="2951280" cy="3510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</a:pPr>
            <a:r>
              <a:rPr b="1" lang="bg-BG" sz="1800" spc="-1" strike="noStrike" u="sng">
                <a:solidFill>
                  <a:srgbClr val="d9880f"/>
                </a:solidFill>
                <a:uFillTx/>
                <a:latin typeface="Calibri"/>
                <a:hlinkClick r:id="rId1"/>
              </a:rPr>
              <a:t>http://</a:t>
            </a:r>
            <a:r>
              <a:rPr b="1" lang="bg-BG" sz="1800" spc="-1" strike="noStrike" u="sng">
                <a:solidFill>
                  <a:srgbClr val="d9880f"/>
                </a:solidFill>
                <a:uFillTx/>
                <a:latin typeface="Calibri"/>
                <a:hlinkClick r:id="rId2"/>
              </a:rPr>
              <a:t>softuni.bg</a:t>
            </a:r>
            <a:endParaRPr b="0" lang="bg-BG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7" name="TextShape 5"/>
          <p:cNvSpPr txBox="1"/>
          <p:nvPr/>
        </p:nvSpPr>
        <p:spPr>
          <a:xfrm>
            <a:off x="671040" y="4876920"/>
            <a:ext cx="2951280" cy="5061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bg-BG" sz="2800" spc="-1" strike="noStrike">
                <a:solidFill>
                  <a:srgbClr val="234465"/>
                </a:solidFill>
                <a:latin typeface="Calibri"/>
              </a:rPr>
              <a:t>SoftUni Team</a:t>
            </a:r>
            <a:endParaRPr b="0" lang="bg-BG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8" name="TextShape 6"/>
          <p:cNvSpPr txBox="1"/>
          <p:nvPr/>
        </p:nvSpPr>
        <p:spPr>
          <a:xfrm>
            <a:off x="671040" y="5369040"/>
            <a:ext cx="2951280" cy="4442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bg-BG" sz="2400" spc="-1" strike="noStrike">
                <a:solidFill>
                  <a:srgbClr val="234465"/>
                </a:solidFill>
                <a:latin typeface="Calibri"/>
              </a:rPr>
              <a:t>Technical Trainers</a:t>
            </a:r>
            <a:endParaRPr b="0" lang="bg-BG" sz="2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69" name="Picture Placeholder 2" descr=""/>
          <p:cNvPicPr/>
          <p:nvPr/>
        </p:nvPicPr>
        <p:blipFill>
          <a:blip r:embed="rId3"/>
          <a:srcRect l="0" t="756" r="0" b="756"/>
          <a:stretch/>
        </p:blipFill>
        <p:spPr>
          <a:xfrm>
            <a:off x="3029040" y="2082960"/>
            <a:ext cx="5438880" cy="232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ffa000"/>
                </a:solidFill>
                <a:latin typeface="Calibri"/>
              </a:rPr>
              <a:t>Send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the explicit data to the clients (browsers):</a:t>
            </a: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Text (HTML or XML)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Binary (GIF images)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Excel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Servlets Tasks(4)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0C481A83-C918-4179-89B7-06026D489D0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303" name="Picture 4" descr=""/>
          <p:cNvPicPr/>
          <p:nvPr/>
        </p:nvPicPr>
        <p:blipFill>
          <a:blip r:embed="rId1"/>
          <a:stretch/>
        </p:blipFill>
        <p:spPr>
          <a:xfrm>
            <a:off x="7327800" y="2510640"/>
            <a:ext cx="4238280" cy="2571480"/>
          </a:xfrm>
          <a:prstGeom prst="rect">
            <a:avLst/>
          </a:prstGeom>
          <a:ln>
            <a:noFill/>
          </a:ln>
        </p:spPr>
      </p:pic>
      <p:pic>
        <p:nvPicPr>
          <p:cNvPr id="304" name="Picture 5" descr=""/>
          <p:cNvPicPr/>
          <p:nvPr/>
        </p:nvPicPr>
        <p:blipFill>
          <a:blip r:embed="rId2"/>
          <a:stretch/>
        </p:blipFill>
        <p:spPr>
          <a:xfrm>
            <a:off x="3194280" y="3958560"/>
            <a:ext cx="4012560" cy="2247120"/>
          </a:xfrm>
          <a:prstGeom prst="rect">
            <a:avLst/>
          </a:prstGeom>
          <a:ln>
            <a:noFill/>
          </a:ln>
        </p:spPr>
      </p:pic>
      <p:pic>
        <p:nvPicPr>
          <p:cNvPr id="305" name="Picture 6" descr=""/>
          <p:cNvPicPr/>
          <p:nvPr/>
        </p:nvPicPr>
        <p:blipFill>
          <a:blip r:embed="rId3"/>
          <a:stretch/>
        </p:blipFill>
        <p:spPr>
          <a:xfrm>
            <a:off x="8127000" y="4525200"/>
            <a:ext cx="2232720" cy="211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ffa000"/>
                </a:solidFill>
                <a:latin typeface="Calibri"/>
              </a:rPr>
              <a:t>Send</a:t>
            </a: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 the implicit </a:t>
            </a:r>
            <a:r>
              <a:rPr b="0" lang="bg-BG" sz="2800" spc="-1" strike="noStrike">
                <a:solidFill>
                  <a:srgbClr val="ffa000"/>
                </a:solidFill>
                <a:latin typeface="Calibri"/>
              </a:rPr>
              <a:t>HTTP response</a:t>
            </a: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 to the clients (browsers):</a:t>
            </a:r>
            <a:endParaRPr b="0" lang="bg-BG" sz="28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Telling the browsers or other clients what type of document is </a:t>
            </a:r>
            <a:endParaRPr b="0" lang="bg-BG" sz="2600" spc="-1" strike="noStrike">
              <a:solidFill>
                <a:srgbClr val="234465"/>
              </a:solidFill>
              <a:latin typeface="Calibri"/>
            </a:endParaRPr>
          </a:p>
          <a:p>
            <a:pPr marL="533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     </a:t>
            </a: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being returned (e.g., HTML)</a:t>
            </a:r>
            <a:endParaRPr b="0" lang="bg-BG" sz="2600" spc="-1" strike="noStrike">
              <a:solidFill>
                <a:srgbClr val="234465"/>
              </a:solidFill>
              <a:latin typeface="Calibri"/>
            </a:endParaRPr>
          </a:p>
          <a:p>
            <a:pPr lvl="1" marL="99036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Setting cookies</a:t>
            </a:r>
            <a:endParaRPr b="0" lang="bg-BG" sz="2600" spc="-1" strike="noStrike">
              <a:solidFill>
                <a:srgbClr val="234465"/>
              </a:solidFill>
              <a:latin typeface="Calibri"/>
            </a:endParaRPr>
          </a:p>
          <a:p>
            <a:pPr lvl="1" marL="99036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Caching parameters</a:t>
            </a:r>
            <a:endParaRPr b="0" lang="bg-BG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3200" spc="-1" strike="noStrike">
                <a:solidFill>
                  <a:srgbClr val="ffffff"/>
                </a:solidFill>
                <a:latin typeface="Calibri"/>
              </a:rPr>
              <a:t>Servlets Tasks(5)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8" name="TextShape 3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13DE5570-7FCF-455F-88CF-C28048DA2935}" type="slidenum">
              <a:rPr b="0" lang="en-US" sz="8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pic>
        <p:nvPicPr>
          <p:cNvPr id="309" name="Picture 4" descr=""/>
          <p:cNvPicPr/>
          <p:nvPr/>
        </p:nvPicPr>
        <p:blipFill>
          <a:blip r:embed="rId1"/>
          <a:stretch/>
        </p:blipFill>
        <p:spPr>
          <a:xfrm>
            <a:off x="7472520" y="3017520"/>
            <a:ext cx="2881800" cy="337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9" dur="indefinite" restart="never" nodeType="tmRoot">
          <p:childTnLst>
            <p:seq>
              <p:cTn id="110" dur="indefinite" nodeType="mainSeq"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A servlet </a:t>
            </a:r>
            <a:r>
              <a:rPr b="0" lang="bg-BG" sz="3400" spc="-1" strike="noStrike">
                <a:solidFill>
                  <a:srgbClr val="ffa000"/>
                </a:solidFill>
                <a:latin typeface="Calibri"/>
              </a:rPr>
              <a:t>life cycle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a000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ffa000"/>
                </a:solidFill>
                <a:latin typeface="Calibri"/>
              </a:rPr>
              <a:t>init()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 method – </a:t>
            </a:r>
            <a:r>
              <a:rPr b="0" lang="bg-BG" sz="3200" spc="-1" strike="noStrike">
                <a:solidFill>
                  <a:srgbClr val="ffa000"/>
                </a:solidFill>
                <a:latin typeface="Calibri"/>
              </a:rPr>
              <a:t>initialize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servlet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a000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ffa000"/>
                </a:solidFill>
                <a:latin typeface="Calibri"/>
              </a:rPr>
              <a:t>service()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 method - process client's </a:t>
            </a:r>
            <a:r>
              <a:rPr b="0" lang="bg-BG" sz="3200" spc="-1" strike="noStrike">
                <a:solidFill>
                  <a:srgbClr val="ffa000"/>
                </a:solidFill>
                <a:latin typeface="Calibri"/>
              </a:rPr>
              <a:t>request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a000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ffa000"/>
                </a:solidFill>
                <a:latin typeface="Calibri"/>
              </a:rPr>
              <a:t>destroy()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 method - servlet is </a:t>
            </a:r>
            <a:r>
              <a:rPr b="0" lang="bg-BG" sz="3200" spc="-1" strike="noStrike">
                <a:solidFill>
                  <a:srgbClr val="ffa000"/>
                </a:solidFill>
                <a:latin typeface="Calibri"/>
              </a:rPr>
              <a:t>terminated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Servlet Life Cycle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2" name="TextShape 3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0A98B9D8-2709-4918-89B7-D89DB16AE5F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3" dur="indefinite" restart="never" nodeType="tmRoot">
          <p:childTnLst>
            <p:seq>
              <p:cTn id="124" dur="indefinite" nodeType="mainSeq">
                <p:childTnLst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16092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The </a:t>
            </a:r>
            <a:r>
              <a:rPr b="0" lang="bg-BG" sz="2800" spc="-1" strike="noStrike">
                <a:solidFill>
                  <a:srgbClr val="ffa000"/>
                </a:solidFill>
                <a:latin typeface="Calibri"/>
              </a:rPr>
              <a:t>init() </a:t>
            </a: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method:</a:t>
            </a:r>
            <a:endParaRPr b="0" lang="bg-BG" sz="28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Called </a:t>
            </a:r>
            <a:r>
              <a:rPr b="0" lang="bg-BG" sz="2600" spc="-1" strike="noStrike">
                <a:solidFill>
                  <a:srgbClr val="ffa000"/>
                </a:solidFill>
                <a:latin typeface="Calibri"/>
              </a:rPr>
              <a:t>only</a:t>
            </a: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 once when the servlet is </a:t>
            </a:r>
            <a:r>
              <a:rPr b="0" lang="bg-BG" sz="2600" spc="-1" strike="noStrike">
                <a:solidFill>
                  <a:srgbClr val="ffa000"/>
                </a:solidFill>
                <a:latin typeface="Calibri"/>
              </a:rPr>
              <a:t>created</a:t>
            </a:r>
            <a:endParaRPr b="0" lang="bg-BG" sz="26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Servlet is created when a user first invokes a </a:t>
            </a:r>
            <a:r>
              <a:rPr b="0" lang="bg-BG" sz="2800" spc="-1" strike="noStrike">
                <a:solidFill>
                  <a:srgbClr val="ffa000"/>
                </a:solidFill>
                <a:latin typeface="Calibri"/>
              </a:rPr>
              <a:t>URL</a:t>
            </a: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 corresponding to the servlet</a:t>
            </a:r>
            <a:endParaRPr b="0" lang="bg-BG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16092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bg-BG" sz="3200" spc="-1" strike="noStrike">
                <a:solidFill>
                  <a:srgbClr val="ffffff"/>
                </a:solidFill>
                <a:latin typeface="Calibri"/>
              </a:rPr>
              <a:t>The init() Method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5" name="TextShape 3"/>
          <p:cNvSpPr txBox="1"/>
          <p:nvPr/>
        </p:nvSpPr>
        <p:spPr>
          <a:xfrm>
            <a:off x="1153692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BCF8772-ACD0-49E9-B8AB-CB72E1B4E7CB}" type="slidenum">
              <a:rPr b="0" lang="en-US" sz="8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pic>
        <p:nvPicPr>
          <p:cNvPr id="316" name="Picture 4" descr=""/>
          <p:cNvPicPr/>
          <p:nvPr/>
        </p:nvPicPr>
        <p:blipFill>
          <a:blip r:embed="rId1"/>
          <a:stretch/>
        </p:blipFill>
        <p:spPr>
          <a:xfrm>
            <a:off x="5123160" y="3413520"/>
            <a:ext cx="2880360" cy="299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7" dur="indefinite" restart="never" nodeType="tmRoot">
          <p:childTnLst>
            <p:seq>
              <p:cTn id="138" dur="indefinite" nodeType="mainSeq">
                <p:childTnLst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The </a:t>
            </a:r>
            <a:r>
              <a:rPr b="0" lang="bg-BG" sz="2800" spc="-1" strike="noStrike">
                <a:solidFill>
                  <a:srgbClr val="ffa000"/>
                </a:solidFill>
                <a:latin typeface="Calibri"/>
              </a:rPr>
              <a:t>service()</a:t>
            </a: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 method: </a:t>
            </a:r>
            <a:endParaRPr b="0" lang="bg-BG" sz="28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The main method to perform the actual task</a:t>
            </a:r>
            <a:endParaRPr b="0" lang="bg-BG" sz="26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Called by the servlet container to:</a:t>
            </a:r>
            <a:endParaRPr b="0" lang="bg-BG" sz="26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Handle requests coming from the client</a:t>
            </a:r>
            <a:endParaRPr b="0" lang="bg-BG" sz="26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Write response back to the client</a:t>
            </a:r>
            <a:endParaRPr b="0" lang="bg-BG" sz="26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a000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ffa000"/>
                </a:solidFill>
                <a:latin typeface="Calibri"/>
              </a:rPr>
              <a:t>Checks</a:t>
            </a: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 the HTTP request </a:t>
            </a:r>
            <a:r>
              <a:rPr b="0" lang="bg-BG" sz="2600" spc="-1" strike="noStrike">
                <a:solidFill>
                  <a:srgbClr val="ffa000"/>
                </a:solidFill>
                <a:latin typeface="Calibri"/>
              </a:rPr>
              <a:t>type</a:t>
            </a: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 (GET, POST, PUT, DELETE, etc.)      and calls the appropriate method – doGet(), doPost(), etc.</a:t>
            </a:r>
            <a:endParaRPr b="0" lang="bg-BG" sz="2600" spc="-1" strike="noStrike">
              <a:solidFill>
                <a:srgbClr val="234465"/>
              </a:solidFill>
              <a:latin typeface="Calibri"/>
            </a:endParaRPr>
          </a:p>
          <a:p>
            <a:endParaRPr b="0" lang="bg-BG" sz="2600" spc="-1" strike="noStrike">
              <a:solidFill>
                <a:srgbClr val="234465"/>
              </a:solidFill>
              <a:latin typeface="Calibri"/>
            </a:endParaRPr>
          </a:p>
          <a:p>
            <a:endParaRPr b="0" lang="bg-BG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bg-BG" sz="3200" spc="-1" strike="noStrike">
                <a:solidFill>
                  <a:srgbClr val="ffffff"/>
                </a:solidFill>
                <a:latin typeface="Calibri"/>
              </a:rPr>
              <a:t>The service() Method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9" name="TextShape 3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97746A14-7FF9-415D-B8FF-C7AB5CC68980}" type="slidenum">
              <a:rPr b="0" lang="en-US" sz="8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7" dur="indefinite" restart="never" nodeType="tmRoot">
          <p:childTnLst>
            <p:seq>
              <p:cTn id="148" dur="indefinite" nodeType="mainSeq">
                <p:childTnLst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A </a:t>
            </a:r>
            <a:r>
              <a:rPr b="0" lang="bg-BG" sz="3400" spc="-1" strike="noStrike">
                <a:solidFill>
                  <a:srgbClr val="ffa000"/>
                </a:solidFill>
                <a:latin typeface="Calibri"/>
              </a:rPr>
              <a:t>GET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request:</a:t>
            </a: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Results from: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Normal request for a URL</a:t>
            </a:r>
            <a:endParaRPr b="0" lang="bg-BG" sz="30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HTML form that has no METHOD specified</a:t>
            </a:r>
            <a:endParaRPr b="0" lang="bg-BG" sz="30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Should be handled by </a:t>
            </a:r>
            <a:r>
              <a:rPr b="0" lang="bg-BG" sz="3200" spc="-1" strike="noStrike">
                <a:solidFill>
                  <a:srgbClr val="ffa000"/>
                </a:solidFill>
                <a:latin typeface="Calibri"/>
              </a:rPr>
              <a:t>doGet()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method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The doGet() Method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2" name="TextShape 3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ACCA211F-C7CE-4A1B-8BC9-B3D90E7BC3D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190440" y="4422240"/>
            <a:ext cx="11478960" cy="43236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 algn="ctr"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Servlet.java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CustomShape 5"/>
          <p:cNvSpPr/>
          <p:nvPr/>
        </p:nvSpPr>
        <p:spPr>
          <a:xfrm>
            <a:off x="190440" y="4862520"/>
            <a:ext cx="11478960" cy="18183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@WebServlet("/")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public class</a:t>
            </a:r>
            <a:r>
              <a:rPr b="1" lang="en-US" sz="1800" spc="-1" strike="noStrike">
                <a:solidFill>
                  <a:srgbClr val="fbeec9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Servlet</a:t>
            </a:r>
            <a:r>
              <a:rPr b="1" lang="en-US" sz="1800" spc="-1" strike="noStrike">
                <a:solidFill>
                  <a:srgbClr val="fbeec9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extends</a:t>
            </a:r>
            <a:r>
              <a:rPr b="1" lang="en-US" sz="1800" spc="-1" strike="noStrike">
                <a:solidFill>
                  <a:srgbClr val="fbeec9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HttpServlet</a:t>
            </a:r>
            <a:r>
              <a:rPr b="1" lang="en-US" sz="1800" spc="-1" strike="noStrike">
                <a:solidFill>
                  <a:srgbClr val="fbeec9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protected void doGet(…)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// Servlet code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9" dur="indefinite" restart="never" nodeType="tmRoot">
          <p:childTnLst>
            <p:seq>
              <p:cTn id="170" dur="indefinite" nodeType="mainSeq">
                <p:childTnLst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A </a:t>
            </a:r>
            <a:r>
              <a:rPr b="0" lang="bg-BG" sz="3400" spc="-1" strike="noStrike">
                <a:solidFill>
                  <a:srgbClr val="ffa000"/>
                </a:solidFill>
                <a:latin typeface="Calibri"/>
              </a:rPr>
              <a:t>POST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request:</a:t>
            </a: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Results from an HTML form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Should be handled by </a:t>
            </a:r>
            <a:r>
              <a:rPr b="0" lang="bg-BG" sz="3200" spc="-1" strike="noStrike">
                <a:solidFill>
                  <a:srgbClr val="ffa000"/>
                </a:solidFill>
                <a:latin typeface="Calibri"/>
              </a:rPr>
              <a:t>doPost()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method.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The doPost() Method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7" name="TextShape 3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778A9DA-F5D3-45A8-8139-66367151B9F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28" name="CustomShape 4"/>
          <p:cNvSpPr/>
          <p:nvPr/>
        </p:nvSpPr>
        <p:spPr>
          <a:xfrm>
            <a:off x="190440" y="3662640"/>
            <a:ext cx="11581920" cy="43236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 algn="ctr"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Servlet.java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CustomShape 5"/>
          <p:cNvSpPr/>
          <p:nvPr/>
        </p:nvSpPr>
        <p:spPr>
          <a:xfrm>
            <a:off x="198360" y="4107600"/>
            <a:ext cx="11581920" cy="18183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@WebServlet("/")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public class</a:t>
            </a:r>
            <a:r>
              <a:rPr b="1" lang="en-US" sz="1800" spc="-1" strike="noStrike">
                <a:solidFill>
                  <a:srgbClr val="fbeec9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Servlet</a:t>
            </a:r>
            <a:r>
              <a:rPr b="1" lang="en-US" sz="1800" spc="-1" strike="noStrike">
                <a:solidFill>
                  <a:srgbClr val="fbeec9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extends</a:t>
            </a:r>
            <a:r>
              <a:rPr b="1" lang="en-US" sz="1800" spc="-1" strike="noStrike">
                <a:solidFill>
                  <a:srgbClr val="fbeec9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HttpServlet</a:t>
            </a:r>
            <a:r>
              <a:rPr b="1" lang="en-US" sz="1800" spc="-1" strike="noStrike">
                <a:solidFill>
                  <a:srgbClr val="fbeec9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protected void doPost(…)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// Servlet code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3" dur="indefinite" restart="never" nodeType="tmRoot">
          <p:childTnLst>
            <p:seq>
              <p:cTn id="194" dur="indefinite" nodeType="mainSeq">
                <p:childTnLst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91000"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The </a:t>
            </a:r>
            <a:r>
              <a:rPr b="0" lang="bg-BG" sz="3400" spc="-1" strike="noStrike">
                <a:solidFill>
                  <a:srgbClr val="ffa000"/>
                </a:solidFill>
                <a:latin typeface="Calibri"/>
              </a:rPr>
              <a:t>destroy()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method:</a:t>
            </a: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Called </a:t>
            </a:r>
            <a:r>
              <a:rPr b="0" lang="bg-BG" sz="3200" spc="-1" strike="noStrike">
                <a:solidFill>
                  <a:srgbClr val="ffa000"/>
                </a:solidFill>
                <a:latin typeface="Calibri"/>
              </a:rPr>
              <a:t>only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 once at the end of the lifecycle of a servlet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Gives your servlet </a:t>
            </a:r>
            <a:r>
              <a:rPr b="0" lang="bg-BG" sz="3200" spc="-1" strike="noStrike">
                <a:solidFill>
                  <a:srgbClr val="ffa000"/>
                </a:solidFill>
                <a:latin typeface="Calibri"/>
              </a:rPr>
              <a:t>chance to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ffa000"/>
                </a:solidFill>
                <a:latin typeface="Calibri"/>
              </a:rPr>
              <a:t>Close</a:t>
            </a: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 database connections</a:t>
            </a:r>
            <a:endParaRPr b="0" lang="bg-BG" sz="30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ffa000"/>
                </a:solidFill>
                <a:latin typeface="Calibri"/>
              </a:rPr>
              <a:t>Halt</a:t>
            </a: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 background threads</a:t>
            </a:r>
            <a:endParaRPr b="0" lang="bg-BG" sz="30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ffa000"/>
                </a:solidFill>
                <a:latin typeface="Calibri"/>
              </a:rPr>
              <a:t>Write </a:t>
            </a: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cookie lists</a:t>
            </a:r>
            <a:endParaRPr b="0" lang="bg-BG" sz="30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ffa000"/>
                </a:solidFill>
                <a:latin typeface="Calibri"/>
              </a:rPr>
              <a:t>Hit </a:t>
            </a: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counts to disk</a:t>
            </a:r>
            <a:endParaRPr b="0" lang="bg-BG" sz="30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ffa000"/>
                </a:solidFill>
                <a:latin typeface="Calibri"/>
              </a:rPr>
              <a:t>Perform</a:t>
            </a: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 other such cleanup activities</a:t>
            </a:r>
            <a:endParaRPr b="0" lang="bg-BG" sz="3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The destroy() Method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2" name="TextShape 3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FE941E2D-60BE-4FC6-9130-A130EE15D1D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333" name="Picture 4" descr=""/>
          <p:cNvPicPr/>
          <p:nvPr/>
        </p:nvPicPr>
        <p:blipFill>
          <a:blip r:embed="rId1"/>
          <a:stretch/>
        </p:blipFill>
        <p:spPr>
          <a:xfrm>
            <a:off x="7883640" y="2769120"/>
            <a:ext cx="3002040" cy="285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9" dur="indefinite" restart="never" nodeType="tmRoot">
          <p:childTnLst>
            <p:seq>
              <p:cTn id="210" dur="indefinite" nodeType="mainSeq">
                <p:childTnLst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The following </a:t>
            </a:r>
            <a:r>
              <a:rPr b="0" lang="bg-BG" sz="3400" spc="-1" strike="noStrike">
                <a:solidFill>
                  <a:srgbClr val="ffa000"/>
                </a:solidFill>
                <a:latin typeface="Calibri"/>
              </a:rPr>
              <a:t>diagram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shows the position of Servlets in a Web Application:</a:t>
            </a: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Servlets Architecture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6" name="TextShape 3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4E461FCA-34AC-41DF-921B-C9A4D7A174D7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337" name="Picture 4" descr=""/>
          <p:cNvPicPr/>
          <p:nvPr/>
        </p:nvPicPr>
        <p:blipFill>
          <a:blip r:embed="rId1"/>
          <a:stretch/>
        </p:blipFill>
        <p:spPr>
          <a:xfrm>
            <a:off x="2406240" y="2602440"/>
            <a:ext cx="6944040" cy="379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9" dur="indefinite" restart="never" nodeType="tmRoot">
          <p:childTnLst>
            <p:seq>
              <p:cTn id="2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5400" spc="-1" strike="noStrike">
                <a:solidFill>
                  <a:srgbClr val="234465"/>
                </a:solidFill>
                <a:latin typeface="Calibri"/>
              </a:rPr>
              <a:t>Java Servlets</a:t>
            </a:r>
            <a:endParaRPr b="0" lang="bg-BG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9" name="TextShape 2"/>
          <p:cNvSpPr txBox="1"/>
          <p:nvPr/>
        </p:nvSpPr>
        <p:spPr>
          <a:xfrm>
            <a:off x="615240" y="5490360"/>
            <a:ext cx="10961280" cy="4993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4000" spc="-1" strike="noStrike">
                <a:solidFill>
                  <a:srgbClr val="234465"/>
                </a:solidFill>
                <a:latin typeface="Calibri"/>
              </a:rPr>
              <a:t>Examples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40" name="Picture 1" descr=""/>
          <p:cNvPicPr/>
          <p:nvPr/>
        </p:nvPicPr>
        <p:blipFill>
          <a:blip r:embed="rId1"/>
          <a:stretch/>
        </p:blipFill>
        <p:spPr>
          <a:xfrm>
            <a:off x="4998240" y="1356840"/>
            <a:ext cx="2194920" cy="2473560"/>
          </a:xfrm>
          <a:prstGeom prst="rect">
            <a:avLst/>
          </a:prstGeom>
          <a:ln w="190440">
            <a:solidFill>
              <a:srgbClr val="ffffff"/>
            </a:solidFill>
            <a:round/>
          </a:ln>
          <a:effectLst>
            <a:outerShdw algn="tl" blurRad="36195" dir="11400479" dist="12429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dir="t" rig="sof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1" dur="indefinite" restart="never" nodeType="tmRoot">
          <p:childTnLst>
            <p:seq>
              <p:cTn id="2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Table of Contents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196920" y="1371600"/>
            <a:ext cx="8182080" cy="4795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46040" indent="-44568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Servlet API 4.0</a:t>
            </a: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  <a:p>
            <a:pPr lvl="1" marL="933120" indent="-45684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Tasks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1" marL="933120" indent="-45684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Lifecycle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1" marL="933120" indent="-45684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Architecture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ts val="4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Hibernate</a:t>
            </a: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2" name="TextShape 3"/>
          <p:cNvSpPr txBox="1"/>
          <p:nvPr/>
        </p:nvSpPr>
        <p:spPr>
          <a:xfrm>
            <a:off x="11763360" y="6524640"/>
            <a:ext cx="42840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00B270F4-5458-4A92-8ED6-925F8F42FC5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Hello World!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60FEF12-7BB2-4B28-9B50-FC8DD7D7653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225360" y="1752480"/>
            <a:ext cx="11581920" cy="44103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@WebServlet("/")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public class</a:t>
            </a:r>
            <a:r>
              <a:rPr b="1" lang="en-US" sz="1800" spc="-1" strike="noStrike">
                <a:solidFill>
                  <a:srgbClr val="fbeec9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Servlet</a:t>
            </a:r>
            <a:r>
              <a:rPr b="1" lang="en-US" sz="1800" spc="-1" strike="noStrike">
                <a:solidFill>
                  <a:srgbClr val="fbeec9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extends</a:t>
            </a:r>
            <a:r>
              <a:rPr b="1" lang="en-US" sz="1800" spc="-1" strike="noStrike">
                <a:solidFill>
                  <a:srgbClr val="fbeec9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HttpServlet</a:t>
            </a:r>
            <a:r>
              <a:rPr b="1" lang="en-US" sz="1800" spc="-1" strike="noStrike">
                <a:solidFill>
                  <a:srgbClr val="fbeec9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private String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message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protected void init(…)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this.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message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= “Hello World!”;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beec9"/>
                </a:solidFill>
                <a:latin typeface="Consolas"/>
              </a:rPr>
              <a:t>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protected void doGet(…)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response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.setContentType(“text/html”);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beec9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PrintWriter out =</a:t>
            </a:r>
            <a:r>
              <a:rPr b="1" lang="en-US" sz="1800" spc="-1" strike="noStrike">
                <a:solidFill>
                  <a:srgbClr val="fbeec9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response.getWriter()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beec9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out.println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(String.format(“&lt;h1&gt;%s&lt;/h1&gt;”, this.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message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));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beec9"/>
                </a:solidFill>
                <a:latin typeface="Consolas"/>
              </a:rPr>
              <a:t>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CustomShape 4"/>
          <p:cNvSpPr/>
          <p:nvPr/>
        </p:nvSpPr>
        <p:spPr>
          <a:xfrm>
            <a:off x="225360" y="1219320"/>
            <a:ext cx="11581920" cy="43236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 algn="ctr"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Servlet.java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45" name="Picture 10" descr=""/>
          <p:cNvPicPr/>
          <p:nvPr/>
        </p:nvPicPr>
        <p:blipFill>
          <a:blip r:embed="rId1"/>
          <a:stretch/>
        </p:blipFill>
        <p:spPr>
          <a:xfrm>
            <a:off x="7008480" y="2418480"/>
            <a:ext cx="4138920" cy="181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3" dur="indefinite" restart="never" nodeType="tmRoot">
          <p:childTnLst>
            <p:seq>
              <p:cTn id="244" dur="indefinite" nodeType="mainSeq">
                <p:childTnLst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Greeting!(1)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D6101E8-3568-48C9-89E9-1AFAE157E60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225360" y="1219320"/>
            <a:ext cx="11581920" cy="43236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 algn="ctr"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FormServlet.java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225360" y="1752480"/>
            <a:ext cx="11581920" cy="49863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@WebServlet("/")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public class</a:t>
            </a:r>
            <a:r>
              <a:rPr b="1" lang="en-US" sz="1800" spc="-1" strike="noStrike">
                <a:solidFill>
                  <a:srgbClr val="fbeec9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FormServlet</a:t>
            </a:r>
            <a:r>
              <a:rPr b="1" lang="en-US" sz="1800" spc="-1" strike="noStrike">
                <a:solidFill>
                  <a:srgbClr val="fbeec9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extends</a:t>
            </a:r>
            <a:r>
              <a:rPr b="1" lang="en-US" sz="1800" spc="-1" strike="noStrike">
                <a:solidFill>
                  <a:srgbClr val="fbeec9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HttpServlet</a:t>
            </a:r>
            <a:r>
              <a:rPr b="1" lang="en-US" sz="1800" spc="-1" strike="noStrike">
                <a:solidFill>
                  <a:srgbClr val="fbeec9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private String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form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protected void init(…)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this.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form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= "" 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      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"&lt;form action=\"/greeting\" method=\"post\"&gt;" 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          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"&lt;label&gt;Username: " 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          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"&lt;input name=\"username\"/&gt;&lt;/label&gt;" 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          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"&lt;button&gt;Click&lt;/button&gt;" +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        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"&lt;/form&gt;";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protected void doGet(…)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response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.setContentType(“text/html”);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beec9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PrintWriter out =</a:t>
            </a:r>
            <a:r>
              <a:rPr b="1" lang="en-US" sz="1800" spc="-1" strike="noStrike">
                <a:solidFill>
                  <a:srgbClr val="fbeec9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response.getWriter()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beec9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out.println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(this.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form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beec9"/>
                </a:solidFill>
                <a:latin typeface="Consolas"/>
              </a:rPr>
              <a:t>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50" name="Picture 6" descr=""/>
          <p:cNvPicPr/>
          <p:nvPr/>
        </p:nvPicPr>
        <p:blipFill>
          <a:blip r:embed="rId1"/>
          <a:stretch/>
        </p:blipFill>
        <p:spPr>
          <a:xfrm>
            <a:off x="6462720" y="4686480"/>
            <a:ext cx="4623840" cy="158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1" dur="indefinite" restart="never" nodeType="tmRoot">
          <p:childTnLst>
            <p:seq>
              <p:cTn id="252" dur="indefinite" nodeType="mainSeq">
                <p:childTnLst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Greeting!(2)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E74F5AB3-6620-4903-AB2A-751B6E17BE3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225360" y="1219320"/>
            <a:ext cx="11581920" cy="43236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 algn="ctr"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GreetingServlet.java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" name="CustomShape 4"/>
          <p:cNvSpPr/>
          <p:nvPr/>
        </p:nvSpPr>
        <p:spPr>
          <a:xfrm>
            <a:off x="225360" y="1752480"/>
            <a:ext cx="11581920" cy="41223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@WebServlet("/greeting")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public class</a:t>
            </a:r>
            <a:r>
              <a:rPr b="1" lang="en-US" sz="1800" spc="-1" strike="noStrike">
                <a:solidFill>
                  <a:srgbClr val="fbeec9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GreetingServlet</a:t>
            </a:r>
            <a:r>
              <a:rPr b="1" lang="en-US" sz="1800" spc="-1" strike="noStrike">
                <a:solidFill>
                  <a:srgbClr val="fbeec9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extends</a:t>
            </a:r>
            <a:r>
              <a:rPr b="1" lang="en-US" sz="1800" spc="-1" strike="noStrike">
                <a:solidFill>
                  <a:srgbClr val="fbeec9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HttpServlet</a:t>
            </a:r>
            <a:r>
              <a:rPr b="1" lang="en-US" sz="1800" spc="-1" strike="noStrike">
                <a:solidFill>
                  <a:srgbClr val="fbeec9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protected void doGet(…)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response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.setContentType(“text/html”);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response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.setStatus(200);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beec9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protected void doPost(…)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response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.setContentType(“text/html”);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PrintWriter out =</a:t>
            </a:r>
            <a:r>
              <a:rPr b="1" lang="en-US" sz="1800" spc="-1" strike="noStrike">
                <a:solidFill>
                  <a:srgbClr val="fbeec9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response.getWriter()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fbeec9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out.println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(String.format("Hello, %s!",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request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.getParameter("username")));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55" name="Picture 6" descr=""/>
          <p:cNvPicPr/>
          <p:nvPr/>
        </p:nvPicPr>
        <p:blipFill>
          <a:blip r:embed="rId1"/>
          <a:stretch/>
        </p:blipFill>
        <p:spPr>
          <a:xfrm>
            <a:off x="6505920" y="2691360"/>
            <a:ext cx="4438800" cy="150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9" dur="indefinite" restart="never" nodeType="tmRoot">
          <p:childTnLst>
            <p:seq>
              <p:cTn id="2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5400" spc="-1" strike="noStrike">
                <a:solidFill>
                  <a:srgbClr val="234465"/>
                </a:solidFill>
                <a:latin typeface="Calibri"/>
              </a:rPr>
              <a:t>Hibernate</a:t>
            </a:r>
            <a:endParaRPr b="0" lang="bg-BG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615240" y="5490360"/>
            <a:ext cx="10961280" cy="4993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4000" spc="-1" strike="noStrike">
                <a:solidFill>
                  <a:srgbClr val="234465"/>
                </a:solidFill>
                <a:latin typeface="Calibri"/>
              </a:rPr>
              <a:t>Overview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8" name="TextShape 3"/>
          <p:cNvSpPr txBox="1"/>
          <p:nvPr/>
        </p:nvSpPr>
        <p:spPr>
          <a:xfrm>
            <a:off x="11763360" y="6397560"/>
            <a:ext cx="428400" cy="3074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9DE4468A-5AC4-48B1-8291-F5DCE9454CE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359" name="Picture 6" descr=""/>
          <p:cNvPicPr/>
          <p:nvPr/>
        </p:nvPicPr>
        <p:blipFill>
          <a:blip r:embed="rId1"/>
          <a:stretch/>
        </p:blipFill>
        <p:spPr>
          <a:xfrm>
            <a:off x="5071680" y="1667160"/>
            <a:ext cx="2284200" cy="188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1" dur="indefinite" restart="never" nodeType="tmRoot">
          <p:childTnLst>
            <p:seq>
              <p:cTn id="2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JDBC:</a:t>
            </a:r>
            <a:endParaRPr b="0" lang="bg-BG" sz="28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ffa000"/>
                </a:solidFill>
                <a:latin typeface="Calibri"/>
              </a:rPr>
              <a:t>Java Database Connectivity</a:t>
            </a:r>
            <a:endParaRPr b="0" lang="bg-BG" sz="26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ffa000"/>
                </a:solidFill>
                <a:latin typeface="Calibri"/>
              </a:rPr>
              <a:t>Provides</a:t>
            </a: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 a set of Java API for </a:t>
            </a:r>
            <a:r>
              <a:rPr b="0" lang="bg-BG" sz="2600" spc="-1" strike="noStrike">
                <a:solidFill>
                  <a:srgbClr val="ffa000"/>
                </a:solidFill>
                <a:latin typeface="Calibri"/>
              </a:rPr>
              <a:t>accessing</a:t>
            </a: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 the relational databases from Java program</a:t>
            </a:r>
            <a:endParaRPr b="0" lang="bg-BG" sz="26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ffa000"/>
                </a:solidFill>
                <a:latin typeface="Calibri"/>
              </a:rPr>
              <a:t>Enables</a:t>
            </a: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 Java programs to:</a:t>
            </a:r>
            <a:endParaRPr b="0" lang="bg-BG" sz="26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ffa000"/>
                </a:solidFill>
                <a:latin typeface="Calibri"/>
              </a:rPr>
              <a:t>Execute</a:t>
            </a: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 SQL statements </a:t>
            </a:r>
            <a:endParaRPr b="0" lang="bg-BG" sz="26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ffa000"/>
                </a:solidFill>
                <a:latin typeface="Calibri"/>
              </a:rPr>
              <a:t>Interact</a:t>
            </a: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 with any SQL compliant database</a:t>
            </a:r>
            <a:endParaRPr b="0" lang="bg-BG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3200" spc="-1" strike="noStrike">
                <a:solidFill>
                  <a:srgbClr val="ffffff"/>
                </a:solidFill>
                <a:latin typeface="Calibri"/>
              </a:rPr>
              <a:t>What is JDBC?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62" name="Picture 5" descr=""/>
          <p:cNvPicPr/>
          <p:nvPr/>
        </p:nvPicPr>
        <p:blipFill>
          <a:blip r:embed="rId1"/>
          <a:stretch/>
        </p:blipFill>
        <p:spPr>
          <a:xfrm>
            <a:off x="7132320" y="2879640"/>
            <a:ext cx="4480560" cy="164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3" dur="indefinite" restart="never" nodeType="tmRoot">
          <p:childTnLst>
            <p:seq>
              <p:cTn id="264" dur="indefinite" nodeType="mainSeq">
                <p:childTnLst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85000"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Hibernate:</a:t>
            </a: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bg-BG" sz="3200" spc="-1" strike="noStrike">
                <a:solidFill>
                  <a:srgbClr val="ffa000"/>
                </a:solidFill>
                <a:latin typeface="Calibri"/>
              </a:rPr>
              <a:t>O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bject-</a:t>
            </a:r>
            <a:r>
              <a:rPr b="1" lang="bg-BG" sz="3200" spc="-1" strike="noStrike">
                <a:solidFill>
                  <a:srgbClr val="ffa000"/>
                </a:solidFill>
                <a:latin typeface="Calibri"/>
              </a:rPr>
              <a:t>R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elational </a:t>
            </a:r>
            <a:r>
              <a:rPr b="1" lang="bg-BG" sz="3200" spc="-1" strike="noStrike">
                <a:solidFill>
                  <a:srgbClr val="ffa000"/>
                </a:solidFill>
                <a:latin typeface="Calibri"/>
              </a:rPr>
              <a:t>M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apping (</a:t>
            </a:r>
            <a:r>
              <a:rPr b="0" lang="bg-BG" sz="3200" spc="-1" strike="noStrike">
                <a:solidFill>
                  <a:srgbClr val="ffa000"/>
                </a:solidFill>
                <a:latin typeface="Calibri"/>
              </a:rPr>
              <a:t>ORM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) solution for Java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ffa000"/>
                </a:solidFill>
                <a:latin typeface="Calibri"/>
              </a:rPr>
              <a:t>Powerful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ffa000"/>
                </a:solidFill>
                <a:latin typeface="Calibri"/>
              </a:rPr>
              <a:t>High performance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ffa000"/>
                </a:solidFill>
                <a:latin typeface="Calibri"/>
              </a:rPr>
              <a:t>Object-Relational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 Persistence 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Query </a:t>
            </a:r>
            <a:r>
              <a:rPr b="0" lang="bg-BG" sz="3200" spc="-1" strike="noStrike">
                <a:solidFill>
                  <a:srgbClr val="ffa000"/>
                </a:solidFill>
                <a:latin typeface="Calibri"/>
              </a:rPr>
              <a:t>service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Maps: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Java </a:t>
            </a:r>
            <a:r>
              <a:rPr b="0" lang="bg-BG" sz="3000" spc="-1" strike="noStrike">
                <a:solidFill>
                  <a:srgbClr val="ffa000"/>
                </a:solidFill>
                <a:latin typeface="Calibri"/>
              </a:rPr>
              <a:t>classes</a:t>
            </a: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 to database </a:t>
            </a:r>
            <a:r>
              <a:rPr b="0" lang="bg-BG" sz="3000" spc="-1" strike="noStrike">
                <a:solidFill>
                  <a:srgbClr val="ffa000"/>
                </a:solidFill>
                <a:latin typeface="Calibri"/>
              </a:rPr>
              <a:t>tables</a:t>
            </a:r>
            <a:endParaRPr b="0" lang="bg-BG" sz="30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Java data </a:t>
            </a:r>
            <a:r>
              <a:rPr b="0" lang="bg-BG" sz="3000" spc="-1" strike="noStrike">
                <a:solidFill>
                  <a:srgbClr val="ffa000"/>
                </a:solidFill>
                <a:latin typeface="Calibri"/>
              </a:rPr>
              <a:t>types</a:t>
            </a:r>
            <a:r>
              <a:rPr b="0" lang="bg-BG" sz="3000" spc="-1" strike="noStrike">
                <a:solidFill>
                  <a:srgbClr val="234465"/>
                </a:solidFill>
                <a:latin typeface="Calibri"/>
              </a:rPr>
              <a:t> to SQL data </a:t>
            </a:r>
            <a:r>
              <a:rPr b="0" lang="bg-BG" sz="3000" spc="-1" strike="noStrike">
                <a:solidFill>
                  <a:srgbClr val="ffa000"/>
                </a:solidFill>
                <a:latin typeface="Calibri"/>
              </a:rPr>
              <a:t>types</a:t>
            </a:r>
            <a:endParaRPr b="0" lang="bg-BG" sz="3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What is Hibernate?(1)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5" name="TextShape 3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5EE729B7-71B7-4CD8-AFF7-77AACC76B5D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5" dur="indefinite" restart="never" nodeType="tmRoot">
          <p:childTnLst>
            <p:seq>
              <p:cTn id="286" dur="indefinite" nodeType="mainSeq">
                <p:childTnLst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25236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Hibernate: </a:t>
            </a:r>
            <a:endParaRPr b="0" lang="bg-BG" sz="28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Sits between traditional Java objects and database server</a:t>
            </a:r>
            <a:endParaRPr b="0" lang="bg-BG" sz="26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Handles all the works in persisting objects based on the </a:t>
            </a:r>
            <a:endParaRPr b="0" lang="bg-BG" sz="2600" spc="-1" strike="noStrike">
              <a:solidFill>
                <a:srgbClr val="234465"/>
              </a:solidFill>
              <a:latin typeface="Calibri"/>
            </a:endParaRPr>
          </a:p>
          <a:p>
            <a:pPr marL="609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    </a:t>
            </a:r>
            <a:r>
              <a:rPr b="0" lang="bg-BG" sz="2600" spc="-1" strike="noStrike">
                <a:solidFill>
                  <a:srgbClr val="ffa000"/>
                </a:solidFill>
                <a:latin typeface="Calibri"/>
              </a:rPr>
              <a:t>appropriate</a:t>
            </a: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 O/R mechanisms and patterns</a:t>
            </a:r>
            <a:endParaRPr b="0" lang="bg-BG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25236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3200" spc="-1" strike="noStrike">
                <a:solidFill>
                  <a:srgbClr val="ffffff"/>
                </a:solidFill>
                <a:latin typeface="Calibri"/>
              </a:rPr>
              <a:t>What is Hibernate?(2)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8" name="TextShape 3"/>
          <p:cNvSpPr txBox="1"/>
          <p:nvPr/>
        </p:nvSpPr>
        <p:spPr>
          <a:xfrm>
            <a:off x="116283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CDDF417A-36A2-4311-A851-D6416F6C5D0E}" type="slidenum">
              <a:rPr b="0" lang="en-US" sz="8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pic>
        <p:nvPicPr>
          <p:cNvPr id="369" name="Picture 4" descr=""/>
          <p:cNvPicPr/>
          <p:nvPr/>
        </p:nvPicPr>
        <p:blipFill>
          <a:blip r:embed="rId1"/>
          <a:stretch/>
        </p:blipFill>
        <p:spPr>
          <a:xfrm>
            <a:off x="1890000" y="3870720"/>
            <a:ext cx="8144640" cy="240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9" dur="indefinite" restart="never" nodeType="tmRoot">
          <p:childTnLst>
            <p:seq>
              <p:cTn id="3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Hibernate </a:t>
            </a:r>
            <a:r>
              <a:rPr b="0" lang="bg-BG" sz="2800" spc="-1" strike="noStrike">
                <a:solidFill>
                  <a:srgbClr val="ffa000"/>
                </a:solidFill>
                <a:latin typeface="Calibri"/>
              </a:rPr>
              <a:t>dependency</a:t>
            </a: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bg-BG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bg-BG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bg-BG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bg-BG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bg-BG" sz="28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Hibernate </a:t>
            </a:r>
            <a:r>
              <a:rPr b="0" lang="bg-BG" sz="2800" spc="-1" strike="noStrike">
                <a:solidFill>
                  <a:srgbClr val="ffa000"/>
                </a:solidFill>
                <a:latin typeface="Calibri"/>
              </a:rPr>
              <a:t>.jar </a:t>
            </a: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file: </a:t>
            </a:r>
            <a:r>
              <a:rPr b="0" lang="bg-BG" sz="2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http://</a:t>
            </a:r>
            <a:r>
              <a:rPr b="0" lang="bg-BG" sz="28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central.maven.org/maven2/org/hibernate/hibernate-core/5.4.0.Final/hibernate-core-5.4.0.Final.jar</a:t>
            </a:r>
            <a:endParaRPr b="0" lang="bg-BG" sz="28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Put the </a:t>
            </a:r>
            <a:r>
              <a:rPr b="0" lang="bg-BG" sz="2600" spc="-1" strike="noStrike">
                <a:solidFill>
                  <a:srgbClr val="ffa000"/>
                </a:solidFill>
                <a:latin typeface="Calibri"/>
              </a:rPr>
              <a:t>.jar </a:t>
            </a: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file into </a:t>
            </a:r>
            <a:r>
              <a:rPr b="0" lang="bg-BG" sz="2600" spc="-1" strike="noStrike">
                <a:solidFill>
                  <a:srgbClr val="ffa000"/>
                </a:solidFill>
                <a:latin typeface="Calibri"/>
              </a:rPr>
              <a:t>TomEE/lib</a:t>
            </a: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 folder.</a:t>
            </a:r>
            <a:endParaRPr b="0" lang="bg-BG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3200" spc="-1" strike="noStrike">
                <a:solidFill>
                  <a:srgbClr val="ffffff"/>
                </a:solidFill>
                <a:latin typeface="Calibri"/>
              </a:rPr>
              <a:t>Java EE and Hibernate(1)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2" name="TextShape 3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F542B82F-3814-4CF3-8B6E-704955602EE5}" type="slidenum">
              <a:rPr b="0" lang="en-US" sz="8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373" name="CustomShape 4"/>
          <p:cNvSpPr/>
          <p:nvPr/>
        </p:nvSpPr>
        <p:spPr>
          <a:xfrm>
            <a:off x="684360" y="2423880"/>
            <a:ext cx="10667520" cy="12873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5000"/>
              </a:lnSpc>
            </a:pPr>
            <a:r>
              <a:rPr b="1" lang="en-US" sz="1500" spc="-1" strike="noStrike">
                <a:solidFill>
                  <a:srgbClr val="ffa000"/>
                </a:solidFill>
                <a:latin typeface="Consolas"/>
              </a:rPr>
              <a:t>&lt;dependency&gt;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500" spc="-1" strike="noStrike">
                <a:solidFill>
                  <a:srgbClr val="ffa000"/>
                </a:solidFill>
                <a:latin typeface="Consolas"/>
              </a:rPr>
              <a:t>    </a:t>
            </a:r>
            <a:r>
              <a:rPr b="1" lang="en-US" sz="1500" spc="-1" strike="noStrike">
                <a:solidFill>
                  <a:srgbClr val="ffa000"/>
                </a:solidFill>
                <a:latin typeface="Consolas"/>
              </a:rPr>
              <a:t>&lt;groupId&gt;</a:t>
            </a:r>
            <a:r>
              <a:rPr b="1" lang="en-US" sz="1500" spc="-1" strike="noStrike">
                <a:solidFill>
                  <a:srgbClr val="234465"/>
                </a:solidFill>
                <a:latin typeface="Consolas"/>
              </a:rPr>
              <a:t>org.hibernate</a:t>
            </a:r>
            <a:r>
              <a:rPr b="1" lang="en-US" sz="1500" spc="-1" strike="noStrike">
                <a:solidFill>
                  <a:srgbClr val="ffa000"/>
                </a:solidFill>
                <a:latin typeface="Consolas"/>
              </a:rPr>
              <a:t>&lt;/groupId&gt;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500" spc="-1" strike="noStrike">
                <a:solidFill>
                  <a:srgbClr val="ffa000"/>
                </a:solidFill>
                <a:latin typeface="Consolas"/>
              </a:rPr>
              <a:t>    </a:t>
            </a:r>
            <a:r>
              <a:rPr b="1" lang="en-US" sz="1500" spc="-1" strike="noStrike">
                <a:solidFill>
                  <a:srgbClr val="ffa000"/>
                </a:solidFill>
                <a:latin typeface="Consolas"/>
              </a:rPr>
              <a:t>&lt;artifactId&gt;</a:t>
            </a:r>
            <a:r>
              <a:rPr b="1" lang="en-US" sz="1500" spc="-1" strike="noStrike">
                <a:solidFill>
                  <a:srgbClr val="234465"/>
                </a:solidFill>
                <a:latin typeface="Consolas"/>
              </a:rPr>
              <a:t>hibernate-core</a:t>
            </a:r>
            <a:r>
              <a:rPr b="1" lang="en-US" sz="1500" spc="-1" strike="noStrike">
                <a:solidFill>
                  <a:srgbClr val="ffa000"/>
                </a:solidFill>
                <a:latin typeface="Consolas"/>
              </a:rPr>
              <a:t>&lt;/artifactId&gt;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500" spc="-1" strike="noStrike">
                <a:solidFill>
                  <a:srgbClr val="ffa000"/>
                </a:solidFill>
                <a:latin typeface="Consolas"/>
              </a:rPr>
              <a:t>    </a:t>
            </a:r>
            <a:r>
              <a:rPr b="1" lang="en-US" sz="1500" spc="-1" strike="noStrike">
                <a:solidFill>
                  <a:srgbClr val="ffa000"/>
                </a:solidFill>
                <a:latin typeface="Consolas"/>
              </a:rPr>
              <a:t>&lt;version&gt;</a:t>
            </a:r>
            <a:r>
              <a:rPr b="1" lang="en-US" sz="1500" spc="-1" strike="noStrike">
                <a:solidFill>
                  <a:srgbClr val="234465"/>
                </a:solidFill>
                <a:latin typeface="Consolas"/>
              </a:rPr>
              <a:t>5.4.0.Final</a:t>
            </a:r>
            <a:r>
              <a:rPr b="1" lang="en-US" sz="1500" spc="-1" strike="noStrike">
                <a:solidFill>
                  <a:srgbClr val="ffa000"/>
                </a:solidFill>
                <a:latin typeface="Consolas"/>
              </a:rPr>
              <a:t>&lt;/version&gt;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500" spc="-1" strike="noStrike">
                <a:solidFill>
                  <a:srgbClr val="ffa000"/>
                </a:solidFill>
                <a:latin typeface="Consolas"/>
              </a:rPr>
              <a:t>&lt;/dependency&gt;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74" name="CustomShape 5"/>
          <p:cNvSpPr/>
          <p:nvPr/>
        </p:nvSpPr>
        <p:spPr>
          <a:xfrm>
            <a:off x="684360" y="1890720"/>
            <a:ext cx="10667520" cy="38376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 algn="ctr">
              <a:lnSpc>
                <a:spcPct val="105000"/>
              </a:lnSpc>
            </a:pPr>
            <a:r>
              <a:rPr b="1" lang="en-US" sz="1500" spc="-1" strike="noStrike">
                <a:solidFill>
                  <a:srgbClr val="1a334c"/>
                </a:solidFill>
                <a:latin typeface="Consolas"/>
              </a:rPr>
              <a:t>pom.xml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1" dur="indefinite" restart="never" nodeType="tmRoot">
          <p:childTnLst>
            <p:seq>
              <p:cTn id="322" dur="indefinite" nodeType="mainSeq">
                <p:childTnLst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Java EE and Hibernate(2)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6" name="TextShape 2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D994A38-DD54-4ACD-83D3-12915DF6878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225360" y="1219320"/>
            <a:ext cx="11581920" cy="43236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72000">
            <a:spAutoFit/>
          </a:bodyPr>
          <a:p>
            <a:pPr algn="ctr">
              <a:lnSpc>
                <a:spcPct val="105000"/>
              </a:lnSpc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persistence.xml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8" name="CustomShape 4"/>
          <p:cNvSpPr/>
          <p:nvPr/>
        </p:nvSpPr>
        <p:spPr>
          <a:xfrm>
            <a:off x="225360" y="1743480"/>
            <a:ext cx="11581920" cy="40370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5000"/>
              </a:lnSpc>
            </a:pP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&lt;?xml version="1.0" encoding="UTF-8"?&gt;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&lt;persistence xmlns:xsi="http://www.w3.org/2001/XMLSchema-instance"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xmlns="http://xmlns.jcp.org/xml/ns/persistence"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xsi:schemaLocation="</a:t>
            </a:r>
            <a:r>
              <a:rPr b="1" lang="en-US" sz="1300" spc="-1" strike="noStrike" u="sng">
                <a:solidFill>
                  <a:srgbClr val="f2ac44"/>
                </a:solidFill>
                <a:uFillTx/>
                <a:latin typeface="Consolas"/>
                <a:hlinkClick r:id="rId1"/>
              </a:rPr>
              <a:t>http</a:t>
            </a:r>
            <a:r>
              <a:rPr b="1" lang="en-US" sz="1300" spc="-1" strike="noStrike" u="sng">
                <a:solidFill>
                  <a:srgbClr val="f2ac44"/>
                </a:solidFill>
                <a:uFillTx/>
                <a:latin typeface="Consolas"/>
                <a:hlinkClick r:id="rId2"/>
              </a:rPr>
              <a:t>://xmlns.jcp.org/xml/ns/persistence 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 u="sng">
                <a:solidFill>
                  <a:srgbClr val="f2ac44"/>
                </a:solidFill>
                <a:uFillTx/>
                <a:latin typeface="Consolas"/>
                <a:hlinkClick r:id="rId3"/>
              </a:rPr>
              <a:t>http</a:t>
            </a:r>
            <a:r>
              <a:rPr b="1" lang="en-US" sz="1300" spc="-1" strike="noStrike" u="sng">
                <a:solidFill>
                  <a:srgbClr val="f2ac44"/>
                </a:solidFill>
                <a:uFillTx/>
                <a:latin typeface="Consolas"/>
                <a:hlinkClick r:id="rId4"/>
              </a:rPr>
              <a:t>://</a:t>
            </a:r>
            <a:r>
              <a:rPr b="1" lang="en-US" sz="1300" spc="-1" strike="noStrike" u="sng">
                <a:solidFill>
                  <a:srgbClr val="f2ac44"/>
                </a:solidFill>
                <a:uFillTx/>
                <a:latin typeface="Consolas"/>
                <a:hlinkClick r:id="rId5"/>
              </a:rPr>
              <a:t>xmlns.jcp.org/xml/ns/persistence/persistence_2_1.xsd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" version="2.1"&gt;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&lt;persistence-unit name="</a:t>
            </a:r>
            <a:r>
              <a:rPr b="1" lang="en-US" sz="1300" spc="-1" strike="noStrike">
                <a:solidFill>
                  <a:srgbClr val="ffa000"/>
                </a:solidFill>
                <a:latin typeface="Consolas"/>
              </a:rPr>
              <a:t>soft_uni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" transaction-type="</a:t>
            </a:r>
            <a:r>
              <a:rPr b="1" lang="en-US" sz="1300" spc="-1" strike="noStrike">
                <a:solidFill>
                  <a:srgbClr val="ffa000"/>
                </a:solidFill>
                <a:latin typeface="Consolas"/>
              </a:rPr>
              <a:t>RESOURCE_LOCAL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"&gt;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&lt;properties&gt;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&lt;property name = "hibernate.connection.url" value="jdbc:mysql://localhost:3306/</a:t>
            </a:r>
            <a:r>
              <a:rPr b="1" lang="en-US" sz="1300" spc="-1" strike="noStrike">
                <a:solidFill>
                  <a:srgbClr val="ffa000"/>
                </a:solidFill>
                <a:latin typeface="Consolas"/>
              </a:rPr>
              <a:t>soft_uni_db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?useSSL=false&amp;amp;createDatabaseIfNotExist=true&amp;amp;serverTimezone=UTC"/&gt;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&lt;property name = "hibernate.connection.driver_class" value="com.mysql.jdbc.Driver"/&gt;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&lt;property name = "hibernate.connection.username" value="</a:t>
            </a:r>
            <a:r>
              <a:rPr b="1" lang="en-US" sz="1300" spc="-1" strike="noStrike">
                <a:solidFill>
                  <a:srgbClr val="ffa000"/>
                </a:solidFill>
                <a:latin typeface="Consolas"/>
              </a:rPr>
              <a:t>root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"/&gt;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&lt;property name = "hibernate.connection.password" value="</a:t>
            </a:r>
            <a:r>
              <a:rPr b="1" lang="en-US" sz="1300" spc="-1" strike="noStrike">
                <a:solidFill>
                  <a:srgbClr val="ffa000"/>
                </a:solidFill>
                <a:latin typeface="Consolas"/>
              </a:rPr>
              <a:t>*****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"/&gt;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&lt;property name = "hibernate.dialect" value="org.hibernate.dialect.MariaDBDialect"/&gt;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&lt;property name = "hibernate.hbm2ddl.auto" value="update"/&gt;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&lt;property name = "hibernate.show_sql" value = "true" /&gt;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&lt;property name = "hibernate.format_sql" value = "true" /&gt;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&lt;/properties&gt;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&lt;/persistence-unit&gt;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300" spc="-1" strike="noStrike">
                <a:solidFill>
                  <a:srgbClr val="234465"/>
                </a:solidFill>
                <a:latin typeface="Consolas"/>
              </a:rPr>
              <a:t>&lt;/persistence&gt;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1" dur="indefinite" restart="never" nodeType="tmRoot">
          <p:childTnLst>
            <p:seq>
              <p:cTn id="3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191880" y="1151280"/>
            <a:ext cx="7732440" cy="5096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60000"/>
          </a:bodyPr>
          <a:p>
            <a:pPr marL="456840" indent="-456480">
              <a:lnSpc>
                <a:spcPct val="100000"/>
              </a:lnSpc>
              <a:spcBef>
                <a:spcPts val="1800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Java </a:t>
            </a:r>
            <a:r>
              <a:rPr b="0" lang="bg-BG" sz="3200" spc="-1" strike="noStrike">
                <a:solidFill>
                  <a:srgbClr val="ffa000"/>
                </a:solidFill>
                <a:latin typeface="Calibri"/>
              </a:rPr>
              <a:t>Servlets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Servlets provide a component-based, 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marL="609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   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platform-independent method for 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marL="609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   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building Web based applications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ffa000"/>
                </a:solidFill>
                <a:latin typeface="Calibri"/>
              </a:rPr>
              <a:t>Hibernate:</a:t>
            </a: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Hibernate is an </a:t>
            </a:r>
            <a:r>
              <a:rPr b="1" lang="bg-BG" sz="3200" spc="-1" strike="noStrike">
                <a:solidFill>
                  <a:srgbClr val="ffa000"/>
                </a:solidFill>
                <a:latin typeface="Calibri"/>
              </a:rPr>
              <a:t>O</a:t>
            </a:r>
            <a:r>
              <a:rPr b="0" lang="bg-BG" sz="3200" spc="-1" strike="noStrike">
                <a:solidFill>
                  <a:srgbClr val="ffa000"/>
                </a:solidFill>
                <a:latin typeface="Calibri"/>
              </a:rPr>
              <a:t>bject-</a:t>
            </a:r>
            <a:r>
              <a:rPr b="1" lang="bg-BG" sz="3200" spc="-1" strike="noStrike">
                <a:solidFill>
                  <a:srgbClr val="ffa000"/>
                </a:solidFill>
                <a:latin typeface="Calibri"/>
              </a:rPr>
              <a:t>R</a:t>
            </a:r>
            <a:r>
              <a:rPr b="0" lang="bg-BG" sz="3200" spc="-1" strike="noStrike">
                <a:solidFill>
                  <a:srgbClr val="ffa000"/>
                </a:solidFill>
                <a:latin typeface="Calibri"/>
              </a:rPr>
              <a:t>elational 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marL="609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3200" spc="-1" strike="noStrike">
                <a:solidFill>
                  <a:srgbClr val="ffa000"/>
                </a:solidFill>
                <a:latin typeface="Calibri"/>
              </a:rPr>
              <a:t>    </a:t>
            </a:r>
            <a:r>
              <a:rPr b="1" lang="bg-BG" sz="3200" spc="-1" strike="noStrike">
                <a:solidFill>
                  <a:srgbClr val="ffa000"/>
                </a:solidFill>
                <a:latin typeface="Calibri"/>
              </a:rPr>
              <a:t>M</a:t>
            </a:r>
            <a:r>
              <a:rPr b="0" lang="bg-BG" sz="3200" spc="-1" strike="noStrike">
                <a:solidFill>
                  <a:srgbClr val="ffa000"/>
                </a:solidFill>
                <a:latin typeface="Calibri"/>
              </a:rPr>
              <a:t>apping 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(</a:t>
            </a:r>
            <a:r>
              <a:rPr b="0" lang="bg-BG" sz="3200" spc="-1" strike="noStrike">
                <a:solidFill>
                  <a:srgbClr val="ffa000"/>
                </a:solidFill>
                <a:latin typeface="Calibri"/>
              </a:rPr>
              <a:t>ORM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) solution for Java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0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Summary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62777122-48A8-4299-8E20-648CCFE6BEC3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382" name="Picture 9" descr=""/>
          <p:cNvPicPr/>
          <p:nvPr/>
        </p:nvPicPr>
        <p:blipFill>
          <a:blip r:embed="rId1"/>
          <a:stretch/>
        </p:blipFill>
        <p:spPr>
          <a:xfrm>
            <a:off x="8458200" y="1477080"/>
            <a:ext cx="2209320" cy="1411560"/>
          </a:xfrm>
          <a:prstGeom prst="rect">
            <a:avLst/>
          </a:prstGeom>
          <a:ln>
            <a:noFill/>
          </a:ln>
        </p:spPr>
      </p:pic>
      <p:pic>
        <p:nvPicPr>
          <p:cNvPr id="383" name="Picture 10" descr=""/>
          <p:cNvPicPr/>
          <p:nvPr/>
        </p:nvPicPr>
        <p:blipFill>
          <a:blip r:embed="rId2"/>
          <a:stretch/>
        </p:blipFill>
        <p:spPr>
          <a:xfrm flipH="1">
            <a:off x="9677520" y="1981080"/>
            <a:ext cx="2108520" cy="2281680"/>
          </a:xfrm>
          <a:prstGeom prst="rect">
            <a:avLst/>
          </a:prstGeom>
          <a:ln>
            <a:noFill/>
          </a:ln>
        </p:spPr>
      </p:pic>
      <p:pic>
        <p:nvPicPr>
          <p:cNvPr id="384" name="Picture 6" descr=""/>
          <p:cNvPicPr/>
          <p:nvPr/>
        </p:nvPicPr>
        <p:blipFill>
          <a:blip r:embed="rId3"/>
          <a:stretch/>
        </p:blipFill>
        <p:spPr>
          <a:xfrm>
            <a:off x="6933600" y="2391840"/>
            <a:ext cx="1981800" cy="1981800"/>
          </a:xfrm>
          <a:prstGeom prst="rect">
            <a:avLst/>
          </a:prstGeom>
          <a:ln>
            <a:noFill/>
          </a:ln>
        </p:spPr>
      </p:pic>
      <p:pic>
        <p:nvPicPr>
          <p:cNvPr id="385" name="Picture 12" descr=""/>
          <p:cNvPicPr/>
          <p:nvPr/>
        </p:nvPicPr>
        <p:blipFill>
          <a:blip r:embed="rId4"/>
          <a:stretch/>
        </p:blipFill>
        <p:spPr>
          <a:xfrm>
            <a:off x="9288720" y="4344480"/>
            <a:ext cx="2092320" cy="2513160"/>
          </a:xfrm>
          <a:prstGeom prst="rect">
            <a:avLst/>
          </a:prstGeom>
          <a:ln>
            <a:noFill/>
          </a:ln>
        </p:spPr>
      </p:pic>
      <p:pic>
        <p:nvPicPr>
          <p:cNvPr id="386" name="Picture 16" descr=""/>
          <p:cNvPicPr/>
          <p:nvPr/>
        </p:nvPicPr>
        <p:blipFill>
          <a:blip r:embed="rId5"/>
          <a:stretch/>
        </p:blipFill>
        <p:spPr>
          <a:xfrm>
            <a:off x="7075440" y="4943880"/>
            <a:ext cx="1698120" cy="167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3" dur="indefinite" restart="never" nodeType="tmRoot">
          <p:childTnLst>
            <p:seq>
              <p:cTn id="334" dur="indefinite" nodeType="mainSeq">
                <p:childTnLst>
                  <p:par>
                    <p:cTn id="335" fill="hold">
                      <p:stCondLst>
                        <p:cond delay="0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193680" y="1905120"/>
            <a:ext cx="11804400" cy="32680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7200" spc="-1" strike="noStrike" u="sng">
                <a:solidFill>
                  <a:srgbClr val="ffa000"/>
                </a:solidFill>
                <a:uFillTx/>
                <a:latin typeface="Calibri"/>
              </a:rPr>
              <a:t>sli.do</a:t>
            </a:r>
            <a:br/>
            <a:r>
              <a:rPr b="1" lang="bg-BG" sz="11500" spc="-1" strike="noStrike">
                <a:solidFill>
                  <a:srgbClr val="234465"/>
                </a:solidFill>
                <a:latin typeface="Calibri"/>
              </a:rPr>
              <a:t>#java-web</a:t>
            </a:r>
            <a:endParaRPr b="0" lang="bg-BG" sz="115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bg-BG" sz="115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Questions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 txBox="1"/>
          <p:nvPr/>
        </p:nvSpPr>
        <p:spPr>
          <a:xfrm>
            <a:off x="1440" y="6400800"/>
            <a:ext cx="12114000" cy="3632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40000"/>
          </a:bodyPr>
          <a:p>
            <a:pPr marL="456840" indent="-456480"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https://softuni.bg/trainings/courses</a:t>
            </a: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1" dur="indefinite" restart="never" nodeType="tmRoot">
          <p:childTnLst>
            <p:seq>
              <p:cTn id="3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SoftUni Diamond Partners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89" name="Infragistics" descr=""/>
          <p:cNvPicPr/>
          <p:nvPr/>
        </p:nvPicPr>
        <p:blipFill>
          <a:blip r:embed="rId1"/>
          <a:srcRect l="-4204" t="0" r="-4204" b="0"/>
          <a:stretch/>
        </p:blipFill>
        <p:spPr>
          <a:xfrm>
            <a:off x="5455800" y="4536000"/>
            <a:ext cx="5668560" cy="86328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90" name="Indeavr" descr=""/>
          <p:cNvPicPr/>
          <p:nvPr/>
        </p:nvPicPr>
        <p:blipFill>
          <a:blip r:embed="rId2"/>
          <a:srcRect l="-14632" t="-16131" r="-14632" b="-8662"/>
          <a:stretch/>
        </p:blipFill>
        <p:spPr>
          <a:xfrm>
            <a:off x="1067400" y="4536000"/>
            <a:ext cx="396180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1" name="Codexio" descr=""/>
          <p:cNvPicPr/>
          <p:nvPr/>
        </p:nvPicPr>
        <p:blipFill>
          <a:blip r:embed="rId3"/>
          <a:srcRect l="-28604" t="-22270" r="-30141" b="-23856"/>
          <a:stretch/>
        </p:blipFill>
        <p:spPr>
          <a:xfrm>
            <a:off x="9375480" y="5566320"/>
            <a:ext cx="174888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2" name="Liebherr" descr=""/>
          <p:cNvPicPr/>
          <p:nvPr/>
        </p:nvPicPr>
        <p:blipFill>
          <a:blip r:embed="rId4"/>
          <a:srcRect l="-4229" t="0" r="-4229" b="0"/>
          <a:stretch/>
        </p:blipFill>
        <p:spPr>
          <a:xfrm>
            <a:off x="1067400" y="5566320"/>
            <a:ext cx="556704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3" name="Aeternity" descr=""/>
          <p:cNvPicPr/>
          <p:nvPr/>
        </p:nvPicPr>
        <p:blipFill>
          <a:blip r:embed="rId5"/>
          <a:srcRect l="-41404" t="0" r="-41404" b="-5206"/>
          <a:stretch/>
        </p:blipFill>
        <p:spPr>
          <a:xfrm>
            <a:off x="7025400" y="5566320"/>
            <a:ext cx="195552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4" name="Netpeak" descr=""/>
          <p:cNvPicPr/>
          <p:nvPr/>
        </p:nvPicPr>
        <p:blipFill>
          <a:blip r:embed="rId6"/>
          <a:srcRect l="-7291" t="-11446" r="-7291" b="-11446"/>
          <a:stretch/>
        </p:blipFill>
        <p:spPr>
          <a:xfrm>
            <a:off x="5330880" y="2474640"/>
            <a:ext cx="579348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5" name="Sotware Group" descr=""/>
          <p:cNvPicPr/>
          <p:nvPr/>
        </p:nvPicPr>
        <p:blipFill>
          <a:blip r:embed="rId7"/>
          <a:srcRect l="-12287" t="0" r="-9243" b="0"/>
          <a:stretch/>
        </p:blipFill>
        <p:spPr>
          <a:xfrm>
            <a:off x="1067400" y="2474640"/>
            <a:ext cx="385812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6" name="Telenor" descr=""/>
          <p:cNvPicPr/>
          <p:nvPr/>
        </p:nvPicPr>
        <p:blipFill>
          <a:blip r:embed="rId8"/>
          <a:srcRect l="-11999" t="0" r="-11999" b="-2305"/>
          <a:stretch/>
        </p:blipFill>
        <p:spPr>
          <a:xfrm>
            <a:off x="8676360" y="1444320"/>
            <a:ext cx="244764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7" name="XS" descr=""/>
          <p:cNvPicPr/>
          <p:nvPr/>
        </p:nvPicPr>
        <p:blipFill>
          <a:blip r:embed="rId9"/>
          <a:srcRect l="-8793" t="-9455" r="-8793" b="-9455"/>
          <a:stretch/>
        </p:blipFill>
        <p:spPr>
          <a:xfrm>
            <a:off x="1067400" y="1444320"/>
            <a:ext cx="418536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8" name="SB Tech" descr=""/>
          <p:cNvPicPr/>
          <p:nvPr/>
        </p:nvPicPr>
        <p:blipFill>
          <a:blip r:embed="rId10"/>
          <a:srcRect l="-3826" t="6546" r="-684" b="14900"/>
          <a:stretch/>
        </p:blipFill>
        <p:spPr>
          <a:xfrm>
            <a:off x="5608080" y="1444320"/>
            <a:ext cx="271332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9" name="Postbank" descr=""/>
          <p:cNvPicPr/>
          <p:nvPr/>
        </p:nvPicPr>
        <p:blipFill>
          <a:blip r:embed="rId11"/>
          <a:srcRect l="-21819" t="-8957" r="-21819" b="-8957"/>
          <a:stretch/>
        </p:blipFill>
        <p:spPr>
          <a:xfrm>
            <a:off x="5972040" y="3505320"/>
            <a:ext cx="251928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0" name="SuperHosting" descr=""/>
          <p:cNvPicPr/>
          <p:nvPr/>
        </p:nvPicPr>
        <p:blipFill>
          <a:blip r:embed="rId12"/>
          <a:srcRect l="-34661" t="-10755" r="-34661" b="-10755"/>
          <a:stretch/>
        </p:blipFill>
        <p:spPr>
          <a:xfrm>
            <a:off x="8854200" y="3505320"/>
            <a:ext cx="226980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1" name="SmartIT" descr=""/>
          <p:cNvPicPr/>
          <p:nvPr/>
        </p:nvPicPr>
        <p:blipFill>
          <a:blip r:embed="rId13"/>
          <a:srcRect l="-14502" t="-16479" r="-14502" b="-16479"/>
          <a:stretch/>
        </p:blipFill>
        <p:spPr>
          <a:xfrm>
            <a:off x="1067400" y="3505320"/>
            <a:ext cx="454140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63" dur="indefinite" restart="never" nodeType="tmRoot">
          <p:childTnLst>
            <p:seq>
              <p:cTn id="3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SoftUni Organizational Partners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403" name="Group 2"/>
          <p:cNvGrpSpPr/>
          <p:nvPr/>
        </p:nvGrpSpPr>
        <p:grpSpPr>
          <a:xfrm>
            <a:off x="1981080" y="1710360"/>
            <a:ext cx="8229240" cy="4150800"/>
            <a:chOff x="1981080" y="1710360"/>
            <a:chExt cx="8229240" cy="4150800"/>
          </a:xfrm>
        </p:grpSpPr>
        <p:pic>
          <p:nvPicPr>
            <p:cNvPr id="404" name="Picture 1" descr=""/>
            <p:cNvPicPr/>
            <p:nvPr/>
          </p:nvPicPr>
          <p:blipFill>
            <a:blip r:embed="rId1"/>
            <a:srcRect l="-5948" t="-24498" r="-5948" b="-24498"/>
            <a:stretch/>
          </p:blipFill>
          <p:spPr>
            <a:xfrm>
              <a:off x="1981080" y="1710360"/>
              <a:ext cx="5191200" cy="173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05" name="Picture 3" descr=""/>
            <p:cNvPicPr/>
            <p:nvPr/>
          </p:nvPicPr>
          <p:blipFill>
            <a:blip r:embed="rId2"/>
            <a:srcRect l="-6654" t="0" r="6654" b="0"/>
            <a:stretch/>
          </p:blipFill>
          <p:spPr>
            <a:xfrm>
              <a:off x="7839360" y="1710360"/>
              <a:ext cx="2370960" cy="173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06" name="Picture 4" descr=""/>
            <p:cNvPicPr/>
            <p:nvPr/>
          </p:nvPicPr>
          <p:blipFill>
            <a:blip r:embed="rId3"/>
            <a:srcRect l="-3206" t="-3198" r="-3206" b="-3198"/>
            <a:stretch/>
          </p:blipFill>
          <p:spPr>
            <a:xfrm>
              <a:off x="7310880" y="4122360"/>
              <a:ext cx="2899440" cy="173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07" name="Picture 5" descr=""/>
            <p:cNvPicPr/>
            <p:nvPr/>
          </p:nvPicPr>
          <p:blipFill>
            <a:blip r:embed="rId4"/>
            <a:srcRect l="-9301" t="-5874" r="-9301" b="-12740"/>
            <a:stretch/>
          </p:blipFill>
          <p:spPr>
            <a:xfrm>
              <a:off x="1981080" y="4122360"/>
              <a:ext cx="4087080" cy="173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Software University – High-Quality Education and </a:t>
            </a:r>
            <a:br/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Employment Opportunities 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9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softuni.bg</a:t>
            </a:r>
            <a:r>
              <a:rPr b="0" lang="bg-BG" sz="29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bg-BG" sz="29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0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http://softuni.foundation/</a:t>
            </a:r>
            <a:endParaRPr b="0" lang="bg-BG" sz="30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36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9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facebook.com/SoftwareUniversity</a:t>
            </a:r>
            <a:endParaRPr b="0" lang="bg-BG" sz="29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36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 u="sng">
                <a:solidFill>
                  <a:srgbClr val="f2ac44"/>
                </a:solidFill>
                <a:uFillTx/>
                <a:latin typeface="Calibri"/>
                <a:hlinkClick r:id="rId4"/>
              </a:rPr>
              <a:t>forum.softuni.bg</a:t>
            </a:r>
            <a:endParaRPr b="0" lang="bg-BG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bg-BG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9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 fontScale="55000"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10" name="Picture 14" descr=""/>
          <p:cNvPicPr/>
          <p:nvPr/>
        </p:nvPicPr>
        <p:blipFill>
          <a:blip r:embed="rId5"/>
          <a:stretch/>
        </p:blipFill>
        <p:spPr>
          <a:xfrm>
            <a:off x="6934320" y="2538000"/>
            <a:ext cx="2122200" cy="529200"/>
          </a:xfrm>
          <a:prstGeom prst="rect">
            <a:avLst/>
          </a:prstGeom>
          <a:ln>
            <a:noFill/>
          </a:ln>
        </p:spPr>
      </p:pic>
      <p:pic>
        <p:nvPicPr>
          <p:cNvPr id="411" name="Picture 17" descr=""/>
          <p:cNvPicPr/>
          <p:nvPr/>
        </p:nvPicPr>
        <p:blipFill>
          <a:blip r:embed="rId6"/>
          <a:stretch/>
        </p:blipFill>
        <p:spPr>
          <a:xfrm>
            <a:off x="8622720" y="2057400"/>
            <a:ext cx="3366360" cy="4482720"/>
          </a:xfrm>
          <a:prstGeom prst="rect">
            <a:avLst/>
          </a:prstGeom>
          <a:ln>
            <a:noFill/>
          </a:ln>
        </p:spPr>
      </p:pic>
      <p:pic>
        <p:nvPicPr>
          <p:cNvPr id="412" name="Picture 4" descr=""/>
          <p:cNvPicPr/>
          <p:nvPr/>
        </p:nvPicPr>
        <p:blipFill>
          <a:blip r:embed="rId7"/>
          <a:stretch/>
        </p:blipFill>
        <p:spPr>
          <a:xfrm>
            <a:off x="6934320" y="3654360"/>
            <a:ext cx="1118160" cy="1118160"/>
          </a:xfrm>
          <a:prstGeom prst="rect">
            <a:avLst/>
          </a:prstGeom>
          <a:ln>
            <a:noFill/>
          </a:ln>
        </p:spPr>
      </p:pic>
      <p:pic>
        <p:nvPicPr>
          <p:cNvPr id="413" name="Picture 12" descr=""/>
          <p:cNvPicPr/>
          <p:nvPr/>
        </p:nvPicPr>
        <p:blipFill>
          <a:blip r:embed="rId8"/>
          <a:stretch/>
        </p:blipFill>
        <p:spPr>
          <a:xfrm>
            <a:off x="6934320" y="5359680"/>
            <a:ext cx="1041480" cy="104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This course (slides, examples, demos, videos, homework, etc.)</a:t>
            </a:r>
            <a:br/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is licensed under the "</a:t>
            </a:r>
            <a:r>
              <a:rPr b="0" lang="bg-BG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Creative Commons </a:t>
            </a:r>
            <a:r>
              <a:rPr b="0" lang="bg-BG" sz="34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Attribution-NonCommercial-ShareAlike</a:t>
            </a:r>
            <a:r>
              <a:rPr b="0" lang="bg-BG" sz="34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 4.0 International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" license</a:t>
            </a: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5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License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6" name="TextShape 3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A5FF7FF6-9778-4334-9425-1986D82634B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417" name="Picture 4" descr=""/>
          <p:cNvPicPr/>
          <p:nvPr/>
        </p:nvPicPr>
        <p:blipFill>
          <a:blip r:embed="rId4"/>
          <a:stretch/>
        </p:blipFill>
        <p:spPr>
          <a:xfrm>
            <a:off x="3773520" y="3809880"/>
            <a:ext cx="4641840" cy="162396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5400" spc="-1" strike="noStrike">
                <a:solidFill>
                  <a:srgbClr val="234465"/>
                </a:solidFill>
                <a:latin typeface="Calibri"/>
              </a:rPr>
              <a:t>Java Servlets</a:t>
            </a:r>
            <a:endParaRPr b="0" lang="bg-BG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615240" y="5490360"/>
            <a:ext cx="10961280" cy="4993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bg-BG" sz="4000" spc="-1" strike="noStrike">
                <a:solidFill>
                  <a:srgbClr val="234465"/>
                </a:solidFill>
                <a:latin typeface="Calibri"/>
              </a:rPr>
              <a:t>Overview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77" name="Picture 1" descr=""/>
          <p:cNvPicPr/>
          <p:nvPr/>
        </p:nvPicPr>
        <p:blipFill>
          <a:blip r:embed="rId1"/>
          <a:stretch/>
        </p:blipFill>
        <p:spPr>
          <a:xfrm>
            <a:off x="4998240" y="1356840"/>
            <a:ext cx="2194920" cy="2473560"/>
          </a:xfrm>
          <a:prstGeom prst="rect">
            <a:avLst/>
          </a:prstGeom>
          <a:ln w="190440">
            <a:solidFill>
              <a:srgbClr val="ffffff"/>
            </a:solidFill>
            <a:round/>
          </a:ln>
          <a:effectLst>
            <a:outerShdw algn="tl" blurRad="36195" dir="11400479" dist="12429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dir="t" rig="sof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ffa000"/>
                </a:solidFill>
                <a:latin typeface="Calibri"/>
              </a:rPr>
              <a:t>Servlets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Component-based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Platform-independent 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ffa000"/>
                </a:solidFill>
                <a:latin typeface="Calibri"/>
              </a:rPr>
              <a:t>Method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 for building Web based applications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Have access to the </a:t>
            </a:r>
            <a:r>
              <a:rPr b="0" lang="bg-BG" sz="3200" spc="-1" strike="noStrike">
                <a:solidFill>
                  <a:srgbClr val="ffa000"/>
                </a:solidFill>
                <a:latin typeface="Calibri"/>
              </a:rPr>
              <a:t>entire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 family of Java </a:t>
            </a:r>
            <a:r>
              <a:rPr b="0" lang="bg-BG" sz="3200" spc="-1" strike="noStrike">
                <a:solidFill>
                  <a:srgbClr val="ffa000"/>
                </a:solidFill>
                <a:latin typeface="Calibri"/>
              </a:rPr>
              <a:t>APIs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What are Servlets?(1)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0" name="TextShape 3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C935EDC5-7363-4D3B-9B05-E6E0C62F581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81" name="Picture 9" descr=""/>
          <p:cNvPicPr/>
          <p:nvPr/>
        </p:nvPicPr>
        <p:blipFill>
          <a:blip r:embed="rId1"/>
          <a:stretch/>
        </p:blipFill>
        <p:spPr>
          <a:xfrm>
            <a:off x="9411480" y="1354680"/>
            <a:ext cx="2583360" cy="1937160"/>
          </a:xfrm>
          <a:prstGeom prst="rect">
            <a:avLst/>
          </a:prstGeom>
          <a:ln>
            <a:noFill/>
          </a:ln>
        </p:spPr>
      </p:pic>
      <p:pic>
        <p:nvPicPr>
          <p:cNvPr id="282" name="Picture 2" descr=""/>
          <p:cNvPicPr/>
          <p:nvPr/>
        </p:nvPicPr>
        <p:blipFill>
          <a:blip r:embed="rId2"/>
          <a:stretch/>
        </p:blipFill>
        <p:spPr>
          <a:xfrm>
            <a:off x="2977920" y="4360680"/>
            <a:ext cx="5272200" cy="224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Java </a:t>
            </a:r>
            <a:r>
              <a:rPr b="0" lang="bg-BG" sz="3400" spc="-1" strike="noStrike">
                <a:solidFill>
                  <a:srgbClr val="ffa000"/>
                </a:solidFill>
                <a:latin typeface="Calibri"/>
              </a:rPr>
              <a:t>Servlets: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ffa000"/>
                </a:solidFill>
                <a:latin typeface="Calibri"/>
              </a:rPr>
              <a:t>Programs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 that run on a </a:t>
            </a:r>
            <a:r>
              <a:rPr b="0" lang="bg-BG" sz="3200" spc="-1" strike="noStrike">
                <a:solidFill>
                  <a:srgbClr val="ffa000"/>
                </a:solidFill>
                <a:latin typeface="Calibri"/>
              </a:rPr>
              <a:t>Web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 or </a:t>
            </a:r>
            <a:r>
              <a:rPr b="0" lang="bg-BG" sz="3200" spc="-1" strike="noStrike">
                <a:solidFill>
                  <a:srgbClr val="ffa000"/>
                </a:solidFill>
                <a:latin typeface="Calibri"/>
              </a:rPr>
              <a:t>Application server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ffa000"/>
                </a:solidFill>
                <a:latin typeface="Calibri"/>
              </a:rPr>
              <a:t>Middle layer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 between a requests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Servlets </a:t>
            </a:r>
            <a:r>
              <a:rPr b="0" lang="bg-BG" sz="3400" spc="-1" strike="noStrike">
                <a:solidFill>
                  <a:srgbClr val="ffa000"/>
                </a:solidFill>
                <a:latin typeface="Calibri"/>
              </a:rPr>
              <a:t>can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ffa000"/>
                </a:solidFill>
                <a:latin typeface="Calibri"/>
              </a:rPr>
              <a:t>Collect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 input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ffa000"/>
                </a:solidFill>
                <a:latin typeface="Calibri"/>
              </a:rPr>
              <a:t>Present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 records from a database or another source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ffa000"/>
                </a:solidFill>
                <a:latin typeface="Calibri"/>
              </a:rPr>
              <a:t>Create</a:t>
            </a: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 web pages dynamically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What are Servlets?(2)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5" name="TextShape 3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9B63C5EE-FCE4-477D-B59E-AB5F29FC804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86" name="Picture 4" descr=""/>
          <p:cNvPicPr/>
          <p:nvPr/>
        </p:nvPicPr>
        <p:blipFill>
          <a:blip r:embed="rId1"/>
          <a:stretch/>
        </p:blipFill>
        <p:spPr>
          <a:xfrm>
            <a:off x="9144000" y="2427480"/>
            <a:ext cx="2180160" cy="218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ffa000"/>
                </a:solidFill>
                <a:latin typeface="Calibri"/>
              </a:rPr>
              <a:t>Read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the explicit data sent by the clients (browsers):</a:t>
            </a: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HTML form on a Web page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36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Applet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36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Custom HTTP client program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Servlets Tasks(1)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1F8A05B-9E4A-403F-AB6E-59C78D83996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90" name="Picture 4" descr=""/>
          <p:cNvPicPr/>
          <p:nvPr/>
        </p:nvPicPr>
        <p:blipFill>
          <a:blip r:embed="rId1"/>
          <a:stretch/>
        </p:blipFill>
        <p:spPr>
          <a:xfrm>
            <a:off x="6561360" y="2189160"/>
            <a:ext cx="4048560" cy="404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800" spc="-1" strike="noStrike">
                <a:solidFill>
                  <a:srgbClr val="ffa000"/>
                </a:solidFill>
                <a:latin typeface="Calibri"/>
              </a:rPr>
              <a:t>Read</a:t>
            </a: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 the implicit </a:t>
            </a:r>
            <a:r>
              <a:rPr b="0" lang="bg-BG" sz="2800" spc="-1" strike="noStrike">
                <a:solidFill>
                  <a:srgbClr val="ffa000"/>
                </a:solidFill>
                <a:latin typeface="Calibri"/>
              </a:rPr>
              <a:t>HTTP request data</a:t>
            </a: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 sent by the clients </a:t>
            </a:r>
            <a:endParaRPr b="0" lang="bg-BG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     </a:t>
            </a:r>
            <a:r>
              <a:rPr b="0" lang="bg-BG" sz="2800" spc="-1" strike="noStrike">
                <a:solidFill>
                  <a:srgbClr val="234465"/>
                </a:solidFill>
                <a:latin typeface="Calibri"/>
              </a:rPr>
              <a:t>(browsers):</a:t>
            </a:r>
            <a:endParaRPr b="0" lang="bg-BG" sz="2800" spc="-1" strike="noStrike">
              <a:solidFill>
                <a:srgbClr val="234465"/>
              </a:solidFill>
              <a:latin typeface="Calibri"/>
            </a:endParaRPr>
          </a:p>
          <a:p>
            <a:pPr lvl="1" marL="99036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Cookies</a:t>
            </a:r>
            <a:endParaRPr b="0" lang="bg-BG" sz="2600" spc="-1" strike="noStrike">
              <a:solidFill>
                <a:srgbClr val="234465"/>
              </a:solidFill>
              <a:latin typeface="Calibri"/>
            </a:endParaRPr>
          </a:p>
          <a:p>
            <a:pPr lvl="1" marL="99036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Media types</a:t>
            </a:r>
            <a:endParaRPr b="0" lang="bg-BG" sz="2600" spc="-1" strike="noStrike">
              <a:solidFill>
                <a:srgbClr val="234465"/>
              </a:solidFill>
              <a:latin typeface="Calibri"/>
            </a:endParaRPr>
          </a:p>
          <a:p>
            <a:pPr lvl="1" marL="99036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2600" spc="-1" strike="noStrike">
                <a:solidFill>
                  <a:srgbClr val="234465"/>
                </a:solidFill>
                <a:latin typeface="Calibri"/>
              </a:rPr>
              <a:t>Compression schemes the browser understands</a:t>
            </a:r>
            <a:endParaRPr b="0" lang="bg-BG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3200" spc="-1" strike="noStrike">
                <a:solidFill>
                  <a:srgbClr val="ffffff"/>
                </a:solidFill>
                <a:latin typeface="Calibri"/>
              </a:rPr>
              <a:t>Servlets Tasks(2)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3" name="TextShape 3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188C033-53F1-4C86-A938-E508D81E4489}" type="slidenum">
              <a:rPr b="0" lang="en-US" sz="8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pic>
        <p:nvPicPr>
          <p:cNvPr id="294" name="Picture 4" descr=""/>
          <p:cNvPicPr/>
          <p:nvPr/>
        </p:nvPicPr>
        <p:blipFill>
          <a:blip r:embed="rId1"/>
          <a:stretch/>
        </p:blipFill>
        <p:spPr>
          <a:xfrm>
            <a:off x="2817360" y="4725000"/>
            <a:ext cx="5704920" cy="198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400" spc="-1" strike="noStrike">
                <a:solidFill>
                  <a:srgbClr val="ffa000"/>
                </a:solidFill>
                <a:latin typeface="Calibri"/>
              </a:rPr>
              <a:t>Process the data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0" lang="bg-BG" sz="3400" spc="-1" strike="noStrike">
                <a:solidFill>
                  <a:srgbClr val="ffa000"/>
                </a:solidFill>
                <a:latin typeface="Calibri"/>
              </a:rPr>
              <a:t>generate the results</a:t>
            </a:r>
            <a:r>
              <a:rPr b="0" lang="bg-BG" sz="34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bg-BG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Talking to a database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36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Invoking a Web service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36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bg-BG" sz="3200" spc="-1" strike="noStrike">
                <a:solidFill>
                  <a:srgbClr val="234465"/>
                </a:solidFill>
                <a:latin typeface="Calibri"/>
              </a:rPr>
              <a:t>Computing the response directly</a:t>
            </a: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  <a:p>
            <a:pPr marL="609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bg-BG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bg-BG" sz="4000" spc="-1" strike="noStrike">
                <a:solidFill>
                  <a:srgbClr val="ffffff"/>
                </a:solidFill>
                <a:latin typeface="Calibri"/>
              </a:rPr>
              <a:t>Servlets Tasks(3)</a:t>
            </a:r>
            <a:endParaRPr b="0" lang="bg-BG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7" name="TextShape 3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E71A8F2-C9D1-4B51-99A0-61572116C84A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98" name="Picture 6" descr=""/>
          <p:cNvPicPr/>
          <p:nvPr/>
        </p:nvPicPr>
        <p:blipFill>
          <a:blip r:embed="rId1"/>
          <a:stretch/>
        </p:blipFill>
        <p:spPr>
          <a:xfrm>
            <a:off x="3289320" y="4018320"/>
            <a:ext cx="5177880" cy="2378520"/>
          </a:xfrm>
          <a:prstGeom prst="rect">
            <a:avLst/>
          </a:prstGeom>
          <a:ln>
            <a:noFill/>
          </a:ln>
        </p:spPr>
      </p:pic>
      <p:pic>
        <p:nvPicPr>
          <p:cNvPr id="299" name="Picture 5" descr=""/>
          <p:cNvPicPr/>
          <p:nvPr/>
        </p:nvPicPr>
        <p:blipFill>
          <a:blip r:embed="rId2"/>
          <a:stretch/>
        </p:blipFill>
        <p:spPr>
          <a:xfrm>
            <a:off x="9235080" y="2103120"/>
            <a:ext cx="2194920" cy="2473560"/>
          </a:xfrm>
          <a:prstGeom prst="rect">
            <a:avLst/>
          </a:prstGeom>
          <a:ln w="190440">
            <a:solidFill>
              <a:srgbClr val="ffffff"/>
            </a:solidFill>
            <a:round/>
          </a:ln>
          <a:effectLst>
            <a:outerShdw algn="tl" blurRad="36195" dir="11400479" dist="12429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dir="t" rig="sof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</TotalTime>
  <Application>LibreOffice/6.1.4.2$Linux_X86_64 LibreOffice_project/10$Build-2</Application>
  <Words>1078</Words>
  <Paragraphs>284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2019-01-09T08:56:39Z</dcterms:created>
  <dc:creator>Rado</dc:creator>
  <dc:description/>
  <dc:language>en-US</dc:language>
  <cp:lastModifiedBy/>
  <dcterms:modified xsi:type="dcterms:W3CDTF">2019-01-29T15:28:24Z</dcterms:modified>
  <cp:revision>132</cp:revision>
  <dc:subject/>
  <dc:title>Java EE: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