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56.png" ContentType="image/png"/>
  <Override PartName="/ppt/media/image54.jpeg" ContentType="image/jpeg"/>
  <Override PartName="/ppt/media/image53.png" ContentType="image/png"/>
  <Override PartName="/ppt/media/image52.jpeg" ContentType="image/jpeg"/>
  <Override PartName="/ppt/media/image51.png" ContentType="image/png"/>
  <Override PartName="/ppt/media/image50.png" ContentType="image/png"/>
  <Override PartName="/ppt/media/image41.png" ContentType="image/png"/>
  <Override PartName="/ppt/media/image38.png" ContentType="image/png"/>
  <Override PartName="/ppt/media/image39.png" ContentType="image/png"/>
  <Override PartName="/ppt/media/image37.jpeg" ContentType="image/jpeg"/>
  <Override PartName="/ppt/media/image35.png" ContentType="image/png"/>
  <Override PartName="/ppt/media/image44.png" ContentType="image/png"/>
  <Override PartName="/ppt/media/image14.wmf" ContentType="image/x-wmf"/>
  <Override PartName="/ppt/media/image12.wmf" ContentType="image/x-wmf"/>
  <Override PartName="/ppt/media/image43.png" ContentType="image/png"/>
  <Override PartName="/ppt/media/image13.wmf" ContentType="image/x-wmf"/>
  <Override PartName="/ppt/media/image40.png" ContentType="image/png"/>
  <Override PartName="/ppt/media/image10.wmf" ContentType="image/x-wmf"/>
  <Override PartName="/ppt/media/image36.png" ContentType="image/png"/>
  <Override PartName="/ppt/media/image11.png" ContentType="image/png"/>
  <Override PartName="/ppt/media/image15.png" ContentType="image/png"/>
  <Override PartName="/ppt/media/image16.png" ContentType="image/png"/>
  <Override PartName="/ppt/media/image55.gif" ContentType="image/gif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57.png" ContentType="image/png"/>
  <Override PartName="/ppt/media/hdphoto1.wdp" ContentType="image/vnd.ms-photo"/>
  <Override PartName="/ppt/media/image32.png" ContentType="image/png"/>
  <Override PartName="/ppt/media/image58.png" ContentType="image/png"/>
  <Override PartName="/ppt/media/hdphoto2.wdp" ContentType="image/vnd.ms-photo"/>
  <Override PartName="/ppt/media/image33.png" ContentType="image/png"/>
  <Override PartName="/ppt/media/image59.png" ContentType="image/png"/>
  <Override PartName="/ppt/media/image34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42.jpeg" ContentType="image/jpeg"/>
  <Override PartName="/ppt/media/image5.png" ContentType="image/png"/>
  <Override PartName="/ppt/media/image6.png" ContentType="image/png"/>
  <Override PartName="/ppt/media/image1.wmf" ContentType="image/x-wmf"/>
  <Override PartName="/ppt/media/image7.wmf" ContentType="image/x-wmf"/>
  <Override PartName="/ppt/media/image31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6793505-4978-4E7C-950A-5742051B70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1.xml"/><Relationship Id="rId4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2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85D2A8A-25E0-41FB-8448-8EEDBF0439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1FAD36-CD2A-4CE8-B701-A85E5467A9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1F69A6-0109-46EE-AE78-17C44484459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DC4C0D-D5F0-4FCE-95BE-8A377C1C604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F40913-D1F9-4B82-8F5D-650840147DF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http://www.thymeleaf.org/doc/tutorials/3.0/usingthymeleaf.html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AA0BCB-CCAF-464B-A8E3-0CBEED867B9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71B4F4-0A6D-4336-8B6F-AAFDACF516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More on the standard dialect here - http://www.thymeleaf.org/doc/articles/standarddialect5minutes.html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72195F5-65C3-40BB-AD98-71481C9D1D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2120" cy="6849360"/>
          </a:xfrm>
          <a:prstGeom prst="rect">
            <a:avLst/>
          </a:prstGeom>
          <a:ln>
            <a:noFill/>
          </a:ln>
        </p:spPr>
      </p:pic>
      <p:pic>
        <p:nvPicPr>
          <p:cNvPr id="1" name="Picture 34" descr=""/>
          <p:cNvPicPr/>
          <p:nvPr/>
        </p:nvPicPr>
        <p:blipFill>
          <a:blip r:embed="rId3"/>
          <a:stretch/>
        </p:blipFill>
        <p:spPr>
          <a:xfrm flipH="1">
            <a:off x="8353800" y="2374200"/>
            <a:ext cx="3168000" cy="3429000"/>
          </a:xfrm>
          <a:prstGeom prst="rect">
            <a:avLst/>
          </a:prstGeom>
          <a:ln>
            <a:noFill/>
          </a:ln>
        </p:spPr>
      </p:pic>
      <p:pic>
        <p:nvPicPr>
          <p:cNvPr id="2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3120" cy="52236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6760" cy="523800"/>
          </a:xfrm>
          <a:prstGeom prst="rect">
            <a:avLst/>
          </a:prstGeom>
          <a:ln>
            <a:noFill/>
          </a:ln>
        </p:spPr>
      </p:pic>
      <p:pic>
        <p:nvPicPr>
          <p:cNvPr id="4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4040" cy="5238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7"/>
          <a:stretch/>
        </p:blipFill>
        <p:spPr>
          <a:xfrm>
            <a:off x="5151240" y="6080040"/>
            <a:ext cx="1434240" cy="50004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-1440" y="6702840"/>
            <a:ext cx="12192120" cy="21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-1440" y="6702840"/>
            <a:ext cx="12189240" cy="21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2120" cy="68493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-3240" y="0"/>
            <a:ext cx="12192120" cy="109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 flipH="1">
            <a:off x="7913160" y="1409760"/>
            <a:ext cx="3569400" cy="438228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lorTemp="5698"/>
                    </a14:imgEffect>
                  </a14:imgLayer>
                </a14:imgProps>
              </a:ext>
            </a:extLst>
          </a:blip>
          <a:stretch/>
        </p:blipFill>
        <p:spPr>
          <a:xfrm>
            <a:off x="9889920" y="264600"/>
            <a:ext cx="1926000" cy="560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2120" cy="6849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12189240" cy="109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3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lorTemp="5698"/>
                    </a14:imgEffect>
                  </a14:imgLayer>
                </a14:imgProps>
              </a:ext>
            </a:extLst>
          </a:blip>
          <a:stretch/>
        </p:blipFill>
        <p:spPr>
          <a:xfrm>
            <a:off x="9889920" y="264600"/>
            <a:ext cx="1926000" cy="56016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2120" cy="6849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319640" y="867600"/>
            <a:ext cx="3549600" cy="354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2120" cy="6849360"/>
          </a:xfrm>
          <a:prstGeom prst="rect">
            <a:avLst/>
          </a:prstGeom>
          <a:ln>
            <a:noFill/>
          </a:ln>
        </p:spPr>
      </p:pic>
      <p:pic>
        <p:nvPicPr>
          <p:cNvPr id="170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2120" cy="684936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-1051200" y="703080"/>
            <a:ext cx="8403120" cy="10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  <a:ea typeface="DejaVu Sans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72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3000" cy="4145760"/>
          </a:xfrm>
          <a:prstGeom prst="rect">
            <a:avLst/>
          </a:prstGeom>
          <a:ln>
            <a:noFill/>
          </a:ln>
        </p:spPr>
      </p:pic>
      <p:pic>
        <p:nvPicPr>
          <p:cNvPr id="173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3280" cy="527400"/>
          </a:xfrm>
          <a:prstGeom prst="rect">
            <a:avLst/>
          </a:prstGeom>
          <a:ln>
            <a:noFill/>
          </a:ln>
        </p:spPr>
      </p:pic>
      <p:pic>
        <p:nvPicPr>
          <p:cNvPr id="174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5920" cy="1195920"/>
          </a:xfrm>
          <a:prstGeom prst="rect">
            <a:avLst/>
          </a:prstGeom>
          <a:ln>
            <a:noFill/>
          </a:ln>
        </p:spPr>
      </p:pic>
      <p:pic>
        <p:nvPicPr>
          <p:cNvPr id="175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3520" cy="1399320"/>
          </a:xfrm>
          <a:prstGeom prst="rect">
            <a:avLst/>
          </a:prstGeom>
          <a:ln>
            <a:noFill/>
          </a:ln>
        </p:spPr>
      </p:pic>
      <p:pic>
        <p:nvPicPr>
          <p:cNvPr id="176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3520" cy="1386360"/>
          </a:xfrm>
          <a:prstGeom prst="rect">
            <a:avLst/>
          </a:prstGeom>
          <a:ln>
            <a:noFill/>
          </a:ln>
        </p:spPr>
      </p:pic>
      <p:pic>
        <p:nvPicPr>
          <p:cNvPr id="177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3520" cy="1564200"/>
          </a:xfrm>
          <a:prstGeom prst="rect">
            <a:avLst/>
          </a:prstGeom>
          <a:ln>
            <a:noFill/>
          </a:ln>
        </p:spPr>
      </p:pic>
      <p:pic>
        <p:nvPicPr>
          <p:cNvPr id="178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3520" cy="1347840"/>
          </a:xfrm>
          <a:prstGeom prst="rect">
            <a:avLst/>
          </a:prstGeom>
          <a:ln>
            <a:noFill/>
          </a:ln>
        </p:spPr>
      </p:pic>
      <p:pic>
        <p:nvPicPr>
          <p:cNvPr id="179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3520" cy="1431000"/>
          </a:xfrm>
          <a:prstGeom prst="rect">
            <a:avLst/>
          </a:prstGeom>
          <a:ln>
            <a:noFill/>
          </a:ln>
        </p:spPr>
      </p:pic>
      <p:pic>
        <p:nvPicPr>
          <p:cNvPr id="180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1720" cy="1437120"/>
          </a:xfrm>
          <a:prstGeom prst="rect">
            <a:avLst/>
          </a:prstGeom>
          <a:ln>
            <a:noFill/>
          </a:ln>
        </p:spPr>
      </p:pic>
      <p:sp>
        <p:nvSpPr>
          <p:cNvPr id="181" name="Line 2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3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4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5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7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8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9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-1440" y="6371280"/>
            <a:ext cx="12192120" cy="501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5920" cy="1195920"/>
          </a:xfrm>
          <a:prstGeom prst="rect">
            <a:avLst/>
          </a:prstGeom>
          <a:ln>
            <a:noFill/>
          </a:ln>
        </p:spPr>
      </p:pic>
      <p:pic>
        <p:nvPicPr>
          <p:cNvPr id="191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3520" cy="1399320"/>
          </a:xfrm>
          <a:prstGeom prst="rect">
            <a:avLst/>
          </a:prstGeom>
          <a:ln>
            <a:noFill/>
          </a:ln>
        </p:spPr>
      </p:pic>
      <p:pic>
        <p:nvPicPr>
          <p:cNvPr id="192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3520" cy="1386360"/>
          </a:xfrm>
          <a:prstGeom prst="rect">
            <a:avLst/>
          </a:prstGeom>
          <a:ln>
            <a:noFill/>
          </a:ln>
        </p:spPr>
      </p:pic>
      <p:pic>
        <p:nvPicPr>
          <p:cNvPr id="193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3520" cy="1564200"/>
          </a:xfrm>
          <a:prstGeom prst="rect">
            <a:avLst/>
          </a:prstGeom>
          <a:ln>
            <a:noFill/>
          </a:ln>
        </p:spPr>
      </p:pic>
      <p:pic>
        <p:nvPicPr>
          <p:cNvPr id="194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3520" cy="1347840"/>
          </a:xfrm>
          <a:prstGeom prst="rect">
            <a:avLst/>
          </a:prstGeom>
          <a:ln>
            <a:noFill/>
          </a:ln>
        </p:spPr>
      </p:pic>
      <p:pic>
        <p:nvPicPr>
          <p:cNvPr id="195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3520" cy="1431000"/>
          </a:xfrm>
          <a:prstGeom prst="rect">
            <a:avLst/>
          </a:prstGeom>
          <a:ln>
            <a:noFill/>
          </a:ln>
        </p:spPr>
      </p:pic>
      <p:pic>
        <p:nvPicPr>
          <p:cNvPr id="196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1720" cy="1437120"/>
          </a:xfrm>
          <a:prstGeom prst="rect">
            <a:avLst/>
          </a:prstGeom>
          <a:ln>
            <a:noFill/>
          </a:ln>
        </p:spPr>
      </p:pic>
      <p:sp>
        <p:nvSpPr>
          <p:cNvPr id="197" name="Line 11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2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3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14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6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7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18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jpe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jpeg"/><Relationship Id="rId4" Type="http://schemas.openxmlformats.org/officeDocument/2006/relationships/image" Target="../media/image55.gif"/><Relationship Id="rId5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66720" y="1303200"/>
            <a:ext cx="1096236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DejaVu Sans"/>
              </a:rPr>
              <a:t>Spring Essentials. Thymeleaf and Controllers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66720" y="254880"/>
            <a:ext cx="1096236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  <a:ea typeface="DejaVu Sans"/>
              </a:rPr>
              <a:t>Java MVC Frameworks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643960" y="5916240"/>
            <a:ext cx="294876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  <a:ea typeface="DejaVu Sans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8643960" y="6340320"/>
            <a:ext cx="294876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671040" y="4876920"/>
            <a:ext cx="29487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671040" y="5368680"/>
            <a:ext cx="29487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Technical Trainers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5" name="Картина 9" descr=""/>
          <p:cNvPicPr/>
          <p:nvPr/>
        </p:nvPicPr>
        <p:blipFill>
          <a:blip r:embed="rId2"/>
          <a:stretch/>
        </p:blipFill>
        <p:spPr>
          <a:xfrm>
            <a:off x="3515400" y="1985040"/>
            <a:ext cx="4677120" cy="3581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90440" y="1195560"/>
            <a:ext cx="118144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 Expressions are executed on the context variables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Thymeleaf Variable Expressions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156644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412F884-C184-4C49-AB2A-074B19289827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685800" y="1905120"/>
            <a:ext cx="2514960" cy="42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${...}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668880" y="3443760"/>
            <a:ext cx="4052520" cy="42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  <a:ea typeface="DejaVu Sans"/>
              </a:rPr>
              <a:t>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session.user.name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677520" y="4197600"/>
            <a:ext cx="4052520" cy="42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  <a:ea typeface="DejaVu Sans"/>
              </a:rPr>
              <a:t>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title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686160" y="4951440"/>
            <a:ext cx="4052520" cy="42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  <a:ea typeface="DejaVu Sans"/>
              </a:rPr>
              <a:t>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game.id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Link Expressions are used to build URLs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also pass query string parameters: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Create dynamic URLs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Thymeleaf Link Expressions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CBA72B5-6651-4667-B519-C883A4ED4784}" type="slidenum">
              <a:rPr b="0" lang="en-US" sz="6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668880" y="1945800"/>
            <a:ext cx="2514960" cy="36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@{...}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593640" y="2834640"/>
            <a:ext cx="7176600" cy="36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&lt;a th:href="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@{/register}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"&gt;Register&lt;/a&gt;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365760" y="4025160"/>
            <a:ext cx="10896120" cy="36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&lt;a th:href="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@{/details(id=${game.id})}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"&gt;Details&lt;/a&gt;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440280" y="5212080"/>
            <a:ext cx="10896120" cy="36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&lt;a th:href="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@{/games/{id}/edit(id=${game.id})}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"&gt;Edit&lt;/a&gt;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90440" y="1195560"/>
            <a:ext cx="118144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In Thymeleaf you can create almost normal HTML forms: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have a controller that will accept an object of given       type: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Forms in Thymeleaf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56644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9F5E609-7B5B-453D-8066-536A20EC5E1E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668880" y="1748160"/>
            <a:ext cx="10148400" cy="176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&lt;form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th:action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="@{/user}"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th:method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="post"&gt;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type="number" name="id"/&gt;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type="text" name="name"/&gt;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type="submit"/&gt;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&lt;/form&gt;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668880" y="5105520"/>
            <a:ext cx="10148400" cy="1095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@PostMapping("/user")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ModelAndView register(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@ModelAttribute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User user) { ... 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15240" y="4704840"/>
            <a:ext cx="1095876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Spring Controllers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15240" y="5490360"/>
            <a:ext cx="1095876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Annotations, IoC Container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1176336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2C93D38-1B2B-448C-8797-D883C9CDE6A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316" name="Picture 4" descr=""/>
          <p:cNvPicPr/>
          <p:nvPr/>
        </p:nvPicPr>
        <p:blipFill>
          <a:blip r:embed="rId1"/>
          <a:stretch/>
        </p:blipFill>
        <p:spPr>
          <a:xfrm>
            <a:off x="4496760" y="2270160"/>
            <a:ext cx="3151800" cy="83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Defined with the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@Controller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annotation: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Controllers can contain multiple actions on different routes.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Spring Controllers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EE49D3A-FECC-4151-8A44-885282B784D6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668880" y="1905120"/>
            <a:ext cx="10453320" cy="167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@Controller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HomeController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…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Annotated with with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@RequestMapping(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…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Or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Controller Actions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8D76E12-A068-466D-B700-0B5571CC7DB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668880" y="1905120"/>
            <a:ext cx="10453320" cy="167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@RequestMapping(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"/home"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home() {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"home-view";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685800" y="4495680"/>
            <a:ext cx="10453320" cy="2069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@RequestMapping(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"/home"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ModelAndView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home(ModelAndView mav) {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mav.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setViewName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("home-view");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mav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Problem when using 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@RequestMapping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is that it accepts all      types of request methods (get, post, put, delete, head, patch…)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Execute only on GET requests 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5051BCA-ADE4-4C8F-A6E9-070449AE98D2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68880" y="3945960"/>
            <a:ext cx="10453320" cy="143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@RequestMapping(value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="/home",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method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=RequestMethod.GET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home() {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"home-view";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Easier way to create route for a GET request: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This is alias for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RequestMapping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with method GET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Get Mapping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5BCA0D5-A9BC-4ECE-8F50-F321A119727F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668880" y="1905120"/>
            <a:ext cx="10453320" cy="167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@GetMapping(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"/home"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home() {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"home-view";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Similar to the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GetMapping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there is also an alias for                     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RequestMapping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with method POST: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Similar annotations exist for all other types of request methods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Post Mapping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7FA06B0-A073-406B-886E-0E7CCE2953B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668880" y="2574360"/>
            <a:ext cx="10453320" cy="167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@PostMapping(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"/register"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register() {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…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Passing a string to the view: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Model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object will be automatically passed to the view as context variables and the attributes can be accessed from               Thymeleaf using the 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Expression syntax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-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Passing Attributes to 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A728E60-A62D-4771-8BCF-DFC24BE68188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668880" y="1905120"/>
            <a:ext cx="10453320" cy="21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@GetMapping("/")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welcome(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Model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model)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model.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addAttribute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("name", "Pesho");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"welcome";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8869680" y="5518080"/>
            <a:ext cx="1521000" cy="42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96920" y="1371600"/>
            <a:ext cx="8179560" cy="47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46040" indent="-4431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Thymeleaf</a:t>
            </a:r>
            <a:endParaRPr b="0" lang="en-US" sz="3400" spc="-1" strike="noStrike">
              <a:latin typeface="Arial"/>
            </a:endParaRPr>
          </a:p>
          <a:p>
            <a:pPr lvl="1" marL="933120" indent="-4543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The templating engine</a:t>
            </a:r>
            <a:endParaRPr b="0" lang="en-US" sz="3200" spc="-1" strike="noStrike">
              <a:latin typeface="Arial"/>
            </a:endParaRPr>
          </a:p>
          <a:p>
            <a:pPr marL="446040" indent="-4431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Spring Controllers</a:t>
            </a:r>
            <a:endParaRPr b="0" lang="en-US" sz="3400" spc="-1" strike="noStrike">
              <a:latin typeface="Arial"/>
            </a:endParaRPr>
          </a:p>
          <a:p>
            <a:pPr lvl="1" marL="933120" indent="-4543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Annotations</a:t>
            </a:r>
            <a:endParaRPr b="0" lang="en-US" sz="3200" spc="-1" strike="noStrike">
              <a:latin typeface="Arial"/>
            </a:endParaRPr>
          </a:p>
          <a:p>
            <a:pPr lvl="1" marL="933120" indent="-4543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Http Mappings</a:t>
            </a:r>
            <a:endParaRPr b="0" lang="en-US" sz="3200" spc="-1" strike="noStrike">
              <a:latin typeface="Arial"/>
            </a:endParaRPr>
          </a:p>
          <a:p>
            <a:pPr lvl="1" marL="933120" indent="-4543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Redirect Attributes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1763360" y="6524640"/>
            <a:ext cx="42588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04C2BEA-644A-4E73-95D0-8FA5DBF9E3B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The session will be injected from the IoC container when called: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Later the session attributes can be accessed from Thymeleaf using the expression syntax and the </a:t>
            </a:r>
            <a:r>
              <a:rPr b="0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#session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object: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Working with the Session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675BC7B-AD48-4453-A7DA-7ADB6B2BE457}" type="slidenum">
              <a:rPr b="0" lang="en-US" sz="7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68880" y="1905120"/>
            <a:ext cx="10453320" cy="1919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@GetMapping("/")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home(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HttpSession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httpSession)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…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httpSession.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setAttribute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("id", 2);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668880" y="5819040"/>
            <a:ext cx="3061800" cy="394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${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session.id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90440" y="1097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Getting a parameter from the query string: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@RequestParam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can also be used to get POST parameters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Parameters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22BB5C5-367C-4099-BBC0-35EB3A26315F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668880" y="1905120"/>
            <a:ext cx="10529640" cy="143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@GetMapping("/details")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details(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@RequestParam(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"id"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Long id)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685800" y="4708080"/>
            <a:ext cx="10529640" cy="1095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@PostMapping("/register")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register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(@RequestParam(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"name"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String name)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{ … 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Getting a parameter from the query string: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Making parameter optional: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Parameters with Default Value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906AC01-77BE-470F-9C3F-1860B495F8A3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668880" y="1905120"/>
            <a:ext cx="10529640" cy="143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@GetMapping("/comment")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comment(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@RequestParam(name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="author",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defaultValue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= "Annonymous"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String author)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{ … 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685800" y="4708080"/>
            <a:ext cx="10529640" cy="143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@GetMapping("/search")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search(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@RequestParam(name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="sort",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required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= false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String sort)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{ … 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Spring will automatically try to fill objects with a form data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The input field names must be the same as the object field        names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Form Objects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BB023E5-291B-4500-886B-0D19B3288824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668880" y="1905120"/>
            <a:ext cx="10529640" cy="143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@PostMapping("/register")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register(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@ModelAttribute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UserDTO userDto)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Redirecting after POST request: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Redirecting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5FE3035-93B9-406E-B5D6-9885D347DC3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668880" y="1905120"/>
            <a:ext cx="10529640" cy="2465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@PostMapping("/register")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register(@ModelAttribute UserDTO userDto)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…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redirect: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/login";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Redirecting with query string parameters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Redirecting with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664C720-016D-48B6-A981-FFB1002986D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668880" y="1905120"/>
            <a:ext cx="10529640" cy="249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@PostMapping("/register")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register(@ModelAttribute UserDTO userDto,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RedirectAttributes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redirectAttributes)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redirectAttributes.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addAttribute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("errorId", 3);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redirect: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/login";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Keeping objects after redirect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Redirecting with Attributes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AD973C3-0B93-4608-846D-2C000A4C0541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668880" y="1905120"/>
            <a:ext cx="10529640" cy="4049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@PostMapping("/register")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register(@ModelAttribute UserDTO userDto,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RedirectAttributes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redirectAttributes)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…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redirectAttributes.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addFlashAttribute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("userDto", userDto);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redirect: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/register";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90440" y="1195560"/>
            <a:ext cx="118144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86000"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Thymeleaf is a powerful view engine</a:t>
            </a:r>
            <a:endParaRPr b="0" lang="en-US" sz="34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work with variables and helper </a:t>
            </a:r>
            <a:endParaRPr b="0" lang="en-US" sz="3200" spc="-1" strike="noStrike">
              <a:latin typeface="Arial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   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Objects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easily create forms</a:t>
            </a:r>
            <a:endParaRPr b="0" lang="en-US" sz="32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The Spring Controllers:</a:t>
            </a:r>
            <a:endParaRPr b="0" lang="en-US" sz="34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create routings on actions and controllers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You have access to the HttpRequest, HttpResponse, HttpSession       and others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redirect between 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156644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9E97482-FE2D-468D-A743-FD2AB34F745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377" name="Picture 9" descr=""/>
          <p:cNvPicPr/>
          <p:nvPr/>
        </p:nvPicPr>
        <p:blipFill>
          <a:blip r:embed="rId1"/>
          <a:stretch/>
        </p:blipFill>
        <p:spPr>
          <a:xfrm>
            <a:off x="8458200" y="1171800"/>
            <a:ext cx="2206800" cy="1409040"/>
          </a:xfrm>
          <a:prstGeom prst="rect">
            <a:avLst/>
          </a:prstGeom>
          <a:ln>
            <a:noFill/>
          </a:ln>
        </p:spPr>
      </p:pic>
      <p:pic>
        <p:nvPicPr>
          <p:cNvPr id="378" name="Picture 10" descr=""/>
          <p:cNvPicPr/>
          <p:nvPr/>
        </p:nvPicPr>
        <p:blipFill>
          <a:blip r:embed="rId2"/>
          <a:stretch/>
        </p:blipFill>
        <p:spPr>
          <a:xfrm flipH="1">
            <a:off x="9680040" y="1675800"/>
            <a:ext cx="2106000" cy="227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440" y="6400800"/>
            <a:ext cx="1211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39000"/>
          </a:bodyPr>
          <a:p>
            <a:pPr marL="456840" indent="-45396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https://softuni.bg/trainings/courses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03" dur="indefinite" restart="never" nodeType="tmRoot">
          <p:childTnLst>
            <p:seq>
              <p:cTn id="3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SoftUni Diamond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81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800" y="4536000"/>
            <a:ext cx="5666040" cy="86076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82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400" y="4536000"/>
            <a:ext cx="395928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3" name="Codexio" descr=""/>
          <p:cNvPicPr/>
          <p:nvPr/>
        </p:nvPicPr>
        <p:blipFill>
          <a:blip r:embed="rId3"/>
          <a:srcRect l="-28604" t="-22270" r="-30141" b="-23856"/>
          <a:stretch/>
        </p:blipFill>
        <p:spPr>
          <a:xfrm>
            <a:off x="9375480" y="5566320"/>
            <a:ext cx="174636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4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7400" y="5566320"/>
            <a:ext cx="556452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5" name="Aeternity" descr=""/>
          <p:cNvPicPr/>
          <p:nvPr/>
        </p:nvPicPr>
        <p:blipFill>
          <a:blip r:embed="rId5"/>
          <a:srcRect l="-41404" t="0" r="-41404" b="-5206"/>
          <a:stretch/>
        </p:blipFill>
        <p:spPr>
          <a:xfrm>
            <a:off x="7025400" y="5566320"/>
            <a:ext cx="195300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6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880" y="2474640"/>
            <a:ext cx="579096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7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7400" y="2474640"/>
            <a:ext cx="385560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8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6360" y="1444320"/>
            <a:ext cx="244512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9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7400" y="1444320"/>
            <a:ext cx="418284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0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8080" y="1444320"/>
            <a:ext cx="271080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1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2040" y="3505320"/>
            <a:ext cx="251676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2" name="SuperHosting" descr=""/>
          <p:cNvPicPr/>
          <p:nvPr/>
        </p:nvPicPr>
        <p:blipFill>
          <a:blip r:embed="rId12"/>
          <a:srcRect l="-34667" t="-10755" r="-34667" b="-10755"/>
          <a:stretch/>
        </p:blipFill>
        <p:spPr>
          <a:xfrm>
            <a:off x="8854200" y="3505320"/>
            <a:ext cx="226728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3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7400" y="3505320"/>
            <a:ext cx="4538880" cy="860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05" dur="indefinite" restart="never" nodeType="tmRoot">
          <p:childTnLst>
            <p:seq>
              <p:cTn id="3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93680" y="1905120"/>
            <a:ext cx="11801880" cy="32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7200" spc="-1" strike="noStrike" u="sng">
                <a:solidFill>
                  <a:srgbClr val="ffa000"/>
                </a:solidFill>
                <a:uFillTx/>
                <a:latin typeface="Calibri"/>
                <a:ea typeface="DejaVu Sans"/>
              </a:rPr>
              <a:t>sli.do</a:t>
            </a:r>
            <a:br/>
            <a:r>
              <a:rPr b="1" lang="en-US" sz="11500" spc="-1" strike="noStrike">
                <a:solidFill>
                  <a:srgbClr val="234465"/>
                </a:solidFill>
                <a:latin typeface="Calibri"/>
                <a:ea typeface="DejaVu Sans"/>
              </a:rPr>
              <a:t>#java-web</a:t>
            </a:r>
            <a:endParaRPr b="0" lang="en-US" sz="115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15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Questions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SoftUni Organizational Partners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95" name="Group 2"/>
          <p:cNvGrpSpPr/>
          <p:nvPr/>
        </p:nvGrpSpPr>
        <p:grpSpPr>
          <a:xfrm>
            <a:off x="1981080" y="1710360"/>
            <a:ext cx="8226720" cy="4148280"/>
            <a:chOff x="1981080" y="1710360"/>
            <a:chExt cx="8226720" cy="4148280"/>
          </a:xfrm>
        </p:grpSpPr>
        <p:pic>
          <p:nvPicPr>
            <p:cNvPr id="396" name="Picture 1" descr=""/>
            <p:cNvPicPr/>
            <p:nvPr/>
          </p:nvPicPr>
          <p:blipFill>
            <a:blip r:embed="rId1"/>
            <a:srcRect l="-5948" t="-24498" r="-5948" b="-24498"/>
            <a:stretch/>
          </p:blipFill>
          <p:spPr>
            <a:xfrm>
              <a:off x="1981080" y="1710360"/>
              <a:ext cx="5188680" cy="1736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7" name="Picture 3" descr=""/>
            <p:cNvPicPr/>
            <p:nvPr/>
          </p:nvPicPr>
          <p:blipFill>
            <a:blip r:embed="rId2"/>
            <a:srcRect l="-6654" t="0" r="6654" b="0"/>
            <a:stretch/>
          </p:blipFill>
          <p:spPr>
            <a:xfrm>
              <a:off x="7839360" y="1710360"/>
              <a:ext cx="2368440" cy="1736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8" name="Picture 4" descr=""/>
            <p:cNvPicPr/>
            <p:nvPr/>
          </p:nvPicPr>
          <p:blipFill>
            <a:blip r:embed="rId3"/>
            <a:srcRect l="-3206" t="-3198" r="-3206" b="-3198"/>
            <a:stretch/>
          </p:blipFill>
          <p:spPr>
            <a:xfrm>
              <a:off x="7310880" y="4122360"/>
              <a:ext cx="2896920" cy="1736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9" name="Picture 5" descr=""/>
            <p:cNvPicPr/>
            <p:nvPr/>
          </p:nvPicPr>
          <p:blipFill>
            <a:blip r:embed="rId4"/>
            <a:srcRect l="-9301" t="-5874" r="-9301" b="-12740"/>
            <a:stretch/>
          </p:blipFill>
          <p:spPr>
            <a:xfrm>
              <a:off x="1981080" y="4122360"/>
              <a:ext cx="4084560" cy="1736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07" dur="indefinite" restart="never" nodeType="tmRoot">
          <p:childTnLst>
            <p:seq>
              <p:cTn id="3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Employment Opportunities 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endParaRPr b="0" lang="en-US" sz="2900" spc="-1" strike="noStrike">
              <a:latin typeface="Arial"/>
            </a:endParaRPr>
          </a:p>
          <a:p>
            <a:pPr marL="456840" indent="-4539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Foundation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2"/>
              </a:rPr>
              <a:t>http://softuni.foundation/</a:t>
            </a:r>
            <a:endParaRPr b="0" lang="en-US" sz="3000" spc="-1" strike="noStrike">
              <a:latin typeface="Arial"/>
            </a:endParaRPr>
          </a:p>
          <a:p>
            <a:pPr marL="456840" indent="-4539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@ Facebook</a:t>
            </a:r>
            <a:endParaRPr b="0" lang="en-US" sz="3200" spc="-1" strike="noStrike">
              <a:latin typeface="Arial"/>
            </a:endParaRPr>
          </a:p>
          <a:p>
            <a:pPr lvl="1" marL="990360" indent="-378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3"/>
              </a:rPr>
              <a:t>facebook.com/SoftwareUniversity</a:t>
            </a:r>
            <a:endParaRPr b="0" lang="en-US" sz="2900" spc="-1" strike="noStrike">
              <a:latin typeface="Arial"/>
            </a:endParaRPr>
          </a:p>
          <a:p>
            <a:pPr marL="456840" indent="-4539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Forums</a:t>
            </a:r>
            <a:endParaRPr b="0" lang="en-US" sz="3200" spc="-1" strike="noStrike">
              <a:latin typeface="Arial"/>
            </a:endParaRPr>
          </a:p>
          <a:p>
            <a:pPr lvl="1" marL="990360" indent="-378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4"/>
              </a:rPr>
              <a:t>forum.softuni.bg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Trainings @ Software University (SoftUni)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02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19680" cy="526680"/>
          </a:xfrm>
          <a:prstGeom prst="rect">
            <a:avLst/>
          </a:prstGeom>
          <a:ln>
            <a:noFill/>
          </a:ln>
        </p:spPr>
      </p:pic>
      <p:pic>
        <p:nvPicPr>
          <p:cNvPr id="403" name="Picture 17" descr=""/>
          <p:cNvPicPr/>
          <p:nvPr/>
        </p:nvPicPr>
        <p:blipFill>
          <a:blip r:embed="rId6"/>
          <a:stretch/>
        </p:blipFill>
        <p:spPr>
          <a:xfrm>
            <a:off x="8622720" y="2057400"/>
            <a:ext cx="3363840" cy="4480200"/>
          </a:xfrm>
          <a:prstGeom prst="rect">
            <a:avLst/>
          </a:prstGeom>
          <a:ln>
            <a:noFill/>
          </a:ln>
        </p:spPr>
      </p:pic>
      <p:pic>
        <p:nvPicPr>
          <p:cNvPr id="404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5640" cy="1115640"/>
          </a:xfrm>
          <a:prstGeom prst="rect">
            <a:avLst/>
          </a:prstGeom>
          <a:ln>
            <a:noFill/>
          </a:ln>
        </p:spPr>
      </p:pic>
      <p:pic>
        <p:nvPicPr>
          <p:cNvPr id="405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38960" cy="103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" license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License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8F727CB-B452-4797-A56D-84FD5BCF422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09" name="Picture 4" descr=""/>
          <p:cNvPicPr/>
          <p:nvPr/>
        </p:nvPicPr>
        <p:blipFill>
          <a:blip r:embed="rId4"/>
          <a:stretch/>
        </p:blipFill>
        <p:spPr>
          <a:xfrm>
            <a:off x="3773520" y="3809880"/>
            <a:ext cx="4639320" cy="16214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15240" y="4704840"/>
            <a:ext cx="1095876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Thymeleaf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15240" y="5490360"/>
            <a:ext cx="1095876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The Templating Engine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1763360" y="6524640"/>
            <a:ext cx="42588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CFE0713-BD67-4D7A-A25B-F6C3CF1DEC1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64" name="Picture 4" descr=""/>
          <p:cNvPicPr/>
          <p:nvPr/>
        </p:nvPicPr>
        <p:blipFill>
          <a:blip r:embed="rId1"/>
          <a:stretch/>
        </p:blipFill>
        <p:spPr>
          <a:xfrm>
            <a:off x="4867920" y="1411920"/>
            <a:ext cx="2485800" cy="24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90440" y="1195560"/>
            <a:ext cx="118144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Thymeleaf is a view engine used in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Spring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It allows us to:</a:t>
            </a:r>
            <a:endParaRPr b="0" lang="en-US" sz="34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Use variables in our views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Execute operations on our variables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Iterate over collections</a:t>
            </a:r>
            <a:endParaRPr b="0" lang="en-US" sz="3200" spc="-1" strike="noStrike">
              <a:latin typeface="Arial"/>
            </a:endParaRPr>
          </a:p>
          <a:p>
            <a:pPr lvl="1" marL="990000" indent="-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Make our views dynamical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What is Thymeleaf?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156644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27E12C0-7000-4F27-9BD0-CA53D23E7C3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68" name="Picture 5" descr=""/>
          <p:cNvPicPr/>
          <p:nvPr/>
        </p:nvPicPr>
        <p:blipFill>
          <a:blip r:embed="rId1"/>
          <a:stretch/>
        </p:blipFill>
        <p:spPr>
          <a:xfrm>
            <a:off x="9906120" y="1151280"/>
            <a:ext cx="1821960" cy="1825560"/>
          </a:xfrm>
          <a:prstGeom prst="rect">
            <a:avLst/>
          </a:prstGeom>
          <a:ln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7924680" y="2979720"/>
            <a:ext cx="759240" cy="75924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Picture 8" descr=""/>
          <p:cNvPicPr/>
          <p:nvPr/>
        </p:nvPicPr>
        <p:blipFill>
          <a:blip r:embed="rId2"/>
          <a:stretch/>
        </p:blipFill>
        <p:spPr>
          <a:xfrm>
            <a:off x="5105520" y="3569760"/>
            <a:ext cx="4390920" cy="2562120"/>
          </a:xfrm>
          <a:prstGeom prst="rect">
            <a:avLst/>
          </a:prstGeom>
          <a:ln>
            <a:noFill/>
          </a:ln>
        </p:spPr>
      </p:pic>
      <p:sp>
        <p:nvSpPr>
          <p:cNvPr id="271" name="CustomShape 5"/>
          <p:cNvSpPr/>
          <p:nvPr/>
        </p:nvSpPr>
        <p:spPr>
          <a:xfrm rot="2674800">
            <a:off x="9288000" y="4042800"/>
            <a:ext cx="987840" cy="70920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Picture 11" descr=""/>
          <p:cNvPicPr/>
          <p:nvPr/>
        </p:nvPicPr>
        <p:blipFill>
          <a:blip r:embed="rId3"/>
          <a:stretch/>
        </p:blipFill>
        <p:spPr>
          <a:xfrm>
            <a:off x="10283040" y="4852440"/>
            <a:ext cx="1445040" cy="144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90440" y="1195560"/>
            <a:ext cx="118144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Use Spring Initializr to import Thymeleaf, or use this                    dependency in your 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pom.xml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Define the Thymeleaf library in your html file: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How to use Thymeleaf?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156644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4C11AE6-9C5E-4566-8C93-12E2F830C8B4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682560" y="2438280"/>
            <a:ext cx="10820520" cy="143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&lt;dependency&gt;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&lt;groupId&gt;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org.springframework.boot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&lt;/groupId&gt;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&lt;artifactId&gt;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spring-boot-starter-thymeleaf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&lt;/artifactId&gt;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&lt;/dependency&gt;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682560" y="5410080"/>
            <a:ext cx="10820520" cy="75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&lt;html xmlns="http://www.w3.org/1999/xhtml"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xmlns:th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http://www.thymeleaf.org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"&gt;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90440" y="1195560"/>
            <a:ext cx="118144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You also need to change the Thymeleaf version in your              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pom.xml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Change Thymeleaf Version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1566440" y="6397560"/>
            <a:ext cx="425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A695580-B6BC-42BA-908E-1352216E6B5A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682560" y="2438280"/>
            <a:ext cx="10820520" cy="325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&lt;properties&gt;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&lt;thymeleaf.version&gt;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3.0.9.RELEASE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&lt;/thymeleaf.version&gt;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&lt;thymeleaf-layout-dialect.version&gt;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2.2.0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&lt;/thymeleaf-layout-dialect.version&gt;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  <a:ea typeface="DejaVu Sans"/>
              </a:rPr>
              <a:t>&lt;/properties&gt;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90440" y="1196280"/>
            <a:ext cx="11815200" cy="51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All Thymeleaf tags and attributes begin with 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th: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by default</a:t>
            </a: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Example of Thymeleaf attribute: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Example of Thymeleaf tag(element processor):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th:block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is an attribute container that disappears in the HTML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Thymeleaf Tags and Attributes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AB8196C-4FB9-466C-A982-8C8356B7BC97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85800" y="2590920"/>
            <a:ext cx="10879200" cy="42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&lt;p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th:text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="Example"&gt;&lt;/p&gt;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698040" y="3886200"/>
            <a:ext cx="10879200" cy="1095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th:block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/th:block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566440" y="6397200"/>
            <a:ext cx="425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1666FB5-D3A7-4835-B7A7-F5DA5959F7A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91880" y="1151280"/>
            <a:ext cx="11801880" cy="45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97000"/>
          </a:bodyPr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 Expressions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Selection Expressions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Link (URL) Expressions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39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Fragment Expressions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90440" y="100800"/>
            <a:ext cx="950328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Thymeleaf Standard Expressions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1036440" y="1793520"/>
            <a:ext cx="2514960" cy="485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${...}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1036440" y="4460400"/>
            <a:ext cx="2514960" cy="485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@{...}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1036440" y="3126960"/>
            <a:ext cx="2514960" cy="485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*{...}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1036440" y="5791320"/>
            <a:ext cx="2514960" cy="485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~{...}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Application>LibreOffice/6.1.4.2$Linux_X86_64 LibreOffice_project/10$Build-2</Application>
  <Words>1454</Words>
  <Paragraphs>372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2019-01-19T08:33:56Z</dcterms:created>
  <dc:creator>Rado</dc:creator>
  <dc:description/>
  <dc:language>en-US</dc:language>
  <cp:lastModifiedBy/>
  <dcterms:modified xsi:type="dcterms:W3CDTF">2019-03-04T04:26:31Z</dcterms:modified>
  <cp:revision>156</cp:revision>
  <dc:subject/>
  <dc:title>Java EE: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