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9.xml.rels" ContentType="application/vnd.openxmlformats-package.relationships+xml"/>
  <Override PartName="/ppt/notesSlides/notesSlide4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9.xml" ContentType="application/vnd.openxmlformats-officedocument.presentationml.notesSlide+xml"/>
  <Override PartName="/ppt/media/image80.png" ContentType="image/png"/>
  <Override PartName="/ppt/media/image79.png" ContentType="image/png"/>
  <Override PartName="/ppt/media/image7.wmf" ContentType="image/x-wmf"/>
  <Override PartName="/ppt/media/image1.wmf" ContentType="image/x-wmf"/>
  <Override PartName="/ppt/media/image6.png" ContentType="image/png"/>
  <Override PartName="/ppt/media/image5.png" ContentType="image/png"/>
  <Override PartName="/ppt/media/image60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53.png" ContentType="image/png"/>
  <Override PartName="/ppt/media/image78.png" ContentType="image/png"/>
  <Override PartName="/ppt/media/image52.png" ContentType="image/png"/>
  <Override PartName="/ppt/media/image77.png" ContentType="image/png"/>
  <Override PartName="/ppt/media/image50.png" ContentType="image/png"/>
  <Override PartName="/ppt/media/image40.png" ContentType="image/png"/>
  <Override PartName="/ppt/media/image65.png" ContentType="image/png"/>
  <Override PartName="/ppt/media/image43.png" ContentType="image/png"/>
  <Override PartName="/ppt/media/image68.png" ContentType="image/png"/>
  <Override PartName="/ppt/media/image42.png" ContentType="image/png"/>
  <Override PartName="/ppt/media/image67.png" ContentType="image/png"/>
  <Override PartName="/ppt/media/image16.wmf" ContentType="image/x-wmf"/>
  <Override PartName="/ppt/media/image21.png" ContentType="image/png"/>
  <Override PartName="/ppt/media/image36.png" ContentType="image/png"/>
  <Override PartName="/ppt/media/image11.png" ContentType="image/png"/>
  <Override PartName="/ppt/media/image10.wmf" ContentType="image/x-wmf"/>
  <Override PartName="/ppt/media/image35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4.png" ContentType="image/png"/>
  <Override PartName="/ppt/media/image39.png" ContentType="image/png"/>
  <Override PartName="/ppt/media/image15.png" ContentType="image/png"/>
  <Override PartName="/ppt/media/image12.wmf" ContentType="image/x-wmf"/>
  <Override PartName="/ppt/media/image37.png" ContentType="image/png"/>
  <Override PartName="/ppt/media/image75.gif" ContentType="image/gif"/>
  <Override PartName="/ppt/media/image13.wmf" ContentType="image/x-wmf"/>
  <Override PartName="/ppt/media/image38.png" ContentType="image/png"/>
  <Override PartName="/ppt/media/image41.png" ContentType="image/png"/>
  <Override PartName="/ppt/media/image66.png" ContentType="image/png"/>
  <Override PartName="/ppt/media/image44.png" ContentType="image/png"/>
  <Override PartName="/ppt/media/image69.png" ContentType="image/png"/>
  <Override PartName="/ppt/media/image20.wmf" ContentType="image/x-wmf"/>
  <Override PartName="/ppt/media/image45.png" ContentType="image/png"/>
  <Override PartName="/ppt/media/image46.jpeg" ContentType="image/jpeg"/>
  <Override PartName="/ppt/media/image22.wmf" ContentType="image/x-wmf"/>
  <Override PartName="/ppt/media/image47.png" ContentType="image/png"/>
  <Override PartName="/ppt/media/image23.wmf" ContentType="image/x-wmf"/>
  <Override PartName="/ppt/media/image48.png" ContentType="image/png"/>
  <Override PartName="/ppt/media/image71.jpeg" ContentType="image/jpeg"/>
  <Override PartName="/ppt/media/image51.png" ContentType="image/png"/>
  <Override PartName="/ppt/media/image76.png" ContentType="image/png"/>
  <Override PartName="/ppt/media/image54.png" ContentType="image/png"/>
  <Override PartName="/ppt/media/image56.jpeg" ContentType="image/jpeg"/>
  <Override PartName="/ppt/media/image61.jpeg" ContentType="image/jpeg"/>
  <Override PartName="/ppt/media/image72.png" ContentType="image/png"/>
  <Override PartName="/ppt/media/image62.png" ContentType="image/png"/>
  <Override PartName="/ppt/media/image70.png" ContentType="image/png"/>
  <Override PartName="/ppt/media/image73.png" ContentType="image/png"/>
  <Override PartName="/ppt/media/image74.jpeg" ContentType="image/jpeg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9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slide" Target="slides/slide23.xml"/><Relationship Id="rId34" Type="http://schemas.openxmlformats.org/officeDocument/2006/relationships/slide" Target="slides/slide24.xml"/><Relationship Id="rId35" Type="http://schemas.openxmlformats.org/officeDocument/2006/relationships/slide" Target="slides/slide25.xml"/><Relationship Id="rId36" Type="http://schemas.openxmlformats.org/officeDocument/2006/relationships/slide" Target="slides/slide26.xml"/><Relationship Id="rId37" Type="http://schemas.openxmlformats.org/officeDocument/2006/relationships/slide" Target="slides/slide27.xml"/><Relationship Id="rId38" Type="http://schemas.openxmlformats.org/officeDocument/2006/relationships/slide" Target="slides/slide28.xml"/><Relationship Id="rId39" Type="http://schemas.openxmlformats.org/officeDocument/2006/relationships/slide" Target="slides/slide29.xml"/><Relationship Id="rId40" Type="http://schemas.openxmlformats.org/officeDocument/2006/relationships/slide" Target="slides/slide30.xml"/><Relationship Id="rId41" Type="http://schemas.openxmlformats.org/officeDocument/2006/relationships/slide" Target="slides/slide31.xml"/><Relationship Id="rId42" Type="http://schemas.openxmlformats.org/officeDocument/2006/relationships/slide" Target="slides/slide32.xml"/><Relationship Id="rId43" Type="http://schemas.openxmlformats.org/officeDocument/2006/relationships/slide" Target="slides/slide33.xml"/><Relationship Id="rId44" Type="http://schemas.openxmlformats.org/officeDocument/2006/relationships/slide" Target="slides/slide34.xml"/><Relationship Id="rId45" Type="http://schemas.openxmlformats.org/officeDocument/2006/relationships/slide" Target="slides/slide35.xml"/><Relationship Id="rId46" Type="http://schemas.openxmlformats.org/officeDocument/2006/relationships/slide" Target="slides/slide36.xml"/><Relationship Id="rId47" Type="http://schemas.openxmlformats.org/officeDocument/2006/relationships/slide" Target="slides/slide37.xml"/><Relationship Id="rId48" Type="http://schemas.openxmlformats.org/officeDocument/2006/relationships/slide" Target="slides/slide38.xml"/><Relationship Id="rId49" Type="http://schemas.openxmlformats.org/officeDocument/2006/relationships/slide" Target="slides/slide39.xml"/><Relationship Id="rId50" Type="http://schemas.openxmlformats.org/officeDocument/2006/relationships/slide" Target="slides/slide40.xml"/><Relationship Id="rId51" Type="http://schemas.openxmlformats.org/officeDocument/2006/relationships/slide" Target="slides/slide41.xml"/><Relationship Id="rId52" Type="http://schemas.openxmlformats.org/officeDocument/2006/relationships/slide" Target="slides/slide42.xml"/><Relationship Id="rId53" Type="http://schemas.openxmlformats.org/officeDocument/2006/relationships/slide" Target="slides/slide4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7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7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DE930DF-CE53-48E8-9687-8120F4685C7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1.xml"/><Relationship Id="rId4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15.xml"/><Relationship Id="rId4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2.xml"/><Relationship Id="rId4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39.xml"/><Relationship Id="rId4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42.xml"/><Relationship Id="rId4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43.xml"/><Relationship Id="rId4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9" name="CustomShape 3"/>
          <p:cNvSpPr/>
          <p:nvPr/>
        </p:nvSpPr>
        <p:spPr>
          <a:xfrm>
            <a:off x="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10" name="CustomShape 4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29D2C0D-E7B5-4BA9-864A-10DBAA226FE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6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0" name="CustomShape 3"/>
          <p:cNvSpPr/>
          <p:nvPr/>
        </p:nvSpPr>
        <p:spPr>
          <a:xfrm>
            <a:off x="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21" name="CustomShape 4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D2CBD2C-780B-4FAF-A109-8F2E1D673EB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6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3" name="CustomShape 3"/>
          <p:cNvSpPr/>
          <p:nvPr/>
        </p:nvSpPr>
        <p:spPr>
          <a:xfrm>
            <a:off x="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14" name="CustomShape 4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A817E31-9C91-4CDC-8996-81444247C7B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6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4" name="CustomShape 3"/>
          <p:cNvSpPr/>
          <p:nvPr/>
        </p:nvSpPr>
        <p:spPr>
          <a:xfrm>
            <a:off x="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25" name="CustomShape 4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7C30469-4000-40FE-BB07-72ACDC03F2A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6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8" name="CustomShape 3"/>
          <p:cNvSpPr/>
          <p:nvPr/>
        </p:nvSpPr>
        <p:spPr>
          <a:xfrm>
            <a:off x="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29" name="CustomShape 4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1425953-4E9F-4D5B-87AC-5C8F9E6D87D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6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2" name="CustomShape 3"/>
          <p:cNvSpPr/>
          <p:nvPr/>
        </p:nvSpPr>
        <p:spPr>
          <a:xfrm>
            <a:off x="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33" name="CustomShape 4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6D11D28-5F4E-4155-9F90-06FFE077AD3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6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A441198-95C5-4C4B-A3E0-A2CB65805DC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<Relationship Id="rId9" Type="http://schemas.openxmlformats.org/officeDocument/2006/relationships/slideLayout" Target="../slideLayouts/slideLayout2.xml"/><Relationship Id="rId10" Type="http://schemas.openxmlformats.org/officeDocument/2006/relationships/slideLayout" Target="../slideLayouts/slideLayout3.xml"/><Relationship Id="rId11" Type="http://schemas.openxmlformats.org/officeDocument/2006/relationships/slideLayout" Target="../slideLayouts/slideLayout4.xml"/><Relationship Id="rId12" Type="http://schemas.openxmlformats.org/officeDocument/2006/relationships/slideLayout" Target="../slideLayouts/slideLayout5.xml"/><Relationship Id="rId13" Type="http://schemas.openxmlformats.org/officeDocument/2006/relationships/slideLayout" Target="../slideLayouts/slideLayout6.xml"/><Relationship Id="rId14" Type="http://schemas.openxmlformats.org/officeDocument/2006/relationships/slideLayout" Target="../slideLayouts/slideLayout7.xml"/><Relationship Id="rId15" Type="http://schemas.openxmlformats.org/officeDocument/2006/relationships/slideLayout" Target="../slideLayouts/slideLayout8.xml"/><Relationship Id="rId16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wmf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0.wmf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2.wmf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wmf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6.wmf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0.wmf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2.wmf"/><Relationship Id="rId3" Type="http://schemas.openxmlformats.org/officeDocument/2006/relationships/image" Target="../media/image23.wmf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35.png"/><Relationship Id="rId16" Type="http://schemas.openxmlformats.org/officeDocument/2006/relationships/image" Target="../media/image36.png"/><Relationship Id="rId17" Type="http://schemas.openxmlformats.org/officeDocument/2006/relationships/image" Target="../media/image37.png"/><Relationship Id="rId18" Type="http://schemas.openxmlformats.org/officeDocument/2006/relationships/image" Target="../media/image38.png"/><Relationship Id="rId19" Type="http://schemas.openxmlformats.org/officeDocument/2006/relationships/image" Target="../media/image39.png"/><Relationship Id="rId20" Type="http://schemas.openxmlformats.org/officeDocument/2006/relationships/slideLayout" Target="../slideLayouts/slideLayout85.xml"/><Relationship Id="rId21" Type="http://schemas.openxmlformats.org/officeDocument/2006/relationships/slideLayout" Target="../slideLayouts/slideLayout86.xml"/><Relationship Id="rId22" Type="http://schemas.openxmlformats.org/officeDocument/2006/relationships/slideLayout" Target="../slideLayouts/slideLayout87.xml"/><Relationship Id="rId23" Type="http://schemas.openxmlformats.org/officeDocument/2006/relationships/slideLayout" Target="../slideLayouts/slideLayout88.xml"/><Relationship Id="rId24" Type="http://schemas.openxmlformats.org/officeDocument/2006/relationships/slideLayout" Target="../slideLayouts/slideLayout89.xml"/><Relationship Id="rId25" Type="http://schemas.openxmlformats.org/officeDocument/2006/relationships/slideLayout" Target="../slideLayouts/slideLayout90.xml"/><Relationship Id="rId26" Type="http://schemas.openxmlformats.org/officeDocument/2006/relationships/slideLayout" Target="../slideLayouts/slideLayout91.xml"/><Relationship Id="rId27" Type="http://schemas.openxmlformats.org/officeDocument/2006/relationships/slideLayout" Target="../slideLayouts/slideLayout92.xml"/><Relationship Id="rId28" Type="http://schemas.openxmlformats.org/officeDocument/2006/relationships/slideLayout" Target="../slideLayouts/slideLayout93.xml"/><Relationship Id="rId29" Type="http://schemas.openxmlformats.org/officeDocument/2006/relationships/slideLayout" Target="../slideLayouts/slideLayout94.xml"/><Relationship Id="rId30" Type="http://schemas.openxmlformats.org/officeDocument/2006/relationships/slideLayout" Target="../slideLayouts/slideLayout95.xml"/><Relationship Id="rId31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6" descr=""/>
          <p:cNvPicPr/>
          <p:nvPr/>
        </p:nvPicPr>
        <p:blipFill>
          <a:blip r:embed="rId2"/>
          <a:stretch/>
        </p:blipFill>
        <p:spPr>
          <a:xfrm>
            <a:off x="-3240" y="0"/>
            <a:ext cx="12194280" cy="6851520"/>
          </a:xfrm>
          <a:prstGeom prst="rect">
            <a:avLst/>
          </a:prstGeom>
          <a:ln>
            <a:noFill/>
          </a:ln>
        </p:spPr>
      </p:pic>
      <p:pic>
        <p:nvPicPr>
          <p:cNvPr id="1" name="Picture 34" descr=""/>
          <p:cNvPicPr/>
          <p:nvPr/>
        </p:nvPicPr>
        <p:blipFill>
          <a:blip r:embed="rId3"/>
          <a:stretch/>
        </p:blipFill>
        <p:spPr>
          <a:xfrm flipH="1">
            <a:off x="8351640" y="2374200"/>
            <a:ext cx="3170160" cy="3431160"/>
          </a:xfrm>
          <a:prstGeom prst="rect">
            <a:avLst/>
          </a:prstGeom>
          <a:ln>
            <a:noFill/>
          </a:ln>
        </p:spPr>
      </p:pic>
      <p:pic>
        <p:nvPicPr>
          <p:cNvPr id="2" name="Picture 18" descr=""/>
          <p:cNvPicPr/>
          <p:nvPr/>
        </p:nvPicPr>
        <p:blipFill>
          <a:blip r:embed="rId4"/>
          <a:stretch/>
        </p:blipFill>
        <p:spPr>
          <a:xfrm>
            <a:off x="2792880" y="6057720"/>
            <a:ext cx="2105280" cy="524520"/>
          </a:xfrm>
          <a:prstGeom prst="rect">
            <a:avLst/>
          </a:prstGeom>
          <a:ln>
            <a:noFill/>
          </a:ln>
        </p:spPr>
      </p:pic>
      <p:pic>
        <p:nvPicPr>
          <p:cNvPr id="3" name="Picture 9" descr=""/>
          <p:cNvPicPr/>
          <p:nvPr/>
        </p:nvPicPr>
        <p:blipFill>
          <a:blip r:embed="rId5"/>
          <a:stretch/>
        </p:blipFill>
        <p:spPr>
          <a:xfrm>
            <a:off x="656640" y="6035760"/>
            <a:ext cx="628920" cy="525960"/>
          </a:xfrm>
          <a:prstGeom prst="rect">
            <a:avLst/>
          </a:prstGeom>
          <a:ln>
            <a:noFill/>
          </a:ln>
        </p:spPr>
      </p:pic>
      <p:pic>
        <p:nvPicPr>
          <p:cNvPr id="4" name="Picture 14" descr=""/>
          <p:cNvPicPr/>
          <p:nvPr/>
        </p:nvPicPr>
        <p:blipFill>
          <a:blip r:embed="rId6"/>
          <a:stretch/>
        </p:blipFill>
        <p:spPr>
          <a:xfrm>
            <a:off x="1353240" y="6035760"/>
            <a:ext cx="1186200" cy="52596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"/>
          <p:cNvPicPr/>
          <p:nvPr/>
        </p:nvPicPr>
        <p:blipFill>
          <a:blip r:embed="rId7"/>
          <a:stretch/>
        </p:blipFill>
        <p:spPr>
          <a:xfrm>
            <a:off x="5151240" y="6080040"/>
            <a:ext cx="1436400" cy="502200"/>
          </a:xfrm>
          <a:prstGeom prst="rect">
            <a:avLst/>
          </a:prstGeom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6" name="CustomShape 1"/>
          <p:cNvSpPr/>
          <p:nvPr/>
        </p:nvSpPr>
        <p:spPr>
          <a:xfrm>
            <a:off x="-1440" y="6702840"/>
            <a:ext cx="12194280" cy="2163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-1440" y="6702840"/>
            <a:ext cx="12191400" cy="2163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10" descr=""/>
          <p:cNvPicPr/>
          <p:nvPr/>
        </p:nvPicPr>
        <p:blipFill>
          <a:blip r:embed="rId2"/>
          <a:stretch/>
        </p:blipFill>
        <p:spPr>
          <a:xfrm>
            <a:off x="-3240" y="0"/>
            <a:ext cx="12194280" cy="6851520"/>
          </a:xfrm>
          <a:prstGeom prst="rect">
            <a:avLst/>
          </a:prstGeom>
          <a:ln>
            <a:noFill/>
          </a:ln>
        </p:spPr>
      </p:pic>
      <p:sp>
        <p:nvSpPr>
          <p:cNvPr id="47" name="CustomShape 1"/>
          <p:cNvSpPr/>
          <p:nvPr/>
        </p:nvSpPr>
        <p:spPr>
          <a:xfrm>
            <a:off x="-3240" y="0"/>
            <a:ext cx="12194280" cy="1094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8" name="Picture 8" descr=""/>
          <p:cNvPicPr/>
          <p:nvPr/>
        </p:nvPicPr>
        <p:blipFill>
          <a:blip r:embed="rId3"/>
          <a:stretch/>
        </p:blipFill>
        <p:spPr>
          <a:xfrm flipH="1">
            <a:off x="7911000" y="1409760"/>
            <a:ext cx="3571560" cy="4384440"/>
          </a:xfrm>
          <a:prstGeom prst="rect">
            <a:avLst/>
          </a:prstGeom>
          <a:ln>
            <a:noFill/>
          </a:ln>
        </p:spPr>
      </p:pic>
      <p:pic>
        <p:nvPicPr>
          <p:cNvPr id="49" name="Picture 9" descr=""/>
          <p:cNvPicPr/>
          <p:nvPr/>
        </p:nvPicPr>
        <p:blipFill>
          <a:blip r:embed="rId4"/>
          <a:stretch/>
        </p:blipFill>
        <p:spPr>
          <a:xfrm>
            <a:off x="9870840" y="232920"/>
            <a:ext cx="2125440" cy="529560"/>
          </a:xfrm>
          <a:prstGeom prst="rect">
            <a:avLst/>
          </a:prstGeom>
          <a:ln>
            <a:noFill/>
          </a:ln>
        </p:spPr>
      </p:pic>
      <p:sp>
        <p:nvSpPr>
          <p:cNvPr id="5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9" descr=""/>
          <p:cNvPicPr/>
          <p:nvPr/>
        </p:nvPicPr>
        <p:blipFill>
          <a:blip r:embed="rId2"/>
          <a:stretch/>
        </p:blipFill>
        <p:spPr>
          <a:xfrm>
            <a:off x="-3240" y="0"/>
            <a:ext cx="12194280" cy="685152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0" y="0"/>
            <a:ext cx="12191400" cy="1094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Picture 10" descr=""/>
          <p:cNvPicPr/>
          <p:nvPr/>
        </p:nvPicPr>
        <p:blipFill>
          <a:blip r:embed="rId3"/>
          <a:stretch/>
        </p:blipFill>
        <p:spPr>
          <a:xfrm>
            <a:off x="9870840" y="232920"/>
            <a:ext cx="2125440" cy="529560"/>
          </a:xfrm>
          <a:prstGeom prst="rect">
            <a:avLst/>
          </a:prstGeom>
          <a:ln>
            <a:noFill/>
          </a:ln>
        </p:spPr>
      </p:pic>
      <p:sp>
        <p:nvSpPr>
          <p:cNvPr id="9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5" descr=""/>
          <p:cNvPicPr/>
          <p:nvPr/>
        </p:nvPicPr>
        <p:blipFill>
          <a:blip r:embed="rId2"/>
          <a:stretch/>
        </p:blipFill>
        <p:spPr>
          <a:xfrm>
            <a:off x="-3240" y="0"/>
            <a:ext cx="12194280" cy="6851520"/>
          </a:xfrm>
          <a:prstGeom prst="rect">
            <a:avLst/>
          </a:prstGeom>
          <a:ln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4319640" y="867600"/>
            <a:ext cx="3551760" cy="355176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icture 16" descr=""/>
          <p:cNvPicPr/>
          <p:nvPr/>
        </p:nvPicPr>
        <p:blipFill>
          <a:blip r:embed="rId2"/>
          <a:stretch/>
        </p:blipFill>
        <p:spPr>
          <a:xfrm>
            <a:off x="-3240" y="0"/>
            <a:ext cx="12194280" cy="6851520"/>
          </a:xfrm>
          <a:prstGeom prst="rect">
            <a:avLst/>
          </a:prstGeom>
          <a:ln>
            <a:noFill/>
          </a:ln>
        </p:spPr>
      </p:pic>
      <p:sp>
        <p:nvSpPr>
          <p:cNvPr id="170" name="CustomShape 1"/>
          <p:cNvSpPr/>
          <p:nvPr/>
        </p:nvSpPr>
        <p:spPr>
          <a:xfrm>
            <a:off x="-3600" y="0"/>
            <a:ext cx="115308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1" name="Picture 2" descr=""/>
          <p:cNvPicPr/>
          <p:nvPr/>
        </p:nvPicPr>
        <p:blipFill>
          <a:blip r:embed="rId3"/>
          <a:stretch/>
        </p:blipFill>
        <p:spPr>
          <a:xfrm>
            <a:off x="520200" y="3314880"/>
            <a:ext cx="1260000" cy="2797200"/>
          </a:xfrm>
          <a:prstGeom prst="rect">
            <a:avLst/>
          </a:prstGeom>
          <a:ln>
            <a:noFill/>
          </a:ln>
        </p:spPr>
      </p:pic>
      <p:pic>
        <p:nvPicPr>
          <p:cNvPr id="172" name="Picture 10" descr=""/>
          <p:cNvPicPr/>
          <p:nvPr/>
        </p:nvPicPr>
        <p:blipFill>
          <a:blip r:embed="rId4"/>
          <a:stretch/>
        </p:blipFill>
        <p:spPr>
          <a:xfrm>
            <a:off x="9835560" y="274680"/>
            <a:ext cx="2144160" cy="534240"/>
          </a:xfrm>
          <a:prstGeom prst="rect">
            <a:avLst/>
          </a:prstGeom>
          <a:ln>
            <a:noFill/>
          </a:ln>
        </p:spPr>
      </p:pic>
      <p:sp>
        <p:nvSpPr>
          <p:cNvPr id="17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Picture 15" descr=""/>
          <p:cNvPicPr/>
          <p:nvPr/>
        </p:nvPicPr>
        <p:blipFill>
          <a:blip r:embed="rId2"/>
          <a:stretch/>
        </p:blipFill>
        <p:spPr>
          <a:xfrm>
            <a:off x="-3240" y="0"/>
            <a:ext cx="12194280" cy="6851520"/>
          </a:xfrm>
          <a:prstGeom prst="rect">
            <a:avLst/>
          </a:prstGeom>
          <a:ln>
            <a:noFill/>
          </a:ln>
        </p:spPr>
      </p:pic>
      <p:sp>
        <p:nvSpPr>
          <p:cNvPr id="212" name="CustomShape 1"/>
          <p:cNvSpPr/>
          <p:nvPr/>
        </p:nvSpPr>
        <p:spPr>
          <a:xfrm>
            <a:off x="-3600" y="0"/>
            <a:ext cx="115308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Picture 2" descr=""/>
          <p:cNvPicPr/>
          <p:nvPr/>
        </p:nvPicPr>
        <p:blipFill>
          <a:blip r:embed="rId3"/>
          <a:stretch/>
        </p:blipFill>
        <p:spPr>
          <a:xfrm>
            <a:off x="235080" y="1792440"/>
            <a:ext cx="1829520" cy="4061520"/>
          </a:xfrm>
          <a:prstGeom prst="rect">
            <a:avLst/>
          </a:prstGeom>
          <a:ln>
            <a:noFill/>
          </a:ln>
        </p:spPr>
      </p:pic>
      <p:pic>
        <p:nvPicPr>
          <p:cNvPr id="214" name="Picture 3" descr=""/>
          <p:cNvPicPr/>
          <p:nvPr/>
        </p:nvPicPr>
        <p:blipFill>
          <a:blip r:embed="rId4"/>
          <a:stretch/>
        </p:blipFill>
        <p:spPr>
          <a:xfrm>
            <a:off x="235080" y="1792440"/>
            <a:ext cx="914400" cy="4061520"/>
          </a:xfrm>
          <a:prstGeom prst="rect">
            <a:avLst/>
          </a:prstGeom>
          <a:ln>
            <a:noFill/>
          </a:ln>
        </p:spPr>
      </p:pic>
      <p:pic>
        <p:nvPicPr>
          <p:cNvPr id="215" name="Picture 14" descr=""/>
          <p:cNvPicPr/>
          <p:nvPr/>
        </p:nvPicPr>
        <p:blipFill>
          <a:blip r:embed="rId5"/>
          <a:stretch/>
        </p:blipFill>
        <p:spPr>
          <a:xfrm>
            <a:off x="9835560" y="274680"/>
            <a:ext cx="2144160" cy="534240"/>
          </a:xfrm>
          <a:prstGeom prst="rect">
            <a:avLst/>
          </a:prstGeom>
          <a:ln>
            <a:noFill/>
          </a:ln>
        </p:spPr>
      </p:pic>
      <p:sp>
        <p:nvSpPr>
          <p:cNvPr id="216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Picture 9" descr=""/>
          <p:cNvPicPr/>
          <p:nvPr/>
        </p:nvPicPr>
        <p:blipFill>
          <a:blip r:embed="rId2"/>
          <a:stretch/>
        </p:blipFill>
        <p:spPr>
          <a:xfrm>
            <a:off x="-3240" y="0"/>
            <a:ext cx="12194280" cy="6851520"/>
          </a:xfrm>
          <a:prstGeom prst="rect">
            <a:avLst/>
          </a:prstGeom>
          <a:ln>
            <a:noFill/>
          </a:ln>
        </p:spPr>
      </p:pic>
      <p:sp>
        <p:nvSpPr>
          <p:cNvPr id="255" name="CustomShape 1"/>
          <p:cNvSpPr/>
          <p:nvPr/>
        </p:nvSpPr>
        <p:spPr>
          <a:xfrm>
            <a:off x="0" y="0"/>
            <a:ext cx="12191400" cy="1094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6" name="Picture 10" descr=""/>
          <p:cNvPicPr/>
          <p:nvPr/>
        </p:nvPicPr>
        <p:blipFill>
          <a:blip r:embed="rId3"/>
          <a:stretch/>
        </p:blipFill>
        <p:spPr>
          <a:xfrm>
            <a:off x="9870840" y="232920"/>
            <a:ext cx="2125440" cy="529560"/>
          </a:xfrm>
          <a:prstGeom prst="rect">
            <a:avLst/>
          </a:prstGeom>
          <a:ln>
            <a:noFill/>
          </a:ln>
        </p:spPr>
      </p:pic>
      <p:sp>
        <p:nvSpPr>
          <p:cNvPr id="257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Picture 35" descr=""/>
          <p:cNvPicPr/>
          <p:nvPr/>
        </p:nvPicPr>
        <p:blipFill>
          <a:blip r:embed="rId2"/>
          <a:stretch/>
        </p:blipFill>
        <p:spPr>
          <a:xfrm>
            <a:off x="-3240" y="5760"/>
            <a:ext cx="12194280" cy="6851520"/>
          </a:xfrm>
          <a:prstGeom prst="rect">
            <a:avLst/>
          </a:prstGeom>
          <a:ln>
            <a:noFill/>
          </a:ln>
        </p:spPr>
      </p:pic>
      <p:pic>
        <p:nvPicPr>
          <p:cNvPr id="296" name="Picture 55" descr=""/>
          <p:cNvPicPr/>
          <p:nvPr/>
        </p:nvPicPr>
        <p:blipFill>
          <a:blip r:embed="rId3"/>
          <a:stretch/>
        </p:blipFill>
        <p:spPr>
          <a:xfrm>
            <a:off x="-3240" y="5760"/>
            <a:ext cx="12194280" cy="6851520"/>
          </a:xfrm>
          <a:prstGeom prst="rect">
            <a:avLst/>
          </a:prstGeom>
          <a:ln>
            <a:noFill/>
          </a:ln>
        </p:spPr>
      </p:pic>
      <p:sp>
        <p:nvSpPr>
          <p:cNvPr id="297" name="CustomShape 1"/>
          <p:cNvSpPr/>
          <p:nvPr/>
        </p:nvSpPr>
        <p:spPr>
          <a:xfrm>
            <a:off x="-1051200" y="703080"/>
            <a:ext cx="8405280" cy="103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800" spc="-1" strike="noStrike">
                <a:solidFill>
                  <a:srgbClr val="234465"/>
                </a:solidFill>
                <a:latin typeface="Calibri"/>
                <a:ea typeface="DejaVu Sans"/>
              </a:rPr>
              <a:t>Questions?</a:t>
            </a:r>
            <a:endParaRPr b="0" lang="en-US" sz="8800" spc="-1" strike="noStrike">
              <a:latin typeface="Arial"/>
            </a:endParaRPr>
          </a:p>
        </p:txBody>
      </p:sp>
      <p:pic>
        <p:nvPicPr>
          <p:cNvPr id="298" name="Picture 25" descr=""/>
          <p:cNvPicPr/>
          <p:nvPr/>
        </p:nvPicPr>
        <p:blipFill>
          <a:blip r:embed="rId4"/>
          <a:stretch/>
        </p:blipFill>
        <p:spPr>
          <a:xfrm>
            <a:off x="165240" y="2223000"/>
            <a:ext cx="3575160" cy="4147920"/>
          </a:xfrm>
          <a:prstGeom prst="rect">
            <a:avLst/>
          </a:prstGeom>
          <a:ln>
            <a:noFill/>
          </a:ln>
        </p:spPr>
      </p:pic>
      <p:pic>
        <p:nvPicPr>
          <p:cNvPr id="299" name="Picture 41" descr=""/>
          <p:cNvPicPr/>
          <p:nvPr/>
        </p:nvPicPr>
        <p:blipFill>
          <a:blip r:embed="rId5"/>
          <a:stretch/>
        </p:blipFill>
        <p:spPr>
          <a:xfrm>
            <a:off x="9696600" y="314280"/>
            <a:ext cx="2125440" cy="529560"/>
          </a:xfrm>
          <a:prstGeom prst="rect">
            <a:avLst/>
          </a:prstGeom>
          <a:ln>
            <a:noFill/>
          </a:ln>
        </p:spPr>
      </p:pic>
      <p:pic>
        <p:nvPicPr>
          <p:cNvPr id="300" name="Picture 17" descr=""/>
          <p:cNvPicPr/>
          <p:nvPr/>
        </p:nvPicPr>
        <p:blipFill>
          <a:blip r:embed="rId6"/>
          <a:stretch/>
        </p:blipFill>
        <p:spPr>
          <a:xfrm>
            <a:off x="6950880" y="1702440"/>
            <a:ext cx="1198080" cy="1198080"/>
          </a:xfrm>
          <a:prstGeom prst="rect">
            <a:avLst/>
          </a:prstGeom>
          <a:ln>
            <a:noFill/>
          </a:ln>
        </p:spPr>
      </p:pic>
      <p:pic>
        <p:nvPicPr>
          <p:cNvPr id="301" name="Picture 19" descr=""/>
          <p:cNvPicPr/>
          <p:nvPr/>
        </p:nvPicPr>
        <p:blipFill>
          <a:blip r:embed="rId7"/>
          <a:stretch/>
        </p:blipFill>
        <p:spPr>
          <a:xfrm>
            <a:off x="4789080" y="3776400"/>
            <a:ext cx="1165680" cy="1401480"/>
          </a:xfrm>
          <a:prstGeom prst="rect">
            <a:avLst/>
          </a:prstGeom>
          <a:ln>
            <a:noFill/>
          </a:ln>
        </p:spPr>
      </p:pic>
      <p:pic>
        <p:nvPicPr>
          <p:cNvPr id="302" name="Picture 20" descr=""/>
          <p:cNvPicPr/>
          <p:nvPr/>
        </p:nvPicPr>
        <p:blipFill>
          <a:blip r:embed="rId8"/>
          <a:stretch/>
        </p:blipFill>
        <p:spPr>
          <a:xfrm>
            <a:off x="6228000" y="3776400"/>
            <a:ext cx="1165680" cy="1388520"/>
          </a:xfrm>
          <a:prstGeom prst="rect">
            <a:avLst/>
          </a:prstGeom>
          <a:ln>
            <a:noFill/>
          </a:ln>
        </p:spPr>
      </p:pic>
      <p:pic>
        <p:nvPicPr>
          <p:cNvPr id="303" name="Picture 21" descr=""/>
          <p:cNvPicPr/>
          <p:nvPr/>
        </p:nvPicPr>
        <p:blipFill>
          <a:blip r:embed="rId9"/>
          <a:stretch/>
        </p:blipFill>
        <p:spPr>
          <a:xfrm>
            <a:off x="7668000" y="3775680"/>
            <a:ext cx="1165680" cy="1566360"/>
          </a:xfrm>
          <a:prstGeom prst="rect">
            <a:avLst/>
          </a:prstGeom>
          <a:ln>
            <a:noFill/>
          </a:ln>
        </p:spPr>
      </p:pic>
      <p:pic>
        <p:nvPicPr>
          <p:cNvPr id="304" name="Picture 22" descr=""/>
          <p:cNvPicPr/>
          <p:nvPr/>
        </p:nvPicPr>
        <p:blipFill>
          <a:blip r:embed="rId10"/>
          <a:stretch/>
        </p:blipFill>
        <p:spPr>
          <a:xfrm>
            <a:off x="9108000" y="3769920"/>
            <a:ext cx="1165680" cy="1350000"/>
          </a:xfrm>
          <a:prstGeom prst="rect">
            <a:avLst/>
          </a:prstGeom>
          <a:ln>
            <a:noFill/>
          </a:ln>
        </p:spPr>
      </p:pic>
      <p:pic>
        <p:nvPicPr>
          <p:cNvPr id="305" name="Picture 23" descr=""/>
          <p:cNvPicPr/>
          <p:nvPr/>
        </p:nvPicPr>
        <p:blipFill>
          <a:blip r:embed="rId11"/>
          <a:stretch/>
        </p:blipFill>
        <p:spPr>
          <a:xfrm>
            <a:off x="10548000" y="3776400"/>
            <a:ext cx="1165680" cy="1433160"/>
          </a:xfrm>
          <a:prstGeom prst="rect">
            <a:avLst/>
          </a:prstGeom>
          <a:ln>
            <a:noFill/>
          </a:ln>
        </p:spPr>
      </p:pic>
      <p:pic>
        <p:nvPicPr>
          <p:cNvPr id="306" name="Picture 24" descr=""/>
          <p:cNvPicPr/>
          <p:nvPr/>
        </p:nvPicPr>
        <p:blipFill>
          <a:blip r:embed="rId12"/>
          <a:stretch/>
        </p:blipFill>
        <p:spPr>
          <a:xfrm>
            <a:off x="3386160" y="3776400"/>
            <a:ext cx="1163880" cy="1439280"/>
          </a:xfrm>
          <a:prstGeom prst="rect">
            <a:avLst/>
          </a:prstGeom>
          <a:ln>
            <a:noFill/>
          </a:ln>
        </p:spPr>
      </p:pic>
      <p:sp>
        <p:nvSpPr>
          <p:cNvPr id="307" name="Line 2"/>
          <p:cNvSpPr/>
          <p:nvPr/>
        </p:nvSpPr>
        <p:spPr>
          <a:xfrm>
            <a:off x="3969360" y="3335400"/>
            <a:ext cx="7161840" cy="3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Line 3"/>
          <p:cNvSpPr/>
          <p:nvPr/>
        </p:nvSpPr>
        <p:spPr>
          <a:xfrm>
            <a:off x="3969360" y="333540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Line 4"/>
          <p:cNvSpPr/>
          <p:nvPr/>
        </p:nvSpPr>
        <p:spPr>
          <a:xfrm>
            <a:off x="5364000" y="333540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Line 5"/>
          <p:cNvSpPr/>
          <p:nvPr/>
        </p:nvSpPr>
        <p:spPr>
          <a:xfrm>
            <a:off x="6811200" y="332892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Line 6"/>
          <p:cNvSpPr/>
          <p:nvPr/>
        </p:nvSpPr>
        <p:spPr>
          <a:xfrm>
            <a:off x="8251200" y="332892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Line 7"/>
          <p:cNvSpPr/>
          <p:nvPr/>
        </p:nvSpPr>
        <p:spPr>
          <a:xfrm>
            <a:off x="9691200" y="332892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Line 8"/>
          <p:cNvSpPr/>
          <p:nvPr/>
        </p:nvSpPr>
        <p:spPr>
          <a:xfrm>
            <a:off x="11131200" y="333540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Line 9"/>
          <p:cNvSpPr/>
          <p:nvPr/>
        </p:nvSpPr>
        <p:spPr>
          <a:xfrm>
            <a:off x="7550280" y="309276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CustomShape 10"/>
          <p:cNvSpPr/>
          <p:nvPr/>
        </p:nvSpPr>
        <p:spPr>
          <a:xfrm>
            <a:off x="-1440" y="6371280"/>
            <a:ext cx="12194280" cy="50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Picture 36" descr=""/>
          <p:cNvPicPr/>
          <p:nvPr/>
        </p:nvPicPr>
        <p:blipFill>
          <a:blip r:embed="rId13"/>
          <a:stretch/>
        </p:blipFill>
        <p:spPr>
          <a:xfrm>
            <a:off x="6950880" y="1702440"/>
            <a:ext cx="1198080" cy="1198080"/>
          </a:xfrm>
          <a:prstGeom prst="rect">
            <a:avLst/>
          </a:prstGeom>
          <a:ln>
            <a:noFill/>
          </a:ln>
        </p:spPr>
      </p:pic>
      <p:pic>
        <p:nvPicPr>
          <p:cNvPr id="317" name="Picture 37" descr=""/>
          <p:cNvPicPr/>
          <p:nvPr/>
        </p:nvPicPr>
        <p:blipFill>
          <a:blip r:embed="rId14"/>
          <a:stretch/>
        </p:blipFill>
        <p:spPr>
          <a:xfrm>
            <a:off x="4789080" y="3776400"/>
            <a:ext cx="1165680" cy="1401480"/>
          </a:xfrm>
          <a:prstGeom prst="rect">
            <a:avLst/>
          </a:prstGeom>
          <a:ln>
            <a:noFill/>
          </a:ln>
        </p:spPr>
      </p:pic>
      <p:pic>
        <p:nvPicPr>
          <p:cNvPr id="318" name="Picture 38" descr=""/>
          <p:cNvPicPr/>
          <p:nvPr/>
        </p:nvPicPr>
        <p:blipFill>
          <a:blip r:embed="rId15"/>
          <a:stretch/>
        </p:blipFill>
        <p:spPr>
          <a:xfrm>
            <a:off x="6228000" y="3776400"/>
            <a:ext cx="1165680" cy="1388520"/>
          </a:xfrm>
          <a:prstGeom prst="rect">
            <a:avLst/>
          </a:prstGeom>
          <a:ln>
            <a:noFill/>
          </a:ln>
        </p:spPr>
      </p:pic>
      <p:pic>
        <p:nvPicPr>
          <p:cNvPr id="319" name="Picture 39" descr=""/>
          <p:cNvPicPr/>
          <p:nvPr/>
        </p:nvPicPr>
        <p:blipFill>
          <a:blip r:embed="rId16"/>
          <a:stretch/>
        </p:blipFill>
        <p:spPr>
          <a:xfrm>
            <a:off x="7668000" y="3775680"/>
            <a:ext cx="1165680" cy="1566360"/>
          </a:xfrm>
          <a:prstGeom prst="rect">
            <a:avLst/>
          </a:prstGeom>
          <a:ln>
            <a:noFill/>
          </a:ln>
        </p:spPr>
      </p:pic>
      <p:pic>
        <p:nvPicPr>
          <p:cNvPr id="320" name="Picture 40" descr=""/>
          <p:cNvPicPr/>
          <p:nvPr/>
        </p:nvPicPr>
        <p:blipFill>
          <a:blip r:embed="rId17"/>
          <a:stretch/>
        </p:blipFill>
        <p:spPr>
          <a:xfrm>
            <a:off x="9108000" y="3769920"/>
            <a:ext cx="1165680" cy="1350000"/>
          </a:xfrm>
          <a:prstGeom prst="rect">
            <a:avLst/>
          </a:prstGeom>
          <a:ln>
            <a:noFill/>
          </a:ln>
        </p:spPr>
      </p:pic>
      <p:pic>
        <p:nvPicPr>
          <p:cNvPr id="321" name="Picture 42" descr=""/>
          <p:cNvPicPr/>
          <p:nvPr/>
        </p:nvPicPr>
        <p:blipFill>
          <a:blip r:embed="rId18"/>
          <a:stretch/>
        </p:blipFill>
        <p:spPr>
          <a:xfrm>
            <a:off x="10548000" y="3776400"/>
            <a:ext cx="1165680" cy="1433160"/>
          </a:xfrm>
          <a:prstGeom prst="rect">
            <a:avLst/>
          </a:prstGeom>
          <a:ln>
            <a:noFill/>
          </a:ln>
        </p:spPr>
      </p:pic>
      <p:pic>
        <p:nvPicPr>
          <p:cNvPr id="322" name="Picture 43" descr=""/>
          <p:cNvPicPr/>
          <p:nvPr/>
        </p:nvPicPr>
        <p:blipFill>
          <a:blip r:embed="rId19"/>
          <a:stretch/>
        </p:blipFill>
        <p:spPr>
          <a:xfrm>
            <a:off x="3386160" y="3776400"/>
            <a:ext cx="1163880" cy="1439280"/>
          </a:xfrm>
          <a:prstGeom prst="rect">
            <a:avLst/>
          </a:prstGeom>
          <a:ln>
            <a:noFill/>
          </a:ln>
        </p:spPr>
      </p:pic>
      <p:sp>
        <p:nvSpPr>
          <p:cNvPr id="323" name="Line 11"/>
          <p:cNvSpPr/>
          <p:nvPr/>
        </p:nvSpPr>
        <p:spPr>
          <a:xfrm>
            <a:off x="3969360" y="3335400"/>
            <a:ext cx="7161840" cy="3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Line 12"/>
          <p:cNvSpPr/>
          <p:nvPr/>
        </p:nvSpPr>
        <p:spPr>
          <a:xfrm>
            <a:off x="3969360" y="333540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Line 13"/>
          <p:cNvSpPr/>
          <p:nvPr/>
        </p:nvSpPr>
        <p:spPr>
          <a:xfrm>
            <a:off x="5364000" y="333540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Line 14"/>
          <p:cNvSpPr/>
          <p:nvPr/>
        </p:nvSpPr>
        <p:spPr>
          <a:xfrm>
            <a:off x="6811200" y="332892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Line 15"/>
          <p:cNvSpPr/>
          <p:nvPr/>
        </p:nvSpPr>
        <p:spPr>
          <a:xfrm>
            <a:off x="8251200" y="332892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Line 16"/>
          <p:cNvSpPr/>
          <p:nvPr/>
        </p:nvSpPr>
        <p:spPr>
          <a:xfrm>
            <a:off x="9691200" y="332892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Line 17"/>
          <p:cNvSpPr/>
          <p:nvPr/>
        </p:nvSpPr>
        <p:spPr>
          <a:xfrm>
            <a:off x="11131200" y="333540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Line 18"/>
          <p:cNvSpPr/>
          <p:nvPr/>
        </p:nvSpPr>
        <p:spPr>
          <a:xfrm>
            <a:off x="7550280" y="309276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PlaceHolder 1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32" name="PlaceHolder 2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0"/>
    <p:sldLayoutId id="2147483741" r:id="rId21"/>
    <p:sldLayoutId id="2147483742" r:id="rId22"/>
    <p:sldLayoutId id="2147483743" r:id="rId23"/>
    <p:sldLayoutId id="2147483744" r:id="rId24"/>
    <p:sldLayoutId id="2147483745" r:id="rId25"/>
    <p:sldLayoutId id="2147483746" r:id="rId26"/>
    <p:sldLayoutId id="2147483747" r:id="rId27"/>
    <p:sldLayoutId id="2147483748" r:id="rId28"/>
    <p:sldLayoutId id="2147483749" r:id="rId29"/>
    <p:sldLayoutId id="2147483750" r:id="rId30"/>
    <p:sldLayoutId id="2147483751" r:id="rId31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softuni.bg/" TargetMode="External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7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7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6.jpeg"/><Relationship Id="rId2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7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56.jpeg"/><Relationship Id="rId2" Type="http://schemas.openxmlformats.org/officeDocument/2006/relationships/image" Target="../media/image57.png"/><Relationship Id="rId3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hyperlink" Target="https://softuni.bg/trainings/courses" TargetMode="External"/><Relationship Id="rId2" Type="http://schemas.openxmlformats.org/officeDocument/2006/relationships/slideLayout" Target="../slideLayouts/slideLayout85.xml"/><Relationship Id="rId3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37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jpe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1" Type="http://schemas.openxmlformats.org/officeDocument/2006/relationships/image" Target="../media/image68.png"/><Relationship Id="rId12" Type="http://schemas.openxmlformats.org/officeDocument/2006/relationships/image" Target="../media/image69.png"/><Relationship Id="rId13" Type="http://schemas.openxmlformats.org/officeDocument/2006/relationships/image" Target="../media/image70.png"/><Relationship Id="rId14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71.jpeg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jpeg"/><Relationship Id="rId5" Type="http://schemas.openxmlformats.org/officeDocument/2006/relationships/image" Target="../media/image75.gif"/><Relationship Id="rId6" Type="http://schemas.openxmlformats.org/officeDocument/2006/relationships/slideLayout" Target="../slideLayouts/slideLayout2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hyperlink" Target="http://softuni.bg/" TargetMode="External"/><Relationship Id="rId2" Type="http://schemas.openxmlformats.org/officeDocument/2006/relationships/hyperlink" Target="http://softuni.foundation/" TargetMode="External"/><Relationship Id="rId3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://forum.softuni.bg/" TargetMode="External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slideLayout" Target="../slideLayouts/slideLayout25.xml"/><Relationship Id="rId10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80.png"/><Relationship Id="rId5" Type="http://schemas.openxmlformats.org/officeDocument/2006/relationships/slideLayout" Target="../slideLayouts/slideLayout25.xml"/><Relationship Id="rId6" Type="http://schemas.openxmlformats.org/officeDocument/2006/relationships/notesSlide" Target="../notesSlides/notesSlide4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369000" y="1179000"/>
            <a:ext cx="114530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jQuery, AJAX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600" spc="-1" strike="noStrike">
              <a:latin typeface="Arial"/>
            </a:endParaRPr>
          </a:p>
        </p:txBody>
      </p:sp>
      <p:sp>
        <p:nvSpPr>
          <p:cNvPr id="376" name="CustomShape 2"/>
          <p:cNvSpPr/>
          <p:nvPr/>
        </p:nvSpPr>
        <p:spPr>
          <a:xfrm>
            <a:off x="666720" y="222480"/>
            <a:ext cx="1096452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JavaScript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8643960" y="5916240"/>
            <a:ext cx="2950920" cy="38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5000"/>
              </a:lnSpc>
            </a:pPr>
            <a:r>
              <a:rPr b="1" lang="en-US" sz="2000" spc="-1" strike="noStrike">
                <a:solidFill>
                  <a:srgbClr val="1a334c"/>
                </a:solidFill>
                <a:latin typeface="Calibri"/>
              </a:rPr>
              <a:t>Software University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8" name="CustomShape 4"/>
          <p:cNvSpPr/>
          <p:nvPr/>
        </p:nvSpPr>
        <p:spPr>
          <a:xfrm>
            <a:off x="8643960" y="6340320"/>
            <a:ext cx="295092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5000"/>
              </a:lnSpc>
            </a:pPr>
            <a:r>
              <a:rPr b="1" lang="en-US" sz="18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http://softuni.bg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CustomShape 5"/>
          <p:cNvSpPr/>
          <p:nvPr/>
        </p:nvSpPr>
        <p:spPr>
          <a:xfrm>
            <a:off x="671040" y="4876920"/>
            <a:ext cx="2950920" cy="5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alibri"/>
              </a:rPr>
              <a:t>SoftUni Team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80" name="CustomShape 6"/>
          <p:cNvSpPr/>
          <p:nvPr/>
        </p:nvSpPr>
        <p:spPr>
          <a:xfrm>
            <a:off x="671040" y="5368680"/>
            <a:ext cx="2950920" cy="44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Technical Trainers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81" name="Picture 3" descr=""/>
          <p:cNvPicPr/>
          <p:nvPr/>
        </p:nvPicPr>
        <p:blipFill>
          <a:blip r:embed="rId2"/>
          <a:stretch/>
        </p:blipFill>
        <p:spPr>
          <a:xfrm>
            <a:off x="4512240" y="2061360"/>
            <a:ext cx="3166920" cy="316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"/>
          <p:cNvSpPr/>
          <p:nvPr/>
        </p:nvSpPr>
        <p:spPr>
          <a:xfrm>
            <a:off x="1297080" y="100800"/>
            <a:ext cx="839880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Function Invocation (2)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7" name="CustomShape 2"/>
          <p:cNvSpPr/>
          <p:nvPr/>
        </p:nvSpPr>
        <p:spPr>
          <a:xfrm>
            <a:off x="2178000" y="1319040"/>
            <a:ext cx="7790760" cy="16790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(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function (count)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for (let i = 1; i &lt;= count; i++)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console.log('+'.repeat(i));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)(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4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)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28" name="CustomShape 3"/>
          <p:cNvSpPr/>
          <p:nvPr/>
        </p:nvSpPr>
        <p:spPr>
          <a:xfrm>
            <a:off x="10800720" y="1333440"/>
            <a:ext cx="1124280" cy="16790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+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++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+++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++++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29" name="CustomShape 4"/>
          <p:cNvSpPr/>
          <p:nvPr/>
        </p:nvSpPr>
        <p:spPr>
          <a:xfrm>
            <a:off x="10167480" y="1971360"/>
            <a:ext cx="484920" cy="4186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0" name="CustomShape 5"/>
          <p:cNvSpPr/>
          <p:nvPr/>
        </p:nvSpPr>
        <p:spPr>
          <a:xfrm>
            <a:off x="2178000" y="3664440"/>
            <a:ext cx="7790760" cy="16790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let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f = 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function ()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let x = 0;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return function() { console.log(++x); 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}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()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; f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()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; f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()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; f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()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; f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()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31" name="CustomShape 6"/>
          <p:cNvSpPr/>
          <p:nvPr/>
        </p:nvSpPr>
        <p:spPr>
          <a:xfrm>
            <a:off x="10800720" y="3723840"/>
            <a:ext cx="1124280" cy="16790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2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3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4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32" name="CustomShape 7"/>
          <p:cNvSpPr/>
          <p:nvPr/>
        </p:nvSpPr>
        <p:spPr>
          <a:xfrm>
            <a:off x="10167480" y="4362120"/>
            <a:ext cx="484920" cy="4186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CustomShape 8"/>
          <p:cNvSpPr/>
          <p:nvPr/>
        </p:nvSpPr>
        <p:spPr>
          <a:xfrm>
            <a:off x="7095600" y="3121200"/>
            <a:ext cx="3556800" cy="1078200"/>
          </a:xfrm>
          <a:prstGeom prst="wedgeRoundRectCallout">
            <a:avLst>
              <a:gd name="adj1" fmla="val -70003"/>
              <a:gd name="adj2" fmla="val 56966"/>
              <a:gd name="adj3" fmla="val 16667"/>
            </a:avLst>
          </a:prstGeom>
          <a:solidFill>
            <a:srgbClr val="234465">
              <a:alpha val="80000"/>
            </a:srgbClr>
          </a:solidFill>
          <a:ln w="19080">
            <a:solidFill>
              <a:srgbClr val="1a334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This is called "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  <a:ea typeface="DejaVu Sans"/>
              </a:rPr>
              <a:t>closure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" (a state is closed inside)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34" name="CustomShape 9"/>
          <p:cNvSpPr/>
          <p:nvPr/>
        </p:nvSpPr>
        <p:spPr>
          <a:xfrm>
            <a:off x="7270200" y="804600"/>
            <a:ext cx="3382200" cy="961560"/>
          </a:xfrm>
          <a:prstGeom prst="wedgeRoundRectCallout">
            <a:avLst>
              <a:gd name="adj1" fmla="val -91415"/>
              <a:gd name="adj2" fmla="val 42506"/>
              <a:gd name="adj3" fmla="val 16667"/>
            </a:avLst>
          </a:prstGeom>
          <a:solidFill>
            <a:srgbClr val="234465">
              <a:alpha val="80000"/>
            </a:srgbClr>
          </a:solidFill>
          <a:ln w="19080">
            <a:solidFill>
              <a:srgbClr val="1a334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Anonymous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  <a:ea typeface="DejaVu Sans"/>
              </a:rPr>
              <a:t> self-invoking 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function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56" dur="indefinite" restart="never" nodeType="tmRoot">
          <p:childTnLst>
            <p:seq>
              <p:cTn id="157" dur="indefinite" nodeType="mainSeq">
                <p:childTnLst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ustomShape 1"/>
          <p:cNvSpPr/>
          <p:nvPr/>
        </p:nvSpPr>
        <p:spPr>
          <a:xfrm>
            <a:off x="2065680" y="882720"/>
            <a:ext cx="9929160" cy="52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45684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Return statement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ends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function execution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36" name="CustomShape 2"/>
          <p:cNvSpPr/>
          <p:nvPr/>
        </p:nvSpPr>
        <p:spPr>
          <a:xfrm>
            <a:off x="1297080" y="100800"/>
            <a:ext cx="839880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Function Return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7" name="CustomShape 3"/>
          <p:cNvSpPr/>
          <p:nvPr/>
        </p:nvSpPr>
        <p:spPr>
          <a:xfrm>
            <a:off x="2656080" y="1478880"/>
            <a:ext cx="7660800" cy="31420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function getRectArea(width, height)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if (width &gt; 0 &amp;&amp; height &gt; 0)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return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width * height;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return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0;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console.log(getRectArea(3, 4));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	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12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console.log(getRectArea(-3, 4));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	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38" name="CustomShape 4"/>
          <p:cNvSpPr/>
          <p:nvPr/>
        </p:nvSpPr>
        <p:spPr>
          <a:xfrm>
            <a:off x="2656080" y="4857120"/>
            <a:ext cx="7660800" cy="16790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let result = function (a, b)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 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return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a % b;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};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console.log(result(10, 3));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	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1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86" dur="indefinite" restart="never" nodeType="tmRoot">
          <p:childTnLst>
            <p:seq>
              <p:cTn id="187" dur="indefinite" nodeType="mainSeq">
                <p:childTnLst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CustomShape 1"/>
          <p:cNvSpPr/>
          <p:nvPr/>
        </p:nvSpPr>
        <p:spPr>
          <a:xfrm>
            <a:off x="2065680" y="1121040"/>
            <a:ext cx="9929160" cy="52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45684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In JS variables can hold functions as their values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440" name="CustomShape 2"/>
          <p:cNvSpPr/>
          <p:nvPr/>
        </p:nvSpPr>
        <p:spPr>
          <a:xfrm>
            <a:off x="1297080" y="100800"/>
            <a:ext cx="839880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Variables Holding Functions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41" name="CustomShape 3"/>
          <p:cNvSpPr/>
          <p:nvPr/>
        </p:nvSpPr>
        <p:spPr>
          <a:xfrm>
            <a:off x="2262600" y="1903320"/>
            <a:ext cx="9654840" cy="4041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let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f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  <a:ea typeface="DejaVu Sans"/>
              </a:rPr>
              <a:t> =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function(x) { return x * x; 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f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(3));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  <a:ea typeface="DejaVu Sans"/>
              </a:rPr>
              <a:t>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9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f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(5));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  <a:ea typeface="DejaVu Sans"/>
              </a:rPr>
              <a:t>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25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f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= function(x) { return 2 * x; 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f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(3));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  <a:ea typeface="DejaVu Sans"/>
              </a:rPr>
              <a:t>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6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f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(5));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  <a:ea typeface="DejaVu Sans"/>
              </a:rPr>
              <a:t>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10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f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= undefined;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f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(3));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  <a:ea typeface="DejaVu Sans"/>
              </a:rPr>
              <a:t>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TypeError: f is not a function(…)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32" dur="indefinite" restart="never" nodeType="tmRoot">
          <p:childTnLst>
            <p:seq>
              <p:cTn id="233" dur="indefinite" nodeType="mainSeq">
                <p:childTnLst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1297080" y="100800"/>
            <a:ext cx="839880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Functions as Parameters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43" name="CustomShape 2"/>
          <p:cNvSpPr/>
          <p:nvPr/>
        </p:nvSpPr>
        <p:spPr>
          <a:xfrm>
            <a:off x="2638800" y="1147320"/>
            <a:ext cx="7282800" cy="500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function repeatIt(count,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func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for (let i = 1; i &lt;= count; i++)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func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(i);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let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starsFunc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= function(i)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console.log('**'.repeat(i))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};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repeatIt(3,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starsFunc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repeatIt(3,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function(x)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console.log(2 * x);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}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);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44" name="CustomShape 3"/>
          <p:cNvSpPr/>
          <p:nvPr/>
        </p:nvSpPr>
        <p:spPr>
          <a:xfrm>
            <a:off x="8452800" y="3353400"/>
            <a:ext cx="1332360" cy="16066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44000" bIns="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**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****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******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45" name="CustomShape 4"/>
          <p:cNvSpPr/>
          <p:nvPr/>
        </p:nvSpPr>
        <p:spPr>
          <a:xfrm>
            <a:off x="8452800" y="4775400"/>
            <a:ext cx="794880" cy="12412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72000" bIns="72000">
            <a:sp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2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4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46" name="CustomShape 5"/>
          <p:cNvSpPr/>
          <p:nvPr/>
        </p:nvSpPr>
        <p:spPr>
          <a:xfrm rot="5400000">
            <a:off x="7362000" y="5041800"/>
            <a:ext cx="380160" cy="606600"/>
          </a:xfrm>
          <a:prstGeom prst="upArrow">
            <a:avLst>
              <a:gd name="adj1" fmla="val 39333"/>
              <a:gd name="adj2" fmla="val 60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CustomShape 6"/>
          <p:cNvSpPr/>
          <p:nvPr/>
        </p:nvSpPr>
        <p:spPr>
          <a:xfrm rot="5400000">
            <a:off x="7364520" y="3999240"/>
            <a:ext cx="380160" cy="606600"/>
          </a:xfrm>
          <a:prstGeom prst="upArrow">
            <a:avLst>
              <a:gd name="adj1" fmla="val 39333"/>
              <a:gd name="adj2" fmla="val 60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58" dur="indefinite" restart="never" nodeType="tmRoot">
          <p:childTnLst>
            <p:seq>
              <p:cTn id="259" dur="indefinite" nodeType="mainSeq">
                <p:childTnLst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CustomShape 1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jQuery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49" name="CustomShape 2"/>
          <p:cNvSpPr/>
          <p:nvPr/>
        </p:nvSpPr>
        <p:spPr>
          <a:xfrm>
            <a:off x="11763360" y="6397560"/>
            <a:ext cx="428040" cy="3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B9AD06D9-5DF6-44D4-84FE-B8BE0DB733A8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pic>
        <p:nvPicPr>
          <p:cNvPr id="450" name="Picture 6" descr=""/>
          <p:cNvPicPr/>
          <p:nvPr/>
        </p:nvPicPr>
        <p:blipFill>
          <a:blip r:embed="rId1"/>
          <a:stretch/>
        </p:blipFill>
        <p:spPr>
          <a:xfrm>
            <a:off x="4584600" y="2049840"/>
            <a:ext cx="3021840" cy="131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00" dur="indefinite" restart="never" nodeType="tmRoot">
          <p:childTnLst>
            <p:seq>
              <p:cTn id="30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191880" y="1295280"/>
            <a:ext cx="11814120" cy="51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jQuery selection is the same as the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querySelector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 in Vanilla JS</a:t>
            </a:r>
            <a:endParaRPr b="0" lang="en-US" sz="2600" spc="-1" strike="noStrike">
              <a:latin typeface="Arial"/>
            </a:endParaRPr>
          </a:p>
          <a:p>
            <a:pPr lvl="1" marL="990000" indent="-38016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All selector</a:t>
            </a:r>
            <a:endParaRPr b="0" lang="en-US" sz="2600" spc="-1" strike="noStrike">
              <a:latin typeface="Arial"/>
            </a:endParaRPr>
          </a:p>
          <a:p>
            <a:pPr lvl="1" marL="990000" indent="-380160">
              <a:lnSpc>
                <a:spcPct val="120000"/>
              </a:lnSpc>
              <a:spcBef>
                <a:spcPts val="1199"/>
              </a:spcBef>
              <a:spcAft>
                <a:spcPts val="1199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Class selector </a:t>
            </a:r>
            <a:endParaRPr b="0" lang="en-US" sz="2600" spc="-1" strike="noStrike">
              <a:latin typeface="Arial"/>
            </a:endParaRPr>
          </a:p>
          <a:p>
            <a:pPr lvl="1" marL="990000" indent="-380160">
              <a:lnSpc>
                <a:spcPct val="120000"/>
              </a:lnSpc>
              <a:spcBef>
                <a:spcPts val="1199"/>
              </a:spcBef>
              <a:spcAft>
                <a:spcPts val="1199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Element selector</a:t>
            </a:r>
            <a:endParaRPr b="0" lang="en-US" sz="2600" spc="-1" strike="noStrike">
              <a:latin typeface="Arial"/>
            </a:endParaRPr>
          </a:p>
          <a:p>
            <a:pPr lvl="1" marL="990000" indent="-380160">
              <a:lnSpc>
                <a:spcPct val="120000"/>
              </a:lnSpc>
              <a:spcBef>
                <a:spcPts val="1199"/>
              </a:spcBef>
              <a:spcAft>
                <a:spcPts val="1199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Id selector</a:t>
            </a:r>
            <a:endParaRPr b="0" lang="en-US" sz="2600" spc="-1" strike="noStrike">
              <a:latin typeface="Arial"/>
            </a:endParaRPr>
          </a:p>
          <a:p>
            <a:pPr lvl="1" marL="990000" indent="-380160">
              <a:lnSpc>
                <a:spcPct val="120000"/>
              </a:lnSpc>
              <a:spcBef>
                <a:spcPts val="1199"/>
              </a:spcBef>
              <a:spcAft>
                <a:spcPts val="1199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Multi-selector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52" name="CustomShape 2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alibri"/>
              </a:rPr>
              <a:t>jQuery Selectors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53" name="CustomShape 3"/>
          <p:cNvSpPr/>
          <p:nvPr/>
        </p:nvSpPr>
        <p:spPr>
          <a:xfrm>
            <a:off x="11566440" y="6397200"/>
            <a:ext cx="428040" cy="3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804B80C2-CE0A-4D71-BCCF-9FF4DDA5937E}" type="slidenum">
              <a:rPr b="0" lang="en-US" sz="8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454" name="CustomShape 4"/>
          <p:cNvSpPr/>
          <p:nvPr/>
        </p:nvSpPr>
        <p:spPr>
          <a:xfrm>
            <a:off x="4152600" y="2056320"/>
            <a:ext cx="5371560" cy="5205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$</a:t>
            </a:r>
            <a:r>
              <a:rPr b="1" lang="en-US" sz="2000" spc="-1" strike="noStrike">
                <a:solidFill>
                  <a:srgbClr val="1a334c"/>
                </a:solidFill>
                <a:latin typeface="Consolas"/>
                <a:ea typeface="DejaVu Sans"/>
              </a:rPr>
              <a:t>('*') </a:t>
            </a:r>
            <a:r>
              <a:rPr b="1" i="1" lang="en-US" sz="1500" spc="-1" strike="noStrike">
                <a:solidFill>
                  <a:srgbClr val="00b050"/>
                </a:solidFill>
                <a:latin typeface="Consolas"/>
                <a:ea typeface="DejaVu Sans"/>
              </a:rPr>
              <a:t>// Selects all elements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55" name="CustomShape 5"/>
          <p:cNvSpPr/>
          <p:nvPr/>
        </p:nvSpPr>
        <p:spPr>
          <a:xfrm>
            <a:off x="4152600" y="2878920"/>
            <a:ext cx="6361920" cy="5205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$</a:t>
            </a:r>
            <a:r>
              <a:rPr b="1" lang="en-US" sz="2000" spc="-1" strike="noStrike">
                <a:solidFill>
                  <a:srgbClr val="1a334c"/>
                </a:solidFill>
                <a:latin typeface="Consolas"/>
                <a:ea typeface="DejaVu Sans"/>
              </a:rPr>
              <a:t>('.class') </a:t>
            </a:r>
            <a:r>
              <a:rPr b="1" i="1" lang="en-US" sz="1500" spc="-1" strike="noStrike">
                <a:solidFill>
                  <a:srgbClr val="00b050"/>
                </a:solidFill>
                <a:latin typeface="Consolas"/>
                <a:ea typeface="DejaVu Sans"/>
              </a:rPr>
              <a:t>// Select by class name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56" name="CustomShape 6"/>
          <p:cNvSpPr/>
          <p:nvPr/>
        </p:nvSpPr>
        <p:spPr>
          <a:xfrm>
            <a:off x="4161600" y="3702240"/>
            <a:ext cx="6133320" cy="5205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$</a:t>
            </a:r>
            <a:r>
              <a:rPr b="1" lang="en-US" sz="2000" spc="-1" strike="noStrike">
                <a:solidFill>
                  <a:srgbClr val="1a334c"/>
                </a:solidFill>
                <a:latin typeface="Consolas"/>
                <a:ea typeface="DejaVu Sans"/>
              </a:rPr>
              <a:t>('section') </a:t>
            </a:r>
            <a:r>
              <a:rPr b="1" i="1" lang="en-US" sz="1500" spc="-1" strike="noStrike">
                <a:solidFill>
                  <a:srgbClr val="00b050"/>
                </a:solidFill>
                <a:latin typeface="Consolas"/>
                <a:ea typeface="DejaVu Sans"/>
              </a:rPr>
              <a:t>// Select by tag name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57" name="CustomShape 7"/>
          <p:cNvSpPr/>
          <p:nvPr/>
        </p:nvSpPr>
        <p:spPr>
          <a:xfrm>
            <a:off x="4161600" y="4526280"/>
            <a:ext cx="7191720" cy="5205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$</a:t>
            </a:r>
            <a:r>
              <a:rPr b="1" lang="en-US" sz="2000" spc="-1" strike="noStrike">
                <a:solidFill>
                  <a:srgbClr val="1a334c"/>
                </a:solidFill>
                <a:latin typeface="Consolas"/>
                <a:ea typeface="DejaVu Sans"/>
              </a:rPr>
              <a:t>('#id') </a:t>
            </a:r>
            <a:r>
              <a:rPr b="1" i="1" lang="en-US" sz="1500" spc="-1" strike="noStrike">
                <a:solidFill>
                  <a:srgbClr val="00b050"/>
                </a:solidFill>
                <a:latin typeface="Consolas"/>
                <a:ea typeface="DejaVu Sans"/>
              </a:rPr>
              <a:t>// Selects a element by given id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58" name="CustomShape 8"/>
          <p:cNvSpPr/>
          <p:nvPr/>
        </p:nvSpPr>
        <p:spPr>
          <a:xfrm>
            <a:off x="4152600" y="5461560"/>
            <a:ext cx="6667200" cy="5205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$</a:t>
            </a:r>
            <a:r>
              <a:rPr b="1" lang="en-US" sz="2000" spc="-1" strike="noStrike">
                <a:solidFill>
                  <a:srgbClr val="1a334c"/>
                </a:solidFill>
                <a:latin typeface="Consolas"/>
                <a:ea typeface="DejaVu Sans"/>
              </a:rPr>
              <a:t>('selector1, selector2') </a:t>
            </a:r>
            <a:r>
              <a:rPr b="1" i="1" lang="en-US" sz="1500" spc="-1" strike="noStrike">
                <a:solidFill>
                  <a:srgbClr val="00b050"/>
                </a:solidFill>
                <a:latin typeface="Consolas"/>
                <a:ea typeface="DejaVu Sans"/>
              </a:rPr>
              <a:t>// Combined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02" dur="indefinite" restart="never" nodeType="tmRoot">
          <p:childTnLst>
            <p:seq>
              <p:cTn id="303" dur="indefinite" nodeType="mainSeq">
                <p:childTnLst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CustomShape 1"/>
          <p:cNvSpPr/>
          <p:nvPr/>
        </p:nvSpPr>
        <p:spPr>
          <a:xfrm>
            <a:off x="191880" y="1196280"/>
            <a:ext cx="11814120" cy="550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234465"/>
                </a:solidFill>
                <a:latin typeface="Calibri"/>
              </a:rPr>
              <a:t>Select the parent element, then use</a:t>
            </a:r>
            <a:r>
              <a:rPr b="0" lang="en-US" sz="2200" spc="-1" strike="noStrike">
                <a:solidFill>
                  <a:srgbClr val="234465"/>
                </a:solidFill>
                <a:latin typeface="Calibri"/>
              </a:rPr>
              <a:t>:</a:t>
            </a:r>
            <a:endParaRPr b="0" lang="en-US" sz="2200" spc="-1" strike="noStrike">
              <a:latin typeface="Arial"/>
            </a:endParaRPr>
          </a:p>
          <a:p>
            <a:pPr lvl="1" marL="990000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2200" spc="-1" strike="noStrike">
                <a:solidFill>
                  <a:srgbClr val="ffa000"/>
                </a:solidFill>
                <a:latin typeface="Calibri"/>
              </a:rPr>
              <a:t>append() </a:t>
            </a:r>
            <a:r>
              <a:rPr b="0" lang="en-US" sz="2200" spc="-1" strike="noStrike">
                <a:solidFill>
                  <a:srgbClr val="ffa000"/>
                </a:solidFill>
                <a:latin typeface="Calibri"/>
              </a:rPr>
              <a:t>/ </a:t>
            </a:r>
            <a:r>
              <a:rPr b="1" lang="en-US" sz="2200" spc="-1" strike="noStrike">
                <a:solidFill>
                  <a:srgbClr val="ffa000"/>
                </a:solidFill>
                <a:latin typeface="Calibri"/>
              </a:rPr>
              <a:t>prepend()</a:t>
            </a:r>
            <a:endParaRPr b="0" lang="en-US" sz="2200" spc="-1" strike="noStrike">
              <a:latin typeface="Arial"/>
            </a:endParaRPr>
          </a:p>
          <a:p>
            <a:pPr lvl="1" marL="990000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2200" spc="-1" strike="noStrike">
                <a:solidFill>
                  <a:srgbClr val="ffa000"/>
                </a:solidFill>
                <a:latin typeface="Calibri"/>
              </a:rPr>
              <a:t>appendTo()</a:t>
            </a:r>
            <a:r>
              <a:rPr b="0" lang="en-US" sz="2200" spc="-1" strike="noStrike">
                <a:solidFill>
                  <a:srgbClr val="ffa000"/>
                </a:solidFill>
                <a:latin typeface="Calibri"/>
              </a:rPr>
              <a:t> / </a:t>
            </a:r>
            <a:r>
              <a:rPr b="1" lang="en-US" sz="2200" spc="-1" strike="noStrike">
                <a:solidFill>
                  <a:srgbClr val="ffa000"/>
                </a:solidFill>
                <a:latin typeface="Calibri"/>
              </a:rPr>
              <a:t>prependTo()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Calibri"/>
              </a:rPr>
              <a:t>Adding Elements with jQuery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61" name="CustomShape 3"/>
          <p:cNvSpPr/>
          <p:nvPr/>
        </p:nvSpPr>
        <p:spPr>
          <a:xfrm>
            <a:off x="11566440" y="6397200"/>
            <a:ext cx="428040" cy="3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3BCFFB6E-0DA2-4846-A3AC-C3F18A6C7D22}" type="slidenum">
              <a:rPr b="0" lang="en-US" sz="8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pic>
        <p:nvPicPr>
          <p:cNvPr id="462" name="Picture 13" descr=""/>
          <p:cNvPicPr/>
          <p:nvPr/>
        </p:nvPicPr>
        <p:blipFill>
          <a:blip r:embed="rId1"/>
          <a:stretch/>
        </p:blipFill>
        <p:spPr>
          <a:xfrm>
            <a:off x="7621920" y="1285200"/>
            <a:ext cx="4148280" cy="3367440"/>
          </a:xfrm>
          <a:prstGeom prst="rect">
            <a:avLst/>
          </a:prstGeom>
          <a:ln w="88920">
            <a:solidFill>
              <a:srgbClr val="ffffff"/>
            </a:solidFill>
            <a:miter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63" name="CustomShape 4"/>
          <p:cNvSpPr/>
          <p:nvPr/>
        </p:nvSpPr>
        <p:spPr>
          <a:xfrm>
            <a:off x="892800" y="3075840"/>
            <a:ext cx="5455440" cy="2223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396000" bIns="396000" anchor="ctr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1600" spc="-1" strike="noStrike">
                <a:solidFill>
                  <a:srgbClr val="1a334c"/>
                </a:solidFill>
                <a:latin typeface="Consolas"/>
                <a:ea typeface="DejaVu Sans"/>
              </a:rPr>
              <a:t>&lt;div id="</a:t>
            </a:r>
            <a:r>
              <a:rPr b="1" lang="en-US" sz="1600" spc="-1" strike="noStrike">
                <a:solidFill>
                  <a:srgbClr val="ffa000"/>
                </a:solidFill>
                <a:latin typeface="Consolas"/>
                <a:ea typeface="DejaVu Sans"/>
              </a:rPr>
              <a:t>wrapper</a:t>
            </a:r>
            <a:r>
              <a:rPr b="1" lang="en-US" sz="1600" spc="-1" strike="noStrike">
                <a:solidFill>
                  <a:srgbClr val="1a334c"/>
                </a:solidFill>
                <a:latin typeface="Consolas"/>
                <a:ea typeface="DejaVu Sans"/>
              </a:rPr>
              <a:t>"&gt;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1600" spc="-1" strike="noStrike">
                <a:solidFill>
                  <a:srgbClr val="1a334c"/>
                </a:solidFill>
                <a:latin typeface="Consolas"/>
                <a:ea typeface="DejaVu Sans"/>
              </a:rPr>
              <a:t>  </a:t>
            </a:r>
            <a:r>
              <a:rPr b="1" lang="en-US" sz="1600" spc="-1" strike="noStrike">
                <a:solidFill>
                  <a:srgbClr val="1a334c"/>
                </a:solidFill>
                <a:latin typeface="Consolas"/>
                <a:ea typeface="DejaVu Sans"/>
              </a:rPr>
              <a:t>&lt;div&gt;Hello, student!&lt;/div&gt;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1600" spc="-1" strike="noStrike">
                <a:solidFill>
                  <a:srgbClr val="1a334c"/>
                </a:solidFill>
                <a:latin typeface="Consolas"/>
                <a:ea typeface="DejaVu Sans"/>
              </a:rPr>
              <a:t>  </a:t>
            </a:r>
            <a:r>
              <a:rPr b="1" lang="en-US" sz="1600" spc="-1" strike="noStrike">
                <a:solidFill>
                  <a:srgbClr val="1a334c"/>
                </a:solidFill>
                <a:latin typeface="Consolas"/>
                <a:ea typeface="DejaVu Sans"/>
              </a:rPr>
              <a:t>&lt;div&gt;Goodbye, student!&lt;/div&gt;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1600" spc="-1" strike="noStrike">
                <a:solidFill>
                  <a:srgbClr val="1a334c"/>
                </a:solidFill>
                <a:latin typeface="Consolas"/>
                <a:ea typeface="DejaVu Sans"/>
              </a:rPr>
              <a:t>&lt;/div&gt;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4" name="CustomShape 5"/>
          <p:cNvSpPr/>
          <p:nvPr/>
        </p:nvSpPr>
        <p:spPr>
          <a:xfrm>
            <a:off x="892800" y="5143320"/>
            <a:ext cx="9341640" cy="103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396000" bIns="396000" anchor="ctr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1600" spc="-1" strike="noStrike">
                <a:solidFill>
                  <a:srgbClr val="ffa000"/>
                </a:solidFill>
                <a:latin typeface="Consolas"/>
                <a:ea typeface="DejaVu Sans"/>
              </a:rPr>
              <a:t>$</a:t>
            </a:r>
            <a:r>
              <a:rPr b="1" lang="en-US" sz="1600" spc="-1" strike="noStrike">
                <a:solidFill>
                  <a:srgbClr val="1a334c"/>
                </a:solidFill>
                <a:latin typeface="Consolas"/>
                <a:ea typeface="DejaVu Sans"/>
              </a:rPr>
              <a:t>('#wrapper div').</a:t>
            </a:r>
            <a:r>
              <a:rPr b="1" lang="en-US" sz="1600" spc="-1" strike="noStrike">
                <a:solidFill>
                  <a:srgbClr val="ffa000"/>
                </a:solidFill>
                <a:latin typeface="Consolas"/>
                <a:ea typeface="DejaVu Sans"/>
              </a:rPr>
              <a:t>append</a:t>
            </a:r>
            <a:r>
              <a:rPr b="1" lang="en-US" sz="1600" spc="-1" strike="noStrike">
                <a:solidFill>
                  <a:srgbClr val="1a334c"/>
                </a:solidFill>
                <a:latin typeface="Consolas"/>
                <a:ea typeface="DejaVu Sans"/>
              </a:rPr>
              <a:t>("&lt;p&gt;It's party time :)&lt;/p&gt;");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5" name="CustomShape 6"/>
          <p:cNvSpPr/>
          <p:nvPr/>
        </p:nvSpPr>
        <p:spPr>
          <a:xfrm>
            <a:off x="892800" y="5785560"/>
            <a:ext cx="7360560" cy="103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396000" bIns="396000" anchor="ctr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1600" spc="-1" strike="noStrike">
                <a:solidFill>
                  <a:srgbClr val="ffa000"/>
                </a:solidFill>
                <a:latin typeface="Consolas"/>
                <a:ea typeface="DejaVu Sans"/>
              </a:rPr>
              <a:t>$</a:t>
            </a:r>
            <a:r>
              <a:rPr b="1" lang="en-US" sz="1600" spc="-1" strike="noStrike">
                <a:solidFill>
                  <a:srgbClr val="1a334c"/>
                </a:solidFill>
                <a:latin typeface="Consolas"/>
                <a:ea typeface="DejaVu Sans"/>
              </a:rPr>
              <a:t>('&lt;h1&gt;Greetings&lt;/h1&gt;').</a:t>
            </a:r>
            <a:r>
              <a:rPr b="1" lang="en-US" sz="1600" spc="-1" strike="noStrike">
                <a:solidFill>
                  <a:srgbClr val="ffa000"/>
                </a:solidFill>
                <a:latin typeface="Consolas"/>
                <a:ea typeface="DejaVu Sans"/>
              </a:rPr>
              <a:t>prependTo</a:t>
            </a:r>
            <a:r>
              <a:rPr b="1" lang="en-US" sz="1600" spc="-1" strike="noStrike">
                <a:solidFill>
                  <a:srgbClr val="1a334c"/>
                </a:solidFill>
                <a:latin typeface="Consolas"/>
                <a:ea typeface="DejaVu Sans"/>
              </a:rPr>
              <a:t>('body');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28" dur="indefinite" restart="never" nodeType="tmRoot">
          <p:childTnLst>
            <p:seq>
              <p:cTn id="329" dur="indefinite" nodeType="mainSeq">
                <p:childTnLst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CustomShape 1"/>
          <p:cNvSpPr/>
          <p:nvPr/>
        </p:nvSpPr>
        <p:spPr>
          <a:xfrm>
            <a:off x="190440" y="1196280"/>
            <a:ext cx="11817360" cy="52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456840" indent="-456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Attaching events on certain elements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67" name="CustomShape 2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jQuery Events: Attach / Remove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68" name="CustomShape 3"/>
          <p:cNvSpPr/>
          <p:nvPr/>
        </p:nvSpPr>
        <p:spPr>
          <a:xfrm>
            <a:off x="11566440" y="6397200"/>
            <a:ext cx="428040" cy="3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848FEC15-D5DC-4E61-BCE3-AAE135CBE08F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469" name="CustomShape 4"/>
          <p:cNvSpPr/>
          <p:nvPr/>
        </p:nvSpPr>
        <p:spPr>
          <a:xfrm>
            <a:off x="758880" y="1937520"/>
            <a:ext cx="9603720" cy="26553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$('a.button').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on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('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click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', buttonClicked);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function buttonClicked()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1800" spc="-1" strike="noStrike">
                <a:solidFill>
                  <a:srgbClr val="1a334c"/>
                </a:solidFill>
                <a:latin typeface="Consolas"/>
                <a:ea typeface="DejaVu Sans"/>
              </a:rPr>
              <a:t>  </a:t>
            </a:r>
            <a:r>
              <a:rPr b="1" lang="en-US" sz="1800" spc="-1" strike="noStrike">
                <a:solidFill>
                  <a:srgbClr val="1a334c"/>
                </a:solidFill>
                <a:latin typeface="Consolas"/>
                <a:ea typeface="DejaVu Sans"/>
              </a:rPr>
              <a:t>$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('.selected').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removeClass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('selected');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$(this).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addClass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('selected');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1800" spc="-1" strike="noStrike">
                <a:solidFill>
                  <a:srgbClr val="1a334c"/>
                </a:solidFill>
                <a:latin typeface="Consolas"/>
                <a:ea typeface="DejaVu Sans"/>
              </a:rPr>
              <a:t>  </a:t>
            </a:r>
            <a:r>
              <a:rPr b="1" i="1" lang="en-US" sz="1800" spc="-1" strike="noStrike">
                <a:solidFill>
                  <a:srgbClr val="00b050"/>
                </a:solidFill>
                <a:latin typeface="Consolas"/>
                <a:ea typeface="DejaVu Sans"/>
              </a:rPr>
              <a:t>// "this" is the event source (the hyperlink clicked)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1800" spc="-1" strike="noStrike">
                <a:solidFill>
                  <a:srgbClr val="1a334c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0" name="CustomShape 5"/>
          <p:cNvSpPr/>
          <p:nvPr/>
        </p:nvSpPr>
        <p:spPr>
          <a:xfrm>
            <a:off x="758880" y="5847840"/>
            <a:ext cx="7393680" cy="4953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$('a.button').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off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('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  <a:ea typeface="DejaVu Sans"/>
              </a:rPr>
              <a:t>click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',</a:t>
            </a:r>
            <a:r>
              <a:rPr b="1" lang="en-US" sz="1800" spc="-1" strike="noStrike">
                <a:solidFill>
                  <a:srgbClr val="1a334c"/>
                </a:solidFill>
                <a:latin typeface="Consolas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buttonClicked);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1" name="CustomShape 6"/>
          <p:cNvSpPr/>
          <p:nvPr/>
        </p:nvSpPr>
        <p:spPr>
          <a:xfrm>
            <a:off x="191880" y="5043960"/>
            <a:ext cx="11804040" cy="64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304920" indent="-304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DejaVu Sans"/>
              </a:rPr>
              <a:t>Removing event handler from certain elements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46" dur="indefinite" restart="never" nodeType="tmRoot">
          <p:childTnLst>
            <p:seq>
              <p:cTn id="347" dur="indefinite" nodeType="mainSeq">
                <p:childTnLst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CustomShape 1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Asynchronous Programming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473" name="Picture 2" descr=""/>
          <p:cNvPicPr/>
          <p:nvPr/>
        </p:nvPicPr>
        <p:blipFill>
          <a:blip r:embed="rId1"/>
          <a:stretch/>
        </p:blipFill>
        <p:spPr>
          <a:xfrm>
            <a:off x="4724280" y="1295280"/>
            <a:ext cx="2952720" cy="246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66" dur="indefinite" restart="never" nodeType="tmRoot">
          <p:childTnLst>
            <p:seq>
              <p:cTn id="36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CustomShape 1"/>
          <p:cNvSpPr/>
          <p:nvPr/>
        </p:nvSpPr>
        <p:spPr>
          <a:xfrm>
            <a:off x="191880" y="1196280"/>
            <a:ext cx="11372400" cy="52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45684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2400" spc="-1" strike="noStrike">
                <a:solidFill>
                  <a:srgbClr val="ffa000"/>
                </a:solidFill>
                <a:latin typeface="Calibri"/>
              </a:rPr>
              <a:t>Asynchronous programming</a:t>
            </a:r>
            <a:r>
              <a:rPr b="0" lang="en-US" sz="2400" spc="-1" strike="noStrike">
                <a:solidFill>
                  <a:srgbClr val="1a334c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234465"/>
                </a:solidFill>
                <a:latin typeface="Calibri"/>
              </a:rPr>
              <a:t>deals with the needs to run several tasks (pieces of code) </a:t>
            </a:r>
            <a:r>
              <a:rPr b="0" lang="en-US" sz="2400" spc="-1" strike="noStrike">
                <a:solidFill>
                  <a:srgbClr val="1a334c"/>
                </a:solidFill>
                <a:latin typeface="Calibri"/>
              </a:rPr>
              <a:t>in parallel</a:t>
            </a:r>
            <a:r>
              <a:rPr b="0" lang="en-US" sz="2400" spc="-1" strike="noStrike">
                <a:solidFill>
                  <a:srgbClr val="234465"/>
                </a:solidFill>
                <a:latin typeface="Calibri"/>
              </a:rPr>
              <a:t>, in the same time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475" name="CustomShape 2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Asynchronous Programming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76" name="CustomShape 3"/>
          <p:cNvSpPr/>
          <p:nvPr/>
        </p:nvSpPr>
        <p:spPr>
          <a:xfrm>
            <a:off x="11566440" y="6397200"/>
            <a:ext cx="428040" cy="3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BB01E741-BFB7-4F43-A6D8-B2DF3BE1D756}" type="slidenum">
              <a:rPr b="0" lang="en-US" sz="7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700" spc="-1" strike="noStrike">
              <a:latin typeface="Arial"/>
            </a:endParaRPr>
          </a:p>
        </p:txBody>
      </p:sp>
      <p:pic>
        <p:nvPicPr>
          <p:cNvPr id="477" name="Picture 6" descr=""/>
          <p:cNvPicPr/>
          <p:nvPr/>
        </p:nvPicPr>
        <p:blipFill>
          <a:blip r:embed="rId1"/>
          <a:stretch/>
        </p:blipFill>
        <p:spPr>
          <a:xfrm>
            <a:off x="1336320" y="2362320"/>
            <a:ext cx="9518400" cy="426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68" dur="indefinite" restart="never" nodeType="tmRoot">
          <p:childTnLst>
            <p:seq>
              <p:cTn id="36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Table of Contents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83" name="CustomShape 2"/>
          <p:cNvSpPr/>
          <p:nvPr/>
        </p:nvSpPr>
        <p:spPr>
          <a:xfrm>
            <a:off x="196920" y="1274760"/>
            <a:ext cx="8722440" cy="537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446040" indent="-445320">
              <a:lnSpc>
                <a:spcPts val="4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JavaScript</a:t>
            </a:r>
            <a:endParaRPr b="0" lang="en-US" sz="3400" spc="-1" strike="noStrike">
              <a:latin typeface="Arial"/>
            </a:endParaRPr>
          </a:p>
          <a:p>
            <a:pPr lvl="1" marL="933120" indent="-456480">
              <a:lnSpc>
                <a:spcPts val="4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What’s JavaScript?</a:t>
            </a:r>
            <a:endParaRPr b="0" lang="en-US" sz="3200" spc="-1" strike="noStrike">
              <a:latin typeface="Arial"/>
            </a:endParaRPr>
          </a:p>
          <a:p>
            <a:pPr lvl="1" marL="933120" indent="-456480">
              <a:lnSpc>
                <a:spcPts val="4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Functions</a:t>
            </a:r>
            <a:endParaRPr b="0" lang="en-US" sz="3200" spc="-1" strike="noStrike">
              <a:latin typeface="Arial"/>
            </a:endParaRPr>
          </a:p>
          <a:p>
            <a:pPr marL="514080" indent="-513360">
              <a:lnSpc>
                <a:spcPts val="4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jQuery</a:t>
            </a:r>
            <a:endParaRPr b="0" lang="en-US" sz="3400" spc="-1" strike="noStrike">
              <a:latin typeface="Arial"/>
            </a:endParaRPr>
          </a:p>
          <a:p>
            <a:pPr marL="514080" indent="-513360">
              <a:lnSpc>
                <a:spcPts val="4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Asynchronous Programming</a:t>
            </a:r>
            <a:endParaRPr b="0" lang="en-US" sz="3400" spc="-1" strike="noStrike">
              <a:latin typeface="Arial"/>
            </a:endParaRPr>
          </a:p>
          <a:p>
            <a:pPr marL="514080" indent="-513360">
              <a:lnSpc>
                <a:spcPts val="4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Promises</a:t>
            </a:r>
            <a:endParaRPr b="0" lang="en-US" sz="3400" spc="-1" strike="noStrike">
              <a:latin typeface="Arial"/>
            </a:endParaRPr>
          </a:p>
          <a:p>
            <a:pPr marL="514080" indent="-513360">
              <a:lnSpc>
                <a:spcPts val="4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AJAX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384" name="CustomShape 3"/>
          <p:cNvSpPr/>
          <p:nvPr/>
        </p:nvSpPr>
        <p:spPr>
          <a:xfrm>
            <a:off x="11763360" y="6524640"/>
            <a:ext cx="428040" cy="1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9FF8E293-E276-4AAC-A592-018217155F3B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0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" dur="500"/>
                                        <p:tgtEl>
                                          <p:spTgt spid="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500"/>
                                        <p:tgtEl>
                                          <p:spTgt spid="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500"/>
                                        <p:tgtEl>
                                          <p:spTgt spid="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" dur="500"/>
                                        <p:tgtEl>
                                          <p:spTgt spid="3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500"/>
                                        <p:tgtEl>
                                          <p:spTgt spid="3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" dur="500"/>
                                        <p:tgtEl>
                                          <p:spTgt spid="3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" dur="500"/>
                                        <p:tgtEl>
                                          <p:spTgt spid="3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CustomShape 1"/>
          <p:cNvSpPr/>
          <p:nvPr/>
        </p:nvSpPr>
        <p:spPr>
          <a:xfrm>
            <a:off x="191880" y="1196280"/>
            <a:ext cx="11372400" cy="52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 fontScale="71000"/>
          </a:bodyPr>
          <a:p>
            <a:pPr marL="45684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Synchronous programming</a:t>
            </a:r>
            <a:endParaRPr b="0" lang="en-US" sz="3200" spc="-1" strike="noStrike">
              <a:latin typeface="Arial"/>
            </a:endParaRPr>
          </a:p>
          <a:p>
            <a:pPr lvl="1" marL="99000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1a334c"/>
                </a:solidFill>
                <a:latin typeface="Calibri"/>
              </a:rPr>
              <a:t>Each line of code is executed only when the preceding line has </a:t>
            </a:r>
            <a:br/>
            <a:r>
              <a:rPr b="0" lang="en-US" sz="3000" spc="-1" strike="noStrike">
                <a:solidFill>
                  <a:srgbClr val="1a334c"/>
                </a:solidFill>
                <a:latin typeface="Calibri"/>
              </a:rPr>
              <a:t>finished it’s work</a:t>
            </a:r>
            <a:endParaRPr b="0" lang="en-US" sz="3000" spc="-1" strike="noStrike">
              <a:latin typeface="Arial"/>
            </a:endParaRPr>
          </a:p>
          <a:p>
            <a:pPr marL="45684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Asynchronous Programming</a:t>
            </a:r>
            <a:endParaRPr b="0" lang="en-US" sz="3200" spc="-1" strike="noStrike">
              <a:latin typeface="Arial"/>
            </a:endParaRPr>
          </a:p>
          <a:p>
            <a:pPr lvl="1" marL="99000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1a334c"/>
                </a:solidFill>
                <a:latin typeface="Calibri"/>
              </a:rPr>
              <a:t>In asynchronous programs, you can have two lines of code </a:t>
            </a:r>
            <a:br/>
            <a:r>
              <a:rPr b="0" lang="en-US" sz="3000" spc="-1" strike="noStrike">
                <a:solidFill>
                  <a:srgbClr val="1a334c"/>
                </a:solidFill>
                <a:latin typeface="Calibri"/>
              </a:rPr>
              <a:t>(L1 followed by L2), where L1 schedules some task to be run in </a:t>
            </a:r>
            <a:br/>
            <a:r>
              <a:rPr b="0" lang="en-US" sz="3000" spc="-1" strike="noStrike">
                <a:solidFill>
                  <a:srgbClr val="1a334c"/>
                </a:solidFill>
                <a:latin typeface="Calibri"/>
              </a:rPr>
              <a:t>the future, but L2 runs before that task completes</a:t>
            </a:r>
            <a:endParaRPr b="0" lang="en-US" sz="3000" spc="-1" strike="noStrike">
              <a:latin typeface="Arial"/>
            </a:endParaRPr>
          </a:p>
          <a:p>
            <a:pPr lvl="1" marL="99000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1a334c"/>
                </a:solidFill>
                <a:latin typeface="Calibri"/>
              </a:rPr>
              <a:t>The tasks may finish in order of execution but it is not guaranteed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479" name="CustomShape 2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Asynchronous Programming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80" name="CustomShape 3"/>
          <p:cNvSpPr/>
          <p:nvPr/>
        </p:nvSpPr>
        <p:spPr>
          <a:xfrm>
            <a:off x="11566440" y="6397200"/>
            <a:ext cx="428040" cy="3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695C2BA9-69F1-431E-8EB6-628B1EE3D5EE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70" dur="indefinite" restart="never" nodeType="tmRoot">
          <p:childTnLst>
            <p:seq>
              <p:cTn id="37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1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Asynchronous Programming – Example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82" name="CustomShape 2"/>
          <p:cNvSpPr/>
          <p:nvPr/>
        </p:nvSpPr>
        <p:spPr>
          <a:xfrm>
            <a:off x="11566440" y="6397200"/>
            <a:ext cx="428040" cy="3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A9B11B73-AFB1-4700-AEF5-83456B3B14C4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483" name="CustomShape 3"/>
          <p:cNvSpPr/>
          <p:nvPr/>
        </p:nvSpPr>
        <p:spPr>
          <a:xfrm>
            <a:off x="156240" y="1371600"/>
            <a:ext cx="6320160" cy="241056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b050"/>
                </a:solidFill>
                <a:latin typeface="Consolas"/>
                <a:ea typeface="DejaVu Sans"/>
              </a:rPr>
              <a:t>// Say "Hello."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</a:t>
            </a:r>
            <a:r>
              <a:rPr b="1" lang="en-US" sz="1800" spc="-1" strike="noStrike">
                <a:solidFill>
                  <a:srgbClr val="c00000"/>
                </a:solidFill>
                <a:latin typeface="Consolas"/>
                <a:ea typeface="DejaVu Sans"/>
              </a:rPr>
              <a:t>'Hello.'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b050"/>
                </a:solidFill>
                <a:latin typeface="Consolas"/>
                <a:ea typeface="DejaVu Sans"/>
              </a:rPr>
              <a:t>// Say "Goodbye" two seconds from now.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setTimeout(</a:t>
            </a:r>
            <a:r>
              <a:rPr b="1" lang="en-US" sz="1800" spc="-1" strike="noStrike">
                <a:solidFill>
                  <a:srgbClr val="0070c0"/>
                </a:solidFill>
                <a:latin typeface="Consolas"/>
                <a:ea typeface="DejaVu Sans"/>
              </a:rPr>
              <a:t>function()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</a:t>
            </a:r>
            <a:r>
              <a:rPr b="1" lang="en-US" sz="1800" spc="-1" strike="noStrike">
                <a:solidFill>
                  <a:srgbClr val="c00000"/>
                </a:solidFill>
                <a:latin typeface="Consolas"/>
                <a:ea typeface="DejaVu Sans"/>
              </a:rPr>
              <a:t>'Goodbye!'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}, 2000);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b050"/>
                </a:solidFill>
                <a:latin typeface="Consolas"/>
                <a:ea typeface="DejaVu Sans"/>
              </a:rPr>
              <a:t>// Say "Hello again!"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</a:t>
            </a:r>
            <a:r>
              <a:rPr b="1" lang="en-US" sz="1800" spc="-1" strike="noStrike">
                <a:solidFill>
                  <a:srgbClr val="c00000"/>
                </a:solidFill>
                <a:latin typeface="Consolas"/>
                <a:ea typeface="DejaVu Sans"/>
              </a:rPr>
              <a:t>'Hello again!'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4" name="CustomShape 4"/>
          <p:cNvSpPr/>
          <p:nvPr/>
        </p:nvSpPr>
        <p:spPr>
          <a:xfrm>
            <a:off x="6699600" y="1371600"/>
            <a:ext cx="5335560" cy="350784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70c0"/>
                </a:solidFill>
                <a:latin typeface="Consolas"/>
                <a:ea typeface="DejaVu Sans"/>
              </a:rPr>
              <a:t>function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getData()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1800" spc="-1" strike="noStrike">
                <a:solidFill>
                  <a:srgbClr val="0070c0"/>
                </a:solidFill>
                <a:latin typeface="Consolas"/>
                <a:ea typeface="DejaVu Sans"/>
              </a:rPr>
              <a:t>var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data;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$.get(</a:t>
            </a:r>
            <a:r>
              <a:rPr b="1" lang="en-US" sz="1800" spc="-1" strike="noStrike">
                <a:solidFill>
                  <a:srgbClr val="c00000"/>
                </a:solidFill>
                <a:latin typeface="Consolas"/>
                <a:ea typeface="DejaVu Sans"/>
              </a:rPr>
              <a:t>'example.php'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,</a:t>
            </a:r>
            <a:br/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0070c0"/>
                </a:solidFill>
                <a:latin typeface="Consolas"/>
                <a:ea typeface="DejaVu Sans"/>
              </a:rPr>
              <a:t>function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(response)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data = response;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return data;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70c0"/>
                </a:solidFill>
                <a:latin typeface="Consolas"/>
                <a:ea typeface="DejaVu Sans"/>
              </a:rPr>
              <a:t>var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data = getData();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</a:t>
            </a:r>
            <a:r>
              <a:rPr b="1" lang="en-US" sz="1800" spc="-1" strike="noStrike">
                <a:solidFill>
                  <a:srgbClr val="c00000"/>
                </a:solidFill>
                <a:latin typeface="Consolas"/>
                <a:ea typeface="DejaVu Sans"/>
              </a:rPr>
              <a:t>'The data is: '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+ data);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5" name="CustomShape 5"/>
          <p:cNvSpPr/>
          <p:nvPr/>
        </p:nvSpPr>
        <p:spPr>
          <a:xfrm>
            <a:off x="191880" y="5181480"/>
            <a:ext cx="6284160" cy="12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45684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What is wrong with these </a:t>
            </a:r>
            <a:br/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examples?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72" dur="indefinite" restart="never" nodeType="tmRoot">
          <p:childTnLst>
            <p:seq>
              <p:cTn id="373" dur="indefinite" nodeType="mainSeq">
                <p:childTnLst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ustomShape 1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Promises in JS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87" name="CustomShape 2"/>
          <p:cNvSpPr/>
          <p:nvPr/>
        </p:nvSpPr>
        <p:spPr>
          <a:xfrm>
            <a:off x="615240" y="5490360"/>
            <a:ext cx="10960920" cy="4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Objects Holding Asynchronous Operations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488" name="Group 3"/>
          <p:cNvGrpSpPr/>
          <p:nvPr/>
        </p:nvGrpSpPr>
        <p:grpSpPr>
          <a:xfrm>
            <a:off x="4097520" y="1495800"/>
            <a:ext cx="3546000" cy="2063160"/>
            <a:chOff x="4097520" y="1495800"/>
            <a:chExt cx="3546000" cy="2063160"/>
          </a:xfrm>
        </p:grpSpPr>
        <p:pic>
          <p:nvPicPr>
            <p:cNvPr id="489" name="Picture 2" descr=""/>
            <p:cNvPicPr/>
            <p:nvPr/>
          </p:nvPicPr>
          <p:blipFill>
            <a:blip r:embed="rId1"/>
            <a:stretch/>
          </p:blipFill>
          <p:spPr>
            <a:xfrm>
              <a:off x="4644720" y="1678680"/>
              <a:ext cx="2901600" cy="1880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490" name="CustomShape 4"/>
            <p:cNvSpPr/>
            <p:nvPr/>
          </p:nvSpPr>
          <p:spPr>
            <a:xfrm rot="21430200">
              <a:off x="4116240" y="1581480"/>
              <a:ext cx="3508200" cy="851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5000" spc="46" strike="noStrike">
                  <a:solidFill>
                    <a:srgbClr val="fdfdfd"/>
                  </a:solidFill>
                  <a:latin typeface="Calibri"/>
                  <a:ea typeface="DejaVu Sans"/>
                </a:rPr>
                <a:t>Promises</a:t>
              </a:r>
              <a:endParaRPr b="0" lang="en-US" sz="5000" spc="-1" strike="noStrike">
                <a:latin typeface="Arial"/>
              </a:endParaRPr>
            </a:p>
          </p:txBody>
        </p:sp>
        <p:sp>
          <p:nvSpPr>
            <p:cNvPr id="491" name="CustomShape 5"/>
            <p:cNvSpPr/>
            <p:nvPr/>
          </p:nvSpPr>
          <p:spPr>
            <a:xfrm rot="21387000">
              <a:off x="4972320" y="2312640"/>
              <a:ext cx="1793520" cy="577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200" spc="46" strike="noStrike">
                  <a:solidFill>
                    <a:srgbClr val="fefefd"/>
                  </a:solidFill>
                  <a:latin typeface="Calibri"/>
                  <a:ea typeface="DejaVu Sans"/>
                </a:rPr>
                <a:t>.then()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492" name="CustomShape 6"/>
            <p:cNvSpPr/>
            <p:nvPr/>
          </p:nvSpPr>
          <p:spPr>
            <a:xfrm rot="327000">
              <a:off x="4429440" y="2755440"/>
              <a:ext cx="1990080" cy="577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3200" spc="46" strike="noStrike">
                  <a:solidFill>
                    <a:srgbClr val="fefefd"/>
                  </a:solidFill>
                  <a:latin typeface="Calibri"/>
                  <a:ea typeface="DejaVu Sans"/>
                </a:rPr>
                <a:t>.catch()</a:t>
              </a:r>
              <a:endParaRPr b="0" lang="en-US" sz="3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98" dur="indefinite" restart="never" nodeType="tmRoot">
          <p:childTnLst>
            <p:seq>
              <p:cTn id="39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CustomShape 1"/>
          <p:cNvSpPr/>
          <p:nvPr/>
        </p:nvSpPr>
        <p:spPr>
          <a:xfrm>
            <a:off x="76320" y="1196280"/>
            <a:ext cx="11930040" cy="52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 fontScale="42000"/>
          </a:bodyPr>
          <a:p>
            <a:pPr marL="456840" indent="-456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A promise is an object holding an </a:t>
            </a:r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asynchronous operation</a:t>
            </a:r>
            <a:endParaRPr b="0" lang="en-US" sz="3200" spc="-1" strike="noStrike">
              <a:latin typeface="Arial"/>
            </a:endParaRPr>
          </a:p>
          <a:p>
            <a:pPr lvl="1" marL="990000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A result which may be available now, or in the future, or never</a:t>
            </a:r>
            <a:endParaRPr b="0" lang="en-US" sz="3200" spc="-1" strike="noStrike">
              <a:latin typeface="Arial"/>
            </a:endParaRPr>
          </a:p>
          <a:p>
            <a:pPr lvl="1" marL="990000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Promises let asynchronous methods return values like synchronous methods, instead of immediately returning the final value, the asynchronous method </a:t>
            </a:r>
            <a:br/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returns a promise to supply the value at some point in the future</a:t>
            </a:r>
            <a:endParaRPr b="0" lang="en-US" sz="3200" spc="-1" strike="noStrike">
              <a:latin typeface="Arial"/>
            </a:endParaRPr>
          </a:p>
          <a:p>
            <a:pPr marL="456840" indent="-456120"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Promises may be in one of these </a:t>
            </a:r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states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:</a:t>
            </a:r>
            <a:endParaRPr b="0" lang="en-US" sz="3200" spc="-1" strike="noStrike">
              <a:latin typeface="Arial"/>
            </a:endParaRPr>
          </a:p>
          <a:p>
            <a:pPr lvl="1" marL="990000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Pending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– operation still </a:t>
            </a:r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running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(unfinished)</a:t>
            </a:r>
            <a:endParaRPr b="0" lang="en-US" sz="3200" spc="-1" strike="noStrike">
              <a:latin typeface="Arial"/>
            </a:endParaRPr>
          </a:p>
          <a:p>
            <a:pPr lvl="1" marL="990000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Fulfilled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– operation finished (and the </a:t>
            </a:r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result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is available)</a:t>
            </a:r>
            <a:endParaRPr b="0" lang="en-US" sz="3200" spc="-1" strike="noStrike">
              <a:latin typeface="Arial"/>
            </a:endParaRPr>
          </a:p>
          <a:p>
            <a:pPr lvl="1" marL="990000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Failed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– operation is failed (and an </a:t>
            </a:r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error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is available)</a:t>
            </a:r>
            <a:endParaRPr b="0" lang="en-US" sz="3200" spc="-1" strike="noStrike">
              <a:latin typeface="Arial"/>
            </a:endParaRPr>
          </a:p>
          <a:p>
            <a:pPr marL="456840" indent="-456120">
              <a:lnSpc>
                <a:spcPct val="100000"/>
              </a:lnSpc>
              <a:spcBef>
                <a:spcPts val="1800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Promises in JS use the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Promise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object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94" name="CustomShape 2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What is a Promise?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95" name="CustomShape 3"/>
          <p:cNvSpPr/>
          <p:nvPr/>
        </p:nvSpPr>
        <p:spPr>
          <a:xfrm>
            <a:off x="11566440" y="6397200"/>
            <a:ext cx="428040" cy="3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7FC31E30-331E-480E-BBD1-46A30A239086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00" dur="indefinite" restart="never" nodeType="tmRoot">
          <p:childTnLst>
            <p:seq>
              <p:cTn id="401" dur="indefinite" nodeType="mainSeq">
                <p:childTnLst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CustomShape 1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What is a Promise?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97" name="CustomShape 2"/>
          <p:cNvSpPr/>
          <p:nvPr/>
        </p:nvSpPr>
        <p:spPr>
          <a:xfrm>
            <a:off x="11566440" y="6397200"/>
            <a:ext cx="428040" cy="3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BB05A597-9B92-4E4E-84B1-AED833AB0A06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pic>
        <p:nvPicPr>
          <p:cNvPr id="498" name="Picture 2" descr=""/>
          <p:cNvPicPr/>
          <p:nvPr/>
        </p:nvPicPr>
        <p:blipFill>
          <a:blip r:embed="rId1"/>
          <a:stretch/>
        </p:blipFill>
        <p:spPr>
          <a:xfrm>
            <a:off x="380880" y="1752480"/>
            <a:ext cx="11257200" cy="4173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16" dur="indefinite" restart="never" nodeType="tmRoot">
          <p:childTnLst>
            <p:seq>
              <p:cTn id="41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CustomShape 1"/>
          <p:cNvSpPr/>
          <p:nvPr/>
        </p:nvSpPr>
        <p:spPr>
          <a:xfrm>
            <a:off x="4197600" y="835920"/>
            <a:ext cx="3939840" cy="38682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500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AJAX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501" name="CustomShape 3"/>
          <p:cNvSpPr/>
          <p:nvPr/>
        </p:nvSpPr>
        <p:spPr>
          <a:xfrm>
            <a:off x="615240" y="5490360"/>
            <a:ext cx="10960920" cy="4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Asynchronous JavaScript And XML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502" name="Picture 3" descr=""/>
          <p:cNvPicPr/>
          <p:nvPr/>
        </p:nvPicPr>
        <p:blipFill>
          <a:blip r:embed="rId1"/>
          <a:stretch/>
        </p:blipFill>
        <p:spPr>
          <a:xfrm>
            <a:off x="2735640" y="835920"/>
            <a:ext cx="6863760" cy="3294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18" dur="indefinite" restart="never" nodeType="tmRoot">
          <p:childTnLst>
            <p:seq>
              <p:cTn id="41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CustomShape 1"/>
          <p:cNvSpPr/>
          <p:nvPr/>
        </p:nvSpPr>
        <p:spPr>
          <a:xfrm>
            <a:off x="1443960" y="1369800"/>
            <a:ext cx="10505520" cy="49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45684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AJAX ==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Asynchronous JavaScript And XML</a:t>
            </a:r>
            <a:endParaRPr b="0" lang="en-US" sz="2600" spc="-1" strike="noStrike">
              <a:latin typeface="Arial"/>
            </a:endParaRPr>
          </a:p>
          <a:p>
            <a:pPr lvl="1" marL="99000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A broad group of </a:t>
            </a:r>
            <a:r>
              <a:rPr b="0" lang="en-US" sz="2000" spc="-1" strike="noStrike">
                <a:solidFill>
                  <a:srgbClr val="ffa000"/>
                </a:solidFill>
                <a:latin typeface="Calibri"/>
              </a:rPr>
              <a:t>Web technologies </a:t>
            </a: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that can be used to implement a Web application that communicates with a server in the </a:t>
            </a:r>
            <a:r>
              <a:rPr b="0" lang="en-US" sz="2000" spc="-1" strike="noStrike">
                <a:solidFill>
                  <a:srgbClr val="ffa000"/>
                </a:solidFill>
                <a:latin typeface="Calibri"/>
              </a:rPr>
              <a:t>background</a:t>
            </a: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, without </a:t>
            </a:r>
            <a:br/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interfering with the current state of the page</a:t>
            </a:r>
            <a:endParaRPr b="0" lang="en-US" sz="2000" spc="-1" strike="noStrike">
              <a:latin typeface="Arial"/>
            </a:endParaRPr>
          </a:p>
          <a:p>
            <a:pPr lvl="2" marL="152316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a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ffa000"/>
                </a:solidFill>
                <a:latin typeface="Calibri"/>
              </a:rPr>
              <a:t>HTML</a:t>
            </a: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 (or XHTML) and </a:t>
            </a:r>
            <a:r>
              <a:rPr b="0" lang="en-US" sz="2000" spc="-1" strike="noStrike">
                <a:solidFill>
                  <a:srgbClr val="ffa000"/>
                </a:solidFill>
                <a:latin typeface="Calibri"/>
              </a:rPr>
              <a:t>CSS</a:t>
            </a: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 for presentation</a:t>
            </a:r>
            <a:endParaRPr b="0" lang="en-US" sz="2000" spc="-1" strike="noStrike">
              <a:latin typeface="Arial"/>
            </a:endParaRPr>
          </a:p>
          <a:p>
            <a:pPr lvl="2" marL="152316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The Document Object Model (</a:t>
            </a:r>
            <a:r>
              <a:rPr b="0" lang="en-US" sz="2000" spc="-1" strike="noStrike">
                <a:solidFill>
                  <a:srgbClr val="ffa000"/>
                </a:solidFill>
                <a:latin typeface="Calibri"/>
              </a:rPr>
              <a:t>DOM</a:t>
            </a: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) for dynamic display of and </a:t>
            </a:r>
            <a:br/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interaction with data</a:t>
            </a:r>
            <a:endParaRPr b="0" lang="en-US" sz="2000" spc="-1" strike="noStrike">
              <a:latin typeface="Arial"/>
            </a:endParaRPr>
          </a:p>
          <a:p>
            <a:pPr lvl="2" marL="152316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a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ffa000"/>
                </a:solidFill>
                <a:latin typeface="Calibri"/>
              </a:rPr>
              <a:t>JSON</a:t>
            </a: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 or </a:t>
            </a:r>
            <a:r>
              <a:rPr b="0" lang="en-US" sz="2000" spc="-1" strike="noStrike">
                <a:solidFill>
                  <a:srgbClr val="ffa000"/>
                </a:solidFill>
                <a:latin typeface="Calibri"/>
              </a:rPr>
              <a:t>XML</a:t>
            </a: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 for the interchange of data, and </a:t>
            </a:r>
            <a:r>
              <a:rPr b="0" lang="en-US" sz="2000" spc="-1" strike="noStrike">
                <a:solidFill>
                  <a:srgbClr val="ffa000"/>
                </a:solidFill>
                <a:latin typeface="Calibri"/>
              </a:rPr>
              <a:t>XSLT</a:t>
            </a: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 for its manipulation</a:t>
            </a:r>
            <a:endParaRPr b="0" lang="en-US" sz="2000" spc="-1" strike="noStrike">
              <a:latin typeface="Arial"/>
            </a:endParaRPr>
          </a:p>
          <a:p>
            <a:pPr lvl="2" marL="152316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The </a:t>
            </a:r>
            <a:r>
              <a:rPr b="0" lang="en-US" sz="2000" spc="-1" strike="noStrike">
                <a:solidFill>
                  <a:srgbClr val="ffa000"/>
                </a:solidFill>
                <a:latin typeface="Calibri"/>
              </a:rPr>
              <a:t>XMLHttpRequest</a:t>
            </a: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 object for asynchronous communication</a:t>
            </a:r>
            <a:endParaRPr b="0" lang="en-US" sz="2000" spc="-1" strike="noStrike">
              <a:latin typeface="Arial"/>
            </a:endParaRPr>
          </a:p>
          <a:p>
            <a:pPr lvl="2" marL="152316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a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ffa000"/>
                </a:solidFill>
                <a:latin typeface="Calibri"/>
              </a:rPr>
              <a:t>JavaScript</a:t>
            </a: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 to bring these technologies together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4" name="CustomShape 2"/>
          <p:cNvSpPr/>
          <p:nvPr/>
        </p:nvSpPr>
        <p:spPr>
          <a:xfrm>
            <a:off x="1297080" y="100800"/>
            <a:ext cx="839880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What is AJAX?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20" dur="indefinite" restart="never" nodeType="tmRoot">
          <p:childTnLst>
            <p:seq>
              <p:cTn id="421" dur="indefinite" nodeType="mainSeq">
                <p:childTnLst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CustomShape 1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Calibri"/>
              </a:rPr>
              <a:t>AJAX: Workflow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506" name="CustomShape 2"/>
          <p:cNvSpPr/>
          <p:nvPr/>
        </p:nvSpPr>
        <p:spPr>
          <a:xfrm>
            <a:off x="11763360" y="6524640"/>
            <a:ext cx="428040" cy="1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50587AC3-9FC3-48B0-A545-73301E743C57}" type="slidenum">
              <a:rPr b="0" lang="en-US" sz="6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grpSp>
        <p:nvGrpSpPr>
          <p:cNvPr id="507" name="Group 3"/>
          <p:cNvGrpSpPr/>
          <p:nvPr/>
        </p:nvGrpSpPr>
        <p:grpSpPr>
          <a:xfrm>
            <a:off x="3398040" y="1153800"/>
            <a:ext cx="5762520" cy="667440"/>
            <a:chOff x="3398040" y="1153800"/>
            <a:chExt cx="5762520" cy="667440"/>
          </a:xfrm>
        </p:grpSpPr>
        <p:sp>
          <p:nvSpPr>
            <p:cNvPr id="508" name="CustomShape 4"/>
            <p:cNvSpPr/>
            <p:nvPr/>
          </p:nvSpPr>
          <p:spPr>
            <a:xfrm>
              <a:off x="3398040" y="1517040"/>
              <a:ext cx="5762520" cy="304200"/>
            </a:xfrm>
            <a:prstGeom prst="rightArrow">
              <a:avLst>
                <a:gd name="adj1" fmla="val 35365"/>
                <a:gd name="adj2" fmla="val 97561"/>
              </a:avLst>
            </a:prstGeom>
            <a:ln>
              <a:rou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509" name="CustomShape 5"/>
            <p:cNvSpPr/>
            <p:nvPr/>
          </p:nvSpPr>
          <p:spPr>
            <a:xfrm>
              <a:off x="3426120" y="1153800"/>
              <a:ext cx="54640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234465"/>
                  </a:solidFill>
                  <a:latin typeface="Calibri"/>
                  <a:ea typeface="DejaVu Sans"/>
                </a:rPr>
                <a:t>1. HTTP request (initial page load)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510" name="Group 6"/>
          <p:cNvGrpSpPr/>
          <p:nvPr/>
        </p:nvGrpSpPr>
        <p:grpSpPr>
          <a:xfrm>
            <a:off x="3417480" y="1864440"/>
            <a:ext cx="5781240" cy="655200"/>
            <a:chOff x="3417480" y="1864440"/>
            <a:chExt cx="5781240" cy="655200"/>
          </a:xfrm>
        </p:grpSpPr>
        <p:sp>
          <p:nvSpPr>
            <p:cNvPr id="511" name="CustomShape 7"/>
            <p:cNvSpPr/>
            <p:nvPr/>
          </p:nvSpPr>
          <p:spPr>
            <a:xfrm rot="10800000">
              <a:off x="3417480" y="2215440"/>
              <a:ext cx="5781240" cy="304200"/>
            </a:xfrm>
            <a:prstGeom prst="rightArrow">
              <a:avLst>
                <a:gd name="adj1" fmla="val 35365"/>
                <a:gd name="adj2" fmla="val 97561"/>
              </a:avLst>
            </a:prstGeom>
            <a:ln>
              <a:rou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512" name="CustomShape 8"/>
            <p:cNvSpPr/>
            <p:nvPr/>
          </p:nvSpPr>
          <p:spPr>
            <a:xfrm>
              <a:off x="4556880" y="1864440"/>
              <a:ext cx="395280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234465"/>
                  </a:solidFill>
                  <a:latin typeface="Calibri"/>
                  <a:ea typeface="DejaVu Sans"/>
                </a:rPr>
                <a:t>2. HTTP response (HTML page)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13" name="Line 9"/>
          <p:cNvSpPr/>
          <p:nvPr/>
        </p:nvSpPr>
        <p:spPr>
          <a:xfrm>
            <a:off x="2849760" y="1150920"/>
            <a:ext cx="360" cy="5249880"/>
          </a:xfrm>
          <a:prstGeom prst="line">
            <a:avLst/>
          </a:prstGeom>
          <a:ln w="38160">
            <a:solidFill>
              <a:schemeClr val="tx1">
                <a:lumMod val="60000"/>
                <a:lumOff val="40000"/>
              </a:schemeClr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4" name="Line 10"/>
          <p:cNvSpPr/>
          <p:nvPr/>
        </p:nvSpPr>
        <p:spPr>
          <a:xfrm>
            <a:off x="9529920" y="1150920"/>
            <a:ext cx="360" cy="5249880"/>
          </a:xfrm>
          <a:prstGeom prst="line">
            <a:avLst/>
          </a:prstGeom>
          <a:ln w="38160">
            <a:solidFill>
              <a:schemeClr val="tx1">
                <a:lumMod val="60000"/>
                <a:lumOff val="40000"/>
              </a:schemeClr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15" name="Group 11"/>
          <p:cNvGrpSpPr/>
          <p:nvPr/>
        </p:nvGrpSpPr>
        <p:grpSpPr>
          <a:xfrm>
            <a:off x="5259240" y="2604960"/>
            <a:ext cx="3938400" cy="666000"/>
            <a:chOff x="5259240" y="2604960"/>
            <a:chExt cx="3938400" cy="666000"/>
          </a:xfrm>
        </p:grpSpPr>
        <p:sp>
          <p:nvSpPr>
            <p:cNvPr id="516" name="CustomShape 12"/>
            <p:cNvSpPr/>
            <p:nvPr/>
          </p:nvSpPr>
          <p:spPr>
            <a:xfrm>
              <a:off x="5259240" y="2946600"/>
              <a:ext cx="3938400" cy="324360"/>
            </a:xfrm>
            <a:prstGeom prst="rightArrow">
              <a:avLst>
                <a:gd name="adj1" fmla="val 35365"/>
                <a:gd name="adj2" fmla="val 97561"/>
              </a:avLst>
            </a:prstGeom>
            <a:ln>
              <a:rou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517" name="CustomShape 13"/>
            <p:cNvSpPr/>
            <p:nvPr/>
          </p:nvSpPr>
          <p:spPr>
            <a:xfrm>
              <a:off x="5259240" y="2604960"/>
              <a:ext cx="363996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234465"/>
                  </a:solidFill>
                  <a:latin typeface="Calibri"/>
                  <a:ea typeface="DejaVu Sans"/>
                </a:rPr>
                <a:t>AJAX request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18" name="CustomShape 14"/>
          <p:cNvSpPr/>
          <p:nvPr/>
        </p:nvSpPr>
        <p:spPr>
          <a:xfrm rot="5400000">
            <a:off x="3778200" y="4590000"/>
            <a:ext cx="777240" cy="295920"/>
          </a:xfrm>
          <a:prstGeom prst="rightArrow">
            <a:avLst>
              <a:gd name="adj1" fmla="val 35365"/>
              <a:gd name="adj2" fmla="val 76679"/>
            </a:avLst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grpSp>
        <p:nvGrpSpPr>
          <p:cNvPr id="519" name="Group 15"/>
          <p:cNvGrpSpPr/>
          <p:nvPr/>
        </p:nvGrpSpPr>
        <p:grpSpPr>
          <a:xfrm>
            <a:off x="5204160" y="3422160"/>
            <a:ext cx="3994560" cy="968400"/>
            <a:chOff x="5204160" y="3422160"/>
            <a:chExt cx="3994560" cy="968400"/>
          </a:xfrm>
        </p:grpSpPr>
        <p:sp>
          <p:nvSpPr>
            <p:cNvPr id="520" name="CustomShape 16"/>
            <p:cNvSpPr/>
            <p:nvPr/>
          </p:nvSpPr>
          <p:spPr>
            <a:xfrm rot="10800000">
              <a:off x="5204160" y="3786840"/>
              <a:ext cx="3994560" cy="304200"/>
            </a:xfrm>
            <a:prstGeom prst="rightArrow">
              <a:avLst>
                <a:gd name="adj1" fmla="val 35365"/>
                <a:gd name="adj2" fmla="val 97561"/>
              </a:avLst>
            </a:prstGeom>
            <a:ln>
              <a:rou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521" name="CustomShape 17"/>
            <p:cNvSpPr/>
            <p:nvPr/>
          </p:nvSpPr>
          <p:spPr>
            <a:xfrm>
              <a:off x="5539320" y="3422160"/>
              <a:ext cx="36586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234465"/>
                  </a:solidFill>
                  <a:latin typeface="Calibri"/>
                  <a:ea typeface="DejaVu Sans"/>
                </a:rPr>
                <a:t>AJAX response (asynchronous)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522" name="CustomShape 18"/>
            <p:cNvSpPr/>
            <p:nvPr/>
          </p:nvSpPr>
          <p:spPr>
            <a:xfrm>
              <a:off x="5539320" y="4026240"/>
              <a:ext cx="36586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234465"/>
                  </a:solidFill>
                  <a:latin typeface="Calibri"/>
                  <a:ea typeface="DejaVu Sans"/>
                </a:rPr>
                <a:t>Returns data as JSON / HTML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523" name="Group 19"/>
          <p:cNvGrpSpPr/>
          <p:nvPr/>
        </p:nvGrpSpPr>
        <p:grpSpPr>
          <a:xfrm>
            <a:off x="609480" y="2273400"/>
            <a:ext cx="2116440" cy="2878560"/>
            <a:chOff x="609480" y="2273400"/>
            <a:chExt cx="2116440" cy="2878560"/>
          </a:xfrm>
        </p:grpSpPr>
        <p:pic>
          <p:nvPicPr>
            <p:cNvPr id="524" name="Picture 6" descr=""/>
            <p:cNvPicPr/>
            <p:nvPr/>
          </p:nvPicPr>
          <p:blipFill>
            <a:blip r:embed="rId1"/>
            <a:stretch/>
          </p:blipFill>
          <p:spPr>
            <a:xfrm>
              <a:off x="609480" y="2273400"/>
              <a:ext cx="2116440" cy="2116440"/>
            </a:xfrm>
            <a:prstGeom prst="rect">
              <a:avLst/>
            </a:prstGeom>
            <a:ln>
              <a:noFill/>
            </a:ln>
          </p:spPr>
        </p:pic>
        <p:sp>
          <p:nvSpPr>
            <p:cNvPr id="525" name="CustomShape 20"/>
            <p:cNvSpPr/>
            <p:nvPr/>
          </p:nvSpPr>
          <p:spPr>
            <a:xfrm>
              <a:off x="682200" y="4209120"/>
              <a:ext cx="1822320" cy="942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2800" spc="-1" strike="noStrike">
                  <a:solidFill>
                    <a:srgbClr val="234465"/>
                  </a:solidFill>
                  <a:latin typeface="Calibri"/>
                  <a:ea typeface="DejaVu Sans"/>
                </a:rPr>
                <a:t>Web Client</a:t>
              </a:r>
              <a:endParaRPr b="0" lang="en-US" sz="2800" spc="-1" strike="noStrike">
                <a:latin typeface="Arial"/>
              </a:endParaRPr>
            </a:p>
          </p:txBody>
        </p:sp>
        <p:pic>
          <p:nvPicPr>
            <p:cNvPr id="526" name="Picture 2" descr=""/>
            <p:cNvPicPr/>
            <p:nvPr/>
          </p:nvPicPr>
          <p:blipFill>
            <a:blip r:embed="rId2"/>
            <a:stretch/>
          </p:blipFill>
          <p:spPr>
            <a:xfrm>
              <a:off x="727920" y="2413080"/>
              <a:ext cx="885240" cy="885240"/>
            </a:xfrm>
            <a:prstGeom prst="rect">
              <a:avLst/>
            </a:prstGeom>
            <a:ln>
              <a:noFill/>
            </a:ln>
            <a:effectLst>
              <a:outerShdw algn="ctr" blurRad="63500" rotWithShape="0" sx="102000" sy="102000">
                <a:srgbClr val="000000">
                  <a:alpha val="40000"/>
                </a:srgbClr>
              </a:outerShdw>
            </a:effectLst>
          </p:spPr>
        </p:pic>
      </p:grpSp>
      <p:grpSp>
        <p:nvGrpSpPr>
          <p:cNvPr id="527" name="Group 21"/>
          <p:cNvGrpSpPr/>
          <p:nvPr/>
        </p:nvGrpSpPr>
        <p:grpSpPr>
          <a:xfrm>
            <a:off x="9770040" y="2320560"/>
            <a:ext cx="2004480" cy="2885400"/>
            <a:chOff x="9770040" y="2320560"/>
            <a:chExt cx="2004480" cy="2885400"/>
          </a:xfrm>
        </p:grpSpPr>
        <p:sp>
          <p:nvSpPr>
            <p:cNvPr id="528" name="CustomShape 22"/>
            <p:cNvSpPr/>
            <p:nvPr/>
          </p:nvSpPr>
          <p:spPr>
            <a:xfrm>
              <a:off x="9770040" y="4263120"/>
              <a:ext cx="2004480" cy="942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2800" spc="-1" strike="noStrike">
                  <a:solidFill>
                    <a:srgbClr val="234465"/>
                  </a:solidFill>
                  <a:latin typeface="Calibri"/>
                  <a:ea typeface="DejaVu Sans"/>
                </a:rPr>
                <a:t>Web Server</a:t>
              </a:r>
              <a:endParaRPr b="0" lang="en-US" sz="2800" spc="-1" strike="noStrike">
                <a:latin typeface="Arial"/>
              </a:endParaRPr>
            </a:p>
          </p:txBody>
        </p:sp>
        <p:pic>
          <p:nvPicPr>
            <p:cNvPr id="529" name="Picture 2" descr=""/>
            <p:cNvPicPr/>
            <p:nvPr/>
          </p:nvPicPr>
          <p:blipFill>
            <a:blip r:embed="rId3"/>
            <a:stretch/>
          </p:blipFill>
          <p:spPr>
            <a:xfrm>
              <a:off x="9867240" y="2320560"/>
              <a:ext cx="1906560" cy="190656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530" name="Group 23"/>
          <p:cNvGrpSpPr/>
          <p:nvPr/>
        </p:nvGrpSpPr>
        <p:grpSpPr>
          <a:xfrm>
            <a:off x="5398560" y="4957200"/>
            <a:ext cx="2906280" cy="1492200"/>
            <a:chOff x="5398560" y="4957200"/>
            <a:chExt cx="2906280" cy="1492200"/>
          </a:xfrm>
        </p:grpSpPr>
        <p:pic>
          <p:nvPicPr>
            <p:cNvPr id="531" name="Picture 2" descr=""/>
            <p:cNvPicPr/>
            <p:nvPr/>
          </p:nvPicPr>
          <p:blipFill>
            <a:blip r:embed="rId4"/>
            <a:stretch/>
          </p:blipFill>
          <p:spPr>
            <a:xfrm>
              <a:off x="6528240" y="4957200"/>
              <a:ext cx="1776600" cy="1492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532" name="CustomShape 24"/>
            <p:cNvSpPr/>
            <p:nvPr/>
          </p:nvSpPr>
          <p:spPr>
            <a:xfrm>
              <a:off x="5398560" y="5540760"/>
              <a:ext cx="880200" cy="324720"/>
            </a:xfrm>
            <a:prstGeom prst="rightArrow">
              <a:avLst>
                <a:gd name="adj1" fmla="val 35365"/>
                <a:gd name="adj2" fmla="val 97561"/>
              </a:avLst>
            </a:prstGeom>
            <a:ln>
              <a:rou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</p:sp>
      </p:grpSp>
      <p:sp>
        <p:nvSpPr>
          <p:cNvPr id="533" name="CustomShape 25"/>
          <p:cNvSpPr/>
          <p:nvPr/>
        </p:nvSpPr>
        <p:spPr>
          <a:xfrm>
            <a:off x="2973240" y="2896560"/>
            <a:ext cx="2187000" cy="401760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80">
            <a:solidFill>
              <a:srgbClr val="1a334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UI Interaction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4" name="CustomShape 26"/>
          <p:cNvSpPr/>
          <p:nvPr/>
        </p:nvSpPr>
        <p:spPr>
          <a:xfrm>
            <a:off x="2973240" y="3776040"/>
            <a:ext cx="2187000" cy="401760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80">
            <a:solidFill>
              <a:srgbClr val="1a334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AJAX handler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5" name="CustomShape 27"/>
          <p:cNvSpPr/>
          <p:nvPr/>
        </p:nvSpPr>
        <p:spPr>
          <a:xfrm>
            <a:off x="3194640" y="5298840"/>
            <a:ext cx="1930320" cy="803160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80">
            <a:solidFill>
              <a:srgbClr val="1a334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Modify the page DOM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46" dur="indefinite" restart="never" nodeType="tmRoot">
          <p:childTnLst>
            <p:seq>
              <p:cTn id="447" dur="indefinite" nodeType="mainSeq">
                <p:childTnLst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ustomShape 1"/>
          <p:cNvSpPr/>
          <p:nvPr/>
        </p:nvSpPr>
        <p:spPr>
          <a:xfrm>
            <a:off x="2065680" y="1121040"/>
            <a:ext cx="10125720" cy="52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 fontScale="64000"/>
          </a:bodyPr>
          <a:p>
            <a:pPr marL="45684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2800" spc="-1" strike="noStrike">
                <a:solidFill>
                  <a:srgbClr val="ffa000"/>
                </a:solidFill>
                <a:latin typeface="Calibri"/>
              </a:rPr>
              <a:t>jQuery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 simplifies how developers make AJAX calls</a:t>
            </a:r>
            <a:endParaRPr b="0" lang="en-US" sz="2800" spc="-1" strike="noStrike">
              <a:latin typeface="Arial"/>
            </a:endParaRPr>
          </a:p>
          <a:p>
            <a:pPr marL="45684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Low-Level Interface</a:t>
            </a:r>
            <a:endParaRPr b="0" lang="en-US" sz="2800" spc="-1" strike="noStrike">
              <a:latin typeface="Arial"/>
            </a:endParaRPr>
          </a:p>
          <a:p>
            <a:pPr lvl="1" marL="99000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a000"/>
                </a:solidFill>
                <a:latin typeface="Calibri"/>
              </a:rPr>
              <a:t>jQuery.ajax() 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- Perform an asynchronous HTTP (Ajax) request.</a:t>
            </a:r>
            <a:endParaRPr b="0" lang="en-US" sz="2800" spc="-1" strike="noStrike">
              <a:latin typeface="Arial"/>
            </a:endParaRPr>
          </a:p>
          <a:p>
            <a:pPr lvl="1" marL="99000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a000"/>
                </a:solidFill>
                <a:latin typeface="Calibri"/>
              </a:rPr>
              <a:t>jQuery.ajaxPrefilter() 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- Handle custom Ajax options or modify existing options before each request is sent and before they </a:t>
            </a:r>
            <a:br/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are processed by $.ajax().</a:t>
            </a:r>
            <a:endParaRPr b="0" lang="en-US" sz="2800" spc="-1" strike="noStrike">
              <a:latin typeface="Arial"/>
            </a:endParaRPr>
          </a:p>
          <a:p>
            <a:pPr lvl="1" marL="99000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a000"/>
                </a:solidFill>
                <a:latin typeface="Calibri"/>
              </a:rPr>
              <a:t>jQuery.ajaxSetup() 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- Set default values for future Ajax </a:t>
            </a:r>
            <a:br/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requests. Its use is </a:t>
            </a:r>
            <a:r>
              <a:rPr b="0" lang="en-US" sz="2800" spc="-1" strike="noStrike">
                <a:solidFill>
                  <a:srgbClr val="ffa000"/>
                </a:solidFill>
                <a:latin typeface="Calibri"/>
              </a:rPr>
              <a:t>not recommended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.</a:t>
            </a:r>
            <a:endParaRPr b="0" lang="en-US" sz="2800" spc="-1" strike="noStrike">
              <a:latin typeface="Arial"/>
            </a:endParaRPr>
          </a:p>
          <a:p>
            <a:pPr lvl="1" marL="99000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a000"/>
                </a:solidFill>
                <a:latin typeface="Calibri"/>
              </a:rPr>
              <a:t>jQuery.ajaxTransport() 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- Creates an object that handles the </a:t>
            </a:r>
            <a:br/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actual transmission of Ajax data.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537" name="CustomShape 2"/>
          <p:cNvSpPr/>
          <p:nvPr/>
        </p:nvSpPr>
        <p:spPr>
          <a:xfrm>
            <a:off x="1297080" y="100800"/>
            <a:ext cx="839880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jQuery AJAX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6" dur="indefinite" restart="never" nodeType="tmRoot">
          <p:childTnLst>
            <p:seq>
              <p:cTn id="47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CustomShape 1"/>
          <p:cNvSpPr/>
          <p:nvPr/>
        </p:nvSpPr>
        <p:spPr>
          <a:xfrm>
            <a:off x="2065680" y="1121040"/>
            <a:ext cx="10125720" cy="52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 fontScale="49000"/>
          </a:bodyPr>
          <a:p>
            <a:pPr marL="45684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Shorthand Methods</a:t>
            </a:r>
            <a:endParaRPr b="0" lang="en-US" sz="3400" spc="-1" strike="noStrike">
              <a:latin typeface="Arial"/>
            </a:endParaRPr>
          </a:p>
          <a:p>
            <a:pPr lvl="1" marL="99000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a000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a000"/>
                </a:solidFill>
                <a:latin typeface="Calibri"/>
              </a:rPr>
              <a:t>jQuery.get()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- Load data from the server using a HTTP GET request.</a:t>
            </a:r>
            <a:endParaRPr b="0" lang="en-US" sz="3200" spc="-1" strike="noStrike">
              <a:latin typeface="Arial"/>
            </a:endParaRPr>
          </a:p>
          <a:p>
            <a:pPr lvl="1" marL="99000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a000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a000"/>
                </a:solidFill>
                <a:latin typeface="Calibri"/>
              </a:rPr>
              <a:t>jQuery.getJSON()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- Load JSON-encoded data from the </a:t>
            </a:r>
            <a:br/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server using a GET HTTP request</a:t>
            </a:r>
            <a:endParaRPr b="0" lang="en-US" sz="3200" spc="-1" strike="noStrike">
              <a:latin typeface="Arial"/>
            </a:endParaRPr>
          </a:p>
          <a:p>
            <a:pPr lvl="1" marL="99000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a000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a000"/>
                </a:solidFill>
                <a:latin typeface="Calibri"/>
              </a:rPr>
              <a:t>jQuery.getScript()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- Load a JavaScript file from the server using a GET HTTP request, then execute it.</a:t>
            </a:r>
            <a:endParaRPr b="0" lang="en-US" sz="3200" spc="-1" strike="noStrike">
              <a:latin typeface="Arial"/>
            </a:endParaRPr>
          </a:p>
          <a:p>
            <a:pPr lvl="1" marL="99000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a000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a000"/>
                </a:solidFill>
                <a:latin typeface="Calibri"/>
              </a:rPr>
              <a:t>jQuery.post()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- Load data from the server using a HTTP </a:t>
            </a:r>
            <a:br/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POST request.</a:t>
            </a:r>
            <a:endParaRPr b="0" lang="en-US" sz="3200" spc="-1" strike="noStrike">
              <a:latin typeface="Arial"/>
            </a:endParaRPr>
          </a:p>
          <a:p>
            <a:pPr lvl="1" marL="99000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a000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a000"/>
                </a:solidFill>
                <a:latin typeface="Calibri"/>
              </a:rPr>
              <a:t>.load()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- Load data from the server and place the returned HTML into the matched element.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39" name="CustomShape 2"/>
          <p:cNvSpPr/>
          <p:nvPr/>
        </p:nvSpPr>
        <p:spPr>
          <a:xfrm>
            <a:off x="1297080" y="100800"/>
            <a:ext cx="839880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jQuery AJAX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8" dur="indefinite" restart="never" nodeType="tmRoot">
          <p:childTnLst>
            <p:seq>
              <p:cTn id="47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11566440" y="6397200"/>
            <a:ext cx="428040" cy="3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BFD18531-85BD-41DD-9CD2-D53014C46D77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386" name="CustomShape 2"/>
          <p:cNvSpPr/>
          <p:nvPr/>
        </p:nvSpPr>
        <p:spPr>
          <a:xfrm>
            <a:off x="191880" y="1151280"/>
            <a:ext cx="11804040" cy="537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6600" spc="-1" strike="noStrike" u="sng">
                <a:solidFill>
                  <a:srgbClr val="ffa000"/>
                </a:solidFill>
                <a:uFillTx/>
                <a:latin typeface="Calibri"/>
              </a:rPr>
              <a:t>sli.do</a:t>
            </a:r>
            <a:br/>
            <a:r>
              <a:rPr b="1" lang="en-US" sz="9600" spc="-1" strike="noStrike">
                <a:solidFill>
                  <a:srgbClr val="234465"/>
                </a:solidFill>
                <a:latin typeface="Calibri"/>
              </a:rPr>
              <a:t>#java-web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387" name="CustomShape 3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Have a Question?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8" dur="indefinite" restart="never" nodeType="tmRoot">
          <p:childTnLst>
            <p:seq>
              <p:cTn id="2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CustomShape 1"/>
          <p:cNvSpPr/>
          <p:nvPr/>
        </p:nvSpPr>
        <p:spPr>
          <a:xfrm>
            <a:off x="2065680" y="1121040"/>
            <a:ext cx="10125720" cy="52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 fontScale="40000"/>
          </a:bodyPr>
          <a:p>
            <a:pPr marL="45684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Global Ajax Event Handlers</a:t>
            </a:r>
            <a:endParaRPr b="0" lang="en-US" sz="3400" spc="-1" strike="noStrike">
              <a:latin typeface="Arial"/>
            </a:endParaRPr>
          </a:p>
          <a:p>
            <a:pPr lvl="1" marL="99000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a000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a000"/>
                </a:solidFill>
                <a:latin typeface="Calibri"/>
              </a:rPr>
              <a:t>.ajaxComplete()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- Register a handler to be called when Ajax requests complete</a:t>
            </a:r>
            <a:endParaRPr b="0" lang="en-US" sz="3200" spc="-1" strike="noStrike">
              <a:latin typeface="Arial"/>
            </a:endParaRPr>
          </a:p>
          <a:p>
            <a:pPr lvl="1" marL="99000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a000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a000"/>
                </a:solidFill>
                <a:latin typeface="Calibri"/>
              </a:rPr>
              <a:t>.ajaxError()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- Register a handler to be called when Ajax requests </a:t>
            </a:r>
            <a:br/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complete with an error</a:t>
            </a:r>
            <a:endParaRPr b="0" lang="en-US" sz="3200" spc="-1" strike="noStrike">
              <a:latin typeface="Arial"/>
            </a:endParaRPr>
          </a:p>
          <a:p>
            <a:pPr lvl="1" marL="99000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a000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a000"/>
                </a:solidFill>
                <a:latin typeface="Calibri"/>
              </a:rPr>
              <a:t>.ajaxSend()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- Attach a function to be executed before an Ajax request is sent</a:t>
            </a:r>
            <a:endParaRPr b="0" lang="en-US" sz="3200" spc="-1" strike="noStrike">
              <a:latin typeface="Arial"/>
            </a:endParaRPr>
          </a:p>
          <a:p>
            <a:pPr lvl="1" marL="99000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a000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a000"/>
                </a:solidFill>
                <a:latin typeface="Calibri"/>
              </a:rPr>
              <a:t>.ajaxStart()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- Register a handler to be called when the first Ajax </a:t>
            </a:r>
            <a:br/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request begins</a:t>
            </a:r>
            <a:endParaRPr b="0" lang="en-US" sz="3200" spc="-1" strike="noStrike">
              <a:latin typeface="Arial"/>
            </a:endParaRPr>
          </a:p>
          <a:p>
            <a:pPr lvl="1" marL="99000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a000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a000"/>
                </a:solidFill>
                <a:latin typeface="Calibri"/>
              </a:rPr>
              <a:t>.ajaxStop()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- Register a handler to be called when all Ajax requests </a:t>
            </a:r>
            <a:br/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have completed</a:t>
            </a:r>
            <a:endParaRPr b="0" lang="en-US" sz="3200" spc="-1" strike="noStrike">
              <a:latin typeface="Arial"/>
            </a:endParaRPr>
          </a:p>
          <a:p>
            <a:pPr lvl="1" marL="99000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a000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a000"/>
                </a:solidFill>
                <a:latin typeface="Calibri"/>
              </a:rPr>
              <a:t>.ajaxSuccess()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- Attach a function to be executed whenever an Ajax </a:t>
            </a:r>
            <a:br/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request completes successfully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41" name="CustomShape 2"/>
          <p:cNvSpPr/>
          <p:nvPr/>
        </p:nvSpPr>
        <p:spPr>
          <a:xfrm>
            <a:off x="1297080" y="100800"/>
            <a:ext cx="839880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jQuery AJAX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80" dur="indefinite" restart="never" nodeType="tmRoot">
          <p:childTnLst>
            <p:seq>
              <p:cTn id="48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CustomShape 1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jQuery – GET &amp; POST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43" name="CustomShape 2"/>
          <p:cNvSpPr/>
          <p:nvPr/>
        </p:nvSpPr>
        <p:spPr>
          <a:xfrm>
            <a:off x="304920" y="1555920"/>
            <a:ext cx="5527800" cy="50227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$.ajax('myservice/username',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data: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    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id: 'some-unique-id'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})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.then(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function success(name)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    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alert('User\'s name is ' + name);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},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function fail(data, status)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    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alert('Request failed.  Returned status of ' + status);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);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44" name="CustomShape 3"/>
          <p:cNvSpPr/>
          <p:nvPr/>
        </p:nvSpPr>
        <p:spPr>
          <a:xfrm>
            <a:off x="6354360" y="1555920"/>
            <a:ext cx="5527800" cy="51652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>
            <a:spAutoFit/>
          </a:bodyPr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234465"/>
                </a:solidFill>
                <a:latin typeface="Consolas"/>
                <a:ea typeface="DejaVu Sans"/>
              </a:rPr>
              <a:t>var newName = 'John Smith';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234465"/>
                </a:solidFill>
                <a:latin typeface="Consolas"/>
                <a:ea typeface="DejaVu Sans"/>
              </a:rPr>
              <a:t>$.ajax('myservice/username?' + $.param({id: 'some-unique-id'}), {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1500" spc="-1" strike="noStrike">
                <a:solidFill>
                  <a:srgbClr val="234465"/>
                </a:solidFill>
                <a:latin typeface="Consolas"/>
                <a:ea typeface="DejaVu Sans"/>
              </a:rPr>
              <a:t>method: 'POST',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1500" spc="-1" strike="noStrike">
                <a:solidFill>
                  <a:srgbClr val="234465"/>
                </a:solidFill>
                <a:latin typeface="Consolas"/>
                <a:ea typeface="DejaVu Sans"/>
              </a:rPr>
              <a:t>data: {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234465"/>
                </a:solidFill>
                <a:latin typeface="Consolas"/>
                <a:ea typeface="DejaVu Sans"/>
              </a:rPr>
              <a:t>        </a:t>
            </a:r>
            <a:r>
              <a:rPr b="1" lang="en-US" sz="1500" spc="-1" strike="noStrike">
                <a:solidFill>
                  <a:srgbClr val="234465"/>
                </a:solidFill>
                <a:latin typeface="Consolas"/>
                <a:ea typeface="DejaVu Sans"/>
              </a:rPr>
              <a:t>name: newName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15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234465"/>
                </a:solidFill>
                <a:latin typeface="Consolas"/>
                <a:ea typeface="DejaVu Sans"/>
              </a:rPr>
              <a:t>})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234465"/>
                </a:solidFill>
                <a:latin typeface="Consolas"/>
                <a:ea typeface="DejaVu Sans"/>
              </a:rPr>
              <a:t>.then(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1500" spc="-1" strike="noStrike">
                <a:solidFill>
                  <a:srgbClr val="234465"/>
                </a:solidFill>
                <a:latin typeface="Consolas"/>
                <a:ea typeface="DejaVu Sans"/>
              </a:rPr>
              <a:t>function success(name) {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234465"/>
                </a:solidFill>
                <a:latin typeface="Consolas"/>
                <a:ea typeface="DejaVu Sans"/>
              </a:rPr>
              <a:t>        </a:t>
            </a:r>
            <a:r>
              <a:rPr b="1" lang="en-US" sz="1500" spc="-1" strike="noStrike">
                <a:solidFill>
                  <a:srgbClr val="234465"/>
                </a:solidFill>
                <a:latin typeface="Consolas"/>
                <a:ea typeface="DejaVu Sans"/>
              </a:rPr>
              <a:t>if (name !== newName) {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234465"/>
                </a:solidFill>
                <a:latin typeface="Consolas"/>
                <a:ea typeface="DejaVu Sans"/>
              </a:rPr>
              <a:t>            </a:t>
            </a:r>
            <a:r>
              <a:rPr b="1" lang="en-US" sz="1500" spc="-1" strike="noStrike">
                <a:solidFill>
                  <a:srgbClr val="234465"/>
                </a:solidFill>
                <a:latin typeface="Consolas"/>
                <a:ea typeface="DejaVu Sans"/>
              </a:rPr>
              <a:t>alert('Something went wrong.  Name is now ' + name);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234465"/>
                </a:solidFill>
                <a:latin typeface="Consolas"/>
                <a:ea typeface="DejaVu Sans"/>
              </a:rPr>
              <a:t>        </a:t>
            </a:r>
            <a:r>
              <a:rPr b="1" lang="en-US" sz="15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1500" spc="-1" strike="noStrike">
                <a:solidFill>
                  <a:srgbClr val="234465"/>
                </a:solidFill>
                <a:latin typeface="Consolas"/>
                <a:ea typeface="DejaVu Sans"/>
              </a:rPr>
              <a:t>},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1500" spc="-1" strike="noStrike">
                <a:solidFill>
                  <a:srgbClr val="234465"/>
                </a:solidFill>
                <a:latin typeface="Consolas"/>
                <a:ea typeface="DejaVu Sans"/>
              </a:rPr>
              <a:t>function fail(data, status) {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234465"/>
                </a:solidFill>
                <a:latin typeface="Consolas"/>
                <a:ea typeface="DejaVu Sans"/>
              </a:rPr>
              <a:t>        </a:t>
            </a:r>
            <a:r>
              <a:rPr b="1" lang="en-US" sz="1500" spc="-1" strike="noStrike">
                <a:solidFill>
                  <a:srgbClr val="234465"/>
                </a:solidFill>
                <a:latin typeface="Consolas"/>
                <a:ea typeface="DejaVu Sans"/>
              </a:rPr>
              <a:t>alert('Request failed.  Returned status of ' + status);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15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234465"/>
                </a:solidFill>
                <a:latin typeface="Consolas"/>
                <a:ea typeface="DejaVu Sans"/>
              </a:rPr>
              <a:t>);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82" dur="indefinite" restart="never" nodeType="tmRoot">
          <p:childTnLst>
            <p:seq>
              <p:cTn id="48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CustomShape 1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Fetch API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546" name="CustomShape 2"/>
          <p:cNvSpPr/>
          <p:nvPr/>
        </p:nvSpPr>
        <p:spPr>
          <a:xfrm>
            <a:off x="11763360" y="6397560"/>
            <a:ext cx="428040" cy="3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961A48D2-56E4-467E-A96B-5C9A9DB6A972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pic>
        <p:nvPicPr>
          <p:cNvPr id="547" name="Picture 6" descr=""/>
          <p:cNvPicPr/>
          <p:nvPr/>
        </p:nvPicPr>
        <p:blipFill>
          <a:blip r:embed="rId1"/>
          <a:stretch/>
        </p:blipFill>
        <p:spPr>
          <a:xfrm>
            <a:off x="4572000" y="1181160"/>
            <a:ext cx="3085560" cy="3085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84" dur="indefinite" restart="never" nodeType="tmRoot">
          <p:childTnLst>
            <p:seq>
              <p:cTn id="48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CustomShape 1"/>
          <p:cNvSpPr/>
          <p:nvPr/>
        </p:nvSpPr>
        <p:spPr>
          <a:xfrm>
            <a:off x="190440" y="1196280"/>
            <a:ext cx="11817360" cy="52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45684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Fetch provides a generic definition of Request and Response     objects</a:t>
            </a:r>
            <a:endParaRPr b="0" lang="en-US" sz="3400" spc="-1" strike="noStrike">
              <a:latin typeface="Arial"/>
            </a:endParaRPr>
          </a:p>
          <a:p>
            <a:pPr marL="45684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They can be used:</a:t>
            </a:r>
            <a:endParaRPr b="0" lang="en-US" sz="3400" spc="-1" strike="noStrike">
              <a:latin typeface="Arial"/>
            </a:endParaRPr>
          </a:p>
          <a:p>
            <a:pPr lvl="1" marL="99000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7c86d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When they are needed</a:t>
            </a:r>
            <a:endParaRPr b="0" lang="en-US" sz="3200" spc="-1" strike="noStrike">
              <a:latin typeface="Arial"/>
            </a:endParaRPr>
          </a:p>
          <a:p>
            <a:pPr lvl="1" marL="99000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7c86d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For service workers</a:t>
            </a:r>
            <a:endParaRPr b="0" lang="en-US" sz="3200" spc="-1" strike="noStrike">
              <a:latin typeface="Arial"/>
            </a:endParaRPr>
          </a:p>
          <a:p>
            <a:pPr lvl="1" marL="99000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7c86d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Cache API</a:t>
            </a:r>
            <a:endParaRPr b="0" lang="en-US" sz="3200" spc="-1" strike="noStrike">
              <a:latin typeface="Arial"/>
            </a:endParaRPr>
          </a:p>
          <a:p>
            <a:pPr lvl="1" marL="99000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7c86d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Similar things that handle or modify requests and responses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49" name="CustomShape 2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Fetch API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86" dur="indefinite" restart="never" nodeType="tmRoot">
          <p:childTnLst>
            <p:seq>
              <p:cTn id="48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CustomShape 1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Fetch API (Demo)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51" name="CustomShape 2"/>
          <p:cNvSpPr/>
          <p:nvPr/>
        </p:nvSpPr>
        <p:spPr>
          <a:xfrm>
            <a:off x="11651400" y="6482160"/>
            <a:ext cx="428040" cy="3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1F08FB76-B4AF-42C2-833E-3D8BCCEC5AF5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grpSp>
        <p:nvGrpSpPr>
          <p:cNvPr id="552" name="Group 3"/>
          <p:cNvGrpSpPr/>
          <p:nvPr/>
        </p:nvGrpSpPr>
        <p:grpSpPr>
          <a:xfrm>
            <a:off x="190440" y="1203480"/>
            <a:ext cx="7746480" cy="5401080"/>
            <a:chOff x="190440" y="1203480"/>
            <a:chExt cx="7746480" cy="5401080"/>
          </a:xfrm>
        </p:grpSpPr>
        <p:sp>
          <p:nvSpPr>
            <p:cNvPr id="553" name="CustomShape 4"/>
            <p:cNvSpPr/>
            <p:nvPr/>
          </p:nvSpPr>
          <p:spPr>
            <a:xfrm>
              <a:off x="190440" y="1203480"/>
              <a:ext cx="7746120" cy="53557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600">
              <a:solidFill>
                <a:schemeClr val="accent5">
                  <a:lumMod val="60000"/>
                  <a:lumOff val="4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@GetMapping("/")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public ModelAndView index(ModelAndView modelAndView) {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    </a:t>
              </a:r>
              <a:r>
                <a:rPr b="1" lang="en-US" sz="18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modelAndView.setViewName("index");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    </a:t>
              </a:r>
              <a:r>
                <a:rPr b="1" lang="en-US" sz="18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return modelAndView;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}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@GetMapping(value = "</a:t>
              </a:r>
              <a:r>
                <a:rPr b="1" lang="en-US" sz="1800" spc="-1" strike="noStrike">
                  <a:solidFill>
                    <a:srgbClr val="ffa000"/>
                  </a:solidFill>
                  <a:latin typeface="Consolas"/>
                  <a:ea typeface="DejaVu Sans"/>
                </a:rPr>
                <a:t>/fetch</a:t>
              </a:r>
              <a:r>
                <a:rPr b="1" lang="en-US" sz="18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", produces = "</a:t>
              </a:r>
              <a:r>
                <a:rPr b="1" lang="en-US" sz="1800" spc="-1" strike="noStrike">
                  <a:solidFill>
                    <a:srgbClr val="ffa000"/>
                  </a:solidFill>
                  <a:latin typeface="Consolas"/>
                  <a:ea typeface="DejaVu Sans"/>
                </a:rPr>
                <a:t>application/json</a:t>
              </a:r>
              <a:r>
                <a:rPr b="1" lang="en-US" sz="18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")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@</a:t>
              </a:r>
              <a:r>
                <a:rPr b="1" lang="en-US" sz="1800" spc="-1" strike="noStrike">
                  <a:solidFill>
                    <a:srgbClr val="ffa000"/>
                  </a:solidFill>
                  <a:latin typeface="Consolas"/>
                  <a:ea typeface="DejaVu Sans"/>
                </a:rPr>
                <a:t>ResponseBody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public </a:t>
              </a:r>
              <a:r>
                <a:rPr b="1" lang="en-US" sz="1800" spc="-1" strike="noStrike">
                  <a:solidFill>
                    <a:srgbClr val="ffa000"/>
                  </a:solidFill>
                  <a:latin typeface="Consolas"/>
                  <a:ea typeface="DejaVu Sans"/>
                </a:rPr>
                <a:t>Object</a:t>
              </a:r>
              <a:r>
                <a:rPr b="1" lang="en-US" sz="18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 fetchData() {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    </a:t>
              </a:r>
              <a:r>
                <a:rPr b="1" lang="en-US" sz="18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return new ArrayList&lt;Product&gt;() {{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        </a:t>
              </a:r>
              <a:r>
                <a:rPr b="1" lang="en-US" sz="18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add(new </a:t>
              </a:r>
              <a:r>
                <a:rPr b="1" lang="en-US" sz="1800" spc="-1" strike="noStrike">
                  <a:solidFill>
                    <a:srgbClr val="ffa000"/>
                  </a:solidFill>
                  <a:latin typeface="Consolas"/>
                  <a:ea typeface="DejaVu Sans"/>
                </a:rPr>
                <a:t>Product</a:t>
              </a:r>
              <a:r>
                <a:rPr b="1" lang="en-US" sz="18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(){{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            </a:t>
              </a:r>
              <a:r>
                <a:rPr b="1" lang="en-US" sz="18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setName("Chewing Gum");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            </a:t>
              </a:r>
              <a:r>
                <a:rPr b="1" lang="en-US" sz="18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setPrice(new BigDecimal(1.00));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            </a:t>
              </a:r>
              <a:r>
                <a:rPr b="1" lang="en-US" sz="18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setBarcode("133242556222");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        </a:t>
              </a:r>
              <a:r>
                <a:rPr b="1" lang="en-US" sz="18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}});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        </a:t>
              </a:r>
              <a:r>
                <a:rPr b="1" lang="en-US" sz="18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...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    </a:t>
              </a:r>
              <a:r>
                <a:rPr b="1" lang="en-US" sz="18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}};</a:t>
              </a:r>
              <a:br/>
              <a:r>
                <a:rPr b="1" lang="en-US" sz="18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}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54" name="CustomShape 5"/>
            <p:cNvSpPr/>
            <p:nvPr/>
          </p:nvSpPr>
          <p:spPr>
            <a:xfrm>
              <a:off x="5316840" y="5912280"/>
              <a:ext cx="2620080" cy="69228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600">
              <a:solidFill>
                <a:schemeClr val="accent5">
                  <a:lumMod val="60000"/>
                  <a:lumOff val="4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HomeController.java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55" name="CustomShape 6"/>
          <p:cNvSpPr/>
          <p:nvPr/>
        </p:nvSpPr>
        <p:spPr>
          <a:xfrm>
            <a:off x="8126280" y="1203480"/>
            <a:ext cx="3874320" cy="28868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public class Product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private String name;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private BigDecimal price;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private String barcode;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00b050"/>
                </a:solidFill>
                <a:latin typeface="Consolas"/>
                <a:ea typeface="DejaVu Sans"/>
              </a:rPr>
              <a:t>// Getters &amp; Setters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6" name="CustomShape 7"/>
          <p:cNvSpPr/>
          <p:nvPr/>
        </p:nvSpPr>
        <p:spPr>
          <a:xfrm>
            <a:off x="10252440" y="3142440"/>
            <a:ext cx="1748520" cy="6922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Product.java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57" name="Picture 12" descr=""/>
          <p:cNvPicPr/>
          <p:nvPr/>
        </p:nvPicPr>
        <p:blipFill>
          <a:blip r:embed="rId1"/>
          <a:stretch/>
        </p:blipFill>
        <p:spPr>
          <a:xfrm>
            <a:off x="8794080" y="3801960"/>
            <a:ext cx="2539080" cy="2539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88" dur="indefinite" restart="never" nodeType="tmRoot">
          <p:childTnLst>
            <p:seq>
              <p:cTn id="48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CustomShape 1"/>
          <p:cNvSpPr/>
          <p:nvPr/>
        </p:nvSpPr>
        <p:spPr>
          <a:xfrm>
            <a:off x="190440" y="1196280"/>
            <a:ext cx="11817360" cy="52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45684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Now let’s head to the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view</a:t>
            </a:r>
            <a:endParaRPr b="0" lang="en-US" sz="3200" spc="-1" strike="noStrike">
              <a:latin typeface="Arial"/>
            </a:endParaRPr>
          </a:p>
          <a:p>
            <a:pPr lvl="1" marL="99000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7c86d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There is no need for a separate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</a:rPr>
              <a:t>.js 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file for one-time use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9" name="CustomShape 2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Fetch API (Demo)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60" name="CustomShape 3"/>
          <p:cNvSpPr/>
          <p:nvPr/>
        </p:nvSpPr>
        <p:spPr>
          <a:xfrm>
            <a:off x="11566440" y="6397200"/>
            <a:ext cx="428040" cy="3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9FC6EC0B-ABD5-407F-AAC2-A737E37366B9}" type="slidenum">
              <a:rPr b="0" lang="en-US" sz="9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grpSp>
        <p:nvGrpSpPr>
          <p:cNvPr id="561" name="Group 4"/>
          <p:cNvGrpSpPr/>
          <p:nvPr/>
        </p:nvGrpSpPr>
        <p:grpSpPr>
          <a:xfrm>
            <a:off x="420120" y="2528280"/>
            <a:ext cx="11350800" cy="4258440"/>
            <a:chOff x="420120" y="2528280"/>
            <a:chExt cx="11350800" cy="4258440"/>
          </a:xfrm>
        </p:grpSpPr>
        <p:sp>
          <p:nvSpPr>
            <p:cNvPr id="562" name="CustomShape 5"/>
            <p:cNvSpPr/>
            <p:nvPr/>
          </p:nvSpPr>
          <p:spPr>
            <a:xfrm>
              <a:off x="420120" y="2528280"/>
              <a:ext cx="11350800" cy="425844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600">
              <a:solidFill>
                <a:schemeClr val="accent5">
                  <a:lumMod val="60000"/>
                  <a:lumOff val="4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...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&lt;div class="container-fluid"&gt;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    </a:t>
              </a:r>
              <a:r>
                <a:rPr b="1" lang="en-US" sz="18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&lt;h1 class="text-center mt-5 display-1"&gt;Data Fetch&lt;/h1&gt;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    </a:t>
              </a:r>
              <a:r>
                <a:rPr b="1" lang="en-US" sz="18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&lt;div class="</a:t>
              </a:r>
              <a:r>
                <a:rPr b="1" lang="en-US" sz="1800" spc="-1" strike="noStrike">
                  <a:solidFill>
                    <a:srgbClr val="ffa000"/>
                  </a:solidFill>
                  <a:latin typeface="Consolas"/>
                  <a:ea typeface="DejaVu Sans"/>
                </a:rPr>
                <a:t>data-container</a:t>
              </a:r>
              <a:r>
                <a:rPr b="1" lang="en-US" sz="18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 mt-5"&gt;&lt;/div&gt;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    </a:t>
              </a:r>
              <a:r>
                <a:rPr b="1" lang="en-US" sz="18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&lt;div class="button-holder mt-5"&gt;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        </a:t>
              </a:r>
              <a:r>
                <a:rPr b="1" lang="en-US" sz="18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&lt;button id="</a:t>
              </a:r>
              <a:r>
                <a:rPr b="1" lang="en-US" sz="1800" spc="-1" strike="noStrike">
                  <a:solidFill>
                    <a:srgbClr val="ffa000"/>
                  </a:solidFill>
                  <a:latin typeface="Consolas"/>
                  <a:ea typeface="DejaVu Sans"/>
                </a:rPr>
                <a:t>fetch-button</a:t>
              </a:r>
              <a:r>
                <a:rPr b="1" lang="en-US" sz="18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" class="btn btn-info"&gt;Fetch Data&lt;/button&gt;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        </a:t>
              </a:r>
              <a:r>
                <a:rPr b="1" lang="en-US" sz="18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&lt;button id="</a:t>
              </a:r>
              <a:r>
                <a:rPr b="1" lang="en-US" sz="1800" spc="-1" strike="noStrike">
                  <a:solidFill>
                    <a:srgbClr val="ffa000"/>
                  </a:solidFill>
                  <a:latin typeface="Consolas"/>
                  <a:ea typeface="DejaVu Sans"/>
                </a:rPr>
                <a:t>clear-button</a:t>
              </a:r>
              <a:r>
                <a:rPr b="1" lang="en-US" sz="18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" class="btn btn-secondary"&gt;Clear Data&lt;/button&gt;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    </a:t>
              </a:r>
              <a:r>
                <a:rPr b="1" lang="en-US" sz="18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&lt;/div&gt;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&lt;/div&gt;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&lt;script&gt;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    </a:t>
              </a:r>
              <a:r>
                <a:rPr b="1" lang="en-US" sz="1800" spc="-1" strike="noStrike">
                  <a:solidFill>
                    <a:srgbClr val="00b050"/>
                  </a:solidFill>
                  <a:latin typeface="Consolas"/>
                  <a:ea typeface="DejaVu Sans"/>
                </a:rPr>
                <a:t>// jQuery Event handlers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    </a:t>
              </a:r>
              <a:r>
                <a:rPr b="1" lang="en-US" sz="18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$('</a:t>
              </a:r>
              <a:r>
                <a:rPr b="1" lang="en-US" sz="1800" spc="-1" strike="noStrike">
                  <a:solidFill>
                    <a:srgbClr val="ffa000"/>
                  </a:solidFill>
                  <a:latin typeface="Consolas"/>
                  <a:ea typeface="DejaVu Sans"/>
                </a:rPr>
                <a:t>#fetch-button</a:t>
              </a:r>
              <a:r>
                <a:rPr b="1" lang="en-US" sz="18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').</a:t>
              </a:r>
              <a:r>
                <a:rPr b="1" lang="en-US" sz="1800" spc="-1" strike="noStrike">
                  <a:solidFill>
                    <a:srgbClr val="ffa000"/>
                  </a:solidFill>
                  <a:latin typeface="Consolas"/>
                  <a:ea typeface="DejaVu Sans"/>
                </a:rPr>
                <a:t>click</a:t>
              </a:r>
              <a:r>
                <a:rPr b="1" lang="en-US" sz="18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(() =&gt; {...}); </a:t>
              </a:r>
              <a:r>
                <a:rPr b="1" lang="en-US" sz="1800" spc="-1" strike="noStrike">
                  <a:solidFill>
                    <a:srgbClr val="00b050"/>
                  </a:solidFill>
                  <a:latin typeface="Consolas"/>
                  <a:ea typeface="DejaVu Sans"/>
                </a:rPr>
                <a:t>// Fetch and render the data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    </a:t>
              </a:r>
              <a:r>
                <a:rPr b="1" lang="en-US" sz="18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$('</a:t>
              </a:r>
              <a:r>
                <a:rPr b="1" lang="en-US" sz="1800" spc="-1" strike="noStrike">
                  <a:solidFill>
                    <a:srgbClr val="ffa000"/>
                  </a:solidFill>
                  <a:latin typeface="Consolas"/>
                  <a:ea typeface="DejaVu Sans"/>
                </a:rPr>
                <a:t>#clear-button</a:t>
              </a:r>
              <a:r>
                <a:rPr b="1" lang="en-US" sz="18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').</a:t>
              </a:r>
              <a:r>
                <a:rPr b="1" lang="en-US" sz="1800" spc="-1" strike="noStrike">
                  <a:solidFill>
                    <a:srgbClr val="ffa000"/>
                  </a:solidFill>
                  <a:latin typeface="Consolas"/>
                  <a:ea typeface="DejaVu Sans"/>
                </a:rPr>
                <a:t>click</a:t>
              </a:r>
              <a:r>
                <a:rPr b="1" lang="en-US" sz="18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(() =&gt; $('</a:t>
              </a:r>
              <a:r>
                <a:rPr b="1" lang="en-US" sz="1800" spc="-1" strike="noStrike">
                  <a:solidFill>
                    <a:srgbClr val="ffa000"/>
                  </a:solidFill>
                  <a:latin typeface="Consolas"/>
                  <a:ea typeface="DejaVu Sans"/>
                </a:rPr>
                <a:t>.data-container</a:t>
              </a:r>
              <a:r>
                <a:rPr b="1" lang="en-US" sz="18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').</a:t>
              </a:r>
              <a:r>
                <a:rPr b="1" lang="en-US" sz="1800" spc="-1" strike="noStrike">
                  <a:solidFill>
                    <a:srgbClr val="ffa000"/>
                  </a:solidFill>
                  <a:latin typeface="Consolas"/>
                  <a:ea typeface="DejaVu Sans"/>
                </a:rPr>
                <a:t>empty</a:t>
              </a:r>
              <a:r>
                <a:rPr b="1" lang="en-US" sz="18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()); </a:t>
              </a:r>
              <a:r>
                <a:rPr b="1" lang="en-US" sz="1800" spc="-1" strike="noStrike">
                  <a:solidFill>
                    <a:srgbClr val="00b050"/>
                  </a:solidFill>
                  <a:latin typeface="Consolas"/>
                  <a:ea typeface="DejaVu Sans"/>
                </a:rPr>
                <a:t>// Clear the data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&lt;/script&gt;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63" name="CustomShape 6"/>
            <p:cNvSpPr/>
            <p:nvPr/>
          </p:nvSpPr>
          <p:spPr>
            <a:xfrm>
              <a:off x="10269360" y="2528280"/>
              <a:ext cx="1501560" cy="69228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600">
              <a:solidFill>
                <a:schemeClr val="accent5">
                  <a:lumMod val="60000"/>
                  <a:lumOff val="4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72000" bIns="72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234465"/>
                  </a:solidFill>
                  <a:latin typeface="Consolas"/>
                  <a:ea typeface="DejaVu Sans"/>
                </a:rPr>
                <a:t>index.html</a:t>
              </a:r>
              <a:endParaRPr b="0" lang="en-US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90" dur="indefinite" restart="never" nodeType="tmRoot">
          <p:childTnLst>
            <p:seq>
              <p:cTn id="49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CustomShape 1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Fetch API (Demo)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65" name="CustomShape 2"/>
          <p:cNvSpPr/>
          <p:nvPr/>
        </p:nvSpPr>
        <p:spPr>
          <a:xfrm>
            <a:off x="11658600" y="6471000"/>
            <a:ext cx="428040" cy="3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D447A67A-1079-4142-9DF3-4BC580C46FA4}" type="slidenum">
              <a:rPr b="0" lang="en-US" sz="9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566" name="CustomShape 3"/>
          <p:cNvSpPr/>
          <p:nvPr/>
        </p:nvSpPr>
        <p:spPr>
          <a:xfrm>
            <a:off x="420120" y="1297800"/>
            <a:ext cx="11350800" cy="4768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72000" bIns="72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234465"/>
                </a:solidFill>
                <a:latin typeface="Consolas"/>
                <a:ea typeface="DejaVu Sans"/>
              </a:rPr>
              <a:t>$('#fetch-button').click(() =&gt;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1600" spc="-1" strike="noStrike">
                <a:solidFill>
                  <a:srgbClr val="ffa000"/>
                </a:solidFill>
                <a:latin typeface="Consolas"/>
                <a:ea typeface="DejaVu Sans"/>
              </a:rPr>
              <a:t>fetch</a:t>
            </a:r>
            <a:r>
              <a:rPr b="1" lang="en-US" sz="1600" spc="-1" strike="noStrike">
                <a:solidFill>
                  <a:srgbClr val="234465"/>
                </a:solidFill>
                <a:latin typeface="Consolas"/>
                <a:ea typeface="DejaVu Sans"/>
              </a:rPr>
              <a:t>('</a:t>
            </a:r>
            <a:r>
              <a:rPr b="1" lang="en-US" sz="1600" spc="-1" strike="noStrike">
                <a:solidFill>
                  <a:srgbClr val="ffa000"/>
                </a:solidFill>
                <a:latin typeface="Consolas"/>
                <a:ea typeface="DejaVu Sans"/>
              </a:rPr>
              <a:t>http://localhost:8000/fetch</a:t>
            </a:r>
            <a:r>
              <a:rPr b="1" lang="en-US" sz="1600" spc="-1" strike="noStrike">
                <a:solidFill>
                  <a:srgbClr val="234465"/>
                </a:solidFill>
                <a:latin typeface="Consolas"/>
                <a:ea typeface="DejaVu Sans"/>
              </a:rPr>
              <a:t>') </a:t>
            </a:r>
            <a:r>
              <a:rPr b="1" lang="en-US" sz="1600" spc="-1" strike="noStrike">
                <a:solidFill>
                  <a:srgbClr val="00b050"/>
                </a:solidFill>
                <a:latin typeface="Consolas"/>
                <a:ea typeface="DejaVu Sans"/>
              </a:rPr>
              <a:t>// Fetch the data (GET request)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234465"/>
                </a:solidFill>
                <a:latin typeface="Consolas"/>
                <a:ea typeface="DejaVu Sans"/>
              </a:rPr>
              <a:t>        </a:t>
            </a:r>
            <a:r>
              <a:rPr b="1" lang="en-US" sz="1600" spc="-1" strike="noStrike">
                <a:solidFill>
                  <a:srgbClr val="234465"/>
                </a:solidFill>
                <a:latin typeface="Consolas"/>
                <a:ea typeface="DejaVu Sans"/>
              </a:rPr>
              <a:t>.</a:t>
            </a:r>
            <a:r>
              <a:rPr b="1" lang="en-US" sz="1600" spc="-1" strike="noStrike">
                <a:solidFill>
                  <a:srgbClr val="ffa000"/>
                </a:solidFill>
                <a:latin typeface="Consolas"/>
                <a:ea typeface="DejaVu Sans"/>
              </a:rPr>
              <a:t>then</a:t>
            </a:r>
            <a:r>
              <a:rPr b="1" lang="en-US" sz="1600" spc="-1" strike="noStrike">
                <a:solidFill>
                  <a:srgbClr val="234465"/>
                </a:solidFill>
                <a:latin typeface="Consolas"/>
                <a:ea typeface="DejaVu Sans"/>
              </a:rPr>
              <a:t>((</a:t>
            </a:r>
            <a:r>
              <a:rPr b="1" lang="en-US" sz="1600" spc="-1" strike="noStrike">
                <a:solidFill>
                  <a:srgbClr val="ffa000"/>
                </a:solidFill>
                <a:latin typeface="Consolas"/>
                <a:ea typeface="DejaVu Sans"/>
              </a:rPr>
              <a:t>response</a:t>
            </a:r>
            <a:r>
              <a:rPr b="1" lang="en-US" sz="1600" spc="-1" strike="noStrike">
                <a:solidFill>
                  <a:srgbClr val="234465"/>
                </a:solidFill>
                <a:latin typeface="Consolas"/>
                <a:ea typeface="DejaVu Sans"/>
              </a:rPr>
              <a:t>) =&gt; response.</a:t>
            </a:r>
            <a:r>
              <a:rPr b="1" lang="en-US" sz="1600" spc="-1" strike="noStrike">
                <a:solidFill>
                  <a:srgbClr val="ffa000"/>
                </a:solidFill>
                <a:latin typeface="Consolas"/>
                <a:ea typeface="DejaVu Sans"/>
              </a:rPr>
              <a:t>json</a:t>
            </a:r>
            <a:r>
              <a:rPr b="1" lang="en-US" sz="1600" spc="-1" strike="noStrike">
                <a:solidFill>
                  <a:srgbClr val="234465"/>
                </a:solidFill>
                <a:latin typeface="Consolas"/>
                <a:ea typeface="DejaVu Sans"/>
              </a:rPr>
              <a:t>()) </a:t>
            </a:r>
            <a:r>
              <a:rPr b="1" lang="en-US" sz="1600" spc="-1" strike="noStrike">
                <a:solidFill>
                  <a:srgbClr val="00b050"/>
                </a:solidFill>
                <a:latin typeface="Consolas"/>
                <a:ea typeface="DejaVu Sans"/>
              </a:rPr>
              <a:t>// Extract the JSON from the Response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234465"/>
                </a:solidFill>
                <a:latin typeface="Consolas"/>
                <a:ea typeface="DejaVu Sans"/>
              </a:rPr>
              <a:t>        </a:t>
            </a:r>
            <a:r>
              <a:rPr b="1" lang="en-US" sz="1600" spc="-1" strike="noStrike">
                <a:solidFill>
                  <a:srgbClr val="234465"/>
                </a:solidFill>
                <a:latin typeface="Consolas"/>
                <a:ea typeface="DejaVu Sans"/>
              </a:rPr>
              <a:t>.</a:t>
            </a:r>
            <a:r>
              <a:rPr b="1" lang="en-US" sz="1600" spc="-1" strike="noStrike">
                <a:solidFill>
                  <a:srgbClr val="ffa000"/>
                </a:solidFill>
                <a:latin typeface="Consolas"/>
                <a:ea typeface="DejaVu Sans"/>
              </a:rPr>
              <a:t>then</a:t>
            </a:r>
            <a:r>
              <a:rPr b="1" lang="en-US" sz="1600" spc="-1" strike="noStrike">
                <a:solidFill>
                  <a:srgbClr val="234465"/>
                </a:solidFill>
                <a:latin typeface="Consolas"/>
                <a:ea typeface="DejaVu Sans"/>
              </a:rPr>
              <a:t>((json) =&gt; json.</a:t>
            </a:r>
            <a:r>
              <a:rPr b="1" lang="en-US" sz="1600" spc="-1" strike="noStrike">
                <a:solidFill>
                  <a:srgbClr val="ffa000"/>
                </a:solidFill>
                <a:latin typeface="Consolas"/>
                <a:ea typeface="DejaVu Sans"/>
              </a:rPr>
              <a:t>forEach</a:t>
            </a:r>
            <a:r>
              <a:rPr b="1" lang="en-US" sz="1600" spc="-1" strike="noStrike">
                <a:solidFill>
                  <a:srgbClr val="234465"/>
                </a:solidFill>
                <a:latin typeface="Consolas"/>
                <a:ea typeface="DejaVu Sans"/>
              </a:rPr>
              <a:t>((x, y) =&gt; { </a:t>
            </a:r>
            <a:r>
              <a:rPr b="1" lang="en-US" sz="1600" spc="-1" strike="noStrike">
                <a:solidFill>
                  <a:srgbClr val="00b050"/>
                </a:solidFill>
                <a:latin typeface="Consolas"/>
                <a:ea typeface="DejaVu Sans"/>
              </a:rPr>
              <a:t>// Render the JSON data to the HTML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234465"/>
                </a:solidFill>
                <a:latin typeface="Consolas"/>
                <a:ea typeface="DejaVu Sans"/>
              </a:rPr>
              <a:t>                </a:t>
            </a:r>
            <a:r>
              <a:rPr b="1" lang="en-US" sz="1600" spc="-1" strike="noStrike">
                <a:solidFill>
                  <a:srgbClr val="234465"/>
                </a:solidFill>
                <a:latin typeface="Consolas"/>
                <a:ea typeface="DejaVu Sans"/>
              </a:rPr>
              <a:t>if (y % 4 === 0)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234465"/>
                </a:solidFill>
                <a:latin typeface="Consolas"/>
                <a:ea typeface="DejaVu Sans"/>
              </a:rPr>
              <a:t>                    </a:t>
            </a:r>
            <a:r>
              <a:rPr b="1" lang="en-US" sz="1600" spc="-1" strike="noStrike">
                <a:solidFill>
                  <a:srgbClr val="234465"/>
                </a:solidFill>
                <a:latin typeface="Consolas"/>
                <a:ea typeface="DejaVu Sans"/>
              </a:rPr>
              <a:t>$('.data-container').append('&lt;div class="row d-flex justify-content-around mt-4"&gt;');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234465"/>
                </a:solidFill>
                <a:latin typeface="Consolas"/>
                <a:ea typeface="DejaVu Sans"/>
              </a:rPr>
              <a:t>                </a:t>
            </a:r>
            <a:r>
              <a:rPr b="1" lang="en-US" sz="16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234465"/>
                </a:solidFill>
                <a:latin typeface="Consolas"/>
                <a:ea typeface="DejaVu Sans"/>
              </a:rPr>
              <a:t>                </a:t>
            </a:r>
            <a:r>
              <a:rPr b="1" lang="en-US" sz="1600" spc="-1" strike="noStrike">
                <a:solidFill>
                  <a:srgbClr val="234465"/>
                </a:solidFill>
                <a:latin typeface="Consolas"/>
                <a:ea typeface="DejaVu Sans"/>
              </a:rPr>
              <a:t>let divColumn =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234465"/>
                </a:solidFill>
                <a:latin typeface="Consolas"/>
                <a:ea typeface="DejaVu Sans"/>
              </a:rPr>
              <a:t>                    </a:t>
            </a:r>
            <a:r>
              <a:rPr b="1" lang="en-US" sz="1600" spc="-1" strike="noStrike">
                <a:solidFill>
                  <a:srgbClr val="234465"/>
                </a:solidFill>
                <a:latin typeface="Consolas"/>
                <a:ea typeface="DejaVu Sans"/>
              </a:rPr>
              <a:t>'&lt;div class="col-md-3"&gt;' +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234465"/>
                </a:solidFill>
                <a:latin typeface="Consolas"/>
                <a:ea typeface="DejaVu Sans"/>
              </a:rPr>
              <a:t>                    </a:t>
            </a:r>
            <a:r>
              <a:rPr b="1" lang="en-US" sz="1600" spc="-1" strike="noStrike">
                <a:solidFill>
                  <a:srgbClr val="234465"/>
                </a:solidFill>
                <a:latin typeface="Consolas"/>
                <a:ea typeface="DejaVu Sans"/>
              </a:rPr>
              <a:t>'&lt;h3 class="text-center font-weight-bold"&gt;' + x.</a:t>
            </a:r>
            <a:r>
              <a:rPr b="1" lang="en-US" sz="1600" spc="-1" strike="noStrike">
                <a:solidFill>
                  <a:srgbClr val="ffa000"/>
                </a:solidFill>
                <a:latin typeface="Consolas"/>
                <a:ea typeface="DejaVu Sans"/>
              </a:rPr>
              <a:t>name</a:t>
            </a:r>
            <a:r>
              <a:rPr b="1" lang="en-US" sz="1600" spc="-1" strike="noStrike">
                <a:solidFill>
                  <a:srgbClr val="234465"/>
                </a:solidFill>
                <a:latin typeface="Consolas"/>
                <a:ea typeface="DejaVu Sans"/>
              </a:rPr>
              <a:t> + '&lt;/h3&gt;' +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234465"/>
                </a:solidFill>
                <a:latin typeface="Consolas"/>
                <a:ea typeface="DejaVu Sans"/>
              </a:rPr>
              <a:t>                    </a:t>
            </a:r>
            <a:r>
              <a:rPr b="1" lang="en-US" sz="1600" spc="-1" strike="noStrike">
                <a:solidFill>
                  <a:srgbClr val="234465"/>
                </a:solidFill>
                <a:latin typeface="Consolas"/>
                <a:ea typeface="DejaVu Sans"/>
              </a:rPr>
              <a:t>'&lt;h4 class="text-center"&gt;Price: $' + x.</a:t>
            </a:r>
            <a:r>
              <a:rPr b="1" lang="en-US" sz="1600" spc="-1" strike="noStrike">
                <a:solidFill>
                  <a:srgbClr val="ffa000"/>
                </a:solidFill>
                <a:latin typeface="Consolas"/>
                <a:ea typeface="DejaVu Sans"/>
              </a:rPr>
              <a:t>price</a:t>
            </a:r>
            <a:r>
              <a:rPr b="1" lang="en-US" sz="1600" spc="-1" strike="noStrike">
                <a:solidFill>
                  <a:srgbClr val="234465"/>
                </a:solidFill>
                <a:latin typeface="Consolas"/>
                <a:ea typeface="DejaVu Sans"/>
              </a:rPr>
              <a:t> + '&lt;/h4&gt;' +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234465"/>
                </a:solidFill>
                <a:latin typeface="Consolas"/>
                <a:ea typeface="DejaVu Sans"/>
              </a:rPr>
              <a:t>                    </a:t>
            </a:r>
            <a:r>
              <a:rPr b="1" lang="en-US" sz="1600" spc="-1" strike="noStrike">
                <a:solidFill>
                  <a:srgbClr val="234465"/>
                </a:solidFill>
                <a:latin typeface="Consolas"/>
                <a:ea typeface="DejaVu Sans"/>
              </a:rPr>
              <a:t>'&lt;h4 class="text-center"&gt;Barcode: $' + x.</a:t>
            </a:r>
            <a:r>
              <a:rPr b="1" lang="en-US" sz="1600" spc="-1" strike="noStrike">
                <a:solidFill>
                  <a:srgbClr val="ffa000"/>
                </a:solidFill>
                <a:latin typeface="Consolas"/>
                <a:ea typeface="DejaVu Sans"/>
              </a:rPr>
              <a:t>barcode</a:t>
            </a:r>
            <a:r>
              <a:rPr b="1" lang="en-US" sz="1600" spc="-1" strike="noStrike">
                <a:solidFill>
                  <a:srgbClr val="234465"/>
                </a:solidFill>
                <a:latin typeface="Consolas"/>
                <a:ea typeface="DejaVu Sans"/>
              </a:rPr>
              <a:t> + '&lt;/h4&gt;' +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234465"/>
                </a:solidFill>
                <a:latin typeface="Consolas"/>
                <a:ea typeface="DejaVu Sans"/>
              </a:rPr>
              <a:t>                    </a:t>
            </a:r>
            <a:r>
              <a:rPr b="1" lang="en-US" sz="1600" spc="-1" strike="noStrike">
                <a:solidFill>
                  <a:srgbClr val="234465"/>
                </a:solidFill>
                <a:latin typeface="Consolas"/>
                <a:ea typeface="DejaVu Sans"/>
              </a:rPr>
              <a:t>'&lt;/div&gt;';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234465"/>
                </a:solidFill>
                <a:latin typeface="Consolas"/>
                <a:ea typeface="DejaVu Sans"/>
              </a:rPr>
              <a:t>                </a:t>
            </a:r>
            <a:r>
              <a:rPr b="1" lang="en-US" sz="1600" spc="-1" strike="noStrike">
                <a:solidFill>
                  <a:srgbClr val="234465"/>
                </a:solidFill>
                <a:latin typeface="Consolas"/>
                <a:ea typeface="DejaVu Sans"/>
              </a:rPr>
              <a:t>$('.data-container .row:</a:t>
            </a:r>
            <a:r>
              <a:rPr b="1" lang="en-US" sz="1600" spc="-1" strike="noStrike">
                <a:solidFill>
                  <a:srgbClr val="ffa000"/>
                </a:solidFill>
                <a:latin typeface="Consolas"/>
                <a:ea typeface="DejaVu Sans"/>
              </a:rPr>
              <a:t>last-child</a:t>
            </a:r>
            <a:r>
              <a:rPr b="1" lang="en-US" sz="1600" spc="-1" strike="noStrike">
                <a:solidFill>
                  <a:srgbClr val="234465"/>
                </a:solidFill>
                <a:latin typeface="Consolas"/>
                <a:ea typeface="DejaVu Sans"/>
              </a:rPr>
              <a:t>').</a:t>
            </a:r>
            <a:r>
              <a:rPr b="1" lang="en-US" sz="1600" spc="-1" strike="noStrike">
                <a:solidFill>
                  <a:srgbClr val="ffa000"/>
                </a:solidFill>
                <a:latin typeface="Consolas"/>
                <a:ea typeface="DejaVu Sans"/>
              </a:rPr>
              <a:t>append</a:t>
            </a:r>
            <a:r>
              <a:rPr b="1" lang="en-US" sz="1600" spc="-1" strike="noStrike">
                <a:solidFill>
                  <a:srgbClr val="234465"/>
                </a:solidFill>
                <a:latin typeface="Consolas"/>
                <a:ea typeface="DejaVu Sans"/>
              </a:rPr>
              <a:t>(divColumn);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234465"/>
                </a:solidFill>
                <a:latin typeface="Consolas"/>
                <a:ea typeface="DejaVu Sans"/>
              </a:rPr>
              <a:t>            </a:t>
            </a:r>
            <a:r>
              <a:rPr b="1" lang="en-US" sz="1600" spc="-1" strike="noStrike">
                <a:solidFill>
                  <a:srgbClr val="234465"/>
                </a:solidFill>
                <a:latin typeface="Consolas"/>
                <a:ea typeface="DejaVu Sans"/>
              </a:rPr>
              <a:t>}));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234465"/>
                </a:solidFill>
                <a:latin typeface="Consolas"/>
                <a:ea typeface="DejaVu Sans"/>
              </a:rPr>
              <a:t>});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92" dur="indefinite" restart="never" nodeType="tmRoot">
          <p:childTnLst>
            <p:seq>
              <p:cTn id="49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CustomShape 1"/>
          <p:cNvSpPr/>
          <p:nvPr/>
        </p:nvSpPr>
        <p:spPr>
          <a:xfrm>
            <a:off x="615240" y="503748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AJAX &amp; Fetching Data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568" name="CustomShape 2"/>
          <p:cNvSpPr/>
          <p:nvPr/>
        </p:nvSpPr>
        <p:spPr>
          <a:xfrm>
            <a:off x="615240" y="5823000"/>
            <a:ext cx="10960920" cy="4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Live Demonstration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69" name="CustomShape 3"/>
          <p:cNvSpPr/>
          <p:nvPr/>
        </p:nvSpPr>
        <p:spPr>
          <a:xfrm>
            <a:off x="11763360" y="6397560"/>
            <a:ext cx="428040" cy="3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8FA824F0-6419-48BC-84C1-8E2BF8B42EC0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pic>
        <p:nvPicPr>
          <p:cNvPr id="570" name="Picture 7" descr=""/>
          <p:cNvPicPr/>
          <p:nvPr/>
        </p:nvPicPr>
        <p:blipFill>
          <a:blip r:embed="rId1"/>
          <a:stretch/>
        </p:blipFill>
        <p:spPr>
          <a:xfrm>
            <a:off x="4752720" y="793800"/>
            <a:ext cx="2869920" cy="352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94" dur="indefinite" restart="never" nodeType="tmRoot">
          <p:childTnLst>
            <p:seq>
              <p:cTn id="49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CustomShape 1"/>
          <p:cNvSpPr/>
          <p:nvPr/>
        </p:nvSpPr>
        <p:spPr>
          <a:xfrm>
            <a:off x="190440" y="1195560"/>
            <a:ext cx="11816640" cy="52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45684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JavaScript supports conditional statements and loops</a:t>
            </a:r>
            <a:endParaRPr b="0" lang="en-US" sz="2600" spc="-1" strike="noStrike">
              <a:latin typeface="Arial"/>
            </a:endParaRPr>
          </a:p>
          <a:p>
            <a:pPr marL="45684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JavaScript objects hold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key-value pairs</a:t>
            </a:r>
            <a:endParaRPr b="0" lang="en-US" sz="2600" spc="-1" strike="noStrike">
              <a:latin typeface="Arial"/>
            </a:endParaRPr>
          </a:p>
          <a:p>
            <a:pPr marL="45684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jQuery is a fast, small, and feature-rich JavaScript library that can   easily manipulate HTML documents</a:t>
            </a:r>
            <a:endParaRPr b="0" lang="en-US" sz="2600" spc="-1" strike="noStrike">
              <a:latin typeface="Arial"/>
            </a:endParaRPr>
          </a:p>
          <a:p>
            <a:pPr marL="45684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Asynchronous programming</a:t>
            </a:r>
            <a:r>
              <a:rPr b="0" lang="en-US" sz="2600" spc="-1" strike="noStrike">
                <a:solidFill>
                  <a:srgbClr val="1a334c"/>
                </a:solidFill>
                <a:latin typeface="Calibri"/>
              </a:rPr>
              <a:t> 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deals with the needs to run several     tasks (pieces of code) </a:t>
            </a:r>
            <a:r>
              <a:rPr b="0" lang="en-US" sz="2600" spc="-1" strike="noStrike">
                <a:solidFill>
                  <a:srgbClr val="1a334c"/>
                </a:solidFill>
                <a:latin typeface="Calibri"/>
              </a:rPr>
              <a:t>in parallel</a:t>
            </a:r>
            <a:endParaRPr b="0" lang="en-US" sz="2600" spc="-1" strike="noStrike">
              <a:latin typeface="Arial"/>
            </a:endParaRPr>
          </a:p>
          <a:p>
            <a:pPr marL="45684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AJAX ==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Asynchronous JavaScript And XML</a:t>
            </a:r>
            <a:endParaRPr b="0" lang="en-US" sz="2600" spc="-1" strike="noStrike">
              <a:latin typeface="Arial"/>
            </a:endParaRPr>
          </a:p>
          <a:p>
            <a:pPr marL="45684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Fetch provides a generic definition of Request and                                Response objects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572" name="CustomShape 2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Summary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73" name="CustomShape 3"/>
          <p:cNvSpPr/>
          <p:nvPr/>
        </p:nvSpPr>
        <p:spPr>
          <a:xfrm>
            <a:off x="11566440" y="6397560"/>
            <a:ext cx="428040" cy="3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868C71AB-8391-4033-B814-C473CCBCC218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pic>
        <p:nvPicPr>
          <p:cNvPr id="574" name="Picture 9" descr=""/>
          <p:cNvPicPr/>
          <p:nvPr/>
        </p:nvPicPr>
        <p:blipFill>
          <a:blip r:embed="rId1"/>
          <a:stretch/>
        </p:blipFill>
        <p:spPr>
          <a:xfrm>
            <a:off x="9696600" y="1041480"/>
            <a:ext cx="2152080" cy="1374840"/>
          </a:xfrm>
          <a:prstGeom prst="rect">
            <a:avLst/>
          </a:prstGeom>
          <a:ln>
            <a:noFill/>
          </a:ln>
        </p:spPr>
      </p:pic>
      <p:pic>
        <p:nvPicPr>
          <p:cNvPr id="575" name="Picture 10" descr=""/>
          <p:cNvPicPr/>
          <p:nvPr/>
        </p:nvPicPr>
        <p:blipFill>
          <a:blip r:embed="rId2"/>
          <a:stretch/>
        </p:blipFill>
        <p:spPr>
          <a:xfrm flipH="1">
            <a:off x="9367920" y="4269240"/>
            <a:ext cx="2108160" cy="2281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496" dur="indefinite" restart="never" nodeType="tmRoot">
          <p:childTnLst>
            <p:seq>
              <p:cTn id="49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CustomShape 1"/>
          <p:cNvSpPr/>
          <p:nvPr/>
        </p:nvSpPr>
        <p:spPr>
          <a:xfrm>
            <a:off x="1440" y="6400800"/>
            <a:ext cx="1211364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 fontScale="40000"/>
          </a:bodyPr>
          <a:p>
            <a:pPr marL="456840" indent="-456120"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https://softuni.bg/trainings/courses</a:t>
            </a:r>
            <a:endParaRPr b="0" lang="en-US" sz="3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98" dur="indefinite" restart="never" nodeType="tmRoot">
          <p:childTnLst>
            <p:seq>
              <p:cTn id="49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JavaScript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389" name="CustomShape 2"/>
          <p:cNvSpPr/>
          <p:nvPr/>
        </p:nvSpPr>
        <p:spPr>
          <a:xfrm>
            <a:off x="615240" y="6083640"/>
            <a:ext cx="10960920" cy="4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Functions - Syntax, Invocation, Return, Functions   as values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4000" spc="-1" strike="noStrike">
              <a:latin typeface="Arial"/>
            </a:endParaRPr>
          </a:p>
        </p:txBody>
      </p:sp>
      <p:pic>
        <p:nvPicPr>
          <p:cNvPr id="390" name="Picture 3" descr=""/>
          <p:cNvPicPr/>
          <p:nvPr/>
        </p:nvPicPr>
        <p:blipFill>
          <a:blip r:embed="rId1">
            <a:lum bright="70000" contrast="-70000"/>
          </a:blip>
          <a:stretch/>
        </p:blipFill>
        <p:spPr>
          <a:xfrm>
            <a:off x="3763080" y="1544400"/>
            <a:ext cx="4665600" cy="229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0" dur="indefinite" restart="never" nodeType="tmRoot">
          <p:childTnLst>
            <p:seq>
              <p:cTn id="3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CustomShape 1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SoftUni Diamond Partners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578" name="Infragistics" descr=""/>
          <p:cNvPicPr/>
          <p:nvPr/>
        </p:nvPicPr>
        <p:blipFill>
          <a:blip r:embed="rId1"/>
          <a:srcRect l="-4204" t="0" r="-4204" b="0"/>
          <a:stretch/>
        </p:blipFill>
        <p:spPr>
          <a:xfrm>
            <a:off x="5455800" y="4536000"/>
            <a:ext cx="5668200" cy="862920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579" name="Indeavr" descr=""/>
          <p:cNvPicPr/>
          <p:nvPr/>
        </p:nvPicPr>
        <p:blipFill>
          <a:blip r:embed="rId2"/>
          <a:srcRect l="-14632" t="-16131" r="-14632" b="-8662"/>
          <a:stretch/>
        </p:blipFill>
        <p:spPr>
          <a:xfrm>
            <a:off x="1067400" y="4536000"/>
            <a:ext cx="396144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80" name="Codexio" descr=""/>
          <p:cNvPicPr/>
          <p:nvPr/>
        </p:nvPicPr>
        <p:blipFill>
          <a:blip r:embed="rId3"/>
          <a:srcRect l="-15783" t="-11321" r="-15783" b="-11321"/>
          <a:stretch/>
        </p:blipFill>
        <p:spPr>
          <a:xfrm>
            <a:off x="8884440" y="5566320"/>
            <a:ext cx="223956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81" name="Liebherr" descr=""/>
          <p:cNvPicPr/>
          <p:nvPr/>
        </p:nvPicPr>
        <p:blipFill>
          <a:blip r:embed="rId4"/>
          <a:srcRect l="-4229" t="0" r="-4229" b="0"/>
          <a:stretch/>
        </p:blipFill>
        <p:spPr>
          <a:xfrm>
            <a:off x="1067400" y="5566320"/>
            <a:ext cx="556668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82" name="Aeternity" descr=""/>
          <p:cNvPicPr/>
          <p:nvPr/>
        </p:nvPicPr>
        <p:blipFill>
          <a:blip r:embed="rId5"/>
          <a:srcRect l="-24446" t="0" r="-24446" b="-5206"/>
          <a:stretch/>
        </p:blipFill>
        <p:spPr>
          <a:xfrm>
            <a:off x="6963120" y="5566320"/>
            <a:ext cx="159228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83" name="Netpeak" descr=""/>
          <p:cNvPicPr/>
          <p:nvPr/>
        </p:nvPicPr>
        <p:blipFill>
          <a:blip r:embed="rId6"/>
          <a:srcRect l="-7291" t="-11446" r="-7291" b="-11446"/>
          <a:stretch/>
        </p:blipFill>
        <p:spPr>
          <a:xfrm>
            <a:off x="5330880" y="2474640"/>
            <a:ext cx="579312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84" name="Sotware Group" descr=""/>
          <p:cNvPicPr/>
          <p:nvPr/>
        </p:nvPicPr>
        <p:blipFill>
          <a:blip r:embed="rId7"/>
          <a:srcRect l="-12287" t="0" r="-9243" b="0"/>
          <a:stretch/>
        </p:blipFill>
        <p:spPr>
          <a:xfrm>
            <a:off x="1067400" y="2474640"/>
            <a:ext cx="385776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85" name="Telenor" descr=""/>
          <p:cNvPicPr/>
          <p:nvPr/>
        </p:nvPicPr>
        <p:blipFill>
          <a:blip r:embed="rId8"/>
          <a:srcRect l="-11999" t="0" r="-11999" b="-2305"/>
          <a:stretch/>
        </p:blipFill>
        <p:spPr>
          <a:xfrm>
            <a:off x="8676360" y="1444320"/>
            <a:ext cx="244728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86" name="XS" descr=""/>
          <p:cNvPicPr/>
          <p:nvPr/>
        </p:nvPicPr>
        <p:blipFill>
          <a:blip r:embed="rId9"/>
          <a:srcRect l="-8793" t="-9455" r="-8793" b="-9455"/>
          <a:stretch/>
        </p:blipFill>
        <p:spPr>
          <a:xfrm>
            <a:off x="1067400" y="1444320"/>
            <a:ext cx="418500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87" name="SB Tech" descr=""/>
          <p:cNvPicPr/>
          <p:nvPr/>
        </p:nvPicPr>
        <p:blipFill>
          <a:blip r:embed="rId10"/>
          <a:srcRect l="-3826" t="6546" r="-684" b="14900"/>
          <a:stretch/>
        </p:blipFill>
        <p:spPr>
          <a:xfrm>
            <a:off x="5608080" y="1444320"/>
            <a:ext cx="271296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88" name="Postbank" descr=""/>
          <p:cNvPicPr/>
          <p:nvPr/>
        </p:nvPicPr>
        <p:blipFill>
          <a:blip r:embed="rId11"/>
          <a:srcRect l="-21819" t="-8957" r="-21819" b="-8957"/>
          <a:stretch/>
        </p:blipFill>
        <p:spPr>
          <a:xfrm>
            <a:off x="5972040" y="3505320"/>
            <a:ext cx="251892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89" name="SuperHosting" descr=""/>
          <p:cNvPicPr/>
          <p:nvPr/>
        </p:nvPicPr>
        <p:blipFill>
          <a:blip r:embed="rId12"/>
          <a:srcRect l="-34667" t="-10755" r="-34667" b="-10755"/>
          <a:stretch/>
        </p:blipFill>
        <p:spPr>
          <a:xfrm>
            <a:off x="8854200" y="3505320"/>
            <a:ext cx="226944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90" name="SmartIT" descr=""/>
          <p:cNvPicPr/>
          <p:nvPr/>
        </p:nvPicPr>
        <p:blipFill>
          <a:blip r:embed="rId13"/>
          <a:srcRect l="-14502" t="-16479" r="-14502" b="-16479"/>
          <a:stretch/>
        </p:blipFill>
        <p:spPr>
          <a:xfrm>
            <a:off x="1067400" y="3505320"/>
            <a:ext cx="454104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CustomShape 1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SoftUni Organizational Partners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592" name="Picture 1" descr=""/>
          <p:cNvPicPr/>
          <p:nvPr/>
        </p:nvPicPr>
        <p:blipFill>
          <a:blip r:embed="rId1"/>
          <a:srcRect l="-5168" t="-12794" r="-5168" b="-12794"/>
          <a:stretch/>
        </p:blipFill>
        <p:spPr>
          <a:xfrm>
            <a:off x="1131120" y="2067840"/>
            <a:ext cx="5022360" cy="143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93" name="Picture 2" descr=""/>
          <p:cNvPicPr/>
          <p:nvPr/>
        </p:nvPicPr>
        <p:blipFill>
          <a:blip r:embed="rId2"/>
          <a:srcRect l="-15166" t="-29157" r="-15166" b="-29157"/>
          <a:stretch/>
        </p:blipFill>
        <p:spPr>
          <a:xfrm>
            <a:off x="4920480" y="4064400"/>
            <a:ext cx="6139800" cy="143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94" name="Picture 3" descr=""/>
          <p:cNvPicPr/>
          <p:nvPr/>
        </p:nvPicPr>
        <p:blipFill>
          <a:blip r:embed="rId3"/>
          <a:srcRect l="-6654" t="0" r="6654" b="0"/>
          <a:stretch/>
        </p:blipFill>
        <p:spPr>
          <a:xfrm>
            <a:off x="6426000" y="2067840"/>
            <a:ext cx="1962000" cy="143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95" name="Picture 4" descr=""/>
          <p:cNvPicPr/>
          <p:nvPr/>
        </p:nvPicPr>
        <p:blipFill>
          <a:blip r:embed="rId4"/>
          <a:srcRect l="-3206" t="-3198" r="-3206" b="-3198"/>
          <a:stretch/>
        </p:blipFill>
        <p:spPr>
          <a:xfrm>
            <a:off x="8660880" y="2067840"/>
            <a:ext cx="2399400" cy="143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96" name="Picture 5" descr=""/>
          <p:cNvPicPr/>
          <p:nvPr/>
        </p:nvPicPr>
        <p:blipFill>
          <a:blip r:embed="rId5"/>
          <a:srcRect l="-9301" t="-5874" r="-9301" b="-12740"/>
          <a:stretch/>
        </p:blipFill>
        <p:spPr>
          <a:xfrm>
            <a:off x="1131120" y="4064400"/>
            <a:ext cx="3382560" cy="14389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CustomShape 1"/>
          <p:cNvSpPr/>
          <p:nvPr/>
        </p:nvSpPr>
        <p:spPr>
          <a:xfrm>
            <a:off x="190440" y="1196280"/>
            <a:ext cx="11817360" cy="52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456840" indent="-456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Software University – High-Quality Education and </a:t>
            </a:r>
            <a:br/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Employment Opportunities </a:t>
            </a:r>
            <a:endParaRPr b="0" lang="en-US" sz="3200" spc="-1" strike="noStrike">
              <a:latin typeface="Arial"/>
            </a:endParaRPr>
          </a:p>
          <a:p>
            <a:pPr lvl="1" marL="990000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7c86d"/>
              </a:buClr>
              <a:buFont typeface="Wingdings" charset="2"/>
              <a:buChar char=""/>
            </a:pPr>
            <a:r>
              <a:rPr b="0" lang="en-US" sz="29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softuni.bg</a:t>
            </a:r>
            <a:r>
              <a:rPr b="0" lang="en-US" sz="29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2900" spc="-1" strike="noStrike">
              <a:latin typeface="Arial"/>
            </a:endParaRPr>
          </a:p>
          <a:p>
            <a:pPr marL="456840" indent="-456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Software University Foundation</a:t>
            </a:r>
            <a:endParaRPr b="0" lang="en-US" sz="3200" spc="-1" strike="noStrike">
              <a:latin typeface="Arial"/>
            </a:endParaRPr>
          </a:p>
          <a:p>
            <a:pPr lvl="1" marL="990000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7c86d"/>
              </a:buClr>
              <a:buFont typeface="Wingdings" charset="2"/>
              <a:buChar char=""/>
            </a:pPr>
            <a:r>
              <a:rPr b="0" lang="en-US" sz="3000" spc="-1" strike="noStrike" u="sng">
                <a:solidFill>
                  <a:srgbClr val="f2ac44"/>
                </a:solidFill>
                <a:uFillTx/>
                <a:latin typeface="Calibri"/>
                <a:hlinkClick r:id="rId2"/>
              </a:rPr>
              <a:t>http://softuni.foundation/</a:t>
            </a:r>
            <a:endParaRPr b="0" lang="en-US" sz="3000" spc="-1" strike="noStrike">
              <a:latin typeface="Arial"/>
            </a:endParaRPr>
          </a:p>
          <a:p>
            <a:pPr marL="456840" indent="-456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Software University @ Facebook</a:t>
            </a:r>
            <a:endParaRPr b="0" lang="en-US" sz="3200" spc="-1" strike="noStrike">
              <a:latin typeface="Arial"/>
            </a:endParaRPr>
          </a:p>
          <a:p>
            <a:pPr lvl="1" marL="990360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7c86d"/>
              </a:buClr>
              <a:buFont typeface="Wingdings" charset="2"/>
              <a:buChar char=""/>
            </a:pPr>
            <a:r>
              <a:rPr b="0" lang="en-US" sz="2900" spc="-1" strike="noStrike" u="sng">
                <a:solidFill>
                  <a:srgbClr val="f2ac44"/>
                </a:solidFill>
                <a:uFillTx/>
                <a:latin typeface="Calibri"/>
                <a:hlinkClick r:id="rId3"/>
              </a:rPr>
              <a:t>facebook.com/SoftwareUniversity</a:t>
            </a:r>
            <a:endParaRPr b="0" lang="en-US" sz="2900" spc="-1" strike="noStrike">
              <a:latin typeface="Arial"/>
            </a:endParaRPr>
          </a:p>
          <a:p>
            <a:pPr marL="456840" indent="-456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Software University Forums</a:t>
            </a:r>
            <a:endParaRPr b="0" lang="en-US" sz="3200" spc="-1" strike="noStrike">
              <a:latin typeface="Arial"/>
            </a:endParaRPr>
          </a:p>
          <a:p>
            <a:pPr lvl="1" marL="990360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7c86d"/>
              </a:buClr>
              <a:buFont typeface="Wingdings" charset="2"/>
              <a:buChar char=""/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4"/>
              </a:rPr>
              <a:t>forum.softuni.bg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598" name="CustomShape 2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 fontScale="55000"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Trainings @ Software University (SoftUni)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599" name="Picture 14" descr=""/>
          <p:cNvPicPr/>
          <p:nvPr/>
        </p:nvPicPr>
        <p:blipFill>
          <a:blip r:embed="rId5"/>
          <a:stretch/>
        </p:blipFill>
        <p:spPr>
          <a:xfrm>
            <a:off x="6934320" y="2538000"/>
            <a:ext cx="2121840" cy="528840"/>
          </a:xfrm>
          <a:prstGeom prst="rect">
            <a:avLst/>
          </a:prstGeom>
          <a:ln>
            <a:noFill/>
          </a:ln>
        </p:spPr>
      </p:pic>
      <p:pic>
        <p:nvPicPr>
          <p:cNvPr id="600" name="Picture 17" descr=""/>
          <p:cNvPicPr/>
          <p:nvPr/>
        </p:nvPicPr>
        <p:blipFill>
          <a:blip r:embed="rId6"/>
          <a:stretch/>
        </p:blipFill>
        <p:spPr>
          <a:xfrm>
            <a:off x="8622720" y="2057400"/>
            <a:ext cx="3366000" cy="4482360"/>
          </a:xfrm>
          <a:prstGeom prst="rect">
            <a:avLst/>
          </a:prstGeom>
          <a:ln>
            <a:noFill/>
          </a:ln>
        </p:spPr>
      </p:pic>
      <p:pic>
        <p:nvPicPr>
          <p:cNvPr id="601" name="Picture 4" descr=""/>
          <p:cNvPicPr/>
          <p:nvPr/>
        </p:nvPicPr>
        <p:blipFill>
          <a:blip r:embed="rId7"/>
          <a:stretch/>
        </p:blipFill>
        <p:spPr>
          <a:xfrm>
            <a:off x="6934320" y="3654360"/>
            <a:ext cx="1117800" cy="1117800"/>
          </a:xfrm>
          <a:prstGeom prst="rect">
            <a:avLst/>
          </a:prstGeom>
          <a:ln>
            <a:noFill/>
          </a:ln>
        </p:spPr>
      </p:pic>
      <p:pic>
        <p:nvPicPr>
          <p:cNvPr id="602" name="Picture 12" descr=""/>
          <p:cNvPicPr/>
          <p:nvPr/>
        </p:nvPicPr>
        <p:blipFill>
          <a:blip r:embed="rId8"/>
          <a:stretch/>
        </p:blipFill>
        <p:spPr>
          <a:xfrm>
            <a:off x="6934320" y="5359680"/>
            <a:ext cx="1041120" cy="1041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CustomShape 1"/>
          <p:cNvSpPr/>
          <p:nvPr/>
        </p:nvSpPr>
        <p:spPr>
          <a:xfrm>
            <a:off x="190440" y="1196280"/>
            <a:ext cx="11817360" cy="52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45684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This course (slides, examples, demos, videos, homework, etc.)</a:t>
            </a:r>
            <a:br/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is licensed under the "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Creative Commons 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2"/>
              </a:rPr>
              <a:t>Attribution-NonCommercial-ShareAlike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3"/>
              </a:rPr>
              <a:t> 4.0 International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" license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604" name="CustomShape 2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License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05" name="CustomShape 3"/>
          <p:cNvSpPr/>
          <p:nvPr/>
        </p:nvSpPr>
        <p:spPr>
          <a:xfrm>
            <a:off x="11566440" y="6397200"/>
            <a:ext cx="428040" cy="3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8A246AE7-907C-4035-A06A-FDEF5CE68E74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pic>
        <p:nvPicPr>
          <p:cNvPr id="606" name="Picture 4" descr=""/>
          <p:cNvPicPr/>
          <p:nvPr/>
        </p:nvPicPr>
        <p:blipFill>
          <a:blip r:embed="rId4"/>
          <a:stretch/>
        </p:blipFill>
        <p:spPr>
          <a:xfrm>
            <a:off x="3773520" y="3809880"/>
            <a:ext cx="4641480" cy="16236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1297080" y="100800"/>
            <a:ext cx="839880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JavaScript Syntax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1744560" y="914400"/>
            <a:ext cx="10035360" cy="52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The JavaScript syntax is similar to C#, Java and PHP</a:t>
            </a:r>
            <a:endParaRPr b="0" lang="en-US" sz="3400" spc="-1" strike="noStrike">
              <a:latin typeface="Arial"/>
            </a:endParaRPr>
          </a:p>
          <a:p>
            <a:pPr lvl="1" marL="990000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Operators, Variables, Conditional statements, loops, </a:t>
            </a:r>
            <a:endParaRPr b="0" lang="en-US" sz="3200" spc="-1" strike="noStrike">
              <a:latin typeface="Arial"/>
            </a:endParaRPr>
          </a:p>
          <a:p>
            <a:pPr marL="609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functions, arrays, objects and classes</a:t>
            </a:r>
            <a:endParaRPr b="0" lang="en-US" sz="3200" spc="-1" strike="noStrike">
              <a:latin typeface="Arial"/>
            </a:endParaRPr>
          </a:p>
          <a:p>
            <a:pPr marL="609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93" name="CustomShape 3"/>
          <p:cNvSpPr/>
          <p:nvPr/>
        </p:nvSpPr>
        <p:spPr>
          <a:xfrm>
            <a:off x="11566440" y="6397200"/>
            <a:ext cx="428040" cy="3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2441F8C6-938D-4043-8C6F-E558109D2AEC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394" name="CustomShape 4"/>
          <p:cNvSpPr/>
          <p:nvPr/>
        </p:nvSpPr>
        <p:spPr>
          <a:xfrm>
            <a:off x="4898520" y="3263760"/>
            <a:ext cx="3391200" cy="302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let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a = 5;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let b = 10;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if 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b &gt; a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console.log(b);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95" name="CustomShape 5"/>
          <p:cNvSpPr/>
          <p:nvPr/>
        </p:nvSpPr>
        <p:spPr>
          <a:xfrm>
            <a:off x="2118960" y="2898000"/>
            <a:ext cx="2404800" cy="1095120"/>
          </a:xfrm>
          <a:prstGeom prst="wedgeRoundRectCallout">
            <a:avLst>
              <a:gd name="adj1" fmla="val 65132"/>
              <a:gd name="adj2" fmla="val 12515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Declare a variable with </a:t>
            </a:r>
            <a:r>
              <a:rPr b="1" lang="en-US" sz="2400" spc="-1" strike="noStrike">
                <a:solidFill>
                  <a:srgbClr val="ffa000"/>
                </a:solidFill>
                <a:latin typeface="Calibri"/>
                <a:ea typeface="DejaVu Sans"/>
              </a:rPr>
              <a:t>let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96" name="CustomShape 6"/>
          <p:cNvSpPr/>
          <p:nvPr/>
        </p:nvSpPr>
        <p:spPr>
          <a:xfrm>
            <a:off x="2118960" y="4358520"/>
            <a:ext cx="2404800" cy="1095120"/>
          </a:xfrm>
          <a:prstGeom prst="wedgeRoundRectCallout">
            <a:avLst>
              <a:gd name="adj1" fmla="val 63962"/>
              <a:gd name="adj2" fmla="val -28559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Conditional statement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97" name="CustomShape 7"/>
          <p:cNvSpPr/>
          <p:nvPr/>
        </p:nvSpPr>
        <p:spPr>
          <a:xfrm>
            <a:off x="8469720" y="4055760"/>
            <a:ext cx="3206160" cy="1095120"/>
          </a:xfrm>
          <a:prstGeom prst="wedgeRoundRectCallout">
            <a:avLst>
              <a:gd name="adj1" fmla="val -64838"/>
              <a:gd name="adj2" fmla="val 39470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Body of the conditional statement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2065680" y="1121040"/>
            <a:ext cx="9929160" cy="52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456840" indent="-456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Why Functions?</a:t>
            </a:r>
            <a:endParaRPr b="0" lang="en-US" sz="2600" spc="-1" strike="noStrike">
              <a:latin typeface="Arial"/>
            </a:endParaRPr>
          </a:p>
          <a:p>
            <a:pPr lvl="1" marL="990000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You can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reuse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 code, define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once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, use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many times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.</a:t>
            </a:r>
            <a:endParaRPr b="0" lang="en-US" sz="2600" spc="-1" strike="noStrike">
              <a:latin typeface="Arial"/>
            </a:endParaRPr>
          </a:p>
          <a:p>
            <a:pPr marL="456840" indent="-456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Function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 = block of code</a:t>
            </a:r>
            <a:endParaRPr b="0" lang="en-US" sz="2600" spc="-1" strike="noStrike">
              <a:latin typeface="Arial"/>
            </a:endParaRPr>
          </a:p>
          <a:p>
            <a:pPr lvl="1" marL="990000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Can take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parameters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 and return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result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399" name="CustomShape 2"/>
          <p:cNvSpPr/>
          <p:nvPr/>
        </p:nvSpPr>
        <p:spPr>
          <a:xfrm>
            <a:off x="1297080" y="100800"/>
            <a:ext cx="839880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alibri"/>
              </a:rPr>
              <a:t>Functions in JS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00" name="CustomShape 3"/>
          <p:cNvSpPr/>
          <p:nvPr/>
        </p:nvSpPr>
        <p:spPr>
          <a:xfrm>
            <a:off x="1869480" y="4566960"/>
            <a:ext cx="5910840" cy="12211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1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function printStars(count)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console.log("*".repeat(count));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1" name="CustomShape 4"/>
          <p:cNvSpPr/>
          <p:nvPr/>
        </p:nvSpPr>
        <p:spPr>
          <a:xfrm>
            <a:off x="1869480" y="6003720"/>
            <a:ext cx="5910840" cy="5205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printStars(10);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2" name="CustomShape 5"/>
          <p:cNvSpPr/>
          <p:nvPr/>
        </p:nvSpPr>
        <p:spPr>
          <a:xfrm>
            <a:off x="2953800" y="3652200"/>
            <a:ext cx="2542320" cy="732240"/>
          </a:xfrm>
          <a:prstGeom prst="wedgeRoundRectCallout">
            <a:avLst>
              <a:gd name="adj1" fmla="val -16883"/>
              <a:gd name="adj2" fmla="val 88145"/>
              <a:gd name="adj3" fmla="val 16667"/>
            </a:avLst>
          </a:prstGeom>
          <a:solidFill>
            <a:srgbClr val="234465">
              <a:alpha val="80000"/>
            </a:srgbClr>
          </a:solidFill>
          <a:ln w="19080">
            <a:solidFill>
              <a:srgbClr val="1a334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Function name: use </a:t>
            </a:r>
            <a:r>
              <a:rPr b="1" lang="en-US" sz="2200" spc="-1" strike="noStrike">
                <a:solidFill>
                  <a:srgbClr val="ffa000"/>
                </a:solidFill>
                <a:latin typeface="Calibri"/>
                <a:ea typeface="DejaVu Sans"/>
              </a:rPr>
              <a:t>camelCase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03" name="CustomShape 6"/>
          <p:cNvSpPr/>
          <p:nvPr/>
        </p:nvSpPr>
        <p:spPr>
          <a:xfrm>
            <a:off x="5944680" y="3614760"/>
            <a:ext cx="3278160" cy="813960"/>
          </a:xfrm>
          <a:prstGeom prst="wedgeRoundRectCallout">
            <a:avLst>
              <a:gd name="adj1" fmla="val -50206"/>
              <a:gd name="adj2" fmla="val 88881"/>
              <a:gd name="adj3" fmla="val 16667"/>
            </a:avLst>
          </a:prstGeom>
          <a:solidFill>
            <a:srgbClr val="234465">
              <a:alpha val="80000"/>
            </a:srgbClr>
          </a:solidFill>
          <a:ln w="19080">
            <a:solidFill>
              <a:srgbClr val="1a334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Function </a:t>
            </a:r>
            <a:r>
              <a:rPr b="1" lang="en-US" sz="2200" spc="-1" strike="noStrike">
                <a:solidFill>
                  <a:srgbClr val="ffa000"/>
                </a:solidFill>
                <a:latin typeface="Calibri"/>
                <a:ea typeface="DejaVu Sans"/>
              </a:rPr>
              <a:t>parameters</a:t>
            </a:r>
            <a:r>
              <a:rPr b="0" lang="en-US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: use </a:t>
            </a:r>
            <a:r>
              <a:rPr b="1" lang="en-US" sz="2200" spc="-1" strike="noStrike">
                <a:solidFill>
                  <a:srgbClr val="ffa000"/>
                </a:solidFill>
                <a:latin typeface="Calibri"/>
                <a:ea typeface="DejaVu Sans"/>
              </a:rPr>
              <a:t>camelCase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04" name="CustomShape 7"/>
          <p:cNvSpPr/>
          <p:nvPr/>
        </p:nvSpPr>
        <p:spPr>
          <a:xfrm>
            <a:off x="7781040" y="4748040"/>
            <a:ext cx="2603520" cy="891720"/>
          </a:xfrm>
          <a:prstGeom prst="wedgeRoundRectCallout">
            <a:avLst>
              <a:gd name="adj1" fmla="val -83498"/>
              <a:gd name="adj2" fmla="val -38692"/>
              <a:gd name="adj3" fmla="val 16667"/>
            </a:avLst>
          </a:prstGeom>
          <a:solidFill>
            <a:srgbClr val="234465">
              <a:alpha val="80000"/>
            </a:srgbClr>
          </a:solidFill>
          <a:ln w="19080">
            <a:solidFill>
              <a:srgbClr val="1a334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The </a:t>
            </a:r>
            <a:r>
              <a:rPr b="1" lang="en-US" sz="2200" spc="-1" strike="noStrike">
                <a:solidFill>
                  <a:srgbClr val="ffa000"/>
                </a:solidFill>
                <a:latin typeface="Calibri"/>
                <a:ea typeface="DejaVu Sans"/>
              </a:rPr>
              <a:t>{</a:t>
            </a:r>
            <a:r>
              <a:rPr b="0" lang="en-US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 stays at the same line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05" name="CustomShape 8"/>
          <p:cNvSpPr/>
          <p:nvPr/>
        </p:nvSpPr>
        <p:spPr>
          <a:xfrm>
            <a:off x="5145120" y="5838840"/>
            <a:ext cx="3386160" cy="575280"/>
          </a:xfrm>
          <a:prstGeom prst="wedgeRoundRectCallout">
            <a:avLst>
              <a:gd name="adj1" fmla="val -65287"/>
              <a:gd name="adj2" fmla="val 33333"/>
              <a:gd name="adj3" fmla="val 16667"/>
            </a:avLst>
          </a:prstGeom>
          <a:solidFill>
            <a:srgbClr val="234465">
              <a:alpha val="80000"/>
            </a:srgbClr>
          </a:solidFill>
          <a:ln w="19080">
            <a:solidFill>
              <a:srgbClr val="1a334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ffa000"/>
                </a:solidFill>
                <a:latin typeface="Calibri"/>
                <a:ea typeface="DejaVu Sans"/>
              </a:rPr>
              <a:t>Invoke</a:t>
            </a:r>
            <a:r>
              <a:rPr b="0" lang="en-US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 the function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56" dur="indefinite" restart="never" nodeType="tmRoot">
          <p:childTnLst>
            <p:seq>
              <p:cTn id="57" dur="indefinite" nodeType="mainSeq">
                <p:childTnLst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Functions in JS (2)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07" name="CustomShape 2"/>
          <p:cNvSpPr/>
          <p:nvPr/>
        </p:nvSpPr>
        <p:spPr>
          <a:xfrm>
            <a:off x="1358640" y="1229760"/>
            <a:ext cx="5041440" cy="1532520"/>
          </a:xfrm>
          <a:prstGeom prst="rect">
            <a:avLst/>
          </a:prstGeom>
          <a:solidFill>
            <a:srgbClr val="c2c7d2">
              <a:alpha val="20000"/>
            </a:srgbClr>
          </a:solidFill>
          <a:ln w="12600">
            <a:solidFill>
              <a:srgbClr val="a3abb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function sum (a, b)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console.log(a + b);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sum (5, 6);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11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08" name="CustomShape 3"/>
          <p:cNvSpPr/>
          <p:nvPr/>
        </p:nvSpPr>
        <p:spPr>
          <a:xfrm>
            <a:off x="2767320" y="2957400"/>
            <a:ext cx="5041440" cy="15321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function sum (a, b = 3)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console.log(a + b);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sum (11);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	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14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09" name="CustomShape 4"/>
          <p:cNvSpPr/>
          <p:nvPr/>
        </p:nvSpPr>
        <p:spPr>
          <a:xfrm>
            <a:off x="1358640" y="4658040"/>
            <a:ext cx="5041440" cy="1861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function sum (a, b)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return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a + b;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let c = sum (5.8, 3);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 (c);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	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8.8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10" name="CustomShape 5"/>
          <p:cNvSpPr/>
          <p:nvPr/>
        </p:nvSpPr>
        <p:spPr>
          <a:xfrm>
            <a:off x="6582600" y="4902120"/>
            <a:ext cx="3487320" cy="806040"/>
          </a:xfrm>
          <a:prstGeom prst="wedgeRoundRectCallout">
            <a:avLst>
              <a:gd name="adj1" fmla="val -90923"/>
              <a:gd name="adj2" fmla="val -10232"/>
              <a:gd name="adj3" fmla="val 16667"/>
            </a:avLst>
          </a:prstGeom>
          <a:solidFill>
            <a:srgbClr val="234465">
              <a:alpha val="80000"/>
            </a:srgbClr>
          </a:solidFill>
          <a:ln w="19080">
            <a:solidFill>
              <a:srgbClr val="1a334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a000"/>
                </a:solidFill>
                <a:latin typeface="Calibri"/>
                <a:ea typeface="DejaVu Sans"/>
              </a:rPr>
              <a:t>Return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 ends function execution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11" name="CustomShape 6"/>
          <p:cNvSpPr/>
          <p:nvPr/>
        </p:nvSpPr>
        <p:spPr>
          <a:xfrm>
            <a:off x="7620120" y="3439440"/>
            <a:ext cx="3215880" cy="822960"/>
          </a:xfrm>
          <a:prstGeom prst="wedgeRoundRectCallout">
            <a:avLst>
              <a:gd name="adj1" fmla="val -84319"/>
              <a:gd name="adj2" fmla="val -56501"/>
              <a:gd name="adj3" fmla="val 16667"/>
            </a:avLst>
          </a:prstGeom>
          <a:solidFill>
            <a:srgbClr val="234465">
              <a:alpha val="80000"/>
            </a:srgbClr>
          </a:solidFill>
          <a:ln w="19080">
            <a:solidFill>
              <a:srgbClr val="1a334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a000"/>
                </a:solidFill>
                <a:latin typeface="Calibri"/>
                <a:ea typeface="DejaVu Sans"/>
              </a:rPr>
              <a:t>Default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 function parameters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12" name="CustomShape 7"/>
          <p:cNvSpPr/>
          <p:nvPr/>
        </p:nvSpPr>
        <p:spPr>
          <a:xfrm>
            <a:off x="5635440" y="1330560"/>
            <a:ext cx="4060440" cy="769680"/>
          </a:xfrm>
          <a:prstGeom prst="wedgeRoundRectCallout">
            <a:avLst>
              <a:gd name="adj1" fmla="val -77402"/>
              <a:gd name="adj2" fmla="val 75489"/>
              <a:gd name="adj3" fmla="val 16667"/>
            </a:avLst>
          </a:prstGeom>
          <a:solidFill>
            <a:srgbClr val="234465">
              <a:alpha val="80000"/>
            </a:srgbClr>
          </a:solidFill>
          <a:ln w="19080">
            <a:solidFill>
              <a:srgbClr val="1a334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a000"/>
                </a:solidFill>
                <a:latin typeface="Calibri"/>
                <a:ea typeface="DejaVu Sans"/>
              </a:rPr>
              <a:t>Invoke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 the function with different parameters value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94" dur="indefinite" restart="never" nodeType="tmRoot">
          <p:childTnLst>
            <p:seq>
              <p:cTn id="95" dur="indefinite" nodeType="mainSeq">
                <p:childTnLst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Function Declaration, Expression, Arrow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14" name="CustomShape 2"/>
          <p:cNvSpPr/>
          <p:nvPr/>
        </p:nvSpPr>
        <p:spPr>
          <a:xfrm>
            <a:off x="2280600" y="1327680"/>
            <a:ext cx="5219280" cy="18608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function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walk()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console.log('walking');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walk();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	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walking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15" name="CustomShape 3"/>
          <p:cNvSpPr/>
          <p:nvPr/>
        </p:nvSpPr>
        <p:spPr>
          <a:xfrm>
            <a:off x="8134200" y="1303560"/>
            <a:ext cx="3123720" cy="732240"/>
          </a:xfrm>
          <a:prstGeom prst="wedgeRoundRectCallout">
            <a:avLst>
              <a:gd name="adj1" fmla="val -77402"/>
              <a:gd name="adj2" fmla="val 75489"/>
              <a:gd name="adj3" fmla="val 16667"/>
            </a:avLst>
          </a:prstGeom>
          <a:solidFill>
            <a:srgbClr val="234465">
              <a:alpha val="80000"/>
            </a:srgbClr>
          </a:solidFill>
          <a:ln w="19080">
            <a:solidFill>
              <a:srgbClr val="1a334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Function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  <a:ea typeface="DejaVu Sans"/>
              </a:rPr>
              <a:t>Declaration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16" name="CustomShape 4"/>
          <p:cNvSpPr/>
          <p:nvPr/>
        </p:nvSpPr>
        <p:spPr>
          <a:xfrm>
            <a:off x="2280600" y="3109680"/>
            <a:ext cx="5219280" cy="2189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let solve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= function walk()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console.log('walking');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solve();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	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walking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17" name="CustomShape 5"/>
          <p:cNvSpPr/>
          <p:nvPr/>
        </p:nvSpPr>
        <p:spPr>
          <a:xfrm>
            <a:off x="8134200" y="3109680"/>
            <a:ext cx="3123720" cy="732240"/>
          </a:xfrm>
          <a:prstGeom prst="wedgeRoundRectCallout">
            <a:avLst>
              <a:gd name="adj1" fmla="val -77402"/>
              <a:gd name="adj2" fmla="val 75489"/>
              <a:gd name="adj3" fmla="val 16667"/>
            </a:avLst>
          </a:prstGeom>
          <a:solidFill>
            <a:srgbClr val="234465">
              <a:alpha val="80000"/>
            </a:srgbClr>
          </a:solidFill>
          <a:ln w="19080">
            <a:solidFill>
              <a:srgbClr val="1a334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Function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  <a:ea typeface="DejaVu Sans"/>
              </a:rPr>
              <a:t>Expression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18" name="CustomShape 6"/>
          <p:cNvSpPr/>
          <p:nvPr/>
        </p:nvSpPr>
        <p:spPr>
          <a:xfrm>
            <a:off x="2280600" y="5031720"/>
            <a:ext cx="5219280" cy="18608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let solve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() =&gt;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console.log('walking');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solve();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	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walking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19" name="CustomShape 7"/>
          <p:cNvSpPr/>
          <p:nvPr/>
        </p:nvSpPr>
        <p:spPr>
          <a:xfrm>
            <a:off x="8028360" y="5031720"/>
            <a:ext cx="3229560" cy="732240"/>
          </a:xfrm>
          <a:prstGeom prst="wedgeRoundRectCallout">
            <a:avLst>
              <a:gd name="adj1" fmla="val -77402"/>
              <a:gd name="adj2" fmla="val 75489"/>
              <a:gd name="adj3" fmla="val 16667"/>
            </a:avLst>
          </a:prstGeom>
          <a:solidFill>
            <a:srgbClr val="234465">
              <a:alpha val="80000"/>
            </a:srgbClr>
          </a:solidFill>
          <a:ln w="19080">
            <a:solidFill>
              <a:srgbClr val="1a334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a000"/>
                </a:solidFill>
                <a:latin typeface="Calibri"/>
                <a:ea typeface="DejaVu Sans"/>
              </a:rPr>
              <a:t>Arrow 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function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16" dur="indefinite" restart="never" nodeType="tmRoot">
          <p:childTnLst>
            <p:seq>
              <p:cTn id="117" dur="indefinite" nodeType="mainSeq">
                <p:childTnLst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2065680" y="1121040"/>
            <a:ext cx="10125720" cy="52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45684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The code inside a function is executed when the</a:t>
            </a:r>
            <a:br/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function is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invoked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 with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()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 operator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421" name="CustomShape 2"/>
          <p:cNvSpPr/>
          <p:nvPr/>
        </p:nvSpPr>
        <p:spPr>
          <a:xfrm>
            <a:off x="1297080" y="100800"/>
            <a:ext cx="839880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Function Invocation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2" name="CustomShape 3"/>
          <p:cNvSpPr/>
          <p:nvPr/>
        </p:nvSpPr>
        <p:spPr>
          <a:xfrm>
            <a:off x="2605680" y="2304000"/>
            <a:ext cx="6438600" cy="2044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function write(name)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console.log(`I am ${name}`);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write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('George');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	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I am George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23" name="CustomShape 4"/>
          <p:cNvSpPr/>
          <p:nvPr/>
        </p:nvSpPr>
        <p:spPr>
          <a:xfrm>
            <a:off x="2605680" y="4437360"/>
            <a:ext cx="6438600" cy="2044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write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('George');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	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I am George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function write(name)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console.log(`I am ${name}`);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24" name="CustomShape 5"/>
          <p:cNvSpPr/>
          <p:nvPr/>
        </p:nvSpPr>
        <p:spPr>
          <a:xfrm>
            <a:off x="8780760" y="2082600"/>
            <a:ext cx="3231720" cy="795960"/>
          </a:xfrm>
          <a:prstGeom prst="wedgeRoundRectCallout">
            <a:avLst>
              <a:gd name="adj1" fmla="val -48368"/>
              <a:gd name="adj2" fmla="val 95300"/>
              <a:gd name="adj3" fmla="val 16667"/>
            </a:avLst>
          </a:prstGeom>
          <a:solidFill>
            <a:srgbClr val="234465">
              <a:alpha val="80000"/>
            </a:srgbClr>
          </a:solidFill>
          <a:ln w="19080">
            <a:solidFill>
              <a:srgbClr val="1a334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a000"/>
                </a:solidFill>
                <a:latin typeface="Calibri"/>
                <a:ea typeface="DejaVu Sans"/>
              </a:rPr>
              <a:t>Invoke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 the function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  <a:ea typeface="DejaVu Sans"/>
              </a:rPr>
              <a:t>after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 declaration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25" name="CustomShape 6"/>
          <p:cNvSpPr/>
          <p:nvPr/>
        </p:nvSpPr>
        <p:spPr>
          <a:xfrm>
            <a:off x="8912160" y="4382640"/>
            <a:ext cx="3100320" cy="799200"/>
          </a:xfrm>
          <a:prstGeom prst="wedgeRoundRectCallout">
            <a:avLst>
              <a:gd name="adj1" fmla="val -52934"/>
              <a:gd name="adj2" fmla="val 90250"/>
              <a:gd name="adj3" fmla="val 16667"/>
            </a:avLst>
          </a:prstGeom>
          <a:solidFill>
            <a:srgbClr val="234465">
              <a:alpha val="80000"/>
            </a:srgbClr>
          </a:solidFill>
          <a:ln w="19080">
            <a:solidFill>
              <a:srgbClr val="1a334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a000"/>
                </a:solidFill>
                <a:latin typeface="Calibri"/>
                <a:ea typeface="DejaVu Sans"/>
              </a:rPr>
              <a:t>Invoke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 the function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  <a:ea typeface="DejaVu Sans"/>
              </a:rPr>
              <a:t>before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 declaration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38" dur="indefinite" restart="never" nodeType="tmRoot">
          <p:childTnLst>
            <p:seq>
              <p:cTn id="139" dur="indefinite" nodeType="mainSeq">
                <p:childTnLst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10931</TotalTime>
  <Application>LibreOffice/6.1.5.2$Linux_X86_64 LibreOffice_project/10$Build-2</Application>
  <Words>2029</Words>
  <Paragraphs>440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2018-05-23T13:08:44Z</dcterms:created>
  <dc:creator>Alen Paunov</dc:creator>
  <dc:description/>
  <dc:language>en-US</dc:language>
  <cp:lastModifiedBy/>
  <dcterms:modified xsi:type="dcterms:W3CDTF">2019-03-17T16:40:53Z</dcterms:modified>
  <cp:revision>5505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43</vt:i4>
  </property>
</Properties>
</file>