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80.png" ContentType="image/png"/>
  <Override PartName="/ppt/media/image79.png" ContentType="image/png"/>
  <Override PartName="/ppt/media/image7.wmf" ContentType="image/x-wmf"/>
  <Override PartName="/ppt/media/image6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40.png" ContentType="image/png"/>
  <Override PartName="/ppt/media/image65.png" ContentType="image/png"/>
  <Override PartName="/ppt/media/image43.png" ContentType="image/png"/>
  <Override PartName="/ppt/media/image68.png" ContentType="image/png"/>
  <Override PartName="/ppt/media/image42.png" ContentType="image/png"/>
  <Override PartName="/ppt/media/image67.png" ContentType="image/png"/>
  <Override PartName="/ppt/media/image44.png" ContentType="image/png"/>
  <Override PartName="/ppt/media/image69.png" ContentType="image/png"/>
  <Override PartName="/ppt/media/image36.png" ContentType="image/png"/>
  <Override PartName="/ppt/media/image11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wmf" ContentType="image/x-wmf"/>
  <Override PartName="/ppt/media/image16.png" ContentType="image/png"/>
  <Override PartName="/ppt/media/image15.png" ContentType="image/png"/>
  <Override PartName="/ppt/media/image12.wmf" ContentType="image/x-wmf"/>
  <Override PartName="/ppt/media/image37.png" ContentType="image/png"/>
  <Override PartName="/ppt/media/image75.gif" ContentType="image/gif"/>
  <Override PartName="/ppt/media/image13.wmf" ContentType="image/x-wmf"/>
  <Override PartName="/ppt/media/image38.png" ContentType="image/png"/>
  <Override PartName="/ppt/media/image14.wmf" ContentType="image/x-wmf"/>
  <Override PartName="/ppt/media/image39.png" ContentType="image/png"/>
  <Override PartName="/ppt/media/image41.png" ContentType="image/png"/>
  <Override PartName="/ppt/media/image66.png" ContentType="image/png"/>
  <Override PartName="/ppt/media/image47.jpeg" ContentType="image/jpeg"/>
  <Override PartName="/ppt/media/image50.png" ContentType="image/png"/>
  <Override PartName="/ppt/media/image71.jpeg" ContentType="image/jpe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55.jpeg" ContentType="image/jpeg"/>
  <Override PartName="/ppt/media/image56.jpeg" ContentType="image/jpeg"/>
  <Override PartName="/ppt/media/image61.jpeg" ContentType="image/jpeg"/>
  <Override PartName="/ppt/media/image72.png" ContentType="image/png"/>
  <Override PartName="/ppt/media/image62.png" ContentType="image/png"/>
  <Override PartName="/ppt/media/image70.png" ContentType="image/png"/>
  <Override PartName="/ppt/media/image73.png" ContentType="image/png"/>
  <Override PartName="/ppt/media/image74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C1AE10-1476-47CF-AD38-60BB80DABE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0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4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243D57-3649-443A-90EF-068D91847A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D52D04-C13D-4EBB-8A3D-03B513F273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EF7B36-5AD7-41F3-8A9E-694622E5BD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2BBE3A-3896-4A8B-9622-A5E0ECD00A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BC58F2-21AD-4D16-BDD3-8C4099A084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3920" cy="6851160"/>
          </a:xfrm>
          <a:prstGeom prst="rect">
            <a:avLst/>
          </a:prstGeom>
          <a:ln>
            <a:noFill/>
          </a:ln>
        </p:spPr>
      </p:pic>
      <p:pic>
        <p:nvPicPr>
          <p:cNvPr id="1" name="Picture 34" descr=""/>
          <p:cNvPicPr/>
          <p:nvPr/>
        </p:nvPicPr>
        <p:blipFill>
          <a:blip r:embed="rId3"/>
          <a:stretch/>
        </p:blipFill>
        <p:spPr>
          <a:xfrm flipH="1">
            <a:off x="8352000" y="2374200"/>
            <a:ext cx="3169800" cy="3430800"/>
          </a:xfrm>
          <a:prstGeom prst="rect">
            <a:avLst/>
          </a:prstGeom>
          <a:ln>
            <a:noFill/>
          </a:ln>
        </p:spPr>
      </p:pic>
      <p:pic>
        <p:nvPicPr>
          <p:cNvPr id="2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4920" cy="52416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8560" cy="52560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5840" cy="5256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5151240" y="6080040"/>
            <a:ext cx="1436040" cy="50184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-1440" y="6702840"/>
            <a:ext cx="1219392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1440" y="6702840"/>
            <a:ext cx="1219104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3920" cy="68511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3240" y="0"/>
            <a:ext cx="1219392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 flipH="1">
            <a:off x="7911360" y="1409760"/>
            <a:ext cx="3571200" cy="4384080"/>
          </a:xfrm>
          <a:prstGeom prst="rect">
            <a:avLst/>
          </a:prstGeom>
          <a:ln>
            <a:noFill/>
          </a:ln>
        </p:spPr>
      </p:pic>
      <p:pic>
        <p:nvPicPr>
          <p:cNvPr id="49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080" cy="52920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3920" cy="68511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2191040" cy="109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080" cy="52920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3920" cy="68511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319640" y="867600"/>
            <a:ext cx="3551400" cy="3551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3920" cy="6851160"/>
          </a:xfrm>
          <a:prstGeom prst="rect">
            <a:avLst/>
          </a:prstGeom>
          <a:ln>
            <a:noFill/>
          </a:ln>
        </p:spPr>
      </p:pic>
      <p:pic>
        <p:nvPicPr>
          <p:cNvPr id="170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3920" cy="68511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-1051200" y="703080"/>
            <a:ext cx="8404920" cy="10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72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4800" cy="4147560"/>
          </a:xfrm>
          <a:prstGeom prst="rect">
            <a:avLst/>
          </a:prstGeom>
          <a:ln>
            <a:noFill/>
          </a:ln>
        </p:spPr>
      </p:pic>
      <p:pic>
        <p:nvPicPr>
          <p:cNvPr id="173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080" cy="529200"/>
          </a:xfrm>
          <a:prstGeom prst="rect">
            <a:avLst/>
          </a:prstGeom>
          <a:ln>
            <a:noFill/>
          </a:ln>
        </p:spPr>
      </p:pic>
      <p:pic>
        <p:nvPicPr>
          <p:cNvPr id="174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7720" cy="1197720"/>
          </a:xfrm>
          <a:prstGeom prst="rect">
            <a:avLst/>
          </a:prstGeom>
          <a:ln>
            <a:noFill/>
          </a:ln>
        </p:spPr>
      </p:pic>
      <p:pic>
        <p:nvPicPr>
          <p:cNvPr id="175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5320" cy="1401120"/>
          </a:xfrm>
          <a:prstGeom prst="rect">
            <a:avLst/>
          </a:prstGeom>
          <a:ln>
            <a:noFill/>
          </a:ln>
        </p:spPr>
      </p:pic>
      <p:pic>
        <p:nvPicPr>
          <p:cNvPr id="176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5320" cy="1388160"/>
          </a:xfrm>
          <a:prstGeom prst="rect">
            <a:avLst/>
          </a:prstGeom>
          <a:ln>
            <a:noFill/>
          </a:ln>
        </p:spPr>
      </p:pic>
      <p:pic>
        <p:nvPicPr>
          <p:cNvPr id="177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5320" cy="1566000"/>
          </a:xfrm>
          <a:prstGeom prst="rect">
            <a:avLst/>
          </a:prstGeom>
          <a:ln>
            <a:noFill/>
          </a:ln>
        </p:spPr>
      </p:pic>
      <p:pic>
        <p:nvPicPr>
          <p:cNvPr id="178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5320" cy="1349640"/>
          </a:xfrm>
          <a:prstGeom prst="rect">
            <a:avLst/>
          </a:prstGeom>
          <a:ln>
            <a:noFill/>
          </a:ln>
        </p:spPr>
      </p:pic>
      <p:pic>
        <p:nvPicPr>
          <p:cNvPr id="179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5320" cy="1432800"/>
          </a:xfrm>
          <a:prstGeom prst="rect">
            <a:avLst/>
          </a:prstGeom>
          <a:ln>
            <a:noFill/>
          </a:ln>
        </p:spPr>
      </p:pic>
      <p:pic>
        <p:nvPicPr>
          <p:cNvPr id="180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3520" cy="1438920"/>
          </a:xfrm>
          <a:prstGeom prst="rect">
            <a:avLst/>
          </a:prstGeom>
          <a:ln>
            <a:noFill/>
          </a:ln>
        </p:spPr>
      </p:pic>
      <p:sp>
        <p:nvSpPr>
          <p:cNvPr id="181" name="Line 2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3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4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5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7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8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9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-1440" y="6371280"/>
            <a:ext cx="12193920" cy="503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7720" cy="1197720"/>
          </a:xfrm>
          <a:prstGeom prst="rect">
            <a:avLst/>
          </a:prstGeom>
          <a:ln>
            <a:noFill/>
          </a:ln>
        </p:spPr>
      </p:pic>
      <p:pic>
        <p:nvPicPr>
          <p:cNvPr id="191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5320" cy="1401120"/>
          </a:xfrm>
          <a:prstGeom prst="rect">
            <a:avLst/>
          </a:prstGeom>
          <a:ln>
            <a:noFill/>
          </a:ln>
        </p:spPr>
      </p:pic>
      <p:pic>
        <p:nvPicPr>
          <p:cNvPr id="192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5320" cy="1388160"/>
          </a:xfrm>
          <a:prstGeom prst="rect">
            <a:avLst/>
          </a:prstGeom>
          <a:ln>
            <a:noFill/>
          </a:ln>
        </p:spPr>
      </p:pic>
      <p:pic>
        <p:nvPicPr>
          <p:cNvPr id="193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5320" cy="1566000"/>
          </a:xfrm>
          <a:prstGeom prst="rect">
            <a:avLst/>
          </a:prstGeom>
          <a:ln>
            <a:noFill/>
          </a:ln>
        </p:spPr>
      </p:pic>
      <p:pic>
        <p:nvPicPr>
          <p:cNvPr id="194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5320" cy="1349640"/>
          </a:xfrm>
          <a:prstGeom prst="rect">
            <a:avLst/>
          </a:prstGeom>
          <a:ln>
            <a:noFill/>
          </a:ln>
        </p:spPr>
      </p:pic>
      <p:pic>
        <p:nvPicPr>
          <p:cNvPr id="195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5320" cy="1432800"/>
          </a:xfrm>
          <a:prstGeom prst="rect">
            <a:avLst/>
          </a:prstGeom>
          <a:ln>
            <a:noFill/>
          </a:ln>
        </p:spPr>
      </p:pic>
      <p:pic>
        <p:nvPicPr>
          <p:cNvPr id="196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3520" cy="1438920"/>
          </a:xfrm>
          <a:prstGeom prst="rect">
            <a:avLst/>
          </a:prstGeom>
          <a:ln>
            <a:noFill/>
          </a:ln>
        </p:spPr>
      </p:pic>
      <p:sp>
        <p:nvSpPr>
          <p:cNvPr id="197" name="Line 11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2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3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4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6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7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18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jpeg"/><Relationship Id="rId5" Type="http://schemas.openxmlformats.org/officeDocument/2006/relationships/image" Target="../media/image75.gif"/><Relationship Id="rId6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9000" y="1179000"/>
            <a:ext cx="114526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  <a:ea typeface="DejaVu Sans"/>
              </a:rPr>
              <a:t>Filters and User Authentication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66720" y="222480"/>
            <a:ext cx="1096416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  <a:ea typeface="DejaVu Sans"/>
              </a:rPr>
              <a:t>Java MVC Frameworks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643960" y="5916240"/>
            <a:ext cx="295056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  <a:ea typeface="DejaVu Sans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8643960" y="6340320"/>
            <a:ext cx="29505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671040" y="4876920"/>
            <a:ext cx="29505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  <a:ea typeface="DejaVu Sans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671040" y="5368680"/>
            <a:ext cx="295056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5" name="Picture 12" descr=""/>
          <p:cNvPicPr/>
          <p:nvPr/>
        </p:nvPicPr>
        <p:blipFill>
          <a:blip r:embed="rId2"/>
          <a:stretch/>
        </p:blipFill>
        <p:spPr>
          <a:xfrm>
            <a:off x="3827880" y="2167920"/>
            <a:ext cx="1472040" cy="1347840"/>
          </a:xfrm>
          <a:prstGeom prst="rect">
            <a:avLst/>
          </a:prstGeom>
          <a:ln>
            <a:noFill/>
          </a:ln>
        </p:spPr>
      </p:pic>
      <p:pic>
        <p:nvPicPr>
          <p:cNvPr id="256" name="Picture 13" descr=""/>
          <p:cNvPicPr/>
          <p:nvPr/>
        </p:nvPicPr>
        <p:blipFill>
          <a:blip r:embed="rId3"/>
          <a:stretch/>
        </p:blipFill>
        <p:spPr>
          <a:xfrm>
            <a:off x="6338160" y="319068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257" name="Picture 14" descr=""/>
          <p:cNvPicPr/>
          <p:nvPr/>
        </p:nvPicPr>
        <p:blipFill>
          <a:blip r:embed="rId4"/>
          <a:stretch/>
        </p:blipFill>
        <p:spPr>
          <a:xfrm>
            <a:off x="4264560" y="4477680"/>
            <a:ext cx="1330920" cy="13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Framework that focuses on providing both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authentication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and 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authorization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Security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BB8EEE3-CDD8-4F7B-A528-13B7D1EAE03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87" name="Picture 4" descr=""/>
          <p:cNvPicPr/>
          <p:nvPr/>
        </p:nvPicPr>
        <p:blipFill>
          <a:blip r:embed="rId1"/>
          <a:stretch/>
        </p:blipFill>
        <p:spPr>
          <a:xfrm>
            <a:off x="1981080" y="2601360"/>
            <a:ext cx="2788920" cy="278892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1982520" y="5636160"/>
            <a:ext cx="2787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  <a:ea typeface="DejaVu Sans"/>
              </a:rPr>
              <a:t>Authentication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9" name="Picture 6" descr=""/>
          <p:cNvPicPr/>
          <p:nvPr/>
        </p:nvPicPr>
        <p:blipFill>
          <a:blip r:embed="rId2"/>
          <a:stretch/>
        </p:blipFill>
        <p:spPr>
          <a:xfrm rot="2671200">
            <a:off x="6892560" y="2456280"/>
            <a:ext cx="3047040" cy="3083760"/>
          </a:xfrm>
          <a:prstGeom prst="rect">
            <a:avLst/>
          </a:prstGeom>
          <a:ln>
            <a:noFill/>
          </a:ln>
        </p:spPr>
      </p:pic>
      <p:sp>
        <p:nvSpPr>
          <p:cNvPr id="290" name="CustomShape 5"/>
          <p:cNvSpPr/>
          <p:nvPr/>
        </p:nvSpPr>
        <p:spPr>
          <a:xfrm>
            <a:off x="7136640" y="5636160"/>
            <a:ext cx="2559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  <a:ea typeface="DejaVu Sans"/>
              </a:rPr>
              <a:t>Authorization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Spring Security Mechanism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11860E2-D14B-4A23-A421-AD9277B68857}" type="slidenum">
              <a:rPr b="0" lang="en-US" sz="8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779000" y="2155680"/>
            <a:ext cx="1409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Intercept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Request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4" name="Picture 5" descr=""/>
          <p:cNvPicPr/>
          <p:nvPr/>
        </p:nvPicPr>
        <p:blipFill>
          <a:blip r:embed="rId1"/>
          <a:stretch/>
        </p:blipFill>
        <p:spPr>
          <a:xfrm>
            <a:off x="679680" y="3332880"/>
            <a:ext cx="1494720" cy="1227960"/>
          </a:xfrm>
          <a:prstGeom prst="rect">
            <a:avLst/>
          </a:prstGeom>
          <a:ln>
            <a:noFill/>
          </a:ln>
        </p:spPr>
      </p:pic>
      <p:pic>
        <p:nvPicPr>
          <p:cNvPr id="295" name="Picture 6" descr=""/>
          <p:cNvPicPr/>
          <p:nvPr/>
        </p:nvPicPr>
        <p:blipFill>
          <a:blip r:embed="rId2"/>
          <a:stretch/>
        </p:blipFill>
        <p:spPr>
          <a:xfrm>
            <a:off x="1798920" y="4711320"/>
            <a:ext cx="524520" cy="524520"/>
          </a:xfrm>
          <a:prstGeom prst="rect">
            <a:avLst/>
          </a:prstGeom>
          <a:ln>
            <a:noFill/>
          </a:ln>
        </p:spPr>
      </p:pic>
      <p:pic>
        <p:nvPicPr>
          <p:cNvPr id="296" name="Picture 7" descr=""/>
          <p:cNvPicPr/>
          <p:nvPr/>
        </p:nvPicPr>
        <p:blipFill>
          <a:blip r:embed="rId3"/>
          <a:stretch/>
        </p:blipFill>
        <p:spPr>
          <a:xfrm>
            <a:off x="533880" y="4719600"/>
            <a:ext cx="521280" cy="521280"/>
          </a:xfrm>
          <a:prstGeom prst="rect">
            <a:avLst/>
          </a:prstGeom>
          <a:ln>
            <a:noFill/>
          </a:ln>
        </p:spPr>
      </p:pic>
      <p:pic>
        <p:nvPicPr>
          <p:cNvPr id="297" name="Picture 8" descr=""/>
          <p:cNvPicPr/>
          <p:nvPr/>
        </p:nvPicPr>
        <p:blipFill>
          <a:blip r:embed="rId4"/>
          <a:stretch/>
        </p:blipFill>
        <p:spPr>
          <a:xfrm>
            <a:off x="1142280" y="4668480"/>
            <a:ext cx="569880" cy="569880"/>
          </a:xfrm>
          <a:prstGeom prst="rect">
            <a:avLst/>
          </a:prstGeom>
          <a:ln>
            <a:noFill/>
          </a:ln>
        </p:spPr>
      </p:pic>
      <p:pic>
        <p:nvPicPr>
          <p:cNvPr id="298" name="Picture 9" descr=""/>
          <p:cNvPicPr/>
          <p:nvPr/>
        </p:nvPicPr>
        <p:blipFill>
          <a:blip r:embed="rId5"/>
          <a:stretch/>
        </p:blipFill>
        <p:spPr>
          <a:xfrm>
            <a:off x="735120" y="3376800"/>
            <a:ext cx="1383840" cy="828720"/>
          </a:xfrm>
          <a:prstGeom prst="rect">
            <a:avLst/>
          </a:prstGeom>
          <a:ln>
            <a:noFill/>
          </a:ln>
        </p:spPr>
      </p:pic>
      <p:pic>
        <p:nvPicPr>
          <p:cNvPr id="299" name="Picture 10" descr=""/>
          <p:cNvPicPr/>
          <p:nvPr/>
        </p:nvPicPr>
        <p:blipFill>
          <a:blip r:embed="rId6"/>
          <a:stretch/>
        </p:blipFill>
        <p:spPr>
          <a:xfrm>
            <a:off x="4339080" y="3332880"/>
            <a:ext cx="993600" cy="1190880"/>
          </a:xfrm>
          <a:prstGeom prst="rect">
            <a:avLst/>
          </a:prstGeom>
          <a:ln>
            <a:noFill/>
          </a:ln>
        </p:spPr>
      </p:pic>
      <p:sp>
        <p:nvSpPr>
          <p:cNvPr id="300" name="CustomShape 4"/>
          <p:cNvSpPr/>
          <p:nvPr/>
        </p:nvSpPr>
        <p:spPr>
          <a:xfrm>
            <a:off x="2583000" y="2868840"/>
            <a:ext cx="14277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GET</a:t>
            </a:r>
            <a:br/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username password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1" name="Picture 14" descr=""/>
          <p:cNvPicPr/>
          <p:nvPr/>
        </p:nvPicPr>
        <p:blipFill>
          <a:blip r:embed="rId7"/>
          <a:stretch/>
        </p:blipFill>
        <p:spPr>
          <a:xfrm>
            <a:off x="7310880" y="3332880"/>
            <a:ext cx="993600" cy="1190880"/>
          </a:xfrm>
          <a:prstGeom prst="rect">
            <a:avLst/>
          </a:prstGeom>
          <a:ln>
            <a:noFill/>
          </a:ln>
        </p:spPr>
      </p:pic>
      <p:pic>
        <p:nvPicPr>
          <p:cNvPr id="302" name="Picture 17" descr=""/>
          <p:cNvPicPr/>
          <p:nvPr/>
        </p:nvPicPr>
        <p:blipFill>
          <a:blip r:embed="rId8"/>
          <a:stretch/>
        </p:blipFill>
        <p:spPr>
          <a:xfrm>
            <a:off x="10350360" y="3306600"/>
            <a:ext cx="1254240" cy="125424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5137560" y="5670000"/>
            <a:ext cx="2208600" cy="837000"/>
          </a:xfrm>
          <a:prstGeom prst="can">
            <a:avLst>
              <a:gd name="adj" fmla="val 25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Database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3809880" y="1225440"/>
            <a:ext cx="1825200" cy="682200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Authentication Manager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6705720" y="1219320"/>
            <a:ext cx="1904040" cy="682200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Access Decision Manager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2386080" y="3913920"/>
            <a:ext cx="174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9"/>
          <p:cNvSpPr/>
          <p:nvPr/>
        </p:nvSpPr>
        <p:spPr>
          <a:xfrm>
            <a:off x="4720680" y="4641120"/>
            <a:ext cx="515880" cy="7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0"/>
          <p:cNvSpPr/>
          <p:nvPr/>
        </p:nvSpPr>
        <p:spPr>
          <a:xfrm>
            <a:off x="3733920" y="4719600"/>
            <a:ext cx="14277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Validate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username</a:t>
            </a:r>
            <a:br/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password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" name="CustomShape 11"/>
          <p:cNvSpPr/>
          <p:nvPr/>
        </p:nvSpPr>
        <p:spPr>
          <a:xfrm>
            <a:off x="5591880" y="3901680"/>
            <a:ext cx="14083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5528160" y="3176640"/>
            <a:ext cx="1427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Valid</a:t>
            </a:r>
            <a:br/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Credentials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" name="CustomShape 13"/>
          <p:cNvSpPr/>
          <p:nvPr/>
        </p:nvSpPr>
        <p:spPr>
          <a:xfrm flipH="1">
            <a:off x="7138800" y="4668480"/>
            <a:ext cx="315360" cy="76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7530840" y="4743720"/>
            <a:ext cx="14277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Validate</a:t>
            </a:r>
            <a:br/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Roles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>
            <a:off x="8512200" y="3913920"/>
            <a:ext cx="174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6"/>
          <p:cNvSpPr/>
          <p:nvPr/>
        </p:nvSpPr>
        <p:spPr>
          <a:xfrm>
            <a:off x="8472960" y="3176640"/>
            <a:ext cx="16444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Valid</a:t>
            </a:r>
            <a:br/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Authorization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>
            <a:off x="10435680" y="2725560"/>
            <a:ext cx="1266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Secured Resources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6" name="CustomShape 18"/>
          <p:cNvSpPr/>
          <p:nvPr/>
        </p:nvSpPr>
        <p:spPr>
          <a:xfrm>
            <a:off x="4701960" y="2129400"/>
            <a:ext cx="1764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9"/>
          <p:cNvSpPr/>
          <p:nvPr/>
        </p:nvSpPr>
        <p:spPr>
          <a:xfrm>
            <a:off x="7658280" y="2111040"/>
            <a:ext cx="1764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0"/>
          <p:cNvSpPr/>
          <p:nvPr/>
        </p:nvSpPr>
        <p:spPr>
          <a:xfrm>
            <a:off x="777960" y="2910960"/>
            <a:ext cx="1409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Web 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9" name="CustomShape 21"/>
          <p:cNvSpPr/>
          <p:nvPr/>
        </p:nvSpPr>
        <p:spPr>
          <a:xfrm>
            <a:off x="7716600" y="2161800"/>
            <a:ext cx="1409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Intercept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4465"/>
                </a:solidFill>
                <a:latin typeface="Calibri"/>
                <a:ea typeface="DejaVu Sans"/>
              </a:rPr>
              <a:t>Request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Security Maven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74D3D49-6550-4CAA-AC65-2222D136282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190440" y="3124080"/>
            <a:ext cx="1180548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&lt;dependency&gt;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&lt;groupId&gt;org.springframework.boot&lt;/groupId&gt;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&lt;artifactId&gt;spring-boot-starter-security&lt;/artifactId&gt;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&lt;/dependency&gt;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190440" y="25909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pom.xml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Overriding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configure()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method.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Security Configuration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21E6BF7-0720-4E6E-8CFA-3E9FFF2BA77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190440" y="3124080"/>
            <a:ext cx="11805480" cy="2105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@Override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protected void configure(HttpSecurity http) throws Exception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http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.authorizeRequests()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.antMatchers(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"/"</a:t>
            </a: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"/register"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).permitAll()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.anyRequest().authenticated()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190440" y="25909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3945600" y="3737160"/>
            <a:ext cx="3087360" cy="550080"/>
          </a:xfrm>
          <a:prstGeom prst="wedgeRoundRectCallout">
            <a:avLst>
              <a:gd name="adj1" fmla="val -69047"/>
              <a:gd name="adj2" fmla="val 22904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Authorize Requests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7369560" y="4190760"/>
            <a:ext cx="3087360" cy="550080"/>
          </a:xfrm>
          <a:prstGeom prst="wedgeRoundRectCallout">
            <a:avLst>
              <a:gd name="adj1" fmla="val -89733"/>
              <a:gd name="adj2" fmla="val 3703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Permit Routes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6304320" y="5247360"/>
            <a:ext cx="3732840" cy="550080"/>
          </a:xfrm>
          <a:prstGeom prst="wedgeRoundRectCallout">
            <a:avLst>
              <a:gd name="adj1" fmla="val -94951"/>
              <a:gd name="adj2" fmla="val -127512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Require Authentication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47726E8-3909-4CB5-8E68-F63BF69F0141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91880" y="1151280"/>
            <a:ext cx="1180368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Implementing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UserDetails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interface.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Registration - User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172800" y="2590560"/>
            <a:ext cx="11805480" cy="2969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User implements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UserDetails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String username;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String password;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boolean isAccountNonExpired;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boolean isAccountNonLocked;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boolean isCredentialsNonExpired;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boolean isEnabled;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private Set&lt;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Role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&gt; authorities;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172800" y="205740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User.java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90440" y="1196280"/>
            <a:ext cx="11817000" cy="51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Implementing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GrantedAuthority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interface.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Registration - Roles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194CC7A-E9D2-48CE-92BC-0E7D41A5DC6D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94560" y="2590560"/>
            <a:ext cx="8114400" cy="953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Role implements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GrantedAuthority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String authority;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394560" y="2057400"/>
            <a:ext cx="811440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Role.java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5054760" y="3594600"/>
            <a:ext cx="2665800" cy="550080"/>
          </a:xfrm>
          <a:prstGeom prst="wedgeRoundRectCallout">
            <a:avLst>
              <a:gd name="adj1" fmla="val -37901"/>
              <a:gd name="adj2" fmla="val -16124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Role Interface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3" name="Picture 5" descr=""/>
          <p:cNvPicPr/>
          <p:nvPr/>
        </p:nvPicPr>
        <p:blipFill>
          <a:blip r:embed="rId1"/>
          <a:stretch/>
        </p:blipFill>
        <p:spPr>
          <a:xfrm>
            <a:off x="9052560" y="2057400"/>
            <a:ext cx="2734560" cy="2281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4" dur="indefinite" restart="never" nodeType="tmRoot">
          <p:childTnLst>
            <p:seq>
              <p:cTn id="225" dur="indefinite" nodeType="mainSeq">
                <p:childTnLst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Extending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WebSecurityConfigurerAdapter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class.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Security Configuration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4ADBCA6-83A3-4FEF-B834-453EA1102F3A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90440" y="3124080"/>
            <a:ext cx="11805480" cy="1529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@Configuration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@EnableWebSecurity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SecurityConfiguration extends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WebSecurityConfigurerAdapter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//Configuration goes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90440" y="25909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2690640" y="3124080"/>
            <a:ext cx="2665800" cy="550080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Enable Security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Implementing the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UserDetailsService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interface.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Registration - UserService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C71D833-1285-496C-9749-D7F07F9F949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90440" y="2590560"/>
            <a:ext cx="11805480" cy="2969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UserServiceImpl implements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UserDetailsService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@Autowired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BCryptPasswordEncoder bCryptPasswordEncoder;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@Override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void register(RegisterModel registerModel) {       </a:t>
            </a: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bCryptPasswordEncoder.encode(password));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190440" y="205740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UserServiceImpl.java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7495200" y="4050720"/>
            <a:ext cx="2894400" cy="550080"/>
          </a:xfrm>
          <a:prstGeom prst="wedgeRoundRectCallout">
            <a:avLst>
              <a:gd name="adj1" fmla="val -54429"/>
              <a:gd name="adj2" fmla="val -114496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Encrypt Password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Disabling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CSRF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protection temporarily. 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Registration - Configuration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8CC2C5E-3B3D-4FBB-BF77-EE5F3D604FAE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190440" y="2590560"/>
            <a:ext cx="11805480" cy="181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@Override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protected void configure(HttpSecurity http) throws Exception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http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.and()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.csrf().disable();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190440" y="205740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2743200" y="4931640"/>
            <a:ext cx="2894400" cy="550080"/>
          </a:xfrm>
          <a:prstGeom prst="wedgeRoundRectCallout">
            <a:avLst>
              <a:gd name="adj1" fmla="val -42659"/>
              <a:gd name="adj2" fmla="val -185374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Disable CSRF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Login Mechanism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2D66FBC-2266-47BD-B7DB-415670A2F0F8}" type="slidenum">
              <a:rPr b="0" lang="en-US" sz="7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pic>
        <p:nvPicPr>
          <p:cNvPr id="364" name="Picture 4" descr=""/>
          <p:cNvPicPr/>
          <p:nvPr/>
        </p:nvPicPr>
        <p:blipFill>
          <a:blip r:embed="rId1"/>
          <a:stretch/>
        </p:blipFill>
        <p:spPr>
          <a:xfrm>
            <a:off x="342000" y="2590920"/>
            <a:ext cx="2411640" cy="1981080"/>
          </a:xfrm>
          <a:prstGeom prst="rect">
            <a:avLst/>
          </a:prstGeom>
          <a:ln>
            <a:noFill/>
          </a:ln>
        </p:spPr>
      </p:pic>
      <p:pic>
        <p:nvPicPr>
          <p:cNvPr id="365" name="Picture 5" descr=""/>
          <p:cNvPicPr/>
          <p:nvPr/>
        </p:nvPicPr>
        <p:blipFill>
          <a:blip r:embed="rId2"/>
          <a:stretch/>
        </p:blipFill>
        <p:spPr>
          <a:xfrm>
            <a:off x="1951560" y="4870440"/>
            <a:ext cx="846720" cy="846720"/>
          </a:xfrm>
          <a:prstGeom prst="rect">
            <a:avLst/>
          </a:prstGeom>
          <a:ln>
            <a:noFill/>
          </a:ln>
        </p:spPr>
      </p:pic>
      <p:pic>
        <p:nvPicPr>
          <p:cNvPr id="366" name="Picture 6" descr=""/>
          <p:cNvPicPr/>
          <p:nvPr/>
        </p:nvPicPr>
        <p:blipFill>
          <a:blip r:embed="rId3"/>
          <a:stretch/>
        </p:blipFill>
        <p:spPr>
          <a:xfrm>
            <a:off x="152280" y="4876920"/>
            <a:ext cx="841680" cy="841680"/>
          </a:xfrm>
          <a:prstGeom prst="rect">
            <a:avLst/>
          </a:prstGeom>
          <a:ln>
            <a:noFill/>
          </a:ln>
        </p:spPr>
      </p:pic>
      <p:pic>
        <p:nvPicPr>
          <p:cNvPr id="367" name="Picture 7" descr=""/>
          <p:cNvPicPr/>
          <p:nvPr/>
        </p:nvPicPr>
        <p:blipFill>
          <a:blip r:embed="rId4"/>
          <a:stretch/>
        </p:blipFill>
        <p:spPr>
          <a:xfrm>
            <a:off x="995040" y="4837680"/>
            <a:ext cx="919800" cy="919800"/>
          </a:xfrm>
          <a:prstGeom prst="rect">
            <a:avLst/>
          </a:prstGeom>
          <a:ln>
            <a:noFill/>
          </a:ln>
        </p:spPr>
      </p:pic>
      <p:pic>
        <p:nvPicPr>
          <p:cNvPr id="368" name="Picture 8" descr=""/>
          <p:cNvPicPr/>
          <p:nvPr/>
        </p:nvPicPr>
        <p:blipFill>
          <a:blip r:embed="rId5"/>
          <a:stretch/>
        </p:blipFill>
        <p:spPr>
          <a:xfrm>
            <a:off x="431640" y="2704680"/>
            <a:ext cx="2232720" cy="1337400"/>
          </a:xfrm>
          <a:prstGeom prst="rect">
            <a:avLst/>
          </a:prstGeom>
          <a:ln>
            <a:noFill/>
          </a:ln>
        </p:spPr>
      </p:pic>
      <p:pic>
        <p:nvPicPr>
          <p:cNvPr id="369" name="Picture 9" descr=""/>
          <p:cNvPicPr/>
          <p:nvPr/>
        </p:nvPicPr>
        <p:blipFill>
          <a:blip r:embed="rId6"/>
          <a:stretch/>
        </p:blipFill>
        <p:spPr>
          <a:xfrm>
            <a:off x="6781680" y="2486160"/>
            <a:ext cx="1603440" cy="1921320"/>
          </a:xfrm>
          <a:prstGeom prst="rect">
            <a:avLst/>
          </a:prstGeom>
          <a:ln>
            <a:noFill/>
          </a:ln>
        </p:spPr>
      </p:pic>
      <p:sp>
        <p:nvSpPr>
          <p:cNvPr id="370" name="CustomShape 3"/>
          <p:cNvSpPr/>
          <p:nvPr/>
        </p:nvSpPr>
        <p:spPr>
          <a:xfrm flipV="1">
            <a:off x="3256200" y="2852640"/>
            <a:ext cx="312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713520" y="2050920"/>
            <a:ext cx="1796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Web</a:t>
            </a:r>
            <a:r>
              <a:rPr b="0" lang="en-US" sz="15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Client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3312000" y="3580920"/>
            <a:ext cx="3126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GET localhost:8080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 flipH="1">
            <a:off x="3226320" y="3447360"/>
            <a:ext cx="312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7"/>
          <p:cNvSpPr/>
          <p:nvPr/>
        </p:nvSpPr>
        <p:spPr>
          <a:xfrm>
            <a:off x="3405960" y="2924280"/>
            <a:ext cx="2437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Session Cookie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 flipV="1">
            <a:off x="3256200" y="4143960"/>
            <a:ext cx="312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9"/>
          <p:cNvSpPr/>
          <p:nvPr/>
        </p:nvSpPr>
        <p:spPr>
          <a:xfrm>
            <a:off x="3308400" y="2309760"/>
            <a:ext cx="3126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GET localhost:8080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7" name="CustomShape 10"/>
          <p:cNvSpPr/>
          <p:nvPr/>
        </p:nvSpPr>
        <p:spPr>
          <a:xfrm>
            <a:off x="3402000" y="4188600"/>
            <a:ext cx="235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Session Cookie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8" name="CustomShape 11"/>
          <p:cNvSpPr/>
          <p:nvPr/>
        </p:nvSpPr>
        <p:spPr>
          <a:xfrm>
            <a:off x="8442000" y="3009240"/>
            <a:ext cx="159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2"/>
          <p:cNvSpPr/>
          <p:nvPr/>
        </p:nvSpPr>
        <p:spPr>
          <a:xfrm>
            <a:off x="8582040" y="1969920"/>
            <a:ext cx="1315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Create </a:t>
            </a:r>
            <a:br/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Session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0" name="CustomShape 13"/>
          <p:cNvSpPr/>
          <p:nvPr/>
        </p:nvSpPr>
        <p:spPr>
          <a:xfrm>
            <a:off x="8449920" y="4188600"/>
            <a:ext cx="159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4"/>
          <p:cNvSpPr/>
          <p:nvPr/>
        </p:nvSpPr>
        <p:spPr>
          <a:xfrm>
            <a:off x="8600400" y="3192120"/>
            <a:ext cx="14630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Validate </a:t>
            </a:r>
            <a:br/>
            <a:r>
              <a:rPr b="0" lang="en-US" sz="2200" spc="-1" strike="noStrike">
                <a:solidFill>
                  <a:srgbClr val="234465"/>
                </a:solidFill>
                <a:latin typeface="Calibri"/>
                <a:ea typeface="DejaVu Sans"/>
              </a:rPr>
              <a:t>Session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82" name="Picture 29" descr=""/>
          <p:cNvPicPr/>
          <p:nvPr/>
        </p:nvPicPr>
        <p:blipFill>
          <a:blip r:embed="rId7"/>
          <a:stretch/>
        </p:blipFill>
        <p:spPr>
          <a:xfrm>
            <a:off x="10242360" y="2499480"/>
            <a:ext cx="1949400" cy="194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96920" y="1274760"/>
            <a:ext cx="8722080" cy="53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46040" indent="-4449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Filters</a:t>
            </a:r>
            <a:endParaRPr b="0" lang="en-US" sz="3400" spc="-1" strike="noStrike">
              <a:latin typeface="Arial"/>
            </a:endParaRPr>
          </a:p>
          <a:p>
            <a:pPr lvl="1" marL="921960" indent="-4449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Interceptors</a:t>
            </a:r>
            <a:endParaRPr b="0" lang="en-US" sz="3200" spc="-1" strike="noStrike">
              <a:latin typeface="Arial"/>
            </a:endParaRPr>
          </a:p>
          <a:p>
            <a:pPr lvl="1" marL="921960" indent="-4449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Use cases</a:t>
            </a:r>
            <a:endParaRPr b="0" lang="en-US" sz="3200" spc="-1" strike="noStrike">
              <a:latin typeface="Arial"/>
            </a:endParaRPr>
          </a:p>
          <a:p>
            <a:pPr marL="446040" indent="-4449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User Authentication</a:t>
            </a:r>
            <a:endParaRPr b="0" lang="en-US" sz="3400" spc="-1" strike="noStrike">
              <a:latin typeface="Arial"/>
            </a:endParaRPr>
          </a:p>
          <a:p>
            <a:pPr lvl="1" marL="933120" indent="-4561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What’s Spring Security?</a:t>
            </a:r>
            <a:endParaRPr b="0" lang="en-US" sz="3200" spc="-1" strike="noStrike">
              <a:latin typeface="Arial"/>
            </a:endParaRPr>
          </a:p>
          <a:p>
            <a:pPr lvl="1" marL="933120" indent="-4561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Cross-Site Request Forgery</a:t>
            </a:r>
            <a:endParaRPr b="0" lang="en-US" sz="3200" spc="-1" strike="noStrike">
              <a:latin typeface="Arial"/>
            </a:endParaRPr>
          </a:p>
          <a:p>
            <a:pPr lvl="1" marL="933120" indent="-4561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Setting up Spring Security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1763360" y="6524640"/>
            <a:ext cx="42768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7FD5F20-FC92-4387-B972-48C7FF3341B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Login - Configuration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E407702-169B-40FB-B62B-8AC3A8C31579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90440" y="1981080"/>
            <a:ext cx="1180548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.and()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.formLogin().loginPage("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/login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").permitAll()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.usernameParameter("</a:t>
            </a:r>
            <a:r>
              <a:rPr b="1" lang="en-US" sz="1800" spc="-1" strike="noStrike">
                <a:solidFill>
                  <a:srgbClr val="00b0f0"/>
                </a:solidFill>
                <a:latin typeface="Consolas"/>
                <a:ea typeface="DejaVu Sans"/>
              </a:rPr>
              <a:t>username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.passwordParameter("</a:t>
            </a:r>
            <a:r>
              <a:rPr b="1" lang="en-US" sz="1800" spc="-1" strike="noStrike">
                <a:solidFill>
                  <a:srgbClr val="00b0f0"/>
                </a:solidFill>
                <a:latin typeface="Consolas"/>
                <a:ea typeface="DejaVu Sans"/>
              </a:rPr>
              <a:t>password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190440" y="14479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190440" y="4547520"/>
            <a:ext cx="11805480" cy="665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type="text" name="</a:t>
            </a:r>
            <a:r>
              <a:rPr b="1" lang="en-US" sz="1800" spc="-1" strike="noStrike">
                <a:solidFill>
                  <a:srgbClr val="00b0f0"/>
                </a:solidFill>
                <a:latin typeface="Consolas"/>
                <a:ea typeface="DejaVu Sans"/>
              </a:rPr>
              <a:t>username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type="text" name="</a:t>
            </a:r>
            <a:r>
              <a:rPr b="1" lang="en-US" sz="1800" spc="-1" strike="noStrike">
                <a:solidFill>
                  <a:srgbClr val="00b0f0"/>
                </a:solidFill>
                <a:latin typeface="Consolas"/>
                <a:ea typeface="DejaVu Sans"/>
              </a:rPr>
              <a:t>password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"/&gt;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190440" y="401436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login.html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Login - UserService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F2988BC-6DD0-49CE-B60A-FA0F9452247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190440" y="2133360"/>
            <a:ext cx="11805480" cy="2969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UserServiceImpl implements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UserDetailsService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@Autowired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BCryptPasswordEncoder bCryptPasswordEncoder;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@Override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UserDetails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loadUserByUsername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(String username) throws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UsernameNotFoundException 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190440" y="160020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UserServiceImpl.java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8678520" y="2908080"/>
            <a:ext cx="2437200" cy="913320"/>
          </a:xfrm>
          <a:prstGeom prst="wedgeRoundRectCallout">
            <a:avLst>
              <a:gd name="adj1" fmla="val -98393"/>
              <a:gd name="adj2" fmla="val -59501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User Service Interface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Login - Controller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A6226C5-80F4-4E5E-98F1-562E7B783F2C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190440" y="1752480"/>
            <a:ext cx="11805480" cy="3545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@Controller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LoginController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@GetMapping("/login")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getLoginPage(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@RequestParam(required = false)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String error, Model model)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if(error != null){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model.addAttribute("error", "Error");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"login";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190440" y="12193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LoginController.java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372440" y="3639600"/>
            <a:ext cx="2437200" cy="608400"/>
          </a:xfrm>
          <a:prstGeom prst="wedgeRoundRectCallout">
            <a:avLst>
              <a:gd name="adj1" fmla="val -68377"/>
              <a:gd name="adj2" fmla="val -157882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Error Handling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Logout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A3719F6-E9CF-42E6-B5BE-D306F12E599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90440" y="3200040"/>
            <a:ext cx="11805480" cy="665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.and()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.logout().logoutSuccessUrl("/login?logout").permitAll()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190440" y="26668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4874400" y="4695840"/>
            <a:ext cx="2437200" cy="1346040"/>
          </a:xfrm>
          <a:prstGeom prst="wedgeRoundRectCallout">
            <a:avLst>
              <a:gd name="adj1" fmla="val -39930"/>
              <a:gd name="adj2" fmla="val -10921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Logout. No Controller is required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2" dur="indefinite" restart="never" nodeType="tmRoot">
          <p:childTnLst>
            <p:seq>
              <p:cTn id="363" dur="indefinite" nodeType="mainSeq">
                <p:childTnLst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This is the currently logged user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Principal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B4EB06A-B14C-4105-8306-9C2C7345EFA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204840" y="2590560"/>
            <a:ext cx="11805480" cy="1529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@GetMapping("/user")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getUser(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Principal principal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System.out.println(principal.getName());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"user";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04840" y="205740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UserController.java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4248000" y="4600440"/>
            <a:ext cx="2665800" cy="1021320"/>
          </a:xfrm>
          <a:prstGeom prst="wedgeRoundRectCallout">
            <a:avLst>
              <a:gd name="adj1" fmla="val -40141"/>
              <a:gd name="adj2" fmla="val -15300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Print Logged-In username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4" dur="indefinite" restart="never" nodeType="tmRoot">
          <p:childTnLst>
            <p:seq>
              <p:cTn id="375" dur="indefinite" nodeType="mainSeq">
                <p:childTnLst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90440" y="1195560"/>
            <a:ext cx="11816280" cy="52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Grant Access to specific methods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Pre / Post Authorize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672BDE7-4D08-4758-9FE5-760D66F45398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212400" y="2528640"/>
            <a:ext cx="11805480" cy="953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@EnableGlobalMethodSecurity(prePostEnabled = true)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SecurityConfiguration extends WebSecurityConfigurerAdapter {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212400" y="199512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212400" y="4961520"/>
            <a:ext cx="1180548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interface UserService extends UserDetailsService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@PreAuthorize("hasRole('ADMIN')")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void delete();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212400" y="442836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UserService.java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9556920" y="1387440"/>
            <a:ext cx="2437200" cy="1346040"/>
          </a:xfrm>
          <a:prstGeom prst="wedgeRoundRectCallout">
            <a:avLst>
              <a:gd name="adj1" fmla="val -166501"/>
              <a:gd name="adj2" fmla="val 51990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Enables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PreAuthorize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6292080" y="5589360"/>
            <a:ext cx="2756520" cy="1081440"/>
          </a:xfrm>
          <a:prstGeom prst="wedgeRoundRectCallout">
            <a:avLst>
              <a:gd name="adj1" fmla="val -93701"/>
              <a:gd name="adj2" fmla="val -58245"/>
              <a:gd name="adj3" fmla="val 16667"/>
            </a:avLst>
          </a:prstGeom>
          <a:solidFill>
            <a:schemeClr val="tx1">
              <a:alpha val="94902"/>
            </a:schemeClr>
          </a:solidFill>
          <a:ln w="19080">
            <a:solidFill>
              <a:schemeClr val="tx1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Requires Admin Role to execute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No Access Handling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7A5A9B8-2FAA-43D3-B3AD-E4B224F0064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190440" y="2657520"/>
            <a:ext cx="11805480" cy="665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.and()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.exceptionHandling().accessDeniedPage("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/unauthorized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90440" y="212436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SecurityConfiguration.java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190440" y="4629600"/>
            <a:ext cx="1180548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/unauthorized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String unauthorized(){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unauthorized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6"/>
          <p:cNvSpPr/>
          <p:nvPr/>
        </p:nvSpPr>
        <p:spPr>
          <a:xfrm>
            <a:off x="190440" y="409644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AccessController.java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8" dur="indefinite" restart="never" nodeType="tmRoot">
          <p:childTnLst>
            <p:seq>
              <p:cTn id="409" dur="indefinite" nodeType="mainSeq">
                <p:childTnLst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CSRF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615240" y="5490360"/>
            <a:ext cx="109605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  <a:ea typeface="DejaVu Sans"/>
              </a:rPr>
              <a:t>Cross-Site Request Forgery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27" name="Picture 5" descr=""/>
          <p:cNvPicPr/>
          <p:nvPr/>
        </p:nvPicPr>
        <p:blipFill>
          <a:blip r:embed="rId1"/>
          <a:stretch/>
        </p:blipFill>
        <p:spPr>
          <a:xfrm>
            <a:off x="4479840" y="1784880"/>
            <a:ext cx="3231360" cy="169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22" dur="indefinite" restart="never" nodeType="tmRoot">
          <p:childTnLst>
            <p:seq>
              <p:cTn id="4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Spring CSFR Protection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156644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C0151CA-A4C9-447E-9B77-CAD32525121B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90440" y="1599840"/>
            <a:ext cx="11805480" cy="268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.csrf()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csrfTokenRepository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csrfTokenRepository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CsrfTokenRepository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csrfTokenRepository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HttpSessionCsrfTokenRepository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repository =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new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HttpSessionCsrfTokenRepository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repository.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setSessionAttributeName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("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_csrf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repository;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8640" y="11638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AccessController.java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205920" y="5801040"/>
            <a:ext cx="11805480" cy="37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&lt;input type="hidden" th:name="${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_csrf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.parameterName}" th:value="${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_csrf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token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}" /&gt;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6"/>
          <p:cNvSpPr/>
          <p:nvPr/>
        </p:nvSpPr>
        <p:spPr>
          <a:xfrm>
            <a:off x="190440" y="52678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form.html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190440" y="1196280"/>
            <a:ext cx="11817000" cy="51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Spring Security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– framework that focuses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on providing both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authentication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and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authorization</a:t>
            </a:r>
            <a:endParaRPr b="0" lang="en-US" sz="3400" spc="-1" strike="noStrike">
              <a:latin typeface="Arial"/>
            </a:endParaRPr>
          </a:p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Filters &amp; Interceptors</a:t>
            </a:r>
            <a:endParaRPr b="0" lang="en-US" sz="34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Intercepting Requests</a:t>
            </a:r>
            <a:endParaRPr b="0" lang="en-US" sz="32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Modifying Request Chain Behaviour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45E979E-EB85-4E6E-B50D-57B8B16CE1E0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37" name="Picture 9" descr=""/>
          <p:cNvPicPr/>
          <p:nvPr/>
        </p:nvPicPr>
        <p:blipFill>
          <a:blip r:embed="rId1"/>
          <a:stretch/>
        </p:blipFill>
        <p:spPr>
          <a:xfrm>
            <a:off x="9696600" y="1041480"/>
            <a:ext cx="2151720" cy="1374480"/>
          </a:xfrm>
          <a:prstGeom prst="rect">
            <a:avLst/>
          </a:prstGeom>
          <a:ln>
            <a:noFill/>
          </a:ln>
        </p:spPr>
      </p:pic>
      <p:pic>
        <p:nvPicPr>
          <p:cNvPr id="438" name="Picture 10" descr=""/>
          <p:cNvPicPr/>
          <p:nvPr/>
        </p:nvPicPr>
        <p:blipFill>
          <a:blip r:embed="rId2"/>
          <a:stretch/>
        </p:blipFill>
        <p:spPr>
          <a:xfrm flipH="1">
            <a:off x="9368280" y="4269240"/>
            <a:ext cx="2107800" cy="22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38" dur="indefinite" restart="never" nodeType="tmRoot">
          <p:childTnLst>
            <p:seq>
              <p:cTn id="4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1C2DADB-F028-4808-A49B-0F83427F15C4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91880" y="1151280"/>
            <a:ext cx="11803680" cy="53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6600" spc="-1" strike="noStrike" u="sng">
                <a:solidFill>
                  <a:srgbClr val="ffa000"/>
                </a:solidFill>
                <a:uFillTx/>
                <a:latin typeface="Calibri"/>
                <a:ea typeface="DejaVu Sans"/>
              </a:rPr>
              <a:t>sli.do</a:t>
            </a:r>
            <a:br/>
            <a:r>
              <a:rPr b="1" lang="en-US" sz="9600" spc="-1" strike="noStrike">
                <a:solidFill>
                  <a:srgbClr val="234465"/>
                </a:solidFill>
                <a:latin typeface="Calibri"/>
                <a:ea typeface="DejaVu Sans"/>
              </a:rPr>
              <a:t>#java-web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Have a Question?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440" y="6400800"/>
            <a:ext cx="12113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0000"/>
          </a:bodyPr>
          <a:p>
            <a:pPr marL="456840" indent="-45576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https://softuni.bg/trainings/courses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0" dur="indefinite" restart="never" nodeType="tmRoot">
          <p:childTnLst>
            <p:seq>
              <p:cTn id="4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 Diamond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41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6000"/>
            <a:ext cx="5667840" cy="86256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442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400" y="4536000"/>
            <a:ext cx="396108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3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4440" y="5566320"/>
            <a:ext cx="223920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4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7400" y="5566320"/>
            <a:ext cx="556632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5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120" y="5566320"/>
            <a:ext cx="159192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6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4640"/>
            <a:ext cx="579276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7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7400" y="2474640"/>
            <a:ext cx="385740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8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6360" y="1444320"/>
            <a:ext cx="244692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9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7400" y="1444320"/>
            <a:ext cx="418464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0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8080" y="1444320"/>
            <a:ext cx="271260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1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856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2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4200" y="3505320"/>
            <a:ext cx="226908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3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7400" y="3505320"/>
            <a:ext cx="4540680" cy="862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2" dur="indefinite" restart="never" nodeType="tmRoot">
          <p:childTnLst>
            <p:seq>
              <p:cTn id="4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SoftUni Organizational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5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31120" y="2067840"/>
            <a:ext cx="5022000" cy="143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6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480" y="4064400"/>
            <a:ext cx="6139440" cy="143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7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000" y="2067840"/>
            <a:ext cx="1961640" cy="143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8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0880" y="2067840"/>
            <a:ext cx="2399040" cy="143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9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31120" y="4064400"/>
            <a:ext cx="3382200" cy="143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4" dur="indefinite" restart="never" nodeType="tmRoot">
          <p:childTnLst>
            <p:seq>
              <p:cTn id="4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90440" y="1196280"/>
            <a:ext cx="11817000" cy="51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Employment Opportunities </a:t>
            </a:r>
            <a:endParaRPr b="0" lang="en-US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456840" indent="-455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99000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marL="456840" indent="-455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99036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marL="456840" indent="-455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1" marL="990360" indent="-379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4"/>
              </a:rPr>
              <a:t>forum.softuni.bg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62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1480" cy="528480"/>
          </a:xfrm>
          <a:prstGeom prst="rect">
            <a:avLst/>
          </a:prstGeom>
          <a:ln>
            <a:noFill/>
          </a:ln>
        </p:spPr>
      </p:pic>
      <p:pic>
        <p:nvPicPr>
          <p:cNvPr id="463" name="Picture 17" descr=""/>
          <p:cNvPicPr/>
          <p:nvPr/>
        </p:nvPicPr>
        <p:blipFill>
          <a:blip r:embed="rId6"/>
          <a:stretch/>
        </p:blipFill>
        <p:spPr>
          <a:xfrm>
            <a:off x="8622720" y="2057400"/>
            <a:ext cx="3365640" cy="4482000"/>
          </a:xfrm>
          <a:prstGeom prst="rect">
            <a:avLst/>
          </a:prstGeom>
          <a:ln>
            <a:noFill/>
          </a:ln>
        </p:spPr>
      </p:pic>
      <p:pic>
        <p:nvPicPr>
          <p:cNvPr id="464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7440" cy="1117440"/>
          </a:xfrm>
          <a:prstGeom prst="rect">
            <a:avLst/>
          </a:prstGeom>
          <a:ln>
            <a:noFill/>
          </a:ln>
        </p:spPr>
      </p:pic>
      <p:pic>
        <p:nvPicPr>
          <p:cNvPr id="465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0760" cy="104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90440" y="1196280"/>
            <a:ext cx="11817000" cy="51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0292D25-FB4D-4253-AA1B-20C40EF1B176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69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41120" cy="1623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Filters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65" name="Graphic 3" descr=""/>
          <p:cNvPicPr/>
          <p:nvPr/>
        </p:nvPicPr>
        <p:blipFill>
          <a:blip r:embed="rId1"/>
          <a:stretch/>
        </p:blipFill>
        <p:spPr>
          <a:xfrm>
            <a:off x="4625280" y="1384920"/>
            <a:ext cx="2940840" cy="294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90440" y="1196280"/>
            <a:ext cx="11817000" cy="51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A filter is an object used to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intercept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the HTTP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requests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and       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  <a:ea typeface="DejaVu Sans"/>
              </a:rPr>
              <a:t>responses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 of your application</a:t>
            </a:r>
            <a:endParaRPr b="0" lang="en-US" sz="3400" spc="-1" strike="noStrike">
              <a:latin typeface="Arial"/>
            </a:endParaRPr>
          </a:p>
          <a:p>
            <a:pPr marL="456840" indent="-455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DejaVu Sans"/>
              </a:rPr>
              <a:t>We can perform two operations at two instances:</a:t>
            </a:r>
            <a:endParaRPr b="0" lang="en-US" sz="34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Before sending the 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request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to the controller</a:t>
            </a:r>
            <a:endParaRPr b="0" lang="en-US" sz="3200" spc="-1" strike="noStrike">
              <a:latin typeface="Arial"/>
            </a:endParaRPr>
          </a:p>
          <a:p>
            <a:pPr lvl="1" marL="990000" indent="-379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Before sending a 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  <a:ea typeface="DejaVu Sans"/>
              </a:rPr>
              <a:t>response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 to the client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Filters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Filter Example(1)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B3E6B13-339F-4017-991E-CC8A2D573D95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90440" y="1828440"/>
            <a:ext cx="11805480" cy="4121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 GreetingFilter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implements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Filter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@Override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void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doFilter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(ServletRequest servletRequest, ServletResponse servletResponse, FilterChain filterChain) throws IOException, ServletException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HttpServletRequest request = (HttpServletRequest) servletRequest;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HttpServletResponse response = (HttpServletResponse) servletResponse;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request.getSession().setAttribute("name", "Pesho");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filterChain.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doFilter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(request, response);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90440" y="12952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GreetingFilter.java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Filter Example(2)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8D3407C-B98C-40CC-9AAE-FD2D1794385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90440" y="1828440"/>
            <a:ext cx="11805480" cy="325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@Controller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HomeController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@GetMapping("/")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ModelAndView index(ModelAndView modelAndView, HttpSession session)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modelAndView.setViewName("index");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modelAndView.addObject("name",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session.getAttribute("name")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modelAndView;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90440" y="12952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HomeController.java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90440" y="100800"/>
            <a:ext cx="950508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Filter Example(3)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566440" y="6397200"/>
            <a:ext cx="4276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91FEBE6-9A96-43F2-AAAE-68ACF0541F32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90440" y="1828440"/>
            <a:ext cx="11805480" cy="325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&lt;!DOCTYPE 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&lt;html lang="en" xmlns="http://www.w3.org/1999/xhtml" xmlns: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th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="http://www.thymeleaf.org"&gt;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&lt;head&gt;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&lt;meta charset="UTF-8"&gt;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&lt;title&gt;Filter Demo&lt;/title&gt;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&lt;/head&gt;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&lt;h1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th:text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="'Hello, ' +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${name}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+ '!'"&gt;&lt;/h1&gt;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&lt;/body&gt;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&lt;/html&gt;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90440" y="1295280"/>
            <a:ext cx="11805480" cy="43164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index.html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0" name="Picture 6" descr=""/>
          <p:cNvPicPr/>
          <p:nvPr/>
        </p:nvPicPr>
        <p:blipFill>
          <a:blip r:embed="rId1"/>
          <a:stretch/>
        </p:blipFill>
        <p:spPr>
          <a:xfrm>
            <a:off x="7226280" y="4129200"/>
            <a:ext cx="3792960" cy="195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15240" y="4704840"/>
            <a:ext cx="1096056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  <a:ea typeface="DejaVu Sans"/>
              </a:rPr>
              <a:t>Spring Security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1763360" y="6397560"/>
            <a:ext cx="42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7E8B606-7EDF-43F4-936E-1F003949F237}" type="slidenum">
              <a:rPr b="0" lang="en-US" sz="1000" spc="-1" strike="noStrike">
                <a:solidFill>
                  <a:srgbClr val="234465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83" name="Picture 7" descr=""/>
          <p:cNvPicPr/>
          <p:nvPr/>
        </p:nvPicPr>
        <p:blipFill>
          <a:blip r:embed="rId1"/>
          <a:stretch/>
        </p:blipFill>
        <p:spPr>
          <a:xfrm>
            <a:off x="5168880" y="1532160"/>
            <a:ext cx="1853640" cy="241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11935</TotalTime>
  <Application>LibreOffice/6.1.5.2$Linux_X86_64 LibreOffice_project/10$Build-2</Application>
  <Words>1169</Words>
  <Paragraphs>303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Alen Paunov</dc:creator>
  <dc:description/>
  <dc:language>en-US</dc:language>
  <cp:lastModifiedBy/>
  <dcterms:modified xsi:type="dcterms:W3CDTF">2019-03-21T21:22:23Z</dcterms:modified>
  <cp:revision>5548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