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62"/>
  </p:notesMasterIdLst>
  <p:handoutMasterIdLst>
    <p:handoutMasterId r:id="rId63"/>
  </p:handoutMasterIdLst>
  <p:sldIdLst>
    <p:sldId id="394" r:id="rId3"/>
    <p:sldId id="500"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53" r:id="rId31"/>
    <p:sldId id="527" r:id="rId32"/>
    <p:sldId id="528" r:id="rId33"/>
    <p:sldId id="529" r:id="rId34"/>
    <p:sldId id="531" r:id="rId35"/>
    <p:sldId id="554" r:id="rId36"/>
    <p:sldId id="532" r:id="rId37"/>
    <p:sldId id="530" r:id="rId38"/>
    <p:sldId id="533" r:id="rId39"/>
    <p:sldId id="534" r:id="rId40"/>
    <p:sldId id="535" r:id="rId41"/>
    <p:sldId id="536" r:id="rId42"/>
    <p:sldId id="537" r:id="rId43"/>
    <p:sldId id="538" r:id="rId44"/>
    <p:sldId id="539" r:id="rId45"/>
    <p:sldId id="540" r:id="rId46"/>
    <p:sldId id="541" r:id="rId47"/>
    <p:sldId id="542" r:id="rId48"/>
    <p:sldId id="543" r:id="rId49"/>
    <p:sldId id="544" r:id="rId50"/>
    <p:sldId id="545" r:id="rId51"/>
    <p:sldId id="546" r:id="rId52"/>
    <p:sldId id="547" r:id="rId53"/>
    <p:sldId id="548" r:id="rId54"/>
    <p:sldId id="549" r:id="rId55"/>
    <p:sldId id="550" r:id="rId56"/>
    <p:sldId id="552" r:id="rId57"/>
    <p:sldId id="551" r:id="rId58"/>
    <p:sldId id="422" r:id="rId59"/>
    <p:sldId id="499" r:id="rId60"/>
    <p:sldId id="393" r:id="rId6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19"/>
    <a:srgbClr val="D9D5C7"/>
    <a:srgbClr val="FF4600"/>
    <a:srgbClr val="FF6757"/>
    <a:srgbClr val="FFCCCC"/>
    <a:srgbClr val="FFFFFF"/>
    <a:srgbClr val="F9FAAB"/>
    <a:srgbClr val="E85C0E"/>
    <a:srgbClr val="F9F0AB"/>
    <a:srgbClr val="F9E6A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6" autoAdjust="0"/>
    <p:restoredTop sz="94660" autoAdjust="0"/>
  </p:normalViewPr>
  <p:slideViewPr>
    <p:cSldViewPr>
      <p:cViewPr>
        <p:scale>
          <a:sx n="66" d="100"/>
          <a:sy n="66" d="100"/>
        </p:scale>
        <p:origin x="618" y="20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28-08-2014</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28-08-2014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01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479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58</a:t>
            </a:fld>
            <a:endParaRPr lang="en-US" dirty="0"/>
          </a:p>
        </p:txBody>
      </p:sp>
    </p:spTree>
    <p:extLst>
      <p:ext uri="{BB962C8B-B14F-4D97-AF65-F5344CB8AC3E}">
        <p14:creationId xmlns:p14="http://schemas.microsoft.com/office/powerpoint/2010/main" val="79161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59</a:t>
            </a:fld>
            <a:endParaRPr lang="en-US" dirty="0"/>
          </a:p>
        </p:txBody>
      </p:sp>
    </p:spTree>
    <p:extLst>
      <p:ext uri="{BB962C8B-B14F-4D97-AF65-F5344CB8AC3E}">
        <p14:creationId xmlns:p14="http://schemas.microsoft.com/office/powerpoint/2010/main" val="3762762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28-08-2014</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smtClean="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Tree>
    <p:extLst>
      <p:ext uri="{BB962C8B-B14F-4D97-AF65-F5344CB8AC3E}">
        <p14:creationId xmlns:p14="http://schemas.microsoft.com/office/powerpoint/2010/main" val="258879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28-08-2014</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www.nakov.com/"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creativecommons.org/licenses/by-nc-sa/4.0/" TargetMode="External"/><Relationship Id="rId4" Type="http://schemas.openxmlformats.org/officeDocument/2006/relationships/hyperlink" Target="http://softuni.bg/" TargetMode="External"/><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56.xml.rels><?xml version="1.0" encoding="UTF-8" standalone="yes"?>
<Relationships xmlns="http://schemas.openxmlformats.org/package/2006/relationships"><Relationship Id="rId3" Type="http://schemas.openxmlformats.org/officeDocument/2006/relationships/hyperlink" Target="http://www.amazon.com/dp/0935713425" TargetMode="External"/><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hyperlink" Target="http://www.amazon.com/dp/098478280X/"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softuni.bg/courses/teamwork-and-personal-skill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4.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11353" y="914400"/>
            <a:ext cx="7915742" cy="1828800"/>
          </a:xfrm>
        </p:spPr>
        <p:txBody>
          <a:bodyPr>
            <a:normAutofit fontScale="90000"/>
          </a:bodyPr>
          <a:lstStyle/>
          <a:p>
            <a:pPr>
              <a:lnSpc>
                <a:spcPct val="100000"/>
              </a:lnSpc>
            </a:pPr>
            <a:r>
              <a:rPr lang="en-US" sz="6000" dirty="0"/>
              <a:t>How to Pass an Interview for a Software Engineer?</a:t>
            </a:r>
            <a:endParaRPr lang="en-US" sz="6000" dirty="0">
              <a:solidFill>
                <a:srgbClr val="F3BE60"/>
              </a:solidFill>
            </a:endParaRPr>
          </a:p>
        </p:txBody>
      </p:sp>
      <p:sp>
        <p:nvSpPr>
          <p:cNvPr id="6" name="Subtitle 5"/>
          <p:cNvSpPr>
            <a:spLocks noGrp="1"/>
          </p:cNvSpPr>
          <p:nvPr>
            <p:ph type="subTitle" idx="1"/>
          </p:nvPr>
        </p:nvSpPr>
        <p:spPr>
          <a:xfrm>
            <a:off x="3611353" y="2971800"/>
            <a:ext cx="7884200" cy="758938"/>
          </a:xfrm>
        </p:spPr>
        <p:txBody>
          <a:bodyPr>
            <a:normAutofit/>
          </a:bodyPr>
          <a:lstStyle/>
          <a:p>
            <a:r>
              <a:rPr lang="en-US" dirty="0"/>
              <a:t>What to Do and What to Avoid?</a:t>
            </a:r>
            <a:endParaRPr lang="en-US" dirty="0"/>
          </a:p>
        </p:txBody>
      </p:sp>
      <p:sp>
        <p:nvSpPr>
          <p:cNvPr id="7" name="Text Placeholder 6"/>
          <p:cNvSpPr>
            <a:spLocks noGrp="1"/>
          </p:cNvSpPr>
          <p:nvPr>
            <p:ph type="body" sz="quarter" idx="10"/>
          </p:nvPr>
        </p:nvSpPr>
        <p:spPr>
          <a:xfrm>
            <a:off x="760412" y="4345481"/>
            <a:ext cx="3187613" cy="525135"/>
          </a:xfrm>
        </p:spPr>
        <p:txBody>
          <a:bodyPr/>
          <a:lstStyle/>
          <a:p>
            <a:r>
              <a:rPr lang="en-US" dirty="0" smtClean="0"/>
              <a:t>Svetlin Nakov</a:t>
            </a:r>
            <a:endParaRPr lang="en-US" dirty="0"/>
          </a:p>
        </p:txBody>
      </p:sp>
      <p:sp>
        <p:nvSpPr>
          <p:cNvPr id="8" name="Text Placeholder 7"/>
          <p:cNvSpPr>
            <a:spLocks noGrp="1"/>
          </p:cNvSpPr>
          <p:nvPr>
            <p:ph type="body" sz="quarter" idx="13"/>
          </p:nvPr>
        </p:nvSpPr>
        <p:spPr>
          <a:xfrm>
            <a:off x="760413" y="4815380"/>
            <a:ext cx="3187614" cy="444343"/>
          </a:xfrm>
        </p:spPr>
        <p:txBody>
          <a:bodyPr/>
          <a:lstStyle/>
          <a:p>
            <a:r>
              <a:rPr lang="en-US" dirty="0"/>
              <a:t>Technical </a:t>
            </a:r>
            <a:r>
              <a:rPr lang="en-US" dirty="0" smtClean="0"/>
              <a:t>Trainer</a:t>
            </a:r>
            <a:endParaRPr lang="en-US" dirty="0"/>
          </a:p>
        </p:txBody>
      </p:sp>
      <p:sp>
        <p:nvSpPr>
          <p:cNvPr id="9" name="Text Placeholder 8"/>
          <p:cNvSpPr>
            <a:spLocks noGrp="1"/>
          </p:cNvSpPr>
          <p:nvPr>
            <p:ph type="body" sz="quarter" idx="14"/>
          </p:nvPr>
        </p:nvSpPr>
        <p:spPr>
          <a:xfrm>
            <a:off x="760412" y="5193069"/>
            <a:ext cx="3187613" cy="395869"/>
          </a:xfrm>
        </p:spPr>
        <p:txBody>
          <a:bodyPr/>
          <a:lstStyle/>
          <a:p>
            <a:r>
              <a:rPr lang="en-US" dirty="0" smtClean="0">
                <a:hlinkClick r:id="rId3"/>
              </a:rPr>
              <a:t>www.nakov.com</a:t>
            </a:r>
            <a:endParaRPr lang="en-US" dirty="0"/>
          </a:p>
        </p:txBody>
      </p:sp>
      <p:sp>
        <p:nvSpPr>
          <p:cNvPr id="11" name="Text Placeholder 10"/>
          <p:cNvSpPr>
            <a:spLocks noGrp="1"/>
          </p:cNvSpPr>
          <p:nvPr>
            <p:ph type="body" sz="quarter" idx="17"/>
          </p:nvPr>
        </p:nvSpPr>
        <p:spPr>
          <a:xfrm>
            <a:off x="760412" y="5576003"/>
            <a:ext cx="3187613" cy="363552"/>
          </a:xfrm>
        </p:spPr>
        <p:txBody>
          <a:bodyPr/>
          <a:lstStyle/>
          <a:p>
            <a:r>
              <a:rPr lang="en-US" dirty="0"/>
              <a:t>Software </a:t>
            </a:r>
            <a:r>
              <a:rPr lang="en-US" dirty="0" smtClean="0"/>
              <a:t>University</a:t>
            </a:r>
            <a:endParaRPr lang="en-US" dirty="0"/>
          </a:p>
        </p:txBody>
      </p:sp>
      <p:sp>
        <p:nvSpPr>
          <p:cNvPr id="12" name="Text Placeholder 11"/>
          <p:cNvSpPr>
            <a:spLocks noGrp="1"/>
          </p:cNvSpPr>
          <p:nvPr>
            <p:ph type="body" sz="quarter" idx="18"/>
          </p:nvPr>
        </p:nvSpPr>
        <p:spPr>
          <a:xfrm>
            <a:off x="760412" y="5917165"/>
            <a:ext cx="3187613" cy="331235"/>
          </a:xfrm>
        </p:spPr>
        <p:txBody>
          <a:bodyPr/>
          <a:lstStyle/>
          <a:p>
            <a:r>
              <a:rPr lang="en-US" dirty="0">
                <a:hlinkClick r:id="rId4"/>
              </a:rPr>
              <a:t>http://</a:t>
            </a:r>
            <a:r>
              <a:rPr lang="en-US" dirty="0" smtClean="0">
                <a:hlinkClick r:id="rId4"/>
              </a:rPr>
              <a:t>softuni.bg</a:t>
            </a:r>
            <a:endParaRPr lang="en-US" dirty="0"/>
          </a:p>
        </p:txBody>
      </p:sp>
      <p:pic>
        <p:nvPicPr>
          <p:cNvPr id="1028" name="Picture 4">
            <a:hlinkClick r:id="rId5" tooltip="This work is licensed under the &quot;Creative Commons Attribution-NonCommercial-ShareAlike 4.0 International&quot; licens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983" y="3230233"/>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33" t="-11972" r="-4044" b="1048"/>
          <a:stretch/>
        </p:blipFill>
        <p:spPr bwMode="auto">
          <a:xfrm>
            <a:off x="825157" y="2057400"/>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2" descr="http://www.forcareersinfo.info/images/career/career_250x251.jpg"/>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4113212" y="4343400"/>
            <a:ext cx="2144845" cy="1737743"/>
          </a:xfrm>
          <a:prstGeom prst="rect">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pic>
        <p:nvPicPr>
          <p:cNvPr id="15" name="Picture 4" descr="http://www.manager.bg/sites/default/files/news_photos/job-interview_0.jpg"/>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8925057" y="4343400"/>
            <a:ext cx="2483556" cy="1739900"/>
          </a:xfrm>
          <a:prstGeom prst="rect">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
        <p:nvSpPr>
          <p:cNvPr id="16" name="Rectangle 15"/>
          <p:cNvSpPr/>
          <p:nvPr/>
        </p:nvSpPr>
        <p:spPr>
          <a:xfrm rot="20998783">
            <a:off x="6391504" y="4613386"/>
            <a:ext cx="2332690" cy="1200329"/>
          </a:xfrm>
          <a:prstGeom prst="rect">
            <a:avLst/>
          </a:prstGeom>
        </p:spPr>
        <p:txBody>
          <a:bodyPr wrap="none">
            <a:spAutoFit/>
            <a:scene3d>
              <a:camera prst="perspectiveHeroicExtremeLeftFacing"/>
              <a:lightRig rig="threePt" dir="t"/>
            </a:scene3d>
          </a:bodyPr>
          <a:lstStyle/>
          <a:p>
            <a:pPr algn="ctr">
              <a:lnSpc>
                <a:spcPct val="90000"/>
              </a:lnSpc>
            </a:pPr>
            <a: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38100" dir="2700000" algn="tl" rotWithShape="0">
                    <a:prstClr val="black">
                      <a:alpha val="40000"/>
                    </a:prstClr>
                  </a:outerShdw>
                </a:effectLst>
              </a:rPr>
              <a:t>Job</a:t>
            </a:r>
            <a:b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38100" dir="2700000" algn="tl" rotWithShape="0">
                    <a:prstClr val="black">
                      <a:alpha val="40000"/>
                    </a:prstClr>
                  </a:outerShdw>
                </a:effectLst>
              </a:rPr>
            </a:br>
            <a: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38100" dir="2700000" algn="tl" rotWithShape="0">
                    <a:prstClr val="black">
                      <a:alpha val="40000"/>
                    </a:prstClr>
                  </a:outerShdw>
                </a:effectLst>
              </a:rPr>
              <a:t>Interview</a:t>
            </a:r>
            <a:endParaRPr lang="en-US" sz="4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014073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3" name="Content Placeholder 2"/>
          <p:cNvSpPr>
            <a:spLocks noGrp="1"/>
          </p:cNvSpPr>
          <p:nvPr>
            <p:ph idx="1"/>
          </p:nvPr>
        </p:nvSpPr>
        <p:spPr/>
        <p:txBody>
          <a:bodyPr>
            <a:normAutofit lnSpcReduction="10000"/>
          </a:bodyPr>
          <a:lstStyle/>
          <a:p>
            <a:r>
              <a:rPr lang="en-US" dirty="0" smtClean="0"/>
              <a:t>R</a:t>
            </a:r>
            <a:r>
              <a:rPr lang="en-US" dirty="0" smtClean="0">
                <a:solidFill>
                  <a:schemeClr val="accent5">
                    <a:lumMod val="20000"/>
                    <a:lumOff val="80000"/>
                  </a:schemeClr>
                </a:solidFill>
              </a:rPr>
              <a:t>esearch </a:t>
            </a:r>
            <a:r>
              <a:rPr lang="en-US" dirty="0" smtClean="0">
                <a:solidFill>
                  <a:schemeClr val="accent5">
                    <a:lumMod val="20000"/>
                    <a:lumOff val="80000"/>
                  </a:schemeClr>
                </a:solidFill>
              </a:rPr>
              <a:t>the offered </a:t>
            </a:r>
            <a:r>
              <a:rPr lang="en-US" dirty="0" smtClean="0">
                <a:solidFill>
                  <a:schemeClr val="tx2">
                    <a:lumMod val="75000"/>
                  </a:schemeClr>
                </a:solidFill>
              </a:rPr>
              <a:t>position</a:t>
            </a:r>
            <a:r>
              <a:rPr lang="en-US" dirty="0" smtClean="0"/>
              <a:t>, requirements, advantages and responsibilities</a:t>
            </a:r>
          </a:p>
          <a:p>
            <a:pPr lvl="1"/>
            <a:r>
              <a:rPr lang="en-US" dirty="0" smtClean="0"/>
              <a:t>You should research all mentioned products, services and technologies in the job description</a:t>
            </a:r>
          </a:p>
          <a:p>
            <a:pPr lvl="2"/>
            <a:r>
              <a:rPr lang="en-US" dirty="0" smtClean="0"/>
              <a:t>E.g. if you see "</a:t>
            </a:r>
            <a:r>
              <a:rPr lang="en-US" dirty="0" smtClean="0">
                <a:solidFill>
                  <a:schemeClr val="accent5">
                    <a:lumMod val="20000"/>
                    <a:lumOff val="80000"/>
                  </a:schemeClr>
                </a:solidFill>
              </a:rPr>
              <a:t>Experience with Selenium is a plus</a:t>
            </a:r>
            <a:r>
              <a:rPr lang="en-US" dirty="0" smtClean="0"/>
              <a:t>", be sure to install and play with Selenium</a:t>
            </a:r>
          </a:p>
          <a:p>
            <a:pPr lvl="1"/>
            <a:r>
              <a:rPr lang="en-US" dirty="0" smtClean="0"/>
              <a:t>Be sure to know all "unknown words and acronyms" in the job description</a:t>
            </a:r>
          </a:p>
          <a:p>
            <a:pPr lvl="1"/>
            <a:r>
              <a:rPr lang="en-US" dirty="0" smtClean="0"/>
              <a:t>Be ready to demonstrate skills and experience in the fields from the job description</a:t>
            </a:r>
            <a:endParaRPr lang="en-US" dirty="0"/>
          </a:p>
        </p:txBody>
      </p:sp>
      <p:sp>
        <p:nvSpPr>
          <p:cNvPr id="2" name="Title 1"/>
          <p:cNvSpPr>
            <a:spLocks noGrp="1"/>
          </p:cNvSpPr>
          <p:nvPr>
            <p:ph type="title"/>
          </p:nvPr>
        </p:nvSpPr>
        <p:spPr/>
        <p:txBody>
          <a:bodyPr/>
          <a:lstStyle/>
          <a:p>
            <a:r>
              <a:rPr lang="en-US" dirty="0" smtClean="0"/>
              <a:t>Research the Offered Position</a:t>
            </a:r>
            <a:endParaRPr lang="en-US" dirty="0"/>
          </a:p>
        </p:txBody>
      </p:sp>
    </p:spTree>
    <p:extLst>
      <p:ext uri="{BB962C8B-B14F-4D97-AF65-F5344CB8AC3E}">
        <p14:creationId xmlns:p14="http://schemas.microsoft.com/office/powerpoint/2010/main" val="83134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dirty="0" smtClean="0"/>
              <a:t>How to prepare for the </a:t>
            </a:r>
            <a:r>
              <a:rPr lang="en-US" dirty="0" smtClean="0">
                <a:solidFill>
                  <a:schemeClr val="tx2">
                    <a:lumMod val="75000"/>
                  </a:schemeClr>
                </a:solidFill>
              </a:rPr>
              <a:t>technical questions</a:t>
            </a:r>
            <a:r>
              <a:rPr lang="en-US" dirty="0" smtClean="0"/>
              <a:t>?</a:t>
            </a:r>
          </a:p>
          <a:p>
            <a:pPr lvl="1">
              <a:lnSpc>
                <a:spcPct val="110000"/>
              </a:lnSpc>
            </a:pPr>
            <a:r>
              <a:rPr lang="en-US" dirty="0" smtClean="0"/>
              <a:t>Typical general technical questions</a:t>
            </a:r>
          </a:p>
          <a:p>
            <a:pPr lvl="2">
              <a:lnSpc>
                <a:spcPct val="110000"/>
              </a:lnSpc>
            </a:pPr>
            <a:r>
              <a:rPr lang="en-US" dirty="0" smtClean="0"/>
              <a:t>Data structures and algorithms</a:t>
            </a:r>
          </a:p>
          <a:p>
            <a:pPr lvl="2">
              <a:lnSpc>
                <a:spcPct val="110000"/>
              </a:lnSpc>
            </a:pPr>
            <a:r>
              <a:rPr lang="en-US" dirty="0" smtClean="0"/>
              <a:t>Logical thinking and puzzles</a:t>
            </a:r>
          </a:p>
          <a:p>
            <a:pPr lvl="2">
              <a:lnSpc>
                <a:spcPct val="110000"/>
              </a:lnSpc>
            </a:pPr>
            <a:r>
              <a:rPr lang="en-US" dirty="0" smtClean="0"/>
              <a:t>Software engineering questions</a:t>
            </a:r>
          </a:p>
          <a:p>
            <a:pPr lvl="1">
              <a:lnSpc>
                <a:spcPct val="110000"/>
              </a:lnSpc>
            </a:pPr>
            <a:r>
              <a:rPr lang="en-US" dirty="0"/>
              <a:t>Object-oriented programming (OOP)</a:t>
            </a:r>
          </a:p>
          <a:p>
            <a:pPr lvl="1">
              <a:lnSpc>
                <a:spcPct val="110000"/>
              </a:lnSpc>
            </a:pPr>
            <a:r>
              <a:rPr lang="en-US" dirty="0" smtClean="0"/>
              <a:t>Specific questions for the offered position</a:t>
            </a:r>
          </a:p>
          <a:p>
            <a:pPr lvl="2">
              <a:lnSpc>
                <a:spcPct val="110000"/>
              </a:lnSpc>
            </a:pPr>
            <a:r>
              <a:rPr lang="en-US" dirty="0" smtClean="0"/>
              <a:t>If the job description says "</a:t>
            </a:r>
            <a:r>
              <a:rPr lang="en-US" dirty="0" smtClean="0">
                <a:solidFill>
                  <a:schemeClr val="accent5">
                    <a:lumMod val="20000"/>
                    <a:lumOff val="80000"/>
                  </a:schemeClr>
                </a:solidFill>
              </a:rPr>
              <a:t>JSF and RichFaces</a:t>
            </a:r>
            <a:r>
              <a:rPr lang="en-US" dirty="0" smtClean="0"/>
              <a:t>", you should learn these technologies</a:t>
            </a:r>
            <a:endParaRPr lang="en-US" dirty="0"/>
          </a:p>
        </p:txBody>
      </p:sp>
      <p:sp>
        <p:nvSpPr>
          <p:cNvPr id="2" name="Title 1"/>
          <p:cNvSpPr>
            <a:spLocks noGrp="1"/>
          </p:cNvSpPr>
          <p:nvPr>
            <p:ph type="title"/>
          </p:nvPr>
        </p:nvSpPr>
        <p:spPr/>
        <p:txBody>
          <a:bodyPr>
            <a:normAutofit/>
          </a:bodyPr>
          <a:lstStyle/>
          <a:p>
            <a:r>
              <a:rPr lang="en-US" dirty="0"/>
              <a:t>Prepare for </a:t>
            </a:r>
            <a:r>
              <a:rPr lang="en-US" dirty="0"/>
              <a:t>Technical Questions</a:t>
            </a:r>
            <a:endParaRPr lang="en-US" dirty="0"/>
          </a:p>
        </p:txBody>
      </p:sp>
      <p:pic>
        <p:nvPicPr>
          <p:cNvPr id="5122" name="Picture 2" descr="http://www.baytech.net/images/splash_support_home_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212" y="2057400"/>
            <a:ext cx="3215545" cy="264657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320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3" name="Content Placeholder 2"/>
          <p:cNvSpPr>
            <a:spLocks noGrp="1"/>
          </p:cNvSpPr>
          <p:nvPr>
            <p:ph idx="1"/>
          </p:nvPr>
        </p:nvSpPr>
        <p:spPr/>
        <p:txBody>
          <a:bodyPr/>
          <a:lstStyle/>
          <a:p>
            <a:pPr>
              <a:lnSpc>
                <a:spcPts val="3700"/>
              </a:lnSpc>
            </a:pPr>
            <a:r>
              <a:rPr lang="en-US" dirty="0" smtClean="0"/>
              <a:t>How do you </a:t>
            </a:r>
            <a:r>
              <a:rPr lang="en-US" dirty="0" smtClean="0">
                <a:solidFill>
                  <a:schemeClr val="accent5">
                    <a:lumMod val="20000"/>
                    <a:lumOff val="80000"/>
                  </a:schemeClr>
                </a:solidFill>
              </a:rPr>
              <a:t>prepare for a certain technology</a:t>
            </a:r>
            <a:r>
              <a:rPr lang="en-US" dirty="0" smtClean="0"/>
              <a:t>?</a:t>
            </a:r>
          </a:p>
          <a:p>
            <a:pPr lvl="1">
              <a:lnSpc>
                <a:spcPts val="3700"/>
              </a:lnSpc>
            </a:pPr>
            <a:r>
              <a:rPr lang="en-US" dirty="0" smtClean="0"/>
              <a:t>Pass a course / tutorial / read a book / blog </a:t>
            </a:r>
            <a:r>
              <a:rPr lang="en-US" dirty="0" smtClean="0"/>
              <a:t>article</a:t>
            </a:r>
            <a:br>
              <a:rPr lang="en-US" dirty="0" smtClean="0"/>
            </a:br>
            <a:r>
              <a:rPr lang="en-US" dirty="0" smtClean="0"/>
              <a:t>about </a:t>
            </a:r>
            <a:r>
              <a:rPr lang="en-US" dirty="0" smtClean="0"/>
              <a:t>the unknown technology</a:t>
            </a:r>
          </a:p>
          <a:p>
            <a:pPr lvl="1">
              <a:lnSpc>
                <a:spcPts val="3700"/>
              </a:lnSpc>
            </a:pPr>
            <a:r>
              <a:rPr lang="en-US" dirty="0" smtClean="0"/>
              <a:t>Obligatory </a:t>
            </a:r>
            <a:r>
              <a:rPr lang="en-US" dirty="0" smtClean="0">
                <a:solidFill>
                  <a:schemeClr val="tx2">
                    <a:lumMod val="75000"/>
                  </a:schemeClr>
                </a:solidFill>
              </a:rPr>
              <a:t>create a small project </a:t>
            </a:r>
            <a:r>
              <a:rPr lang="en-US" dirty="0" smtClean="0"/>
              <a:t>using</a:t>
            </a:r>
            <a:br>
              <a:rPr lang="en-US" dirty="0" smtClean="0"/>
            </a:br>
            <a:r>
              <a:rPr lang="en-US" dirty="0" smtClean="0"/>
              <a:t>the technology and play with it</a:t>
            </a:r>
          </a:p>
          <a:p>
            <a:pPr lvl="2">
              <a:lnSpc>
                <a:spcPts val="3700"/>
              </a:lnSpc>
            </a:pPr>
            <a:r>
              <a:rPr lang="en-US" dirty="0" smtClean="0"/>
              <a:t>T</a:t>
            </a:r>
            <a:r>
              <a:rPr lang="en-US" dirty="0" smtClean="0">
                <a:sym typeface="Wingdings" pitchFamily="2" charset="2"/>
              </a:rPr>
              <a:t>his is the only way to get some</a:t>
            </a:r>
            <a:br>
              <a:rPr lang="en-US" dirty="0" smtClean="0">
                <a:sym typeface="Wingdings" pitchFamily="2" charset="2"/>
              </a:rPr>
            </a:br>
            <a:r>
              <a:rPr lang="en-US" dirty="0" smtClean="0">
                <a:solidFill>
                  <a:schemeClr val="tx2">
                    <a:lumMod val="75000"/>
                  </a:schemeClr>
                </a:solidFill>
                <a:sym typeface="Wingdings" pitchFamily="2" charset="2"/>
              </a:rPr>
              <a:t>real-life experience</a:t>
            </a:r>
            <a:r>
              <a:rPr lang="en-US" dirty="0" smtClean="0">
                <a:sym typeface="Wingdings" pitchFamily="2" charset="2"/>
              </a:rPr>
              <a:t>, live in a project</a:t>
            </a:r>
          </a:p>
          <a:p>
            <a:pPr lvl="1">
              <a:lnSpc>
                <a:spcPts val="3700"/>
              </a:lnSpc>
            </a:pPr>
            <a:r>
              <a:rPr lang="en-US" dirty="0" smtClean="0">
                <a:sym typeface="Wingdings" pitchFamily="2" charset="2"/>
              </a:rPr>
              <a:t>If you have never used a certain technology (e.g. </a:t>
            </a:r>
            <a:r>
              <a:rPr lang="en-US" dirty="0" smtClean="0">
                <a:solidFill>
                  <a:schemeClr val="accent5">
                    <a:lumMod val="20000"/>
                    <a:lumOff val="80000"/>
                  </a:schemeClr>
                </a:solidFill>
                <a:sym typeface="Wingdings" pitchFamily="2" charset="2"/>
              </a:rPr>
              <a:t>JSF</a:t>
            </a:r>
            <a:r>
              <a:rPr lang="en-US" dirty="0" smtClean="0">
                <a:sym typeface="Wingdings" pitchFamily="2" charset="2"/>
              </a:rPr>
              <a:t>) you cannot say you are prepared</a:t>
            </a:r>
          </a:p>
          <a:p>
            <a:pPr lvl="2">
              <a:lnSpc>
                <a:spcPts val="3700"/>
              </a:lnSpc>
            </a:pPr>
            <a:r>
              <a:rPr lang="en-US" dirty="0" smtClean="0">
                <a:sym typeface="Wingdings" pitchFamily="2" charset="2"/>
              </a:rPr>
              <a:t>The best way to learn it is by practicing</a:t>
            </a:r>
            <a:endParaRPr lang="en-US" dirty="0"/>
          </a:p>
        </p:txBody>
      </p:sp>
      <p:sp>
        <p:nvSpPr>
          <p:cNvPr id="2" name="Title 1"/>
          <p:cNvSpPr>
            <a:spLocks noGrp="1"/>
          </p:cNvSpPr>
          <p:nvPr>
            <p:ph type="title"/>
          </p:nvPr>
        </p:nvSpPr>
        <p:spPr/>
        <p:txBody>
          <a:bodyPr>
            <a:normAutofit/>
          </a:bodyPr>
          <a:lstStyle/>
          <a:p>
            <a:r>
              <a:rPr lang="en-US" dirty="0"/>
              <a:t>Prepare for Technical </a:t>
            </a:r>
            <a:r>
              <a:rPr lang="en-US" dirty="0" smtClean="0"/>
              <a:t>Questions</a:t>
            </a:r>
            <a:r>
              <a:rPr lang="bg-BG" dirty="0" smtClean="0"/>
              <a:t> (2)</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392154" y="2514600"/>
            <a:ext cx="1655258" cy="222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4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8684" y="4645007"/>
            <a:ext cx="11178328" cy="820600"/>
          </a:xfrm>
        </p:spPr>
        <p:txBody>
          <a:bodyPr/>
          <a:lstStyle/>
          <a:p>
            <a:r>
              <a:rPr lang="en-US" dirty="0" smtClean="0"/>
              <a:t>The Interview Process</a:t>
            </a:r>
            <a:endParaRPr lang="en-US" dirty="0"/>
          </a:p>
        </p:txBody>
      </p:sp>
      <p:sp>
        <p:nvSpPr>
          <p:cNvPr id="6" name="Subtitle 5"/>
          <p:cNvSpPr>
            <a:spLocks noGrp="1"/>
          </p:cNvSpPr>
          <p:nvPr>
            <p:ph type="body" idx="1"/>
          </p:nvPr>
        </p:nvSpPr>
        <p:spPr>
          <a:xfrm>
            <a:off x="478684" y="5523175"/>
            <a:ext cx="11178328" cy="688256"/>
          </a:xfrm>
        </p:spPr>
        <p:txBody>
          <a:bodyPr/>
          <a:lstStyle/>
          <a:p>
            <a:r>
              <a:rPr lang="en-US" dirty="0" smtClean="0"/>
              <a:t>Typical Scenario for a Technical Interview</a:t>
            </a:r>
            <a:endParaRPr lang="en-US" dirty="0"/>
          </a:p>
        </p:txBody>
      </p:sp>
      <p:pic>
        <p:nvPicPr>
          <p:cNvPr id="1026" name="Picture 2" descr="http://www.8thinktank.com/thinktank/images/stories/interviewproces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004098" y="1601565"/>
            <a:ext cx="4127500" cy="2590800"/>
          </a:xfrm>
          <a:prstGeom prst="roundRect">
            <a:avLst>
              <a:gd name="adj" fmla="val 2026"/>
            </a:avLst>
          </a:prstGeom>
          <a:noFill/>
          <a:ln>
            <a:solidFill>
              <a:schemeClr val="accent5">
                <a:lumMod val="40000"/>
                <a:lumOff val="60000"/>
              </a:schemeClr>
            </a:solidFill>
          </a:ln>
          <a:extLst>
            <a:ext uri="{909E8E84-426E-40DD-AFC4-6F175D3DCCD1}">
              <a14:hiddenFill xmlns:a14="http://schemas.microsoft.com/office/drawing/2010/main">
                <a:solidFill>
                  <a:srgbClr val="FFFFFF"/>
                </a:solidFill>
              </a14:hiddenFill>
            </a:ext>
          </a:extLst>
        </p:spPr>
      </p:pic>
      <p:pic>
        <p:nvPicPr>
          <p:cNvPr id="1028" name="Picture 4" descr="http://ted.coe.wayne.edu/ted6020/biopoems/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366" y="2056486"/>
            <a:ext cx="2324646" cy="1680958"/>
          </a:xfrm>
          <a:prstGeom prst="roundRect">
            <a:avLst>
              <a:gd name="adj" fmla="val 6667"/>
            </a:avLst>
          </a:prstGeom>
          <a:noFill/>
          <a:ln>
            <a:solidFill>
              <a:schemeClr val="accent5">
                <a:lumMod val="20000"/>
                <a:lumOff val="8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837837" y="1752826"/>
            <a:ext cx="2285776" cy="2285774"/>
          </a:xfrm>
          <a:prstGeom prst="rect">
            <a:avLst/>
          </a:prstGeom>
        </p:spPr>
      </p:pic>
    </p:spTree>
    <p:extLst>
      <p:ext uri="{BB962C8B-B14F-4D97-AF65-F5344CB8AC3E}">
        <p14:creationId xmlns:p14="http://schemas.microsoft.com/office/powerpoint/2010/main" val="2875450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dirty="0" smtClean="0"/>
              <a:t>Typical </a:t>
            </a:r>
            <a:r>
              <a:rPr lang="en-US" dirty="0" smtClean="0">
                <a:solidFill>
                  <a:schemeClr val="accent5">
                    <a:lumMod val="20000"/>
                    <a:lumOff val="80000"/>
                  </a:schemeClr>
                </a:solidFill>
              </a:rPr>
              <a:t>interview </a:t>
            </a:r>
            <a:r>
              <a:rPr lang="en-US" dirty="0" smtClean="0">
                <a:solidFill>
                  <a:schemeClr val="tx2">
                    <a:lumMod val="75000"/>
                  </a:schemeClr>
                </a:solidFill>
              </a:rPr>
              <a:t>steps </a:t>
            </a:r>
            <a:r>
              <a:rPr lang="en-US" dirty="0" smtClean="0"/>
              <a:t>for a technical position:</a:t>
            </a:r>
            <a:endParaRPr lang="en-US" dirty="0" smtClean="0"/>
          </a:p>
          <a:p>
            <a:pPr marL="812800" lvl="1" indent="-434975">
              <a:lnSpc>
                <a:spcPct val="110000"/>
              </a:lnSpc>
              <a:buFont typeface="+mj-lt"/>
              <a:buAutoNum type="arabicPeriod"/>
            </a:pPr>
            <a:r>
              <a:rPr lang="en-US" dirty="0" smtClean="0"/>
              <a:t>The candidate presents himself or herself</a:t>
            </a:r>
          </a:p>
          <a:p>
            <a:pPr marL="812800" lvl="1" indent="-434975">
              <a:lnSpc>
                <a:spcPct val="110000"/>
              </a:lnSpc>
              <a:buFont typeface="+mj-lt"/>
              <a:buAutoNum type="arabicPeriod"/>
            </a:pPr>
            <a:r>
              <a:rPr lang="en-US" dirty="0" smtClean="0"/>
              <a:t>The interviewers present the company, its business, products, services, etc.</a:t>
            </a:r>
          </a:p>
          <a:p>
            <a:pPr marL="812800" lvl="1" indent="-434975">
              <a:lnSpc>
                <a:spcPct val="110000"/>
              </a:lnSpc>
              <a:buFont typeface="+mj-lt"/>
              <a:buAutoNum type="arabicPeriod"/>
            </a:pPr>
            <a:r>
              <a:rPr lang="en-US" dirty="0" smtClean="0"/>
              <a:t>Technical assessment – solve few technical problems and demonstrate the way of thinking</a:t>
            </a:r>
          </a:p>
          <a:p>
            <a:pPr marL="812800" lvl="1" indent="-434975">
              <a:lnSpc>
                <a:spcPct val="110000"/>
              </a:lnSpc>
              <a:buFont typeface="+mj-lt"/>
              <a:buAutoNum type="arabicPeriod"/>
            </a:pPr>
            <a:r>
              <a:rPr lang="en-US" dirty="0" smtClean="0"/>
              <a:t>Personal character assessment</a:t>
            </a:r>
          </a:p>
          <a:p>
            <a:pPr marL="812800" lvl="1" indent="-434975">
              <a:lnSpc>
                <a:spcPct val="110000"/>
              </a:lnSpc>
              <a:buFont typeface="+mj-lt"/>
              <a:buAutoNum type="arabicPeriod"/>
            </a:pPr>
            <a:r>
              <a:rPr lang="en-US" dirty="0" smtClean="0"/>
              <a:t>Negotiation – salary expectations, start date, </a:t>
            </a:r>
            <a:r>
              <a:rPr lang="en-US" dirty="0" smtClean="0"/>
              <a:t>etc.</a:t>
            </a:r>
          </a:p>
          <a:p>
            <a:pPr marL="812800" lvl="1" indent="-434975">
              <a:lnSpc>
                <a:spcPct val="110000"/>
              </a:lnSpc>
              <a:buFont typeface="+mj-lt"/>
              <a:buAutoNum type="arabicPeriod"/>
            </a:pPr>
            <a:r>
              <a:rPr lang="en-US" dirty="0" smtClean="0"/>
              <a:t>The candidate asks questions</a:t>
            </a:r>
            <a:endParaRPr lang="en-US" dirty="0"/>
          </a:p>
        </p:txBody>
      </p:sp>
      <p:sp>
        <p:nvSpPr>
          <p:cNvPr id="2" name="Title 1"/>
          <p:cNvSpPr>
            <a:spLocks noGrp="1"/>
          </p:cNvSpPr>
          <p:nvPr>
            <p:ph type="title"/>
          </p:nvPr>
        </p:nvSpPr>
        <p:spPr/>
        <p:txBody>
          <a:bodyPr>
            <a:normAutofit/>
          </a:bodyPr>
          <a:lstStyle/>
          <a:p>
            <a:r>
              <a:rPr lang="en-US" dirty="0"/>
              <a:t>Technical Interview: The Process</a:t>
            </a:r>
            <a:endParaRPr lang="en-US" dirty="0"/>
          </a:p>
        </p:txBody>
      </p:sp>
    </p:spTree>
    <p:extLst>
      <p:ext uri="{BB962C8B-B14F-4D97-AF65-F5344CB8AC3E}">
        <p14:creationId xmlns:p14="http://schemas.microsoft.com/office/powerpoint/2010/main" val="580245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5" name="Content Placeholder 2"/>
          <p:cNvSpPr>
            <a:spLocks noGrp="1"/>
          </p:cNvSpPr>
          <p:nvPr>
            <p:ph idx="1"/>
          </p:nvPr>
        </p:nvSpPr>
        <p:spPr>
          <a:xfrm>
            <a:off x="190413" y="1066801"/>
            <a:ext cx="11804822" cy="5654676"/>
          </a:xfrm>
        </p:spPr>
        <p:txBody>
          <a:bodyPr>
            <a:normAutofit/>
          </a:bodyPr>
          <a:lstStyle/>
          <a:p>
            <a:pPr>
              <a:lnSpc>
                <a:spcPct val="100000"/>
              </a:lnSpc>
            </a:pPr>
            <a:r>
              <a:rPr lang="en-US" sz="3200" dirty="0"/>
              <a:t>Typical </a:t>
            </a:r>
            <a:r>
              <a:rPr lang="en-US" sz="3200" dirty="0" smtClean="0">
                <a:solidFill>
                  <a:schemeClr val="tx2">
                    <a:lumMod val="75000"/>
                  </a:schemeClr>
                </a:solidFill>
              </a:rPr>
              <a:t>interview start</a:t>
            </a:r>
            <a:r>
              <a:rPr lang="en-US" sz="3200" dirty="0" smtClean="0"/>
              <a:t>:</a:t>
            </a:r>
            <a:endParaRPr lang="en-US" sz="3200" dirty="0"/>
          </a:p>
          <a:p>
            <a:pPr>
              <a:lnSpc>
                <a:spcPct val="100000"/>
              </a:lnSpc>
            </a:pPr>
            <a:endParaRPr lang="en-US" sz="3200" dirty="0"/>
          </a:p>
          <a:p>
            <a:pPr>
              <a:lnSpc>
                <a:spcPct val="100000"/>
              </a:lnSpc>
            </a:pPr>
            <a:endParaRPr lang="en-US" sz="3200" dirty="0"/>
          </a:p>
          <a:p>
            <a:pPr>
              <a:lnSpc>
                <a:spcPct val="100000"/>
              </a:lnSpc>
              <a:spcBef>
                <a:spcPts val="1200"/>
              </a:spcBef>
            </a:pPr>
            <a:r>
              <a:rPr lang="en-US" sz="3200" dirty="0"/>
              <a:t>The interviewers presents themselves</a:t>
            </a:r>
          </a:p>
          <a:p>
            <a:pPr lvl="1">
              <a:lnSpc>
                <a:spcPct val="100000"/>
              </a:lnSpc>
            </a:pPr>
            <a:r>
              <a:rPr lang="en-US" sz="3000" dirty="0"/>
              <a:t>Usually there is more than one interviewer</a:t>
            </a:r>
          </a:p>
          <a:p>
            <a:pPr lvl="2">
              <a:lnSpc>
                <a:spcPct val="100000"/>
              </a:lnSpc>
            </a:pPr>
            <a:r>
              <a:rPr lang="en-US" sz="2800" dirty="0"/>
              <a:t>HR (or HRs) and senior devs and / or team leaders</a:t>
            </a:r>
          </a:p>
          <a:p>
            <a:pPr>
              <a:lnSpc>
                <a:spcPct val="100000"/>
              </a:lnSpc>
            </a:pPr>
            <a:r>
              <a:rPr lang="en-US" sz="3200" dirty="0"/>
              <a:t>The interviewer presents in short the company, his department, his team, </a:t>
            </a:r>
            <a:r>
              <a:rPr lang="en-US" sz="3200" dirty="0" smtClean="0"/>
              <a:t>current / upcoming projects</a:t>
            </a:r>
            <a:r>
              <a:rPr lang="en-US" sz="3200" dirty="0"/>
              <a:t>, </a:t>
            </a:r>
            <a:r>
              <a:rPr lang="en-US" sz="3200" dirty="0" smtClean="0"/>
              <a:t>technologies involved, </a:t>
            </a:r>
            <a:r>
              <a:rPr lang="en-US" sz="3200" dirty="0"/>
              <a:t>etc.</a:t>
            </a:r>
          </a:p>
          <a:p>
            <a:pPr lvl="1">
              <a:lnSpc>
                <a:spcPct val="100000"/>
              </a:lnSpc>
            </a:pPr>
            <a:r>
              <a:rPr lang="en-US" sz="3000" dirty="0"/>
              <a:t>Some companies skip this </a:t>
            </a:r>
            <a:r>
              <a:rPr lang="en-US" sz="3000" dirty="0" smtClean="0"/>
              <a:t>step, expect </a:t>
            </a:r>
            <a:r>
              <a:rPr lang="en-US" sz="3000" dirty="0"/>
              <a:t>the candidate to know </a:t>
            </a:r>
            <a:r>
              <a:rPr lang="en-US" sz="3000" dirty="0" smtClean="0"/>
              <a:t>this</a:t>
            </a:r>
            <a:endParaRPr lang="en-US" sz="3000" dirty="0"/>
          </a:p>
        </p:txBody>
      </p:sp>
      <p:sp>
        <p:nvSpPr>
          <p:cNvPr id="2" name="Title 1"/>
          <p:cNvSpPr>
            <a:spLocks noGrp="1"/>
          </p:cNvSpPr>
          <p:nvPr>
            <p:ph type="title"/>
          </p:nvPr>
        </p:nvSpPr>
        <p:spPr/>
        <p:txBody>
          <a:bodyPr>
            <a:normAutofit/>
          </a:bodyPr>
          <a:lstStyle/>
          <a:p>
            <a:r>
              <a:rPr lang="en-US" dirty="0"/>
              <a:t>Presenting </a:t>
            </a:r>
            <a:r>
              <a:rPr lang="en-US" dirty="0"/>
              <a:t>the Company / Position</a:t>
            </a:r>
            <a:endParaRPr lang="en-US" dirty="0"/>
          </a:p>
        </p:txBody>
      </p:sp>
      <p:sp>
        <p:nvSpPr>
          <p:cNvPr id="6" name="Rectangle 5"/>
          <p:cNvSpPr>
            <a:spLocks noChangeArrowheads="1"/>
          </p:cNvSpPr>
          <p:nvPr/>
        </p:nvSpPr>
        <p:spPr bwMode="auto">
          <a:xfrm>
            <a:off x="628764" y="1774096"/>
            <a:ext cx="10937648" cy="11541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My name is … Our </a:t>
            </a:r>
            <a:r>
              <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company is … bala-bla-bla … We are leader in … </a:t>
            </a:r>
            <a:r>
              <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bla-bla-bla </a:t>
            </a:r>
            <a:r>
              <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Our products bla-bla-bla … Our projects … bla-bla-bla … We are the </a:t>
            </a:r>
            <a:r>
              <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best!</a:t>
            </a:r>
          </a:p>
        </p:txBody>
      </p:sp>
    </p:spTree>
    <p:extLst>
      <p:ext uri="{BB962C8B-B14F-4D97-AF65-F5344CB8AC3E}">
        <p14:creationId xmlns:p14="http://schemas.microsoft.com/office/powerpoint/2010/main" val="262673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3" name="Content Placeholder 2"/>
          <p:cNvSpPr>
            <a:spLocks noGrp="1"/>
          </p:cNvSpPr>
          <p:nvPr>
            <p:ph idx="1"/>
          </p:nvPr>
        </p:nvSpPr>
        <p:spPr/>
        <p:txBody>
          <a:bodyPr>
            <a:normAutofit/>
          </a:bodyPr>
          <a:lstStyle/>
          <a:p>
            <a:pPr>
              <a:lnSpc>
                <a:spcPct val="100000"/>
              </a:lnSpc>
            </a:pPr>
            <a:r>
              <a:rPr lang="en-US" sz="3200" dirty="0"/>
              <a:t>Typical </a:t>
            </a:r>
            <a:r>
              <a:rPr lang="en-US" sz="3200" dirty="0">
                <a:solidFill>
                  <a:schemeClr val="tx2">
                    <a:lumMod val="75000"/>
                  </a:schemeClr>
                </a:solidFill>
              </a:rPr>
              <a:t>next step </a:t>
            </a:r>
            <a:r>
              <a:rPr lang="en-US" sz="3200" dirty="0"/>
              <a:t>in an interview</a:t>
            </a:r>
            <a:r>
              <a:rPr lang="en-US" sz="3200" dirty="0" smtClean="0"/>
              <a:t>:</a:t>
            </a:r>
          </a:p>
          <a:p>
            <a:pPr>
              <a:lnSpc>
                <a:spcPct val="100000"/>
              </a:lnSpc>
            </a:pPr>
            <a:endParaRPr lang="en-US" sz="3200" dirty="0"/>
          </a:p>
          <a:p>
            <a:pPr>
              <a:lnSpc>
                <a:spcPct val="100000"/>
              </a:lnSpc>
              <a:spcBef>
                <a:spcPts val="4200"/>
              </a:spcBef>
            </a:pPr>
            <a:r>
              <a:rPr lang="en-US" sz="3200" dirty="0"/>
              <a:t>The candidate is expected to </a:t>
            </a:r>
            <a:r>
              <a:rPr lang="en-US" sz="3200" dirty="0">
                <a:solidFill>
                  <a:schemeClr val="accent5">
                    <a:lumMod val="20000"/>
                    <a:lumOff val="80000"/>
                  </a:schemeClr>
                </a:solidFill>
              </a:rPr>
              <a:t>say </a:t>
            </a:r>
            <a:r>
              <a:rPr lang="en-US" sz="3200" dirty="0">
                <a:solidFill>
                  <a:schemeClr val="tx2">
                    <a:lumMod val="75000"/>
                  </a:schemeClr>
                </a:solidFill>
              </a:rPr>
              <a:t>few words about himself / herself</a:t>
            </a:r>
          </a:p>
          <a:p>
            <a:pPr>
              <a:lnSpc>
                <a:spcPct val="100000"/>
              </a:lnSpc>
            </a:pPr>
            <a:r>
              <a:rPr lang="en-US" sz="3200" dirty="0"/>
              <a:t>Be prepared to talk </a:t>
            </a:r>
            <a:r>
              <a:rPr lang="en-US" sz="3200" dirty="0">
                <a:latin typeface="Consolas" pitchFamily="49" charset="0"/>
                <a:cs typeface="Consolas" pitchFamily="49" charset="0"/>
              </a:rPr>
              <a:t>3</a:t>
            </a:r>
            <a:r>
              <a:rPr lang="en-US" sz="3200" dirty="0"/>
              <a:t>-</a:t>
            </a:r>
            <a:r>
              <a:rPr lang="en-US" sz="3200" dirty="0">
                <a:latin typeface="Consolas" pitchFamily="49" charset="0"/>
                <a:cs typeface="Consolas" pitchFamily="49" charset="0"/>
              </a:rPr>
              <a:t>5</a:t>
            </a:r>
            <a:r>
              <a:rPr lang="en-US" sz="3200" dirty="0"/>
              <a:t> minutes</a:t>
            </a:r>
          </a:p>
          <a:p>
            <a:pPr lvl="1">
              <a:lnSpc>
                <a:spcPct val="100000"/>
              </a:lnSpc>
            </a:pPr>
            <a:r>
              <a:rPr lang="en-US" sz="3000" dirty="0"/>
              <a:t>Explain how did you start programming</a:t>
            </a:r>
          </a:p>
          <a:p>
            <a:pPr lvl="1">
              <a:lnSpc>
                <a:spcPct val="100000"/>
              </a:lnSpc>
            </a:pPr>
            <a:r>
              <a:rPr lang="en-US" sz="3000" dirty="0"/>
              <a:t>Your </a:t>
            </a:r>
            <a:r>
              <a:rPr lang="en-US" sz="3000" dirty="0"/>
              <a:t>last job and projects (if you have)</a:t>
            </a:r>
          </a:p>
          <a:p>
            <a:pPr lvl="1">
              <a:lnSpc>
                <a:spcPct val="100000"/>
              </a:lnSpc>
            </a:pPr>
            <a:r>
              <a:rPr lang="en-US" sz="3000" dirty="0"/>
              <a:t>Your current occupation (e.g. </a:t>
            </a:r>
            <a:r>
              <a:rPr lang="en-US" sz="3000" dirty="0"/>
              <a:t>student at </a:t>
            </a:r>
            <a:r>
              <a:rPr lang="en-US" sz="3000" dirty="0" smtClean="0"/>
              <a:t>SoftUni / FMI / NBU</a:t>
            </a:r>
            <a:r>
              <a:rPr lang="en-US" sz="3000" dirty="0"/>
              <a:t>)</a:t>
            </a:r>
          </a:p>
          <a:p>
            <a:pPr lvl="1">
              <a:lnSpc>
                <a:spcPct val="100000"/>
              </a:lnSpc>
            </a:pPr>
            <a:r>
              <a:rPr lang="en-US" sz="3000" dirty="0"/>
              <a:t>How did you learn about the position and your motivation to apply</a:t>
            </a:r>
          </a:p>
        </p:txBody>
      </p:sp>
      <p:sp>
        <p:nvSpPr>
          <p:cNvPr id="2" name="Title 1"/>
          <p:cNvSpPr>
            <a:spLocks noGrp="1"/>
          </p:cNvSpPr>
          <p:nvPr>
            <p:ph type="title"/>
          </p:nvPr>
        </p:nvSpPr>
        <p:spPr/>
        <p:txBody>
          <a:bodyPr/>
          <a:lstStyle/>
          <a:p>
            <a:r>
              <a:rPr lang="en-US" dirty="0" smtClean="0"/>
              <a:t>Presenting Yourself</a:t>
            </a:r>
            <a:endParaRPr lang="en-US" dirty="0"/>
          </a:p>
        </p:txBody>
      </p:sp>
      <p:sp>
        <p:nvSpPr>
          <p:cNvPr id="5" name="Rectangle 4"/>
          <p:cNvSpPr>
            <a:spLocks noChangeArrowheads="1"/>
          </p:cNvSpPr>
          <p:nvPr/>
        </p:nvSpPr>
        <p:spPr bwMode="auto">
          <a:xfrm>
            <a:off x="766764" y="1882914"/>
            <a:ext cx="10661648"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Present yourself in short – your relevant experience, education, how did you start programming, etc.</a:t>
            </a:r>
          </a:p>
        </p:txBody>
      </p:sp>
    </p:spTree>
    <p:extLst>
      <p:ext uri="{BB962C8B-B14F-4D97-AF65-F5344CB8AC3E}">
        <p14:creationId xmlns:p14="http://schemas.microsoft.com/office/powerpoint/2010/main" val="177080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smtClean="0">
                <a:solidFill>
                  <a:schemeClr val="tx2">
                    <a:lumMod val="75000"/>
                  </a:schemeClr>
                </a:solidFill>
              </a:rPr>
              <a:t>technical assessment </a:t>
            </a:r>
            <a:r>
              <a:rPr lang="en-US" dirty="0" smtClean="0"/>
              <a:t>is </a:t>
            </a:r>
            <a:r>
              <a:rPr lang="en-US" dirty="0" smtClean="0"/>
              <a:t>critical for passing the interview</a:t>
            </a:r>
            <a:endParaRPr lang="en-US" dirty="0" smtClean="0"/>
          </a:p>
          <a:p>
            <a:pPr lvl="1"/>
            <a:r>
              <a:rPr lang="en-US" dirty="0" smtClean="0"/>
              <a:t>You will be given </a:t>
            </a:r>
            <a:r>
              <a:rPr lang="en-US" dirty="0" smtClean="0">
                <a:solidFill>
                  <a:schemeClr val="accent5">
                    <a:lumMod val="20000"/>
                    <a:lumOff val="80000"/>
                  </a:schemeClr>
                </a:solidFill>
              </a:rPr>
              <a:t>technical questions </a:t>
            </a:r>
            <a:r>
              <a:rPr lang="en-US" dirty="0" smtClean="0">
                <a:solidFill>
                  <a:schemeClr val="accent5">
                    <a:lumMod val="20000"/>
                    <a:lumOff val="80000"/>
                  </a:schemeClr>
                </a:solidFill>
              </a:rPr>
              <a:t>to answer</a:t>
            </a:r>
          </a:p>
          <a:p>
            <a:pPr lvl="1"/>
            <a:r>
              <a:rPr lang="en-US" dirty="0" smtClean="0"/>
              <a:t>And small </a:t>
            </a:r>
            <a:r>
              <a:rPr lang="en-US" dirty="0" smtClean="0">
                <a:solidFill>
                  <a:schemeClr val="accent5">
                    <a:lumMod val="20000"/>
                    <a:lumOff val="80000"/>
                  </a:schemeClr>
                </a:solidFill>
              </a:rPr>
              <a:t>technical problems to solve</a:t>
            </a:r>
            <a:endParaRPr lang="en-US" dirty="0" smtClean="0"/>
          </a:p>
          <a:p>
            <a:pPr lvl="1"/>
            <a:r>
              <a:rPr lang="en-US" dirty="0" smtClean="0"/>
              <a:t>Always come with a pen and writing pad</a:t>
            </a:r>
          </a:p>
          <a:p>
            <a:r>
              <a:rPr lang="en-US" dirty="0" smtClean="0"/>
              <a:t>It is not so important whether you solve correctly the tasks or answer correctly</a:t>
            </a:r>
          </a:p>
          <a:p>
            <a:pPr lvl="1"/>
            <a:r>
              <a:rPr lang="en-US" dirty="0" smtClean="0">
                <a:solidFill>
                  <a:schemeClr val="accent5">
                    <a:lumMod val="20000"/>
                    <a:lumOff val="80000"/>
                  </a:schemeClr>
                </a:solidFill>
              </a:rPr>
              <a:t>You should </a:t>
            </a:r>
            <a:r>
              <a:rPr lang="en-US" dirty="0" smtClean="0">
                <a:solidFill>
                  <a:schemeClr val="tx2">
                    <a:lumMod val="75000"/>
                  </a:schemeClr>
                </a:solidFill>
              </a:rPr>
              <a:t>demonstrate your way of thinking</a:t>
            </a:r>
            <a:r>
              <a:rPr lang="en-US" dirty="0" smtClean="0">
                <a:solidFill>
                  <a:schemeClr val="accent5">
                    <a:lumMod val="20000"/>
                    <a:lumOff val="80000"/>
                  </a:schemeClr>
                </a:solidFill>
              </a:rPr>
              <a:t>!</a:t>
            </a:r>
          </a:p>
          <a:p>
            <a:pPr lvl="1"/>
            <a:r>
              <a:rPr lang="en-US" dirty="0" smtClean="0"/>
              <a:t>The interviewer wants to know how you attack the problem, not whether the result is correct</a:t>
            </a:r>
            <a:endParaRPr lang="en-US" dirty="0"/>
          </a:p>
        </p:txBody>
      </p:sp>
      <p:sp>
        <p:nvSpPr>
          <p:cNvPr id="2" name="Title 1"/>
          <p:cNvSpPr>
            <a:spLocks noGrp="1"/>
          </p:cNvSpPr>
          <p:nvPr>
            <p:ph type="title"/>
          </p:nvPr>
        </p:nvSpPr>
        <p:spPr/>
        <p:txBody>
          <a:bodyPr/>
          <a:lstStyle/>
          <a:p>
            <a:r>
              <a:rPr lang="en-US" dirty="0" smtClean="0"/>
              <a:t>Technical Assessment</a:t>
            </a:r>
            <a:endParaRPr lang="en-US" dirty="0"/>
          </a:p>
        </p:txBody>
      </p:sp>
    </p:spTree>
    <p:extLst>
      <p:ext uri="{BB962C8B-B14F-4D97-AF65-F5344CB8AC3E}">
        <p14:creationId xmlns:p14="http://schemas.microsoft.com/office/powerpoint/2010/main" val="390345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3" name="Content Placeholder 2"/>
          <p:cNvSpPr>
            <a:spLocks noGrp="1"/>
          </p:cNvSpPr>
          <p:nvPr>
            <p:ph idx="1"/>
          </p:nvPr>
        </p:nvSpPr>
        <p:spPr>
          <a:xfrm>
            <a:off x="190413" y="1211445"/>
            <a:ext cx="11804822" cy="5570355"/>
          </a:xfrm>
        </p:spPr>
        <p:txBody>
          <a:bodyPr/>
          <a:lstStyle/>
          <a:p>
            <a:pPr>
              <a:lnSpc>
                <a:spcPct val="100000"/>
              </a:lnSpc>
            </a:pPr>
            <a:endParaRPr lang="en-US" sz="3000" dirty="0" smtClean="0"/>
          </a:p>
          <a:p>
            <a:pPr>
              <a:lnSpc>
                <a:spcPct val="100000"/>
              </a:lnSpc>
            </a:pPr>
            <a:r>
              <a:rPr lang="en-US" sz="3000" dirty="0" smtClean="0"/>
              <a:t>You </a:t>
            </a:r>
            <a:r>
              <a:rPr lang="en-US" sz="3000" dirty="0"/>
              <a:t>should </a:t>
            </a:r>
            <a:r>
              <a:rPr lang="en-US" sz="3000" dirty="0">
                <a:solidFill>
                  <a:schemeClr val="accent5">
                    <a:lumMod val="20000"/>
                    <a:lumOff val="80000"/>
                  </a:schemeClr>
                </a:solidFill>
              </a:rPr>
              <a:t>demonstrate </a:t>
            </a:r>
            <a:r>
              <a:rPr lang="en-US" sz="3000" dirty="0">
                <a:solidFill>
                  <a:schemeClr val="accent5">
                    <a:lumMod val="20000"/>
                    <a:lumOff val="80000"/>
                  </a:schemeClr>
                </a:solidFill>
              </a:rPr>
              <a:t>your </a:t>
            </a:r>
            <a:r>
              <a:rPr lang="en-US" sz="3000" dirty="0">
                <a:solidFill>
                  <a:schemeClr val="accent5">
                    <a:lumMod val="20000"/>
                    <a:lumOff val="80000"/>
                  </a:schemeClr>
                </a:solidFill>
              </a:rPr>
              <a:t>way of </a:t>
            </a:r>
            <a:r>
              <a:rPr lang="en-US" sz="3000" dirty="0" smtClean="0">
                <a:solidFill>
                  <a:schemeClr val="accent5">
                    <a:lumMod val="20000"/>
                    <a:lumOff val="80000"/>
                  </a:schemeClr>
                </a:solidFill>
              </a:rPr>
              <a:t>thinking	</a:t>
            </a:r>
          </a:p>
          <a:p>
            <a:pPr lvl="1">
              <a:lnSpc>
                <a:spcPct val="100000"/>
              </a:lnSpc>
            </a:pPr>
            <a:r>
              <a:rPr lang="en-US" sz="2800" dirty="0" smtClean="0">
                <a:solidFill>
                  <a:schemeClr val="accent5">
                    <a:lumMod val="20000"/>
                    <a:lumOff val="80000"/>
                  </a:schemeClr>
                </a:solidFill>
              </a:rPr>
              <a:t>B</a:t>
            </a:r>
            <a:r>
              <a:rPr lang="en-US" sz="2800" dirty="0" smtClean="0"/>
              <a:t>y </a:t>
            </a:r>
            <a:r>
              <a:rPr lang="en-US" sz="2800" dirty="0"/>
              <a:t>saying what you think at the </a:t>
            </a:r>
            <a:r>
              <a:rPr lang="en-US" sz="2800" dirty="0"/>
              <a:t>moment, e.g.</a:t>
            </a:r>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a:spcBef>
                <a:spcPts val="1200"/>
              </a:spcBef>
            </a:pPr>
            <a:r>
              <a:rPr lang="en-US" sz="3000" dirty="0"/>
              <a:t>Being silent for a minute while you think is evil!</a:t>
            </a:r>
          </a:p>
        </p:txBody>
      </p:sp>
      <p:sp>
        <p:nvSpPr>
          <p:cNvPr id="2" name="Title 1"/>
          <p:cNvSpPr>
            <a:spLocks noGrp="1"/>
          </p:cNvSpPr>
          <p:nvPr>
            <p:ph type="title"/>
          </p:nvPr>
        </p:nvSpPr>
        <p:spPr/>
        <p:txBody>
          <a:bodyPr/>
          <a:lstStyle/>
          <a:p>
            <a:r>
              <a:rPr lang="en-US" dirty="0" smtClean="0"/>
              <a:t>Technical </a:t>
            </a:r>
            <a:r>
              <a:rPr lang="en-US" dirty="0" smtClean="0"/>
              <a:t>Questions </a:t>
            </a:r>
            <a:r>
              <a:rPr lang="en-US" dirty="0" smtClean="0"/>
              <a:t>– </a:t>
            </a:r>
            <a:r>
              <a:rPr lang="en-US" dirty="0" smtClean="0"/>
              <a:t>Examples</a:t>
            </a:r>
            <a:endParaRPr lang="en-US" dirty="0"/>
          </a:p>
        </p:txBody>
      </p:sp>
      <p:sp>
        <p:nvSpPr>
          <p:cNvPr id="5" name="Rectangle 4"/>
          <p:cNvSpPr>
            <a:spLocks noChangeArrowheads="1"/>
          </p:cNvSpPr>
          <p:nvPr/>
        </p:nvSpPr>
        <p:spPr bwMode="auto">
          <a:xfrm>
            <a:off x="766763" y="1050924"/>
            <a:ext cx="106680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C# which explain the fastest algorithm to sort a list of customers by their first name?</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760412" y="3086238"/>
            <a:ext cx="106680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know the build-in Array.Sort() method, but I am not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sure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 it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fastest.</a:t>
            </a:r>
          </a:p>
        </p:txBody>
      </p:sp>
      <p:sp>
        <p:nvSpPr>
          <p:cNvPr id="8" name="Rectangle 7"/>
          <p:cNvSpPr>
            <a:spLocks noChangeArrowheads="1"/>
          </p:cNvSpPr>
          <p:nvPr/>
        </p:nvSpPr>
        <p:spPr bwMode="auto">
          <a:xfrm>
            <a:off x="760412" y="4000638"/>
            <a:ext cx="10668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I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had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 computer I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would perform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 Google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search.</a:t>
            </a:r>
          </a:p>
        </p:txBody>
      </p:sp>
      <p:sp>
        <p:nvSpPr>
          <p:cNvPr id="9" name="Rectangle 8"/>
          <p:cNvSpPr>
            <a:spLocks noChangeArrowheads="1"/>
          </p:cNvSpPr>
          <p:nvPr/>
        </p:nvSpPr>
        <p:spPr bwMode="auto">
          <a:xfrm>
            <a:off x="760412" y="4613214"/>
            <a:ext cx="10668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For multi-core CPUs I could try the parallel sorting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parallel LINQ.</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760412" y="5219838"/>
            <a:ext cx="106680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should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a Customer class and either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implement own comparer or use a lambda function to sort by the FirstName property.</a:t>
            </a:r>
          </a:p>
        </p:txBody>
      </p:sp>
    </p:spTree>
    <p:extLst>
      <p:ext uri="{BB962C8B-B14F-4D97-AF65-F5344CB8AC3E}">
        <p14:creationId xmlns:p14="http://schemas.microsoft.com/office/powerpoint/2010/main" val="1392955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3" name="Content Placeholder 2"/>
          <p:cNvSpPr>
            <a:spLocks noGrp="1"/>
          </p:cNvSpPr>
          <p:nvPr>
            <p:ph idx="1"/>
          </p:nvPr>
        </p:nvSpPr>
        <p:spPr/>
        <p:txBody>
          <a:bodyPr>
            <a:normAutofit lnSpcReduction="10000"/>
          </a:bodyPr>
          <a:lstStyle/>
          <a:p>
            <a:r>
              <a:rPr lang="en-US" dirty="0" smtClean="0"/>
              <a:t>Suppose you are given a simple problem like:</a:t>
            </a:r>
          </a:p>
          <a:p>
            <a:endParaRPr lang="en-US" dirty="0"/>
          </a:p>
          <a:p>
            <a:pPr>
              <a:spcBef>
                <a:spcPts val="1200"/>
              </a:spcBef>
            </a:pPr>
            <a:r>
              <a:rPr lang="en-US" dirty="0" smtClean="0"/>
              <a:t>The first thing to do </a:t>
            </a:r>
            <a:r>
              <a:rPr lang="en-US" dirty="0" smtClean="0"/>
              <a:t>is </a:t>
            </a:r>
            <a:r>
              <a:rPr lang="en-US" dirty="0" smtClean="0"/>
              <a:t>to get the writing pad and </a:t>
            </a:r>
            <a:r>
              <a:rPr lang="en-US" dirty="0" smtClean="0">
                <a:solidFill>
                  <a:schemeClr val="tx2">
                    <a:lumMod val="75000"/>
                  </a:schemeClr>
                </a:solidFill>
              </a:rPr>
              <a:t>draw an </a:t>
            </a:r>
            <a:r>
              <a:rPr lang="en-US" dirty="0" smtClean="0">
                <a:solidFill>
                  <a:schemeClr val="tx2">
                    <a:lumMod val="75000"/>
                  </a:schemeClr>
                </a:solidFill>
              </a:rPr>
              <a:t>example</a:t>
            </a:r>
            <a:r>
              <a:rPr lang="en-US" dirty="0" smtClean="0"/>
              <a:t>!</a:t>
            </a:r>
          </a:p>
          <a:p>
            <a:pPr lvl="2"/>
            <a:r>
              <a:rPr lang="en-US" dirty="0" smtClean="0"/>
              <a:t>This shows a correct and serious way of thinking</a:t>
            </a:r>
          </a:p>
          <a:p>
            <a:pPr lvl="1"/>
            <a:r>
              <a:rPr lang="en-US" dirty="0" smtClean="0"/>
              <a:t>By using the pen explain how you could </a:t>
            </a:r>
            <a:r>
              <a:rPr lang="en-US" dirty="0" smtClean="0"/>
              <a:t>shuffle the cards</a:t>
            </a:r>
            <a:endParaRPr lang="en-US" dirty="0" smtClean="0"/>
          </a:p>
          <a:p>
            <a:pPr lvl="1"/>
            <a:r>
              <a:rPr lang="en-US" dirty="0" smtClean="0"/>
              <a:t>Explain how you will represent a single card and a </a:t>
            </a:r>
            <a:r>
              <a:rPr lang="en-US" dirty="0" smtClean="0"/>
              <a:t>deck of </a:t>
            </a:r>
            <a:r>
              <a:rPr lang="en-US" dirty="0" smtClean="0"/>
              <a:t>cards (data structures)</a:t>
            </a:r>
          </a:p>
          <a:p>
            <a:pPr lvl="1"/>
            <a:r>
              <a:rPr lang="en-US" dirty="0" smtClean="0"/>
              <a:t>Explain how you could test your solution</a:t>
            </a:r>
            <a:endParaRPr lang="en-US" dirty="0"/>
          </a:p>
        </p:txBody>
      </p:sp>
      <p:sp>
        <p:nvSpPr>
          <p:cNvPr id="2" name="Title 1"/>
          <p:cNvSpPr>
            <a:spLocks noGrp="1"/>
          </p:cNvSpPr>
          <p:nvPr>
            <p:ph type="title"/>
          </p:nvPr>
        </p:nvSpPr>
        <p:spPr/>
        <p:txBody>
          <a:bodyPr>
            <a:normAutofit/>
          </a:bodyPr>
          <a:lstStyle/>
          <a:p>
            <a:r>
              <a:rPr lang="en-US" dirty="0"/>
              <a:t>Technical </a:t>
            </a:r>
            <a:r>
              <a:rPr lang="en-US" dirty="0" smtClean="0"/>
              <a:t>Problem – </a:t>
            </a:r>
            <a:r>
              <a:rPr lang="en-US" dirty="0"/>
              <a:t>Example</a:t>
            </a:r>
            <a:endParaRPr lang="en-US" dirty="0"/>
          </a:p>
        </p:txBody>
      </p:sp>
      <p:sp>
        <p:nvSpPr>
          <p:cNvPr id="5" name="Rectangle 4"/>
          <p:cNvSpPr>
            <a:spLocks noChangeArrowheads="1"/>
          </p:cNvSpPr>
          <p:nvPr/>
        </p:nvSpPr>
        <p:spPr bwMode="auto">
          <a:xfrm>
            <a:off x="1141412" y="1871507"/>
            <a:ext cx="9906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a:t>
            </a:r>
            <a:r>
              <a:rPr lang="en-US"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shuffle a deck of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playing cards?</a:t>
            </a:r>
          </a:p>
        </p:txBody>
      </p:sp>
    </p:spTree>
    <p:extLst>
      <p:ext uri="{BB962C8B-B14F-4D97-AF65-F5344CB8AC3E}">
        <p14:creationId xmlns:p14="http://schemas.microsoft.com/office/powerpoint/2010/main" val="1950970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What is a Job Interview</a:t>
            </a:r>
            <a:r>
              <a:rPr lang="en-US" dirty="0" smtClean="0"/>
              <a:t>?</a:t>
            </a:r>
          </a:p>
          <a:p>
            <a:pPr marL="514350" indent="-514350">
              <a:buFont typeface="+mj-lt"/>
              <a:buAutoNum type="arabicPeriod"/>
            </a:pPr>
            <a:r>
              <a:rPr lang="en-US" dirty="0" smtClean="0"/>
              <a:t>Preparation for an Interview</a:t>
            </a:r>
          </a:p>
          <a:p>
            <a:pPr marL="514350" indent="-514350">
              <a:buFont typeface="+mj-lt"/>
              <a:buAutoNum type="arabicPeriod"/>
            </a:pPr>
            <a:r>
              <a:rPr lang="en-US" dirty="0" smtClean="0"/>
              <a:t>Typical Interview Questions and</a:t>
            </a:r>
            <a:br>
              <a:rPr lang="en-US" dirty="0" smtClean="0"/>
            </a:br>
            <a:r>
              <a:rPr lang="en-US" dirty="0" smtClean="0"/>
              <a:t>Answers for Software Engineers</a:t>
            </a:r>
          </a:p>
          <a:p>
            <a:pPr marL="711200" lvl="1" indent="-363538"/>
            <a:r>
              <a:rPr lang="en-US" dirty="0" smtClean="0"/>
              <a:t>Classical Questions</a:t>
            </a:r>
          </a:p>
          <a:p>
            <a:pPr marL="711200" lvl="1" indent="-363538"/>
            <a:r>
              <a:rPr lang="en-US" dirty="0" smtClean="0"/>
              <a:t>Technical Questions</a:t>
            </a:r>
          </a:p>
          <a:p>
            <a:pPr marL="711200" lvl="1" indent="-363538"/>
            <a:r>
              <a:rPr lang="en-US" dirty="0" smtClean="0"/>
              <a:t>Non-Technical (Personality) Questions</a:t>
            </a:r>
          </a:p>
          <a:p>
            <a:pPr marL="711200" lvl="1" indent="-363538"/>
            <a:r>
              <a:rPr lang="en-US" dirty="0" smtClean="0"/>
              <a:t>Questions to Ask</a:t>
            </a:r>
          </a:p>
          <a:p>
            <a:pPr marL="514350" indent="-514350">
              <a:buFont typeface="+mj-lt"/>
              <a:buAutoNum type="arabicPeriod"/>
            </a:pPr>
            <a:r>
              <a:rPr lang="en-US" dirty="0" smtClean="0"/>
              <a:t>Typical Mistakes and How to Avoid Them?</a:t>
            </a:r>
            <a:endParaRPr lang="en-US" dirty="0"/>
          </a:p>
        </p:txBody>
      </p:sp>
      <p:sp>
        <p:nvSpPr>
          <p:cNvPr id="2" name="Title 1"/>
          <p:cNvSpPr>
            <a:spLocks noGrp="1"/>
          </p:cNvSpPr>
          <p:nvPr>
            <p:ph type="title"/>
          </p:nvPr>
        </p:nvSpPr>
        <p:spPr/>
        <p:txBody>
          <a:bodyPr/>
          <a:lstStyle/>
          <a:p>
            <a:r>
              <a:rPr lang="en-US" dirty="0" smtClean="0"/>
              <a:t>Table of Contents</a:t>
            </a:r>
            <a:endParaRPr lang="en-US" dirty="0"/>
          </a:p>
        </p:txBody>
      </p:sp>
      <p:pic>
        <p:nvPicPr>
          <p:cNvPr id="1029" name="Picture 5" descr="books, read, school, stud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368" y="4008712"/>
            <a:ext cx="2297644" cy="22976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672" y="1524000"/>
            <a:ext cx="2290892" cy="1946024"/>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328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3" name="Content Placeholder 2"/>
          <p:cNvSpPr>
            <a:spLocks noGrp="1"/>
          </p:cNvSpPr>
          <p:nvPr>
            <p:ph idx="1"/>
          </p:nvPr>
        </p:nvSpPr>
        <p:spPr/>
        <p:txBody>
          <a:bodyPr/>
          <a:lstStyle/>
          <a:p>
            <a:r>
              <a:rPr lang="en-US" dirty="0"/>
              <a:t>Assessment </a:t>
            </a:r>
            <a:r>
              <a:rPr lang="en-US" dirty="0" smtClean="0"/>
              <a:t>of your </a:t>
            </a:r>
            <a:r>
              <a:rPr lang="en-US" dirty="0" smtClean="0">
                <a:solidFill>
                  <a:schemeClr val="tx2">
                    <a:lumMod val="75000"/>
                  </a:schemeClr>
                </a:solidFill>
              </a:rPr>
              <a:t>personal character qualities </a:t>
            </a:r>
            <a:r>
              <a:rPr lang="en-US" dirty="0" smtClean="0"/>
              <a:t>is very important for the company!</a:t>
            </a:r>
          </a:p>
          <a:p>
            <a:pPr lvl="1"/>
            <a:r>
              <a:rPr lang="en-US" dirty="0" smtClean="0"/>
              <a:t>Good software companies will weight your personal skills more than your technical skills</a:t>
            </a:r>
          </a:p>
          <a:p>
            <a:r>
              <a:rPr lang="en-US" dirty="0" smtClean="0"/>
              <a:t>You will be asked </a:t>
            </a:r>
            <a:r>
              <a:rPr lang="en-US" dirty="0" smtClean="0"/>
              <a:t>irrelevant </a:t>
            </a:r>
            <a:r>
              <a:rPr lang="en-US" dirty="0" smtClean="0"/>
              <a:t>questions that reveal </a:t>
            </a:r>
            <a:r>
              <a:rPr lang="en-US" dirty="0" smtClean="0">
                <a:solidFill>
                  <a:schemeClr val="tx2">
                    <a:lumMod val="75000"/>
                  </a:schemeClr>
                </a:solidFill>
              </a:rPr>
              <a:t>your </a:t>
            </a:r>
            <a:r>
              <a:rPr lang="en-US" dirty="0" smtClean="0">
                <a:solidFill>
                  <a:schemeClr val="tx2">
                    <a:lumMod val="75000"/>
                  </a:schemeClr>
                </a:solidFill>
              </a:rPr>
              <a:t>character</a:t>
            </a:r>
            <a:endParaRPr lang="en-US" dirty="0" smtClean="0">
              <a:solidFill>
                <a:schemeClr val="tx2">
                  <a:lumMod val="75000"/>
                </a:schemeClr>
              </a:solidFill>
            </a:endParaRPr>
          </a:p>
          <a:p>
            <a:pPr lvl="1"/>
            <a:endParaRPr lang="en-US" dirty="0" smtClean="0">
              <a:solidFill>
                <a:schemeClr val="accent5">
                  <a:lumMod val="20000"/>
                  <a:lumOff val="80000"/>
                </a:schemeClr>
              </a:solidFill>
            </a:endParaRPr>
          </a:p>
          <a:p>
            <a:pPr lvl="1"/>
            <a:endParaRPr lang="en-US" dirty="0" smtClean="0">
              <a:solidFill>
                <a:schemeClr val="accent5">
                  <a:lumMod val="20000"/>
                  <a:lumOff val="80000"/>
                </a:schemeClr>
              </a:solidFill>
            </a:endParaRPr>
          </a:p>
          <a:p>
            <a:pPr lvl="1"/>
            <a:endParaRPr lang="en-US" dirty="0" smtClean="0">
              <a:solidFill>
                <a:schemeClr val="accent5">
                  <a:lumMod val="20000"/>
                  <a:lumOff val="80000"/>
                </a:schemeClr>
              </a:solidFill>
            </a:endParaRPr>
          </a:p>
          <a:p>
            <a:pPr lvl="1"/>
            <a:endParaRPr lang="en-US" dirty="0">
              <a:solidFill>
                <a:schemeClr val="accent5">
                  <a:lumMod val="20000"/>
                  <a:lumOff val="80000"/>
                </a:schemeClr>
              </a:solidFill>
            </a:endParaRPr>
          </a:p>
        </p:txBody>
      </p:sp>
      <p:sp>
        <p:nvSpPr>
          <p:cNvPr id="2" name="Title 1"/>
          <p:cNvSpPr>
            <a:spLocks noGrp="1"/>
          </p:cNvSpPr>
          <p:nvPr>
            <p:ph type="title"/>
          </p:nvPr>
        </p:nvSpPr>
        <p:spPr/>
        <p:txBody>
          <a:bodyPr/>
          <a:lstStyle/>
          <a:p>
            <a:r>
              <a:rPr lang="en-US" dirty="0"/>
              <a:t>Personal </a:t>
            </a:r>
            <a:r>
              <a:rPr lang="en-US" dirty="0" smtClean="0"/>
              <a:t>Character Assessment</a:t>
            </a:r>
            <a:endParaRPr lang="en-US" dirty="0"/>
          </a:p>
        </p:txBody>
      </p:sp>
      <p:sp>
        <p:nvSpPr>
          <p:cNvPr id="5" name="Rectangle 4"/>
          <p:cNvSpPr>
            <a:spLocks noChangeArrowheads="1"/>
          </p:cNvSpPr>
          <p:nvPr/>
        </p:nvSpPr>
        <p:spPr bwMode="auto">
          <a:xfrm>
            <a:off x="760412" y="4314372"/>
            <a:ext cx="10668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 you have experience working in a team? What do you prefer – being a leader or a player?</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0412" y="5327058"/>
            <a:ext cx="10668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 you play some kind of sport</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what position?</a:t>
            </a:r>
          </a:p>
        </p:txBody>
      </p:sp>
      <p:sp>
        <p:nvSpPr>
          <p:cNvPr id="7" name="Rectangle 6"/>
          <p:cNvSpPr>
            <a:spLocks noChangeArrowheads="1"/>
          </p:cNvSpPr>
          <p:nvPr/>
        </p:nvSpPr>
        <p:spPr bwMode="auto">
          <a:xfrm>
            <a:off x="760412" y="5971662"/>
            <a:ext cx="10668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react if you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are about to miss a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deadline?</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9097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At the personal assessment questions </a:t>
            </a:r>
            <a:r>
              <a:rPr lang="en-US" dirty="0" smtClean="0">
                <a:solidFill>
                  <a:schemeClr val="tx2">
                    <a:lumMod val="75000"/>
                  </a:schemeClr>
                </a:solidFill>
              </a:rPr>
              <a:t>there is no correct or wrong answer</a:t>
            </a:r>
          </a:p>
          <a:p>
            <a:pPr lvl="1">
              <a:lnSpc>
                <a:spcPct val="100000"/>
              </a:lnSpc>
            </a:pPr>
            <a:r>
              <a:rPr lang="en-US" dirty="0" smtClean="0"/>
              <a:t>Just </a:t>
            </a:r>
            <a:r>
              <a:rPr lang="en-US" dirty="0" smtClean="0">
                <a:solidFill>
                  <a:schemeClr val="tx2">
                    <a:lumMod val="75000"/>
                  </a:schemeClr>
                </a:solidFill>
              </a:rPr>
              <a:t>be </a:t>
            </a:r>
            <a:r>
              <a:rPr lang="en-US" dirty="0" smtClean="0">
                <a:solidFill>
                  <a:schemeClr val="tx2">
                    <a:lumMod val="75000"/>
                  </a:schemeClr>
                </a:solidFill>
              </a:rPr>
              <a:t>yourself</a:t>
            </a:r>
            <a:endParaRPr lang="en-US" dirty="0" smtClean="0">
              <a:solidFill>
                <a:schemeClr val="tx2">
                  <a:lumMod val="75000"/>
                </a:schemeClr>
              </a:solidFill>
            </a:endParaRPr>
          </a:p>
          <a:p>
            <a:pPr lvl="2">
              <a:lnSpc>
                <a:spcPct val="100000"/>
              </a:lnSpc>
            </a:pPr>
            <a:r>
              <a:rPr lang="en-US" dirty="0" smtClean="0"/>
              <a:t>Don't recite some other's words</a:t>
            </a:r>
          </a:p>
          <a:p>
            <a:pPr lvl="1">
              <a:lnSpc>
                <a:spcPct val="100000"/>
              </a:lnSpc>
            </a:pPr>
            <a:r>
              <a:rPr lang="en-US" dirty="0"/>
              <a:t>Very important: </a:t>
            </a:r>
            <a:r>
              <a:rPr lang="en-US" dirty="0">
                <a:solidFill>
                  <a:schemeClr val="tx2">
                    <a:lumMod val="75000"/>
                  </a:schemeClr>
                </a:solidFill>
              </a:rPr>
              <a:t>be positive</a:t>
            </a:r>
            <a:r>
              <a:rPr lang="en-US" dirty="0">
                <a:solidFill>
                  <a:schemeClr val="accent5">
                    <a:lumMod val="20000"/>
                    <a:lumOff val="80000"/>
                  </a:schemeClr>
                </a:solidFill>
              </a:rPr>
              <a:t>!</a:t>
            </a:r>
          </a:p>
          <a:p>
            <a:pPr lvl="2">
              <a:lnSpc>
                <a:spcPct val="100000"/>
              </a:lnSpc>
            </a:pPr>
            <a:r>
              <a:rPr lang="en-US" dirty="0" smtClean="0"/>
              <a:t>Negative people are not welcome anywhere</a:t>
            </a:r>
          </a:p>
          <a:p>
            <a:pPr lvl="1">
              <a:lnSpc>
                <a:spcPct val="100000"/>
              </a:lnSpc>
            </a:pPr>
            <a:r>
              <a:rPr lang="en-US" dirty="0" smtClean="0"/>
              <a:t>Be </a:t>
            </a:r>
            <a:r>
              <a:rPr lang="en-US" dirty="0" smtClean="0">
                <a:solidFill>
                  <a:schemeClr val="tx2">
                    <a:lumMod val="75000"/>
                  </a:schemeClr>
                </a:solidFill>
              </a:rPr>
              <a:t>confident</a:t>
            </a:r>
          </a:p>
          <a:p>
            <a:pPr lvl="2">
              <a:lnSpc>
                <a:spcPct val="100000"/>
              </a:lnSpc>
            </a:pPr>
            <a:r>
              <a:rPr lang="en-US" dirty="0" smtClean="0"/>
              <a:t>Avoid saying "</a:t>
            </a:r>
            <a:r>
              <a:rPr lang="en-US" dirty="0" smtClean="0">
                <a:solidFill>
                  <a:schemeClr val="accent5">
                    <a:lumMod val="20000"/>
                    <a:lumOff val="80000"/>
                  </a:schemeClr>
                </a:solidFill>
              </a:rPr>
              <a:t>I don't know</a:t>
            </a:r>
            <a:r>
              <a:rPr lang="en-US" dirty="0" smtClean="0"/>
              <a:t>"</a:t>
            </a:r>
          </a:p>
          <a:p>
            <a:pPr lvl="1">
              <a:lnSpc>
                <a:spcPct val="100000"/>
              </a:lnSpc>
            </a:pPr>
            <a:r>
              <a:rPr lang="en-US" dirty="0" smtClean="0"/>
              <a:t>Demonstrate willingness and ability to </a:t>
            </a:r>
            <a:r>
              <a:rPr lang="en-US" dirty="0" smtClean="0">
                <a:solidFill>
                  <a:schemeClr val="tx2">
                    <a:lumMod val="75000"/>
                  </a:schemeClr>
                </a:solidFill>
              </a:rPr>
              <a:t>work in a </a:t>
            </a:r>
            <a:r>
              <a:rPr lang="en-US" dirty="0" smtClean="0">
                <a:solidFill>
                  <a:schemeClr val="tx2">
                    <a:lumMod val="75000"/>
                  </a:schemeClr>
                </a:solidFill>
              </a:rPr>
              <a:t>team</a:t>
            </a:r>
            <a:endParaRPr lang="en-US" dirty="0">
              <a:solidFill>
                <a:schemeClr val="tx2">
                  <a:lumMod val="75000"/>
                </a:schemeClr>
              </a:solidFill>
            </a:endParaRPr>
          </a:p>
        </p:txBody>
      </p:sp>
      <p:sp>
        <p:nvSpPr>
          <p:cNvPr id="2" name="Title 1"/>
          <p:cNvSpPr>
            <a:spLocks noGrp="1"/>
          </p:cNvSpPr>
          <p:nvPr>
            <p:ph type="title"/>
          </p:nvPr>
        </p:nvSpPr>
        <p:spPr/>
        <p:txBody>
          <a:bodyPr>
            <a:normAutofit/>
          </a:bodyPr>
          <a:lstStyle/>
          <a:p>
            <a:r>
              <a:rPr lang="en-US" dirty="0"/>
              <a:t>Personal Character </a:t>
            </a:r>
            <a:r>
              <a:rPr lang="en-US" dirty="0"/>
              <a:t>Assessment (2)</a:t>
            </a:r>
            <a:endParaRPr lang="en-US" dirty="0"/>
          </a:p>
        </p:txBody>
      </p:sp>
      <p:pic>
        <p:nvPicPr>
          <p:cNvPr id="4098" name="Picture 2" descr="http://www.janetwhitneymft.com/images/dreamschapter2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104312" y="4021811"/>
            <a:ext cx="2171700" cy="1693189"/>
          </a:xfrm>
          <a:prstGeom prst="roundRect">
            <a:avLst>
              <a:gd name="adj" fmla="val 7339"/>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434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3" name="Content Placeholder 2"/>
          <p:cNvSpPr>
            <a:spLocks noGrp="1"/>
          </p:cNvSpPr>
          <p:nvPr>
            <p:ph idx="1"/>
          </p:nvPr>
        </p:nvSpPr>
        <p:spPr/>
        <p:txBody>
          <a:bodyPr>
            <a:normAutofit/>
          </a:bodyPr>
          <a:lstStyle/>
          <a:p>
            <a:r>
              <a:rPr lang="en-US" sz="3200" dirty="0"/>
              <a:t>If your interview runs well, you will reach the "</a:t>
            </a:r>
            <a:r>
              <a:rPr lang="en-US" sz="3200" dirty="0">
                <a:solidFill>
                  <a:schemeClr val="tx2">
                    <a:lumMod val="75000"/>
                  </a:schemeClr>
                </a:solidFill>
              </a:rPr>
              <a:t>negotiation</a:t>
            </a:r>
            <a:r>
              <a:rPr lang="en-US" sz="3200" dirty="0"/>
              <a:t>" part</a:t>
            </a:r>
          </a:p>
          <a:p>
            <a:pPr lvl="1"/>
            <a:r>
              <a:rPr lang="en-US" dirty="0">
                <a:solidFill>
                  <a:schemeClr val="tx2">
                    <a:lumMod val="75000"/>
                  </a:schemeClr>
                </a:solidFill>
              </a:rPr>
              <a:t>Salary </a:t>
            </a:r>
            <a:r>
              <a:rPr lang="en-US" dirty="0"/>
              <a:t>expectations – always have a good answer</a:t>
            </a:r>
          </a:p>
          <a:p>
            <a:pPr lvl="1"/>
            <a:r>
              <a:rPr lang="en-US" dirty="0"/>
              <a:t>Eventual </a:t>
            </a:r>
            <a:r>
              <a:rPr lang="en-US" dirty="0">
                <a:solidFill>
                  <a:schemeClr val="tx2">
                    <a:lumMod val="75000"/>
                  </a:schemeClr>
                </a:solidFill>
              </a:rPr>
              <a:t>start date</a:t>
            </a:r>
          </a:p>
          <a:p>
            <a:pPr lvl="1"/>
            <a:r>
              <a:rPr lang="en-US" dirty="0"/>
              <a:t>Other terms of the </a:t>
            </a:r>
            <a:r>
              <a:rPr lang="en-US" dirty="0" smtClean="0"/>
              <a:t>contract: bonuses</a:t>
            </a:r>
            <a:r>
              <a:rPr lang="en-US" dirty="0"/>
              <a:t>, holidays, working time, etc</a:t>
            </a:r>
            <a:r>
              <a:rPr lang="en-US" dirty="0" smtClean="0"/>
              <a:t>.</a:t>
            </a:r>
            <a:endParaRPr lang="en-US" dirty="0"/>
          </a:p>
          <a:p>
            <a:pPr lvl="0">
              <a:buClr>
                <a:srgbClr val="46A6BD">
                  <a:lumMod val="40000"/>
                  <a:lumOff val="60000"/>
                </a:srgbClr>
              </a:buClr>
            </a:pPr>
            <a:r>
              <a:rPr lang="en-US" sz="3200" dirty="0"/>
              <a:t>Companies don't like "money-driven" </a:t>
            </a:r>
            <a:r>
              <a:rPr lang="en-US" sz="3200" dirty="0" smtClean="0"/>
              <a:t>employees</a:t>
            </a:r>
          </a:p>
          <a:p>
            <a:pPr lvl="1"/>
            <a:r>
              <a:rPr lang="en-US" dirty="0" smtClean="0">
                <a:solidFill>
                  <a:schemeClr val="tx2">
                    <a:lumMod val="75000"/>
                  </a:schemeClr>
                </a:solidFill>
              </a:rPr>
              <a:t>You </a:t>
            </a:r>
            <a:r>
              <a:rPr lang="en-US" dirty="0">
                <a:solidFill>
                  <a:schemeClr val="tx2">
                    <a:lumMod val="75000"/>
                  </a:schemeClr>
                </a:solidFill>
              </a:rPr>
              <a:t>should demonstrate motivation </a:t>
            </a:r>
            <a:r>
              <a:rPr lang="en-US" dirty="0">
                <a:solidFill>
                  <a:schemeClr val="tx2">
                    <a:lumMod val="75000"/>
                  </a:schemeClr>
                </a:solidFill>
              </a:rPr>
              <a:t>to work hard for long-term and continuously improve your </a:t>
            </a:r>
            <a:r>
              <a:rPr lang="en-US" dirty="0" smtClean="0">
                <a:solidFill>
                  <a:schemeClr val="tx2">
                    <a:lumMod val="75000"/>
                  </a:schemeClr>
                </a:solidFill>
              </a:rPr>
              <a:t>skills</a:t>
            </a:r>
          </a:p>
          <a:p>
            <a:pPr lvl="1"/>
            <a:r>
              <a:rPr lang="en-US" dirty="0"/>
              <a:t>Money </a:t>
            </a:r>
            <a:r>
              <a:rPr lang="en-US" dirty="0" smtClean="0"/>
              <a:t>should not be the primary focus for your first job</a:t>
            </a:r>
            <a:endParaRPr lang="en-US" dirty="0">
              <a:solidFill>
                <a:schemeClr val="tx2">
                  <a:lumMod val="75000"/>
                </a:schemeClr>
              </a:solidFill>
            </a:endParaRPr>
          </a:p>
        </p:txBody>
      </p:sp>
      <p:sp>
        <p:nvSpPr>
          <p:cNvPr id="2" name="Title 1"/>
          <p:cNvSpPr>
            <a:spLocks noGrp="1"/>
          </p:cNvSpPr>
          <p:nvPr>
            <p:ph type="title"/>
          </p:nvPr>
        </p:nvSpPr>
        <p:spPr/>
        <p:txBody>
          <a:bodyPr/>
          <a:lstStyle/>
          <a:p>
            <a:r>
              <a:rPr lang="en-US" dirty="0" smtClean="0"/>
              <a:t>Negotiation</a:t>
            </a:r>
            <a:endParaRPr lang="en-US" dirty="0"/>
          </a:p>
        </p:txBody>
      </p:sp>
    </p:spTree>
    <p:extLst>
      <p:ext uri="{BB962C8B-B14F-4D97-AF65-F5344CB8AC3E}">
        <p14:creationId xmlns:p14="http://schemas.microsoft.com/office/powerpoint/2010/main" val="373576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3" name="Content Placeholder 2"/>
          <p:cNvSpPr>
            <a:spLocks noGrp="1"/>
          </p:cNvSpPr>
          <p:nvPr>
            <p:ph idx="1"/>
          </p:nvPr>
        </p:nvSpPr>
        <p:spPr/>
        <p:txBody>
          <a:bodyPr>
            <a:normAutofit/>
          </a:bodyPr>
          <a:lstStyle/>
          <a:p>
            <a:r>
              <a:rPr lang="en-US" dirty="0" smtClean="0"/>
              <a:t>Finally you will have a chance to </a:t>
            </a:r>
            <a:r>
              <a:rPr lang="en-US" dirty="0" smtClean="0">
                <a:solidFill>
                  <a:schemeClr val="tx2">
                    <a:lumMod val="75000"/>
                  </a:schemeClr>
                </a:solidFill>
              </a:rPr>
              <a:t>ask your questions</a:t>
            </a:r>
          </a:p>
          <a:p>
            <a:pPr lvl="1"/>
            <a:r>
              <a:rPr lang="en-US" dirty="0" smtClean="0"/>
              <a:t>Having no questions is not good</a:t>
            </a:r>
          </a:p>
          <a:p>
            <a:pPr lvl="1"/>
            <a:r>
              <a:rPr lang="en-US" dirty="0" smtClean="0"/>
              <a:t>Demonstrate interest to start working</a:t>
            </a:r>
          </a:p>
          <a:p>
            <a:pPr lvl="1"/>
            <a:r>
              <a:rPr lang="en-US" dirty="0" smtClean="0"/>
              <a:t>Ask about your first project, about the development process, about your team, etc.</a:t>
            </a:r>
          </a:p>
          <a:p>
            <a:pPr lvl="1"/>
            <a:r>
              <a:rPr lang="en-US" dirty="0" smtClean="0"/>
              <a:t>Avoid </a:t>
            </a:r>
            <a:r>
              <a:rPr lang="en-US" dirty="0" smtClean="0"/>
              <a:t>asking </a:t>
            </a:r>
            <a:r>
              <a:rPr lang="en-US" dirty="0" smtClean="0"/>
              <a:t>about </a:t>
            </a:r>
            <a:r>
              <a:rPr lang="en-US" dirty="0" smtClean="0"/>
              <a:t>salary raises, bonuses, parking space, fitness and sport facilities, etc.</a:t>
            </a:r>
          </a:p>
          <a:p>
            <a:pPr lvl="1"/>
            <a:r>
              <a:rPr lang="en-US" dirty="0" smtClean="0"/>
              <a:t>You should demonstrate </a:t>
            </a:r>
            <a:r>
              <a:rPr lang="en-US" dirty="0" smtClean="0">
                <a:solidFill>
                  <a:schemeClr val="tx2">
                    <a:lumMod val="75000"/>
                  </a:schemeClr>
                </a:solidFill>
              </a:rPr>
              <a:t>motivation to work hard</a:t>
            </a:r>
            <a:r>
              <a:rPr lang="en-US" dirty="0" smtClean="0"/>
              <a:t>, not claims</a:t>
            </a:r>
            <a:endParaRPr lang="en-US" dirty="0"/>
          </a:p>
        </p:txBody>
      </p:sp>
      <p:sp>
        <p:nvSpPr>
          <p:cNvPr id="2" name="Title 1"/>
          <p:cNvSpPr>
            <a:spLocks noGrp="1"/>
          </p:cNvSpPr>
          <p:nvPr>
            <p:ph type="title"/>
          </p:nvPr>
        </p:nvSpPr>
        <p:spPr/>
        <p:txBody>
          <a:bodyPr/>
          <a:lstStyle/>
          <a:p>
            <a:r>
              <a:rPr lang="en-US" dirty="0" smtClean="0"/>
              <a:t>Your Questions</a:t>
            </a:r>
            <a:endParaRPr lang="en-US" dirty="0"/>
          </a:p>
        </p:txBody>
      </p:sp>
    </p:spTree>
    <p:extLst>
      <p:ext uri="{BB962C8B-B14F-4D97-AF65-F5344CB8AC3E}">
        <p14:creationId xmlns:p14="http://schemas.microsoft.com/office/powerpoint/2010/main" val="281828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6284" y="4205103"/>
            <a:ext cx="11483128" cy="1568497"/>
          </a:xfrm>
        </p:spPr>
        <p:txBody>
          <a:bodyPr/>
          <a:lstStyle/>
          <a:p>
            <a:r>
              <a:rPr lang="en-US" dirty="0" smtClean="0"/>
              <a:t>Typical </a:t>
            </a:r>
            <a:r>
              <a:rPr lang="en-US" dirty="0" smtClean="0"/>
              <a:t>Interview</a:t>
            </a:r>
            <a:br>
              <a:rPr lang="en-US" dirty="0" smtClean="0"/>
            </a:br>
            <a:r>
              <a:rPr lang="en-US" dirty="0" smtClean="0"/>
              <a:t>Questions </a:t>
            </a:r>
            <a:r>
              <a:rPr lang="en-US" dirty="0" smtClean="0"/>
              <a:t>and Answers</a:t>
            </a:r>
            <a:endParaRPr lang="en-US" dirty="0"/>
          </a:p>
        </p:txBody>
      </p:sp>
      <p:sp>
        <p:nvSpPr>
          <p:cNvPr id="6" name="Subtitle 5"/>
          <p:cNvSpPr>
            <a:spLocks noGrp="1"/>
          </p:cNvSpPr>
          <p:nvPr>
            <p:ph type="body" idx="1"/>
          </p:nvPr>
        </p:nvSpPr>
        <p:spPr>
          <a:xfrm>
            <a:off x="326284" y="5754968"/>
            <a:ext cx="11483128" cy="688256"/>
          </a:xfrm>
        </p:spPr>
        <p:txBody>
          <a:bodyPr/>
          <a:lstStyle/>
          <a:p>
            <a:r>
              <a:rPr lang="en-US" dirty="0" smtClean="0"/>
              <a:t>(for Junior Software Development Positions)</a:t>
            </a:r>
            <a:endParaRPr lang="en-US" dirty="0"/>
          </a:p>
        </p:txBody>
      </p:sp>
      <p:pic>
        <p:nvPicPr>
          <p:cNvPr id="7" name="Picture 2" descr="http://2.bp.blogspot.com/_TEWHLvMaEXM/SZI82OGlKSI/AAAAAAAADrU/5JaLG2mee_g/s400/Questions+and+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712" y="802481"/>
            <a:ext cx="3581400" cy="3162301"/>
          </a:xfrm>
          <a:prstGeom prst="roundRect">
            <a:avLst>
              <a:gd name="adj" fmla="val 9438"/>
            </a:avLst>
          </a:prstGeom>
          <a:noFill/>
          <a:extLst>
            <a:ext uri="{909E8E84-426E-40DD-AFC4-6F175D3DCCD1}">
              <a14:hiddenFill xmlns:a14="http://schemas.microsoft.com/office/drawing/2010/main">
                <a:solidFill>
                  <a:srgbClr val="FFFFFF"/>
                </a:solidFill>
              </a14:hiddenFill>
            </a:ext>
          </a:extLst>
        </p:spPr>
      </p:pic>
      <p:pic>
        <p:nvPicPr>
          <p:cNvPr id="2052" name="Picture 4" descr="http://2.bp.blogspot.com/-PP_JwjD8B_I/Ta47GsAwqgI/AAAAAAAAAK4/IPaskeV5KZo/s1600/questions-answer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96495">
            <a:off x="2434586" y="1457204"/>
            <a:ext cx="2220929" cy="2220929"/>
          </a:xfrm>
          <a:prstGeom prst="roundRect">
            <a:avLst>
              <a:gd name="adj" fmla="val 3334"/>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http://3.bp.blogspot.com/_MQzNvl-Il20/TA6v7tsMBII/AAAAAAAAAeE/i5XSGZXxIZE/s400/question-mark3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42122">
            <a:off x="7563682" y="1477529"/>
            <a:ext cx="2208103" cy="2210385"/>
          </a:xfrm>
          <a:prstGeom prst="roundRect">
            <a:avLst>
              <a:gd name="adj" fmla="val 3334"/>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742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25</a:t>
            </a:fld>
            <a:endParaRPr lang="en-US" dirty="0"/>
          </a:p>
        </p:txBody>
      </p:sp>
      <p:sp>
        <p:nvSpPr>
          <p:cNvPr id="3" name="Content Placeholder 2"/>
          <p:cNvSpPr>
            <a:spLocks noGrp="1"/>
          </p:cNvSpPr>
          <p:nvPr>
            <p:ph idx="1"/>
          </p:nvPr>
        </p:nvSpPr>
        <p:spPr/>
        <p:txBody>
          <a:bodyPr/>
          <a:lstStyle/>
          <a:p>
            <a:r>
              <a:rPr lang="en-US" dirty="0" smtClean="0"/>
              <a:t>At a technical interview you will be given questions from several categories:</a:t>
            </a:r>
          </a:p>
          <a:p>
            <a:pPr lvl="1"/>
            <a:r>
              <a:rPr lang="en-US" dirty="0" smtClean="0"/>
              <a:t>General questions</a:t>
            </a:r>
          </a:p>
          <a:p>
            <a:pPr lvl="1"/>
            <a:r>
              <a:rPr lang="en-US" dirty="0" smtClean="0"/>
              <a:t>Technical questions</a:t>
            </a:r>
          </a:p>
          <a:p>
            <a:pPr lvl="1"/>
            <a:r>
              <a:rPr lang="en-US" dirty="0" smtClean="0"/>
              <a:t>Abstract thinking questions</a:t>
            </a:r>
          </a:p>
          <a:p>
            <a:pPr lvl="1"/>
            <a:r>
              <a:rPr lang="en-US" dirty="0" smtClean="0"/>
              <a:t>Personal character questions</a:t>
            </a:r>
          </a:p>
          <a:p>
            <a:pPr lvl="1"/>
            <a:r>
              <a:rPr lang="en-US" dirty="0" smtClean="0"/>
              <a:t>The "salary" question</a:t>
            </a:r>
            <a:endParaRPr lang="en-US" dirty="0"/>
          </a:p>
        </p:txBody>
      </p:sp>
      <p:sp>
        <p:nvSpPr>
          <p:cNvPr id="2" name="Title 1"/>
          <p:cNvSpPr>
            <a:spLocks noGrp="1"/>
          </p:cNvSpPr>
          <p:nvPr>
            <p:ph type="title"/>
          </p:nvPr>
        </p:nvSpPr>
        <p:spPr/>
        <p:txBody>
          <a:bodyPr/>
          <a:lstStyle/>
          <a:p>
            <a:r>
              <a:rPr lang="en-US" dirty="0" smtClean="0"/>
              <a:t>Typical Interview Questions Categories</a:t>
            </a:r>
            <a:endParaRPr lang="en-US" dirty="0"/>
          </a:p>
        </p:txBody>
      </p:sp>
      <p:pic>
        <p:nvPicPr>
          <p:cNvPr id="5122" name="Picture 2" descr="http://sp.life123.com/bm.pix/answering-structured-interview-questions1---resume-2.s600x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3812" y="2895600"/>
            <a:ext cx="2173262" cy="323693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84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6212" y="4881548"/>
            <a:ext cx="8938472" cy="820600"/>
          </a:xfrm>
        </p:spPr>
        <p:txBody>
          <a:bodyPr/>
          <a:lstStyle/>
          <a:p>
            <a:r>
              <a:rPr lang="en-US" dirty="0" smtClean="0"/>
              <a:t>General Questions</a:t>
            </a:r>
            <a:endParaRPr lang="en-US" dirty="0"/>
          </a:p>
        </p:txBody>
      </p:sp>
      <p:sp>
        <p:nvSpPr>
          <p:cNvPr id="6" name="Subtitle 5"/>
          <p:cNvSpPr>
            <a:spLocks noGrp="1"/>
          </p:cNvSpPr>
          <p:nvPr>
            <p:ph type="body" idx="1"/>
          </p:nvPr>
        </p:nvSpPr>
        <p:spPr>
          <a:xfrm>
            <a:off x="1446212" y="5712544"/>
            <a:ext cx="8938472" cy="688256"/>
          </a:xfrm>
        </p:spPr>
        <p:txBody>
          <a:bodyPr/>
          <a:lstStyle/>
          <a:p>
            <a:r>
              <a:rPr lang="en-US" dirty="0" smtClean="0"/>
              <a:t>Experience, Education, Future Plans</a:t>
            </a:r>
            <a:endParaRPr lang="en-US" dirty="0"/>
          </a:p>
        </p:txBody>
      </p:sp>
      <p:pic>
        <p:nvPicPr>
          <p:cNvPr id="7" name="Picture 2" descr="http://www.merlingear.com/images/question-marks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13" t="-4216" r="-3454" b="-4514"/>
          <a:stretch/>
        </p:blipFill>
        <p:spPr bwMode="auto">
          <a:xfrm>
            <a:off x="3986212" y="1020748"/>
            <a:ext cx="4216400" cy="3479800"/>
          </a:xfrm>
          <a:prstGeom prst="roundRect">
            <a:avLst>
              <a:gd name="adj" fmla="val 3163"/>
            </a:avLst>
          </a:prstGeom>
          <a:solidFill>
            <a:srgbClr val="FFFFFF"/>
          </a:solidFill>
        </p:spPr>
      </p:pic>
    </p:spTree>
    <p:extLst>
      <p:ext uri="{BB962C8B-B14F-4D97-AF65-F5344CB8AC3E}">
        <p14:creationId xmlns:p14="http://schemas.microsoft.com/office/powerpoint/2010/main" val="965624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27</a:t>
            </a:fld>
            <a:endParaRPr lang="en-US" dirty="0"/>
          </a:p>
        </p:txBody>
      </p:sp>
      <p:sp>
        <p:nvSpPr>
          <p:cNvPr id="2" name="Title 1"/>
          <p:cNvSpPr>
            <a:spLocks noGrp="1"/>
          </p:cNvSpPr>
          <p:nvPr>
            <p:ph type="title"/>
          </p:nvPr>
        </p:nvSpPr>
        <p:spPr/>
        <p:txBody>
          <a:bodyPr/>
          <a:lstStyle/>
          <a:p>
            <a:r>
              <a:rPr lang="en-US" dirty="0"/>
              <a:t>Typical </a:t>
            </a:r>
            <a:r>
              <a:rPr lang="en-US" dirty="0" smtClean="0"/>
              <a:t>General </a:t>
            </a:r>
            <a:r>
              <a:rPr lang="en-US" dirty="0"/>
              <a:t>Questions</a:t>
            </a:r>
          </a:p>
        </p:txBody>
      </p:sp>
      <p:sp>
        <p:nvSpPr>
          <p:cNvPr id="5" name="Rectangle 4"/>
          <p:cNvSpPr>
            <a:spLocks noChangeArrowheads="1"/>
          </p:cNvSpPr>
          <p:nvPr/>
        </p:nvSpPr>
        <p:spPr bwMode="auto">
          <a:xfrm>
            <a:off x="760412" y="1145795"/>
            <a:ext cx="10668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are you from?</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0412" y="1787595"/>
            <a:ext cx="10668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High school have you graduated?</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760412" y="2404974"/>
            <a:ext cx="10668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University have you graduated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studying now?</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760412" y="3032651"/>
            <a:ext cx="10668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When you started programming?</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760412" y="3637330"/>
            <a:ext cx="10668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many books about computer programming you have read</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What was the name of the last?</a:t>
            </a:r>
          </a:p>
        </p:txBody>
      </p:sp>
      <p:sp>
        <p:nvSpPr>
          <p:cNvPr id="10" name="Rectangle 9"/>
          <p:cNvSpPr>
            <a:spLocks noChangeArrowheads="1"/>
          </p:cNvSpPr>
          <p:nvPr/>
        </p:nvSpPr>
        <p:spPr bwMode="auto">
          <a:xfrm>
            <a:off x="760412" y="4633372"/>
            <a:ext cx="10668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 you believe that computer programming is your passion and your future job?</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a:spLocks noChangeArrowheads="1"/>
          </p:cNvSpPr>
          <p:nvPr/>
        </p:nvSpPr>
        <p:spPr bwMode="auto">
          <a:xfrm>
            <a:off x="760412" y="5629414"/>
            <a:ext cx="10668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you work on full time (8 hours/day)? If not how many hours a week you can work?</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97311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28</a:t>
            </a:fld>
            <a:endParaRPr lang="en-US" dirty="0"/>
          </a:p>
        </p:txBody>
      </p:sp>
      <p:sp>
        <p:nvSpPr>
          <p:cNvPr id="2" name="Title 1"/>
          <p:cNvSpPr>
            <a:spLocks noGrp="1"/>
          </p:cNvSpPr>
          <p:nvPr>
            <p:ph type="title"/>
          </p:nvPr>
        </p:nvSpPr>
        <p:spPr/>
        <p:txBody>
          <a:bodyPr/>
          <a:lstStyle/>
          <a:p>
            <a:r>
              <a:rPr lang="en-US" dirty="0" smtClean="0"/>
              <a:t>Typical General Questions (2)</a:t>
            </a:r>
            <a:endParaRPr lang="en-US" dirty="0"/>
          </a:p>
        </p:txBody>
      </p:sp>
      <p:sp>
        <p:nvSpPr>
          <p:cNvPr id="5" name="Rectangle 4"/>
          <p:cNvSpPr>
            <a:spLocks noChangeArrowheads="1"/>
          </p:cNvSpPr>
          <p:nvPr/>
        </p:nvSpPr>
        <p:spPr bwMode="auto">
          <a:xfrm>
            <a:off x="760412" y="1828800"/>
            <a:ext cx="10668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are your English skills? Can you freely talk on the telephone in English?</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0412" y="2841486"/>
            <a:ext cx="10668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are your plans for the next few years?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you see your career after 2 or 3 years?</a:t>
            </a:r>
          </a:p>
        </p:txBody>
      </p:sp>
      <p:sp>
        <p:nvSpPr>
          <p:cNvPr id="13" name="Rectangle 12"/>
          <p:cNvSpPr>
            <a:spLocks noChangeArrowheads="1"/>
          </p:cNvSpPr>
          <p:nvPr/>
        </p:nvSpPr>
        <p:spPr bwMode="auto">
          <a:xfrm>
            <a:off x="760412" y="3873500"/>
            <a:ext cx="10668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you inform yourself about new technologies? Do you read news or blogs? Which sites?</a:t>
            </a:r>
          </a:p>
        </p:txBody>
      </p:sp>
      <p:sp>
        <p:nvSpPr>
          <p:cNvPr id="7" name="Rectangle 6"/>
          <p:cNvSpPr>
            <a:spLocks noChangeArrowheads="1"/>
          </p:cNvSpPr>
          <p:nvPr/>
        </p:nvSpPr>
        <p:spPr bwMode="auto">
          <a:xfrm>
            <a:off x="760412" y="4911804"/>
            <a:ext cx="10668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Shall you study more after you graduate your current University degree? Maybe abroad?</a:t>
            </a:r>
          </a:p>
        </p:txBody>
      </p:sp>
      <p:sp>
        <p:nvSpPr>
          <p:cNvPr id="8" name="Rectangle 7"/>
          <p:cNvSpPr>
            <a:spLocks noChangeArrowheads="1"/>
          </p:cNvSpPr>
          <p:nvPr/>
        </p:nvSpPr>
        <p:spPr bwMode="auto">
          <a:xfrm>
            <a:off x="760412" y="5937190"/>
            <a:ext cx="10668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will you describe your typical work day?</a:t>
            </a:r>
          </a:p>
        </p:txBody>
      </p:sp>
      <p:sp>
        <p:nvSpPr>
          <p:cNvPr id="10" name="Rectangle 9"/>
          <p:cNvSpPr>
            <a:spLocks noChangeArrowheads="1"/>
          </p:cNvSpPr>
          <p:nvPr/>
        </p:nvSpPr>
        <p:spPr bwMode="auto">
          <a:xfrm>
            <a:off x="760412" y="1123890"/>
            <a:ext cx="10668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do you know about our company?</a:t>
            </a:r>
          </a:p>
        </p:txBody>
      </p:sp>
    </p:spTree>
    <p:extLst>
      <p:ext uri="{BB962C8B-B14F-4D97-AF65-F5344CB8AC3E}">
        <p14:creationId xmlns:p14="http://schemas.microsoft.com/office/powerpoint/2010/main" val="429278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p:cNvSpPr>
            <a:spLocks noGrp="1"/>
          </p:cNvSpPr>
          <p:nvPr>
            <p:ph idx="1"/>
          </p:nvPr>
        </p:nvSpPr>
        <p:spPr/>
        <p:txBody>
          <a:bodyPr/>
          <a:lstStyle/>
          <a:p>
            <a:r>
              <a:rPr lang="en-US" dirty="0"/>
              <a:t>Why </a:t>
            </a:r>
            <a:r>
              <a:rPr lang="en-US" dirty="0" smtClean="0"/>
              <a:t>did you </a:t>
            </a:r>
            <a:r>
              <a:rPr lang="en-US" dirty="0" smtClean="0">
                <a:solidFill>
                  <a:schemeClr val="tx2">
                    <a:lumMod val="75000"/>
                  </a:schemeClr>
                </a:solidFill>
              </a:rPr>
              <a:t>leave your last employer</a:t>
            </a:r>
            <a:r>
              <a:rPr lang="en-US" dirty="0" smtClean="0"/>
              <a:t>?</a:t>
            </a:r>
          </a:p>
          <a:p>
            <a:pPr lvl="1"/>
            <a:r>
              <a:rPr lang="en-US" dirty="0" smtClean="0"/>
              <a:t>Be </a:t>
            </a:r>
            <a:r>
              <a:rPr lang="en-US" dirty="0" smtClean="0">
                <a:solidFill>
                  <a:schemeClr val="tx2">
                    <a:lumMod val="75000"/>
                  </a:schemeClr>
                </a:solidFill>
              </a:rPr>
              <a:t>positive</a:t>
            </a:r>
            <a:r>
              <a:rPr lang="en-US" dirty="0" smtClean="0"/>
              <a:t>, be mild, avoid hating</a:t>
            </a:r>
          </a:p>
          <a:p>
            <a:pPr lvl="1"/>
            <a:r>
              <a:rPr lang="en-US" dirty="0" smtClean="0"/>
              <a:t>Never say "they were fools, idiots, stupid, …"</a:t>
            </a:r>
          </a:p>
          <a:p>
            <a:pPr lvl="1"/>
            <a:r>
              <a:rPr lang="en-US" dirty="0" smtClean="0"/>
              <a:t>Explain that you are looking for a better career</a:t>
            </a:r>
          </a:p>
          <a:p>
            <a:r>
              <a:rPr lang="en-US" dirty="0" smtClean="0"/>
              <a:t>If you hate your former employer, you will hate your next employer too</a:t>
            </a:r>
          </a:p>
          <a:p>
            <a:pPr lvl="1"/>
            <a:r>
              <a:rPr lang="en-US" dirty="0" smtClean="0"/>
              <a:t>Companies don't like haters</a:t>
            </a:r>
            <a:endParaRPr lang="en-US" dirty="0"/>
          </a:p>
        </p:txBody>
      </p:sp>
      <p:sp>
        <p:nvSpPr>
          <p:cNvPr id="4" name="Title 3"/>
          <p:cNvSpPr>
            <a:spLocks noGrp="1"/>
          </p:cNvSpPr>
          <p:nvPr>
            <p:ph type="title"/>
          </p:nvPr>
        </p:nvSpPr>
        <p:spPr/>
        <p:txBody>
          <a:bodyPr/>
          <a:lstStyle/>
          <a:p>
            <a:r>
              <a:rPr lang="en-US" dirty="0" smtClean="0"/>
              <a:t>Your Last Employer</a:t>
            </a:r>
            <a:endParaRPr lang="en-US" dirty="0"/>
          </a:p>
        </p:txBody>
      </p:sp>
    </p:spTree>
    <p:extLst>
      <p:ext uri="{BB962C8B-B14F-4D97-AF65-F5344CB8AC3E}">
        <p14:creationId xmlns:p14="http://schemas.microsoft.com/office/powerpoint/2010/main" val="32376237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3484" y="4191000"/>
            <a:ext cx="10568728" cy="820600"/>
          </a:xfrm>
        </p:spPr>
        <p:txBody>
          <a:bodyPr/>
          <a:lstStyle/>
          <a:p>
            <a:r>
              <a:rPr lang="en-US" dirty="0"/>
              <a:t>What is a Job Interview</a:t>
            </a:r>
            <a:r>
              <a:rPr lang="en-US" dirty="0" smtClean="0"/>
              <a:t>?</a:t>
            </a:r>
            <a:endParaRPr lang="en-US" dirty="0"/>
          </a:p>
        </p:txBody>
      </p:sp>
      <p:sp>
        <p:nvSpPr>
          <p:cNvPr id="6" name="Subtitle 5"/>
          <p:cNvSpPr>
            <a:spLocks noGrp="1"/>
          </p:cNvSpPr>
          <p:nvPr>
            <p:ph type="body" idx="1"/>
          </p:nvPr>
        </p:nvSpPr>
        <p:spPr>
          <a:xfrm>
            <a:off x="783484" y="5069168"/>
            <a:ext cx="10568728" cy="1407832"/>
          </a:xfrm>
        </p:spPr>
        <p:txBody>
          <a:bodyPr/>
          <a:lstStyle/>
          <a:p>
            <a:r>
              <a:rPr lang="en-US" dirty="0" smtClean="0"/>
              <a:t>A Stressful Situation or a Chance to Demonstrate Your Knowledge and Skills?</a:t>
            </a:r>
            <a:endParaRPr lang="en-US" dirty="0"/>
          </a:p>
        </p:txBody>
      </p:sp>
      <p:pic>
        <p:nvPicPr>
          <p:cNvPr id="1026" name="Picture 2" descr="http://papionka.com/wp-content/uploads/2009/08/job-inter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506" y="1023281"/>
            <a:ext cx="4179306" cy="2773092"/>
          </a:xfrm>
          <a:prstGeom prst="roundRect">
            <a:avLst>
              <a:gd name="adj" fmla="val 3279"/>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018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6040" y="1176776"/>
            <a:ext cx="11635528" cy="820600"/>
          </a:xfrm>
        </p:spPr>
        <p:txBody>
          <a:bodyPr/>
          <a:lstStyle/>
          <a:p>
            <a:r>
              <a:rPr lang="en-US" dirty="0" smtClean="0"/>
              <a:t>Technical Questions</a:t>
            </a:r>
            <a:endParaRPr lang="en-US" dirty="0"/>
          </a:p>
        </p:txBody>
      </p:sp>
      <p:sp>
        <p:nvSpPr>
          <p:cNvPr id="6" name="Subtitle 5"/>
          <p:cNvSpPr>
            <a:spLocks noGrp="1"/>
          </p:cNvSpPr>
          <p:nvPr>
            <p:ph type="body" idx="1"/>
          </p:nvPr>
        </p:nvSpPr>
        <p:spPr>
          <a:xfrm>
            <a:off x="256040" y="2054944"/>
            <a:ext cx="11635528" cy="688256"/>
          </a:xfrm>
        </p:spPr>
        <p:txBody>
          <a:bodyPr/>
          <a:lstStyle/>
          <a:p>
            <a:r>
              <a:rPr lang="en-US" dirty="0" smtClean="0"/>
              <a:t>Algorithms, Databases, Web Technologies, Etc.</a:t>
            </a:r>
            <a:endParaRPr lang="en-US" dirty="0"/>
          </a:p>
        </p:txBody>
      </p:sp>
      <p:pic>
        <p:nvPicPr>
          <p:cNvPr id="23554" name="Picture 2" descr="http://rbcomm.net/images/data-cabl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604" y="3048000"/>
            <a:ext cx="4216400" cy="3162300"/>
          </a:xfrm>
          <a:prstGeom prst="roundRect">
            <a:avLst>
              <a:gd name="adj" fmla="val 4406"/>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124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3" name="Content Placeholder 2"/>
          <p:cNvSpPr>
            <a:spLocks noGrp="1"/>
          </p:cNvSpPr>
          <p:nvPr>
            <p:ph idx="1"/>
          </p:nvPr>
        </p:nvSpPr>
        <p:spPr/>
        <p:txBody>
          <a:bodyPr/>
          <a:lstStyle/>
          <a:p>
            <a:r>
              <a:rPr lang="en-US" dirty="0" smtClean="0"/>
              <a:t>Algorithms, data structures, OOP:</a:t>
            </a:r>
            <a:endParaRPr lang="en-US" dirty="0"/>
          </a:p>
        </p:txBody>
      </p:sp>
      <p:sp>
        <p:nvSpPr>
          <p:cNvPr id="2" name="Title 1"/>
          <p:cNvSpPr>
            <a:spLocks noGrp="1"/>
          </p:cNvSpPr>
          <p:nvPr>
            <p:ph type="title"/>
          </p:nvPr>
        </p:nvSpPr>
        <p:spPr/>
        <p:txBody>
          <a:bodyPr/>
          <a:lstStyle/>
          <a:p>
            <a:r>
              <a:rPr lang="en-US" dirty="0" smtClean="0"/>
              <a:t>Typical Technical Questions</a:t>
            </a:r>
            <a:endParaRPr lang="en-US" dirty="0"/>
          </a:p>
        </p:txBody>
      </p:sp>
      <p:sp>
        <p:nvSpPr>
          <p:cNvPr id="5" name="Rectangle 4"/>
          <p:cNvSpPr>
            <a:spLocks noChangeArrowheads="1"/>
          </p:cNvSpPr>
          <p:nvPr/>
        </p:nvSpPr>
        <p:spPr bwMode="auto">
          <a:xfrm>
            <a:off x="760412" y="3750063"/>
            <a:ext cx="10668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Explain what is a hash-table and how it works.</a:t>
            </a:r>
          </a:p>
        </p:txBody>
      </p:sp>
      <p:sp>
        <p:nvSpPr>
          <p:cNvPr id="6" name="Rectangle 5"/>
          <p:cNvSpPr>
            <a:spLocks noChangeArrowheads="1"/>
          </p:cNvSpPr>
          <p:nvPr/>
        </p:nvSpPr>
        <p:spPr bwMode="auto">
          <a:xfrm>
            <a:off x="760412" y="4352091"/>
            <a:ext cx="10668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Explain how the QuickSort works. How fast is it?</a:t>
            </a:r>
          </a:p>
        </p:txBody>
      </p:sp>
      <p:sp>
        <p:nvSpPr>
          <p:cNvPr id="7" name="Rectangle 6"/>
          <p:cNvSpPr>
            <a:spLocks noChangeArrowheads="1"/>
          </p:cNvSpPr>
          <p:nvPr/>
        </p:nvSpPr>
        <p:spPr bwMode="auto">
          <a:xfrm>
            <a:off x="760412" y="4961691"/>
            <a:ext cx="10668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are given a set of words. Find all their subsets.</a:t>
            </a:r>
          </a:p>
        </p:txBody>
      </p:sp>
      <p:sp>
        <p:nvSpPr>
          <p:cNvPr id="8" name="Rectangle 7"/>
          <p:cNvSpPr>
            <a:spLocks noChangeArrowheads="1"/>
          </p:cNvSpPr>
          <p:nvPr/>
        </p:nvSpPr>
        <p:spPr bwMode="auto">
          <a:xfrm>
            <a:off x="760412" y="1905000"/>
            <a:ext cx="10668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you draw a picture of a linked list?</a:t>
            </a:r>
          </a:p>
        </p:txBody>
      </p:sp>
      <p:sp>
        <p:nvSpPr>
          <p:cNvPr id="9" name="Rectangle 8"/>
          <p:cNvSpPr>
            <a:spLocks noChangeArrowheads="1"/>
          </p:cNvSpPr>
          <p:nvPr/>
        </p:nvSpPr>
        <p:spPr bwMode="auto">
          <a:xfrm>
            <a:off x="760412" y="5590401"/>
            <a:ext cx="106680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have to implement a Web spider which runs on a cluster of machines. How you will design it?</a:t>
            </a:r>
          </a:p>
        </p:txBody>
      </p:sp>
      <p:sp>
        <p:nvSpPr>
          <p:cNvPr id="10" name="Rectangle 9"/>
          <p:cNvSpPr>
            <a:spLocks noChangeArrowheads="1"/>
          </p:cNvSpPr>
          <p:nvPr/>
        </p:nvSpPr>
        <p:spPr bwMode="auto">
          <a:xfrm>
            <a:off x="760412" y="3124200"/>
            <a:ext cx="10668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Explain how polymoprhism works in the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object-oriented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programming.</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a:spLocks noChangeArrowheads="1"/>
          </p:cNvSpPr>
          <p:nvPr/>
        </p:nvSpPr>
        <p:spPr bwMode="auto">
          <a:xfrm>
            <a:off x="760412" y="2514600"/>
            <a:ext cx="10668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typical for the Strings in C# /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Java / PHP?</a:t>
            </a:r>
          </a:p>
        </p:txBody>
      </p:sp>
    </p:spTree>
    <p:extLst>
      <p:ext uri="{BB962C8B-B14F-4D97-AF65-F5344CB8AC3E}">
        <p14:creationId xmlns:p14="http://schemas.microsoft.com/office/powerpoint/2010/main" val="17301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32</a:t>
            </a:fld>
            <a:endParaRPr lang="en-US" dirty="0"/>
          </a:p>
        </p:txBody>
      </p:sp>
      <p:sp>
        <p:nvSpPr>
          <p:cNvPr id="3" name="Content Placeholder 2"/>
          <p:cNvSpPr>
            <a:spLocks noGrp="1"/>
          </p:cNvSpPr>
          <p:nvPr>
            <p:ph idx="1"/>
          </p:nvPr>
        </p:nvSpPr>
        <p:spPr/>
        <p:txBody>
          <a:bodyPr/>
          <a:lstStyle/>
          <a:p>
            <a:r>
              <a:rPr lang="en-US" dirty="0" smtClean="0"/>
              <a:t>Databases and SQL:</a:t>
            </a:r>
            <a:endParaRPr lang="en-US" dirty="0"/>
          </a:p>
        </p:txBody>
      </p:sp>
      <p:sp>
        <p:nvSpPr>
          <p:cNvPr id="2" name="Title 1"/>
          <p:cNvSpPr>
            <a:spLocks noGrp="1"/>
          </p:cNvSpPr>
          <p:nvPr>
            <p:ph type="title"/>
          </p:nvPr>
        </p:nvSpPr>
        <p:spPr/>
        <p:txBody>
          <a:bodyPr/>
          <a:lstStyle/>
          <a:p>
            <a:r>
              <a:rPr lang="en-US" dirty="0" smtClean="0"/>
              <a:t>Typical Technical Questions (2)</a:t>
            </a:r>
            <a:endParaRPr lang="en-US" dirty="0"/>
          </a:p>
        </p:txBody>
      </p:sp>
      <p:sp>
        <p:nvSpPr>
          <p:cNvPr id="5" name="Rectangle 4"/>
          <p:cNvSpPr>
            <a:spLocks noChangeArrowheads="1"/>
          </p:cNvSpPr>
          <p:nvPr/>
        </p:nvSpPr>
        <p:spPr bwMode="auto">
          <a:xfrm>
            <a:off x="836612" y="3478404"/>
            <a:ext cx="1051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database constraint? How constraints work?</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836612" y="4056744"/>
            <a:ext cx="10515600" cy="17081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have a table consisting of: EmployeeId (PK), Name, Salary, ManagerId (FK), DeptId (FK</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60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Write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 SQL query to find the name, salary and department of the employee that has minimal salary in his/her department. If many employees take the minimal salary, display just one of them.</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836612" y="1972008"/>
            <a:ext cx="10515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we implement one-to-many and many-to-many relationship in relational databases?</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836612" y="2876490"/>
            <a:ext cx="1051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When we use "1 x 1" relationships in database modelling? Give an example.</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836612" y="5960778"/>
            <a:ext cx="1051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typical for the NoSQL databases? Give examples.</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079238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33</a:t>
            </a:fld>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a:t>Web development questions (front-end):</a:t>
            </a:r>
            <a:endParaRPr lang="en-US" dirty="0" smtClean="0"/>
          </a:p>
        </p:txBody>
      </p:sp>
      <p:sp>
        <p:nvSpPr>
          <p:cNvPr id="2" name="Title 1"/>
          <p:cNvSpPr>
            <a:spLocks noGrp="1"/>
          </p:cNvSpPr>
          <p:nvPr>
            <p:ph type="title"/>
          </p:nvPr>
        </p:nvSpPr>
        <p:spPr/>
        <p:txBody>
          <a:bodyPr/>
          <a:lstStyle/>
          <a:p>
            <a:r>
              <a:rPr lang="en-US" dirty="0" smtClean="0"/>
              <a:t>Typical Technical Questions </a:t>
            </a:r>
            <a:r>
              <a:rPr lang="en-US" dirty="0" smtClean="0"/>
              <a:t>(3)</a:t>
            </a:r>
            <a:endParaRPr lang="en-US" dirty="0"/>
          </a:p>
        </p:txBody>
      </p:sp>
      <p:sp>
        <p:nvSpPr>
          <p:cNvPr id="5" name="Rectangle 4"/>
          <p:cNvSpPr>
            <a:spLocks noChangeArrowheads="1"/>
          </p:cNvSpPr>
          <p:nvPr/>
        </p:nvSpPr>
        <p:spPr bwMode="auto">
          <a:xfrm>
            <a:off x="760412" y="2523798"/>
            <a:ext cx="10591800" cy="22006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Explain the meaning of the following CSS rule:</a:t>
            </a:r>
          </a:p>
          <a:p>
            <a:pPr eaLnBrk="0" hangingPunct="0">
              <a:spcBef>
                <a:spcPts val="600"/>
              </a:spcBef>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.newscolumn {</a:t>
            </a:r>
          </a:p>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width: 400px;</a:t>
            </a:r>
          </a:p>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float: left;</a:t>
            </a:r>
          </a:p>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clear: both;</a:t>
            </a:r>
          </a:p>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760412" y="1879937"/>
            <a:ext cx="105918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Explain the difference between HTTP GET and POST requests.</a:t>
            </a:r>
          </a:p>
        </p:txBody>
      </p:sp>
      <p:sp>
        <p:nvSpPr>
          <p:cNvPr id="12" name="Rectangle 11"/>
          <p:cNvSpPr>
            <a:spLocks noChangeArrowheads="1"/>
          </p:cNvSpPr>
          <p:nvPr/>
        </p:nvSpPr>
        <p:spPr bwMode="auto">
          <a:xfrm>
            <a:off x="760412" y="4948773"/>
            <a:ext cx="105918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have a &lt;div&gt; element in a HTML page which is visible. How to hide the &lt;div&gt; with JavaScript?</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12"/>
          <p:cNvSpPr>
            <a:spLocks noChangeArrowheads="1"/>
          </p:cNvSpPr>
          <p:nvPr/>
        </p:nvSpPr>
        <p:spPr bwMode="auto">
          <a:xfrm>
            <a:off x="760412" y="5924490"/>
            <a:ext cx="105918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to do the above in jQuery?</a:t>
            </a:r>
          </a:p>
        </p:txBody>
      </p:sp>
    </p:spTree>
    <p:extLst>
      <p:ext uri="{BB962C8B-B14F-4D97-AF65-F5344CB8AC3E}">
        <p14:creationId xmlns:p14="http://schemas.microsoft.com/office/powerpoint/2010/main" val="2483106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3" name="Content Placeholder 2"/>
          <p:cNvSpPr>
            <a:spLocks noGrp="1"/>
          </p:cNvSpPr>
          <p:nvPr>
            <p:ph idx="1"/>
          </p:nvPr>
        </p:nvSpPr>
        <p:spPr/>
        <p:txBody>
          <a:bodyPr/>
          <a:lstStyle/>
          <a:p>
            <a:r>
              <a:rPr lang="en-US" dirty="0"/>
              <a:t>Web development questions (front-end):</a:t>
            </a:r>
          </a:p>
          <a:p>
            <a:endParaRPr lang="en-US" dirty="0"/>
          </a:p>
        </p:txBody>
      </p:sp>
      <p:sp>
        <p:nvSpPr>
          <p:cNvPr id="4" name="Title 3"/>
          <p:cNvSpPr>
            <a:spLocks noGrp="1"/>
          </p:cNvSpPr>
          <p:nvPr>
            <p:ph type="title"/>
          </p:nvPr>
        </p:nvSpPr>
        <p:spPr/>
        <p:txBody>
          <a:bodyPr/>
          <a:lstStyle/>
          <a:p>
            <a:r>
              <a:rPr lang="en-US" dirty="0"/>
              <a:t>Typical Technical Questions (3)</a:t>
            </a:r>
          </a:p>
        </p:txBody>
      </p:sp>
      <p:sp>
        <p:nvSpPr>
          <p:cNvPr id="5" name="Rectangle 4"/>
          <p:cNvSpPr>
            <a:spLocks noChangeArrowheads="1"/>
          </p:cNvSpPr>
          <p:nvPr/>
        </p:nvSpPr>
        <p:spPr bwMode="auto">
          <a:xfrm>
            <a:off x="760412" y="2032337"/>
            <a:ext cx="105918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implement a HTML form with variable number of fields (with [Add row] / [Remove row] functionaliry)?</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0412" y="3116759"/>
            <a:ext cx="105918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will you create a responsive Web site of 4 columns, which shrinks to 2 columns and 1 column on smaller devices?</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760412" y="4179094"/>
            <a:ext cx="105918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Explain how SASS works.</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760412" y="4872335"/>
            <a:ext cx="105918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Explain what is a "closure" in JavaScript.</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760412" y="5558135"/>
            <a:ext cx="105918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color the odd / even table rows in a HTML table?</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6618062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35</a:t>
            </a:fld>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Web development questions (server side):</a:t>
            </a:r>
          </a:p>
        </p:txBody>
      </p:sp>
      <p:sp>
        <p:nvSpPr>
          <p:cNvPr id="2" name="Title 1"/>
          <p:cNvSpPr>
            <a:spLocks noGrp="1"/>
          </p:cNvSpPr>
          <p:nvPr>
            <p:ph type="title"/>
          </p:nvPr>
        </p:nvSpPr>
        <p:spPr/>
        <p:txBody>
          <a:bodyPr/>
          <a:lstStyle/>
          <a:p>
            <a:r>
              <a:rPr lang="en-US" dirty="0" smtClean="0"/>
              <a:t>Typical Technical Questions </a:t>
            </a:r>
            <a:r>
              <a:rPr lang="en-US" dirty="0" smtClean="0"/>
              <a:t>(4)</a:t>
            </a:r>
            <a:endParaRPr lang="en-US" dirty="0"/>
          </a:p>
        </p:txBody>
      </p:sp>
      <p:sp>
        <p:nvSpPr>
          <p:cNvPr id="5" name="Rectangle 4"/>
          <p:cNvSpPr>
            <a:spLocks noChangeArrowheads="1"/>
          </p:cNvSpPr>
          <p:nvPr/>
        </p:nvSpPr>
        <p:spPr bwMode="auto">
          <a:xfrm>
            <a:off x="836612" y="2611660"/>
            <a:ext cx="10515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 custom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tag /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user control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 ASP.NET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Java / PHP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based Web application? How it works? When we need this technology?</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836612" y="1952172"/>
            <a:ext cx="10515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you could implement a shopping cart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PHP / ASP.NET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Java?</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836612" y="3602259"/>
            <a:ext cx="10515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AJAX and how it works?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AJAX in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ASP.NET / jQuery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PHP / Java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based Web application?</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12"/>
          <p:cNvSpPr>
            <a:spLocks noChangeArrowheads="1"/>
          </p:cNvSpPr>
          <p:nvPr/>
        </p:nvSpPr>
        <p:spPr bwMode="auto">
          <a:xfrm>
            <a:off x="836612" y="4594109"/>
            <a:ext cx="10515600"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have a list of products that have name, price and photo. We need to display them in a Web application. Describe the steps to do this in ASP.NET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Java / PHP.</a:t>
            </a:r>
          </a:p>
        </p:txBody>
      </p:sp>
      <p:sp>
        <p:nvSpPr>
          <p:cNvPr id="9" name="Rectangle 8"/>
          <p:cNvSpPr>
            <a:spLocks noChangeArrowheads="1"/>
          </p:cNvSpPr>
          <p:nvPr/>
        </p:nvSpPr>
        <p:spPr bwMode="auto">
          <a:xfrm>
            <a:off x="836612" y="5914572"/>
            <a:ext cx="10515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we implement URL rewriting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PHP / ASP.NET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Java Web app?</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92019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36</a:t>
            </a:fld>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XML questions:</a:t>
            </a:r>
          </a:p>
          <a:p>
            <a:pPr>
              <a:lnSpc>
                <a:spcPct val="100000"/>
              </a:lnSpc>
              <a:spcBef>
                <a:spcPts val="0"/>
              </a:spcBef>
            </a:pPr>
            <a:endParaRPr lang="en-US" dirty="0"/>
          </a:p>
          <a:p>
            <a:pPr>
              <a:lnSpc>
                <a:spcPct val="100000"/>
              </a:lnSpc>
              <a:spcBef>
                <a:spcPts val="0"/>
              </a:spcBef>
            </a:pPr>
            <a:endParaRPr lang="en-US" dirty="0" smtClean="0"/>
          </a:p>
          <a:p>
            <a:pPr>
              <a:lnSpc>
                <a:spcPct val="100000"/>
              </a:lnSpc>
              <a:spcBef>
                <a:spcPts val="0"/>
              </a:spcBef>
            </a:pPr>
            <a:endParaRPr lang="en-US" dirty="0"/>
          </a:p>
          <a:p>
            <a:pPr>
              <a:lnSpc>
                <a:spcPct val="100000"/>
              </a:lnSpc>
              <a:spcBef>
                <a:spcPts val="2400"/>
              </a:spcBef>
            </a:pPr>
            <a:r>
              <a:rPr lang="en-US" dirty="0" smtClean="0"/>
              <a:t>Multithreading questions:</a:t>
            </a:r>
            <a:endParaRPr lang="en-US" dirty="0"/>
          </a:p>
        </p:txBody>
      </p:sp>
      <p:sp>
        <p:nvSpPr>
          <p:cNvPr id="2" name="Title 1"/>
          <p:cNvSpPr>
            <a:spLocks noGrp="1"/>
          </p:cNvSpPr>
          <p:nvPr>
            <p:ph type="title"/>
          </p:nvPr>
        </p:nvSpPr>
        <p:spPr/>
        <p:txBody>
          <a:bodyPr/>
          <a:lstStyle/>
          <a:p>
            <a:r>
              <a:rPr lang="en-US" dirty="0" smtClean="0"/>
              <a:t>Typical Technical Questions </a:t>
            </a:r>
            <a:r>
              <a:rPr lang="en-US" dirty="0" smtClean="0"/>
              <a:t>(5)</a:t>
            </a:r>
            <a:endParaRPr lang="en-US" dirty="0"/>
          </a:p>
        </p:txBody>
      </p:sp>
      <p:sp>
        <p:nvSpPr>
          <p:cNvPr id="5" name="Rectangle 4"/>
          <p:cNvSpPr>
            <a:spLocks noChangeArrowheads="1"/>
          </p:cNvSpPr>
          <p:nvPr/>
        </p:nvSpPr>
        <p:spPr bwMode="auto">
          <a:xfrm>
            <a:off x="836612" y="4522113"/>
            <a:ext cx="10515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we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execute multiple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tasks in the same time in C</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8" name="Rectangle 7"/>
          <p:cNvSpPr>
            <a:spLocks noChangeArrowheads="1"/>
          </p:cNvSpPr>
          <p:nvPr/>
        </p:nvSpPr>
        <p:spPr bwMode="auto">
          <a:xfrm>
            <a:off x="836612" y="1905000"/>
            <a:ext cx="10515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the difference between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DOM, SAX and StAX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parsers for XML</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 you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use DOM in C# / Java / PHP?</a:t>
            </a:r>
          </a:p>
        </p:txBody>
      </p:sp>
      <p:sp>
        <p:nvSpPr>
          <p:cNvPr id="10" name="Rectangle 9"/>
          <p:cNvSpPr>
            <a:spLocks noChangeArrowheads="1"/>
          </p:cNvSpPr>
          <p:nvPr/>
        </p:nvSpPr>
        <p:spPr bwMode="auto">
          <a:xfrm>
            <a:off x="836612" y="2888159"/>
            <a:ext cx="10515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XPath and how it works</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Give an example. How you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use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XPath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C# / Java / PHP?</a:t>
            </a:r>
          </a:p>
        </p:txBody>
      </p:sp>
      <p:sp>
        <p:nvSpPr>
          <p:cNvPr id="11" name="Rectangle 10"/>
          <p:cNvSpPr>
            <a:spLocks noChangeArrowheads="1"/>
          </p:cNvSpPr>
          <p:nvPr/>
        </p:nvSpPr>
        <p:spPr bwMode="auto">
          <a:xfrm>
            <a:off x="836612" y="5216604"/>
            <a:ext cx="10515600"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have to download 500 files from Internet but your network bandwidth is not too wide to handle 500 downloads simultaneously so you want to download the files by 10 at a time.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 do this</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4903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37</a:t>
            </a:fld>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Software engineering questions:</a:t>
            </a:r>
          </a:p>
        </p:txBody>
      </p:sp>
      <p:sp>
        <p:nvSpPr>
          <p:cNvPr id="2" name="Title 1"/>
          <p:cNvSpPr>
            <a:spLocks noGrp="1"/>
          </p:cNvSpPr>
          <p:nvPr>
            <p:ph type="title"/>
          </p:nvPr>
        </p:nvSpPr>
        <p:spPr/>
        <p:txBody>
          <a:bodyPr/>
          <a:lstStyle/>
          <a:p>
            <a:r>
              <a:rPr lang="en-US" dirty="0" smtClean="0"/>
              <a:t>Typical Technical Questions (6)</a:t>
            </a:r>
            <a:endParaRPr lang="en-US" dirty="0"/>
          </a:p>
        </p:txBody>
      </p:sp>
      <p:sp>
        <p:nvSpPr>
          <p:cNvPr id="5" name="Rectangle 4"/>
          <p:cNvSpPr>
            <a:spLocks noChangeArrowheads="1"/>
          </p:cNvSpPr>
          <p:nvPr/>
        </p:nvSpPr>
        <p:spPr bwMode="auto">
          <a:xfrm>
            <a:off x="760412" y="2908688"/>
            <a:ext cx="106680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source control repository? Which source control software you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have used and when?</a:t>
            </a:r>
          </a:p>
        </p:txBody>
      </p:sp>
      <p:sp>
        <p:nvSpPr>
          <p:cNvPr id="8" name="Rectangle 7"/>
          <p:cNvSpPr>
            <a:spLocks noChangeArrowheads="1"/>
          </p:cNvSpPr>
          <p:nvPr/>
        </p:nvSpPr>
        <p:spPr bwMode="auto">
          <a:xfrm>
            <a:off x="760412" y="1905000"/>
            <a:ext cx="106680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software requirements specification (SRS)? What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typical structure of such document?</a:t>
            </a:r>
          </a:p>
        </p:txBody>
      </p:sp>
      <p:sp>
        <p:nvSpPr>
          <p:cNvPr id="12" name="Rectangle 11"/>
          <p:cNvSpPr>
            <a:spLocks noChangeArrowheads="1"/>
          </p:cNvSpPr>
          <p:nvPr/>
        </p:nvSpPr>
        <p:spPr bwMode="auto">
          <a:xfrm>
            <a:off x="760412" y="3934024"/>
            <a:ext cx="106680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unit testing? When we need it</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What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unit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testing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frameworks you have used?</a:t>
            </a:r>
          </a:p>
        </p:txBody>
      </p:sp>
      <p:sp>
        <p:nvSpPr>
          <p:cNvPr id="13" name="Rectangle 12"/>
          <p:cNvSpPr>
            <a:spLocks noChangeArrowheads="1"/>
          </p:cNvSpPr>
          <p:nvPr/>
        </p:nvSpPr>
        <p:spPr bwMode="auto">
          <a:xfrm>
            <a:off x="760412" y="4957228"/>
            <a:ext cx="10668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"continous integration"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works?</a:t>
            </a:r>
          </a:p>
        </p:txBody>
      </p:sp>
      <p:sp>
        <p:nvSpPr>
          <p:cNvPr id="9" name="Rectangle 8"/>
          <p:cNvSpPr>
            <a:spLocks noChangeArrowheads="1"/>
          </p:cNvSpPr>
          <p:nvPr/>
        </p:nvSpPr>
        <p:spPr bwMode="auto">
          <a:xfrm>
            <a:off x="760412" y="5631359"/>
            <a:ext cx="106680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Explain what is agile development. What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Scrum?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Explain the most important practices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t>
            </a:r>
            <a:r>
              <a:rPr lang="en-US" sz="22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Scrum.</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24328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6212" y="4857779"/>
            <a:ext cx="8938472" cy="820600"/>
          </a:xfrm>
        </p:spPr>
        <p:txBody>
          <a:bodyPr/>
          <a:lstStyle/>
          <a:p>
            <a:r>
              <a:rPr lang="en-US" dirty="0" smtClean="0"/>
              <a:t>Abstract Thinking Questions</a:t>
            </a:r>
            <a:endParaRPr lang="en-US" dirty="0"/>
          </a:p>
        </p:txBody>
      </p:sp>
      <p:sp>
        <p:nvSpPr>
          <p:cNvPr id="6" name="Subtitle 5"/>
          <p:cNvSpPr>
            <a:spLocks noGrp="1"/>
          </p:cNvSpPr>
          <p:nvPr>
            <p:ph type="body" idx="1"/>
          </p:nvPr>
        </p:nvSpPr>
        <p:spPr>
          <a:xfrm>
            <a:off x="1446212" y="5717803"/>
            <a:ext cx="8938472" cy="688256"/>
          </a:xfrm>
        </p:spPr>
        <p:txBody>
          <a:bodyPr/>
          <a:lstStyle/>
          <a:p>
            <a:r>
              <a:rPr lang="en-US" dirty="0" smtClean="0"/>
              <a:t>Puzzles, Unsolvable Problems</a:t>
            </a:r>
            <a:r>
              <a:rPr lang="en-US" smtClean="0"/>
              <a:t>, Etc</a:t>
            </a:r>
            <a:r>
              <a:rPr lang="en-US" dirty="0" smtClean="0"/>
              <a:t>.</a:t>
            </a:r>
            <a:endParaRPr lang="en-US" dirty="0"/>
          </a:p>
        </p:txBody>
      </p:sp>
      <p:pic>
        <p:nvPicPr>
          <p:cNvPr id="22530" name="Picture 2" descr="http://2.bp.blogspot.com/_GHp2s2v3Mx4/TQE0mYtKRKI/AAAAAAAABq8/fQgHL_JcnHU/s1600/brain+with+bl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860" y="1219200"/>
            <a:ext cx="3305175" cy="3295651"/>
          </a:xfrm>
          <a:prstGeom prst="roundRect">
            <a:avLst>
              <a:gd name="adj" fmla="val 6262"/>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640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3" name="Content Placeholder 2"/>
          <p:cNvSpPr>
            <a:spLocks noGrp="1"/>
          </p:cNvSpPr>
          <p:nvPr>
            <p:ph idx="1"/>
          </p:nvPr>
        </p:nvSpPr>
        <p:spPr/>
        <p:txBody>
          <a:bodyPr>
            <a:normAutofit/>
          </a:bodyPr>
          <a:lstStyle/>
          <a:p>
            <a:pPr>
              <a:lnSpc>
                <a:spcPct val="100000"/>
              </a:lnSpc>
            </a:pPr>
            <a:r>
              <a:rPr lang="en-US" sz="3200" dirty="0" smtClean="0"/>
              <a:t>Questions in the category "</a:t>
            </a:r>
            <a:r>
              <a:rPr lang="en-US" sz="3200" dirty="0" smtClean="0">
                <a:solidFill>
                  <a:schemeClr val="tx2">
                    <a:lumMod val="75000"/>
                  </a:schemeClr>
                </a:solidFill>
              </a:rPr>
              <a:t>abstract thinking</a:t>
            </a:r>
            <a:r>
              <a:rPr lang="en-US" sz="3200" dirty="0" smtClean="0"/>
              <a:t>" aim to check </a:t>
            </a:r>
            <a:r>
              <a:rPr lang="en-US" sz="3200" dirty="0" smtClean="0"/>
              <a:t>your ability </a:t>
            </a:r>
            <a:r>
              <a:rPr lang="en-US" sz="3200" dirty="0" smtClean="0">
                <a:solidFill>
                  <a:schemeClr val="tx2">
                    <a:lumMod val="75000"/>
                  </a:schemeClr>
                </a:solidFill>
              </a:rPr>
              <a:t>to think </a:t>
            </a:r>
            <a:r>
              <a:rPr lang="en-US" sz="3200" dirty="0" smtClean="0"/>
              <a:t>and to attack unsolvable problems</a:t>
            </a:r>
          </a:p>
          <a:p>
            <a:pPr lvl="1">
              <a:lnSpc>
                <a:spcPct val="100000"/>
              </a:lnSpc>
            </a:pPr>
            <a:r>
              <a:rPr lang="en-US" sz="3000" dirty="0" smtClean="0"/>
              <a:t>Sometime no </a:t>
            </a:r>
            <a:r>
              <a:rPr lang="en-US" sz="3000" dirty="0" smtClean="0"/>
              <a:t>correct answer </a:t>
            </a:r>
            <a:r>
              <a:rPr lang="en-US" sz="3000" dirty="0" smtClean="0"/>
              <a:t>exist</a:t>
            </a:r>
          </a:p>
          <a:p>
            <a:pPr lvl="1">
              <a:lnSpc>
                <a:spcPct val="100000"/>
              </a:lnSpc>
            </a:pPr>
            <a:r>
              <a:rPr lang="en-US" sz="3000" dirty="0" smtClean="0"/>
              <a:t>Your </a:t>
            </a:r>
            <a:r>
              <a:rPr lang="en-US" sz="3000" dirty="0" smtClean="0"/>
              <a:t>task is to demonstrate your thinking</a:t>
            </a:r>
            <a:endParaRPr lang="en-US" sz="3000" dirty="0"/>
          </a:p>
        </p:txBody>
      </p:sp>
      <p:sp>
        <p:nvSpPr>
          <p:cNvPr id="2" name="Title 1"/>
          <p:cNvSpPr>
            <a:spLocks noGrp="1"/>
          </p:cNvSpPr>
          <p:nvPr>
            <p:ph type="title"/>
          </p:nvPr>
        </p:nvSpPr>
        <p:spPr/>
        <p:txBody>
          <a:bodyPr/>
          <a:lstStyle/>
          <a:p>
            <a:r>
              <a:rPr lang="en-US" dirty="0" smtClean="0"/>
              <a:t>Abstract Thinking Questions</a:t>
            </a:r>
            <a:endParaRPr lang="en-US" dirty="0"/>
          </a:p>
        </p:txBody>
      </p:sp>
      <p:sp>
        <p:nvSpPr>
          <p:cNvPr id="5" name="Rectangle 4"/>
          <p:cNvSpPr>
            <a:spLocks noChangeArrowheads="1"/>
          </p:cNvSpPr>
          <p:nvPr/>
        </p:nvSpPr>
        <p:spPr bwMode="auto">
          <a:xfrm>
            <a:off x="836612" y="3610841"/>
            <a:ext cx="10515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Estimate how many gas stations exist in Sofia.</a:t>
            </a:r>
          </a:p>
        </p:txBody>
      </p:sp>
      <p:sp>
        <p:nvSpPr>
          <p:cNvPr id="6" name="Rectangle 5"/>
          <p:cNvSpPr>
            <a:spLocks noChangeArrowheads="1"/>
          </p:cNvSpPr>
          <p:nvPr/>
        </p:nvSpPr>
        <p:spPr bwMode="auto">
          <a:xfrm>
            <a:off x="836612" y="4254065"/>
            <a:ext cx="10515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 you see the tree outside on the street? Can you calculate how many leaves it has?</a:t>
            </a:r>
          </a:p>
        </p:txBody>
      </p:sp>
      <p:sp>
        <p:nvSpPr>
          <p:cNvPr id="7" name="Rectangle 6"/>
          <p:cNvSpPr>
            <a:spLocks noChangeArrowheads="1"/>
          </p:cNvSpPr>
          <p:nvPr/>
        </p:nvSpPr>
        <p:spPr bwMode="auto">
          <a:xfrm>
            <a:off x="836612" y="5257800"/>
            <a:ext cx="10515600"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have 8 balls. One of them is defective and weighs less than others. You have a balance to measure balls against each other. In 2 weighings how do you find the defective one?</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88775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smtClean="0">
                <a:solidFill>
                  <a:schemeClr val="tx2">
                    <a:lumMod val="75000"/>
                  </a:schemeClr>
                </a:solidFill>
              </a:rPr>
              <a:t>job interview </a:t>
            </a:r>
            <a:r>
              <a:rPr lang="en-US" dirty="0" smtClean="0"/>
              <a:t>is a </a:t>
            </a:r>
            <a:r>
              <a:rPr lang="en-US" dirty="0" smtClean="0"/>
              <a:t>formal meeting: candidate vs. employer</a:t>
            </a:r>
          </a:p>
          <a:p>
            <a:pPr lvl="1"/>
            <a:r>
              <a:rPr lang="en-US" dirty="0" smtClean="0"/>
              <a:t>Aimed </a:t>
            </a:r>
            <a:r>
              <a:rPr lang="en-US" dirty="0" smtClean="0"/>
              <a:t>to </a:t>
            </a:r>
            <a:r>
              <a:rPr lang="en-US" dirty="0" smtClean="0">
                <a:solidFill>
                  <a:schemeClr val="tx2">
                    <a:lumMod val="75000"/>
                  </a:schemeClr>
                </a:solidFill>
              </a:rPr>
              <a:t>assess</a:t>
            </a:r>
            <a:r>
              <a:rPr lang="en-US" dirty="0" smtClean="0"/>
              <a:t> a candidate for a certain job position</a:t>
            </a:r>
          </a:p>
          <a:p>
            <a:pPr lvl="1"/>
            <a:r>
              <a:rPr lang="en-US" dirty="0" smtClean="0"/>
              <a:t>The candidate should </a:t>
            </a:r>
            <a:r>
              <a:rPr lang="en-US" dirty="0" smtClean="0"/>
              <a:t>convince he </a:t>
            </a:r>
            <a:r>
              <a:rPr lang="en-US" dirty="0" smtClean="0"/>
              <a:t>or she is the </a:t>
            </a:r>
            <a:r>
              <a:rPr lang="en-US" dirty="0" smtClean="0">
                <a:solidFill>
                  <a:schemeClr val="tx2">
                    <a:lumMod val="75000"/>
                  </a:schemeClr>
                </a:solidFill>
              </a:rPr>
              <a:t>right person </a:t>
            </a:r>
            <a:r>
              <a:rPr lang="en-US" dirty="0" smtClean="0"/>
              <a:t>for the offered position</a:t>
            </a:r>
          </a:p>
          <a:p>
            <a:pPr lvl="1"/>
            <a:r>
              <a:rPr lang="en-US" dirty="0" smtClean="0"/>
              <a:t>The interviewers </a:t>
            </a:r>
            <a:r>
              <a:rPr lang="en-US" dirty="0" smtClean="0"/>
              <a:t>assess </a:t>
            </a:r>
            <a:r>
              <a:rPr lang="en-US" dirty="0" smtClean="0"/>
              <a:t>the </a:t>
            </a:r>
            <a:r>
              <a:rPr lang="en-US" dirty="0" smtClean="0">
                <a:solidFill>
                  <a:schemeClr val="tx2">
                    <a:lumMod val="75000"/>
                  </a:schemeClr>
                </a:solidFill>
              </a:rPr>
              <a:t>skills </a:t>
            </a:r>
            <a:r>
              <a:rPr lang="en-US" dirty="0" smtClean="0"/>
              <a:t>and </a:t>
            </a:r>
            <a:r>
              <a:rPr lang="en-US" dirty="0" smtClean="0">
                <a:solidFill>
                  <a:schemeClr val="tx2">
                    <a:lumMod val="75000"/>
                  </a:schemeClr>
                </a:solidFill>
              </a:rPr>
              <a:t>personality</a:t>
            </a:r>
            <a:endParaRPr lang="en-US" dirty="0" smtClean="0">
              <a:solidFill>
                <a:schemeClr val="tx2">
                  <a:lumMod val="75000"/>
                </a:schemeClr>
              </a:solidFill>
            </a:endParaRPr>
          </a:p>
          <a:p>
            <a:pPr lvl="2"/>
            <a:r>
              <a:rPr lang="en-US" dirty="0" smtClean="0"/>
              <a:t>By questions and small tasks</a:t>
            </a:r>
          </a:p>
          <a:p>
            <a:pPr lvl="1"/>
            <a:r>
              <a:rPr lang="en-US" dirty="0"/>
              <a:t>The candidate tries to prove his or her </a:t>
            </a:r>
            <a:r>
              <a:rPr lang="en-US" dirty="0">
                <a:solidFill>
                  <a:schemeClr val="tx2">
                    <a:lumMod val="75000"/>
                  </a:schemeClr>
                </a:solidFill>
              </a:rPr>
              <a:t>skills</a:t>
            </a:r>
          </a:p>
          <a:p>
            <a:pPr lvl="1"/>
            <a:r>
              <a:rPr lang="en-US" dirty="0"/>
              <a:t>The candidate demonstrates his or her </a:t>
            </a:r>
            <a:r>
              <a:rPr lang="en-US" dirty="0">
                <a:solidFill>
                  <a:schemeClr val="tx2">
                    <a:lumMod val="75000"/>
                  </a:schemeClr>
                </a:solidFill>
              </a:rPr>
              <a:t>personal character</a:t>
            </a:r>
          </a:p>
        </p:txBody>
      </p:sp>
      <p:sp>
        <p:nvSpPr>
          <p:cNvPr id="2" name="Title 1"/>
          <p:cNvSpPr>
            <a:spLocks noGrp="1"/>
          </p:cNvSpPr>
          <p:nvPr>
            <p:ph type="title"/>
          </p:nvPr>
        </p:nvSpPr>
        <p:spPr/>
        <p:txBody>
          <a:bodyPr/>
          <a:lstStyle/>
          <a:p>
            <a:r>
              <a:rPr lang="en-US" dirty="0"/>
              <a:t>What is a Job Interview?</a:t>
            </a:r>
          </a:p>
        </p:txBody>
      </p:sp>
    </p:spTree>
    <p:extLst>
      <p:ext uri="{BB962C8B-B14F-4D97-AF65-F5344CB8AC3E}">
        <p14:creationId xmlns:p14="http://schemas.microsoft.com/office/powerpoint/2010/main" val="2204319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1084" y="4185047"/>
            <a:ext cx="10873528" cy="820600"/>
          </a:xfrm>
        </p:spPr>
        <p:txBody>
          <a:bodyPr/>
          <a:lstStyle/>
          <a:p>
            <a:r>
              <a:rPr lang="en-US" dirty="0" smtClean="0"/>
              <a:t>Personal Character Questions</a:t>
            </a:r>
            <a:endParaRPr lang="en-US" dirty="0"/>
          </a:p>
        </p:txBody>
      </p:sp>
      <p:sp>
        <p:nvSpPr>
          <p:cNvPr id="6" name="Subtitle 5"/>
          <p:cNvSpPr>
            <a:spLocks noGrp="1"/>
          </p:cNvSpPr>
          <p:nvPr>
            <p:ph type="body" idx="1"/>
          </p:nvPr>
        </p:nvSpPr>
        <p:spPr>
          <a:xfrm>
            <a:off x="631084" y="5096991"/>
            <a:ext cx="10873528" cy="1303809"/>
          </a:xfrm>
        </p:spPr>
        <p:txBody>
          <a:bodyPr/>
          <a:lstStyle/>
          <a:p>
            <a:pPr>
              <a:lnSpc>
                <a:spcPct val="100000"/>
              </a:lnSpc>
              <a:spcAft>
                <a:spcPts val="0"/>
              </a:spcAft>
            </a:pPr>
            <a:r>
              <a:rPr lang="en-US" dirty="0" smtClean="0"/>
              <a:t>Your Best and Worst </a:t>
            </a:r>
            <a:r>
              <a:rPr lang="en-US" dirty="0" smtClean="0"/>
              <a:t>Qualities, Ability </a:t>
            </a:r>
            <a:r>
              <a:rPr lang="en-US" dirty="0" smtClean="0"/>
              <a:t>to Work in a </a:t>
            </a:r>
            <a:r>
              <a:rPr lang="en-US" dirty="0" smtClean="0"/>
              <a:t>Team, Handling </a:t>
            </a:r>
            <a:r>
              <a:rPr lang="en-US" dirty="0" smtClean="0"/>
              <a:t>a Stressful </a:t>
            </a:r>
            <a:r>
              <a:rPr lang="en-US" dirty="0" smtClean="0"/>
              <a:t>Situation</a:t>
            </a:r>
            <a:endParaRPr lang="en-US" dirty="0"/>
          </a:p>
        </p:txBody>
      </p:sp>
      <p:pic>
        <p:nvPicPr>
          <p:cNvPr id="21506" name="Picture 2" descr="http://www.buzzle.com/img/articleImages/449101-271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698" y="926986"/>
            <a:ext cx="4432300" cy="2959214"/>
          </a:xfrm>
          <a:prstGeom prst="roundRect">
            <a:avLst>
              <a:gd name="adj" fmla="val 3792"/>
            </a:avLst>
          </a:prstGeom>
          <a:noFill/>
          <a:ln>
            <a:solidFill>
              <a:schemeClr val="bg1">
                <a:lumMod val="50000"/>
                <a:lumOff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81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41</a:t>
            </a:fld>
            <a:endParaRPr lang="en-US" dirty="0"/>
          </a:p>
        </p:txBody>
      </p:sp>
      <p:sp>
        <p:nvSpPr>
          <p:cNvPr id="3" name="Content Placeholder 2"/>
          <p:cNvSpPr>
            <a:spLocks noGrp="1"/>
          </p:cNvSpPr>
          <p:nvPr>
            <p:ph idx="1"/>
          </p:nvPr>
        </p:nvSpPr>
        <p:spPr/>
        <p:txBody>
          <a:bodyPr/>
          <a:lstStyle/>
          <a:p>
            <a:r>
              <a:rPr lang="en-US" dirty="0" smtClean="0"/>
              <a:t>Questions to assess your personal character:</a:t>
            </a:r>
            <a:r>
              <a:rPr lang="en-US" dirty="0"/>
              <a:t/>
            </a:r>
            <a:br>
              <a:rPr lang="en-US" dirty="0"/>
            </a:br>
            <a:endParaRPr lang="en-US" dirty="0"/>
          </a:p>
        </p:txBody>
      </p:sp>
      <p:sp>
        <p:nvSpPr>
          <p:cNvPr id="2" name="Title 1"/>
          <p:cNvSpPr>
            <a:spLocks noGrp="1"/>
          </p:cNvSpPr>
          <p:nvPr>
            <p:ph type="title"/>
          </p:nvPr>
        </p:nvSpPr>
        <p:spPr/>
        <p:txBody>
          <a:bodyPr>
            <a:normAutofit/>
          </a:bodyPr>
          <a:lstStyle/>
          <a:p>
            <a:r>
              <a:rPr lang="en-US" dirty="0" smtClean="0"/>
              <a:t>Personal Character Questions</a:t>
            </a:r>
            <a:endParaRPr lang="en-US" dirty="0"/>
          </a:p>
        </p:txBody>
      </p:sp>
      <p:sp>
        <p:nvSpPr>
          <p:cNvPr id="5" name="Rectangle 4"/>
          <p:cNvSpPr>
            <a:spLocks noChangeArrowheads="1"/>
          </p:cNvSpPr>
          <p:nvPr/>
        </p:nvSpPr>
        <p:spPr bwMode="auto">
          <a:xfrm>
            <a:off x="789440" y="1963056"/>
            <a:ext cx="105918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Describe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ideal </a:t>
            </a: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software company from your dreams.</a:t>
            </a:r>
          </a:p>
        </p:txBody>
      </p:sp>
      <p:sp>
        <p:nvSpPr>
          <p:cNvPr id="6" name="Rectangle 5"/>
          <p:cNvSpPr>
            <a:spLocks noChangeArrowheads="1"/>
          </p:cNvSpPr>
          <p:nvPr/>
        </p:nvSpPr>
        <p:spPr bwMode="auto">
          <a:xfrm>
            <a:off x="789440" y="2572656"/>
            <a:ext cx="105918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you describe an ideal collague / team member?</a:t>
            </a:r>
          </a:p>
        </p:txBody>
      </p:sp>
      <p:sp>
        <p:nvSpPr>
          <p:cNvPr id="7" name="Rectangle 6"/>
          <p:cNvSpPr>
            <a:spLocks noChangeArrowheads="1"/>
          </p:cNvSpPr>
          <p:nvPr/>
        </p:nvSpPr>
        <p:spPr bwMode="auto">
          <a:xfrm>
            <a:off x="789440" y="3182256"/>
            <a:ext cx="105918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are your 5 best personal character qualities?</a:t>
            </a:r>
          </a:p>
        </p:txBody>
      </p:sp>
      <p:sp>
        <p:nvSpPr>
          <p:cNvPr id="8" name="Rectangle 7"/>
          <p:cNvSpPr>
            <a:spLocks noChangeArrowheads="1"/>
          </p:cNvSpPr>
          <p:nvPr/>
        </p:nvSpPr>
        <p:spPr bwMode="auto">
          <a:xfrm>
            <a:off x="789440" y="3813942"/>
            <a:ext cx="105918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are your 5 worst personal character qualities?</a:t>
            </a:r>
          </a:p>
        </p:txBody>
      </p:sp>
      <p:sp>
        <p:nvSpPr>
          <p:cNvPr id="9" name="Rectangle 8"/>
          <p:cNvSpPr>
            <a:spLocks noChangeArrowheads="1"/>
          </p:cNvSpPr>
          <p:nvPr/>
        </p:nvSpPr>
        <p:spPr bwMode="auto">
          <a:xfrm>
            <a:off x="789440" y="4423542"/>
            <a:ext cx="105918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kind of sport do you practice? At which position do you play?</a:t>
            </a:r>
          </a:p>
        </p:txBody>
      </p:sp>
      <p:sp>
        <p:nvSpPr>
          <p:cNvPr id="10" name="Rectangle 9"/>
          <p:cNvSpPr>
            <a:spLocks noChangeArrowheads="1"/>
          </p:cNvSpPr>
          <p:nvPr/>
        </p:nvSpPr>
        <p:spPr bwMode="auto">
          <a:xfrm>
            <a:off x="789440" y="5040084"/>
            <a:ext cx="105918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shall you do if you have a deadline until tomorrow and your project is not completed?</a:t>
            </a:r>
          </a:p>
        </p:txBody>
      </p:sp>
      <p:sp>
        <p:nvSpPr>
          <p:cNvPr id="11" name="Rectangle 10"/>
          <p:cNvSpPr>
            <a:spLocks noChangeArrowheads="1"/>
          </p:cNvSpPr>
          <p:nvPr/>
        </p:nvSpPr>
        <p:spPr bwMode="auto">
          <a:xfrm>
            <a:off x="789440" y="6004632"/>
            <a:ext cx="105918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resolve a conflict with a colleague?</a:t>
            </a:r>
          </a:p>
        </p:txBody>
      </p:sp>
    </p:spTree>
    <p:extLst>
      <p:ext uri="{BB962C8B-B14F-4D97-AF65-F5344CB8AC3E}">
        <p14:creationId xmlns:p14="http://schemas.microsoft.com/office/powerpoint/2010/main" val="4178452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42</a:t>
            </a:fld>
            <a:endParaRPr lang="en-US" dirty="0"/>
          </a:p>
        </p:txBody>
      </p:sp>
      <p:sp>
        <p:nvSpPr>
          <p:cNvPr id="3" name="Content Placeholder 2"/>
          <p:cNvSpPr>
            <a:spLocks noGrp="1"/>
          </p:cNvSpPr>
          <p:nvPr>
            <p:ph idx="1"/>
          </p:nvPr>
        </p:nvSpPr>
        <p:spPr/>
        <p:txBody>
          <a:bodyPr/>
          <a:lstStyle/>
          <a:p>
            <a:r>
              <a:rPr lang="en-US" dirty="0" smtClean="0"/>
              <a:t>Questions to assess your personal character:</a:t>
            </a:r>
            <a:r>
              <a:rPr lang="en-US" dirty="0"/>
              <a:t/>
            </a:r>
            <a:br>
              <a:rPr lang="en-US" dirty="0"/>
            </a:br>
            <a:endParaRPr lang="en-US" dirty="0"/>
          </a:p>
        </p:txBody>
      </p:sp>
      <p:sp>
        <p:nvSpPr>
          <p:cNvPr id="2" name="Title 1"/>
          <p:cNvSpPr>
            <a:spLocks noGrp="1"/>
          </p:cNvSpPr>
          <p:nvPr>
            <p:ph type="title"/>
          </p:nvPr>
        </p:nvSpPr>
        <p:spPr/>
        <p:txBody>
          <a:bodyPr>
            <a:normAutofit/>
          </a:bodyPr>
          <a:lstStyle/>
          <a:p>
            <a:r>
              <a:rPr lang="en-US" dirty="0"/>
              <a:t>Personal Character </a:t>
            </a:r>
            <a:r>
              <a:rPr lang="en-US" dirty="0" smtClean="0"/>
              <a:t>Questions (2)</a:t>
            </a:r>
            <a:endParaRPr lang="en-US" dirty="0"/>
          </a:p>
        </p:txBody>
      </p:sp>
      <p:sp>
        <p:nvSpPr>
          <p:cNvPr id="5" name="Rectangle 4"/>
          <p:cNvSpPr>
            <a:spLocks noChangeArrowheads="1"/>
          </p:cNvSpPr>
          <p:nvPr/>
        </p:nvSpPr>
        <p:spPr bwMode="auto">
          <a:xfrm>
            <a:off x="836612" y="1959114"/>
            <a:ext cx="105156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 you prefer to work independently or in a team?</a:t>
            </a:r>
          </a:p>
        </p:txBody>
      </p:sp>
      <p:sp>
        <p:nvSpPr>
          <p:cNvPr id="6" name="Rectangle 5"/>
          <p:cNvSpPr>
            <a:spLocks noChangeArrowheads="1"/>
          </p:cNvSpPr>
          <p:nvPr/>
        </p:nvSpPr>
        <p:spPr bwMode="auto">
          <a:xfrm>
            <a:off x="836612" y="2647890"/>
            <a:ext cx="105156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Give some examples of a team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work from your experience.</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836612" y="4825686"/>
            <a:ext cx="105156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Describe a difficult work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situation / project you have experienced and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you overcame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a:t>
            </a:r>
          </a:p>
        </p:txBody>
      </p:sp>
      <p:sp>
        <p:nvSpPr>
          <p:cNvPr id="17" name="Rectangle 16"/>
          <p:cNvSpPr>
            <a:spLocks noChangeArrowheads="1"/>
          </p:cNvSpPr>
          <p:nvPr/>
        </p:nvSpPr>
        <p:spPr bwMode="auto">
          <a:xfrm>
            <a:off x="836612" y="3352800"/>
            <a:ext cx="105156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does motivate you and what does not?</a:t>
            </a:r>
          </a:p>
        </p:txBody>
      </p:sp>
      <p:sp>
        <p:nvSpPr>
          <p:cNvPr id="18" name="Rectangle 17"/>
          <p:cNvSpPr>
            <a:spLocks noChangeArrowheads="1"/>
          </p:cNvSpPr>
          <p:nvPr/>
        </p:nvSpPr>
        <p:spPr bwMode="auto">
          <a:xfrm>
            <a:off x="836612" y="4095690"/>
            <a:ext cx="105156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handle stress and pressure?</a:t>
            </a:r>
          </a:p>
        </p:txBody>
      </p:sp>
      <p:sp>
        <p:nvSpPr>
          <p:cNvPr id="19" name="Rectangle 18"/>
          <p:cNvSpPr>
            <a:spLocks noChangeArrowheads="1"/>
          </p:cNvSpPr>
          <p:nvPr/>
        </p:nvSpPr>
        <p:spPr bwMode="auto">
          <a:xfrm>
            <a:off x="836612" y="5924490"/>
            <a:ext cx="105156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you can evaluate your results. What is success?</a:t>
            </a:r>
          </a:p>
        </p:txBody>
      </p:sp>
    </p:spTree>
    <p:extLst>
      <p:ext uri="{BB962C8B-B14F-4D97-AF65-F5344CB8AC3E}">
        <p14:creationId xmlns:p14="http://schemas.microsoft.com/office/powerpoint/2010/main" val="1318929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43</a:t>
            </a:fld>
            <a:endParaRPr lang="en-US" dirty="0"/>
          </a:p>
        </p:txBody>
      </p:sp>
      <p:sp>
        <p:nvSpPr>
          <p:cNvPr id="3" name="Content Placeholder 2"/>
          <p:cNvSpPr>
            <a:spLocks noGrp="1"/>
          </p:cNvSpPr>
          <p:nvPr>
            <p:ph idx="1"/>
          </p:nvPr>
        </p:nvSpPr>
        <p:spPr/>
        <p:txBody>
          <a:bodyPr/>
          <a:lstStyle/>
          <a:p>
            <a:r>
              <a:rPr lang="en-US" dirty="0" smtClean="0"/>
              <a:t>Questions to assess your personal character:</a:t>
            </a:r>
            <a:r>
              <a:rPr lang="en-US" dirty="0"/>
              <a:t/>
            </a:r>
            <a:br>
              <a:rPr lang="en-US" dirty="0"/>
            </a:br>
            <a:endParaRPr lang="en-US" dirty="0"/>
          </a:p>
        </p:txBody>
      </p:sp>
      <p:sp>
        <p:nvSpPr>
          <p:cNvPr id="2" name="Title 1"/>
          <p:cNvSpPr>
            <a:spLocks noGrp="1"/>
          </p:cNvSpPr>
          <p:nvPr>
            <p:ph type="title"/>
          </p:nvPr>
        </p:nvSpPr>
        <p:spPr/>
        <p:txBody>
          <a:bodyPr>
            <a:normAutofit/>
          </a:bodyPr>
          <a:lstStyle/>
          <a:p>
            <a:r>
              <a:rPr lang="en-US" dirty="0"/>
              <a:t>Personal Character </a:t>
            </a:r>
            <a:r>
              <a:rPr lang="en-US" dirty="0" smtClean="0"/>
              <a:t>Questions (3)</a:t>
            </a:r>
            <a:endParaRPr lang="en-US" dirty="0"/>
          </a:p>
        </p:txBody>
      </p:sp>
      <p:sp>
        <p:nvSpPr>
          <p:cNvPr id="5" name="Rectangle 4"/>
          <p:cNvSpPr>
            <a:spLocks noChangeArrowheads="1"/>
          </p:cNvSpPr>
          <p:nvPr/>
        </p:nvSpPr>
        <p:spPr bwMode="auto">
          <a:xfrm>
            <a:off x="836612" y="1981200"/>
            <a:ext cx="105156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were your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responsibilities at your last job / last project?</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836612" y="3015473"/>
            <a:ext cx="105156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major challenges and problems did you face? How did you handle them?</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836612" y="4009701"/>
            <a:ext cx="105156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Why are you leaving your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current job</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8"/>
          <p:cNvSpPr>
            <a:spLocks noChangeArrowheads="1"/>
          </p:cNvSpPr>
          <p:nvPr/>
        </p:nvSpPr>
        <p:spPr bwMode="auto">
          <a:xfrm>
            <a:off x="836612" y="4644701"/>
            <a:ext cx="105156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interests you about this job?</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836612" y="5282363"/>
            <a:ext cx="105156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challenges are you looking for in this position?</a:t>
            </a:r>
          </a:p>
        </p:txBody>
      </p:sp>
      <p:sp>
        <p:nvSpPr>
          <p:cNvPr id="13" name="Rectangle 12"/>
          <p:cNvSpPr>
            <a:spLocks noChangeArrowheads="1"/>
          </p:cNvSpPr>
          <p:nvPr/>
        </p:nvSpPr>
        <p:spPr bwMode="auto">
          <a:xfrm>
            <a:off x="836612" y="5925456"/>
            <a:ext cx="105156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Why we need to hire you, not someone else</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066877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54301" y="4625321"/>
            <a:ext cx="9680222" cy="820600"/>
          </a:xfrm>
        </p:spPr>
        <p:txBody>
          <a:bodyPr/>
          <a:lstStyle/>
          <a:p>
            <a:r>
              <a:rPr lang="en-US" dirty="0" smtClean="0"/>
              <a:t>The "Salary" Question</a:t>
            </a:r>
            <a:endParaRPr lang="en-US" dirty="0"/>
          </a:p>
        </p:txBody>
      </p:sp>
      <p:sp>
        <p:nvSpPr>
          <p:cNvPr id="6" name="Subtitle 5"/>
          <p:cNvSpPr>
            <a:spLocks noGrp="1"/>
          </p:cNvSpPr>
          <p:nvPr>
            <p:ph type="subTitle" idx="1"/>
          </p:nvPr>
        </p:nvSpPr>
        <p:spPr>
          <a:xfrm>
            <a:off x="1254301" y="5522122"/>
            <a:ext cx="9680222" cy="802478"/>
          </a:xfrm>
        </p:spPr>
        <p:txBody>
          <a:bodyPr/>
          <a:lstStyle/>
          <a:p>
            <a:r>
              <a:rPr lang="en-US" dirty="0" smtClean="0"/>
              <a:t>How to Answer in the Best Way?</a:t>
            </a:r>
            <a:endParaRPr lang="en-US" dirty="0"/>
          </a:p>
        </p:txBody>
      </p:sp>
      <p:pic>
        <p:nvPicPr>
          <p:cNvPr id="20482" name="Picture 2" descr="http://infobulgaria.info/uploads/news/images/salary-increas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228013" y="2021677"/>
            <a:ext cx="1716959" cy="2057400"/>
          </a:xfrm>
          <a:prstGeom prst="roundRect">
            <a:avLst>
              <a:gd name="adj" fmla="val 4445"/>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pic>
        <p:nvPicPr>
          <p:cNvPr id="20488" name="Picture 8" descr="http://www.stayonsearch.com/wp-content/uploads/2010/06/make-money-online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50546" y="2021677"/>
            <a:ext cx="2167466" cy="2057400"/>
          </a:xfrm>
          <a:prstGeom prst="roundRect">
            <a:avLst>
              <a:gd name="adj" fmla="val 4445"/>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pic>
        <p:nvPicPr>
          <p:cNvPr id="20490" name="Picture 10" descr="http://images.businessweek.com/ss/08/01/0131_homeprices_dissolution/image/6_mortga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012" y="1098461"/>
            <a:ext cx="2971800" cy="2980616"/>
          </a:xfrm>
          <a:prstGeom prst="roundRect">
            <a:avLst>
              <a:gd name="adj" fmla="val 4445"/>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877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45</a:t>
            </a:fld>
            <a:endParaRPr lang="en-US" dirty="0"/>
          </a:p>
        </p:txBody>
      </p:sp>
      <p:sp>
        <p:nvSpPr>
          <p:cNvPr id="3" name="Content Placeholder 2"/>
          <p:cNvSpPr>
            <a:spLocks noGrp="1"/>
          </p:cNvSpPr>
          <p:nvPr>
            <p:ph idx="1"/>
          </p:nvPr>
        </p:nvSpPr>
        <p:spPr/>
        <p:txBody>
          <a:bodyPr>
            <a:normAutofit/>
          </a:bodyPr>
          <a:lstStyle/>
          <a:p>
            <a:pPr lvl="0">
              <a:lnSpc>
                <a:spcPct val="100000"/>
              </a:lnSpc>
            </a:pPr>
            <a:r>
              <a:rPr lang="en-US" sz="3200" dirty="0" smtClean="0"/>
              <a:t>The typical salary question is like this?</a:t>
            </a:r>
          </a:p>
          <a:p>
            <a:pPr lvl="0">
              <a:lnSpc>
                <a:spcPct val="100000"/>
              </a:lnSpc>
            </a:pPr>
            <a:endParaRPr lang="en-US" sz="3200" dirty="0" smtClean="0"/>
          </a:p>
          <a:p>
            <a:pPr>
              <a:lnSpc>
                <a:spcPct val="100000"/>
              </a:lnSpc>
              <a:spcAft>
                <a:spcPts val="300"/>
              </a:spcAft>
            </a:pPr>
            <a:r>
              <a:rPr lang="en-US" sz="3200" dirty="0" smtClean="0"/>
              <a:t>Demonstrate that your work is more important than the payment</a:t>
            </a:r>
          </a:p>
          <a:p>
            <a:pPr>
              <a:lnSpc>
                <a:spcPct val="100000"/>
              </a:lnSpc>
              <a:spcAft>
                <a:spcPts val="300"/>
              </a:spcAft>
            </a:pPr>
            <a:r>
              <a:rPr lang="en-US" sz="3200" dirty="0" smtClean="0"/>
              <a:t>Examples of possible answers:</a:t>
            </a:r>
            <a:endParaRPr lang="en-US" sz="3200" dirty="0"/>
          </a:p>
        </p:txBody>
      </p:sp>
      <p:sp>
        <p:nvSpPr>
          <p:cNvPr id="2" name="Title 1"/>
          <p:cNvSpPr>
            <a:spLocks noGrp="1"/>
          </p:cNvSpPr>
          <p:nvPr>
            <p:ph type="title"/>
          </p:nvPr>
        </p:nvSpPr>
        <p:spPr/>
        <p:txBody>
          <a:bodyPr/>
          <a:lstStyle/>
          <a:p>
            <a:r>
              <a:rPr lang="en-US" smtClean="0"/>
              <a:t>The "Salary" Question</a:t>
            </a:r>
            <a:endParaRPr lang="en-US" dirty="0"/>
          </a:p>
        </p:txBody>
      </p:sp>
      <p:sp>
        <p:nvSpPr>
          <p:cNvPr id="5" name="Rectangle 4"/>
          <p:cNvSpPr>
            <a:spLocks noChangeArrowheads="1"/>
          </p:cNvSpPr>
          <p:nvPr/>
        </p:nvSpPr>
        <p:spPr bwMode="auto">
          <a:xfrm>
            <a:off x="760412" y="1828800"/>
            <a:ext cx="106680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salary do you expect?</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0412" y="3733800"/>
            <a:ext cx="10668000"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don't care about the payment. I want to work at the company for long-term and I believe that if my results are good I will be paid accordingly.</a:t>
            </a:r>
          </a:p>
        </p:txBody>
      </p:sp>
      <p:sp>
        <p:nvSpPr>
          <p:cNvPr id="7" name="Rectangle 6"/>
          <p:cNvSpPr>
            <a:spLocks noChangeArrowheads="1"/>
          </p:cNvSpPr>
          <p:nvPr/>
        </p:nvSpPr>
        <p:spPr bwMode="auto">
          <a:xfrm>
            <a:off x="760412" y="5080337"/>
            <a:ext cx="10668000"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understand that I have to learn a lot. Thus now I think I could start with a salary of XXX leva and in a year I expect to become more skillful and get a pay rise of YYY (or be fired if I don't meet your expectations).</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37002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46</a:t>
            </a:fld>
            <a:endParaRPr lang="en-US" dirty="0"/>
          </a:p>
        </p:txBody>
      </p:sp>
      <p:sp>
        <p:nvSpPr>
          <p:cNvPr id="3" name="Content Placeholder 2"/>
          <p:cNvSpPr>
            <a:spLocks noGrp="1"/>
          </p:cNvSpPr>
          <p:nvPr>
            <p:ph idx="1"/>
          </p:nvPr>
        </p:nvSpPr>
        <p:spPr/>
        <p:txBody>
          <a:bodyPr/>
          <a:lstStyle/>
          <a:p>
            <a:r>
              <a:rPr lang="en-US" sz="3000" dirty="0"/>
              <a:t>You always talk about a </a:t>
            </a:r>
            <a:r>
              <a:rPr lang="en-US" sz="3000" dirty="0">
                <a:solidFill>
                  <a:schemeClr val="tx2">
                    <a:lumMod val="75000"/>
                  </a:schemeClr>
                </a:solidFill>
              </a:rPr>
              <a:t>net salary </a:t>
            </a:r>
            <a:r>
              <a:rPr lang="en-US" sz="3000" dirty="0"/>
              <a:t>(after all the taxes are deducted) for a full-time job (8 hours)</a:t>
            </a:r>
          </a:p>
          <a:p>
            <a:r>
              <a:rPr lang="en-US" sz="3000" dirty="0"/>
              <a:t>Some candidates will say:</a:t>
            </a:r>
            <a:endParaRPr lang="en-US" sz="3000" dirty="0"/>
          </a:p>
          <a:p>
            <a:endParaRPr lang="en-US" sz="3000" dirty="0"/>
          </a:p>
          <a:p>
            <a:pPr>
              <a:spcBef>
                <a:spcPts val="1800"/>
              </a:spcBef>
            </a:pPr>
            <a:r>
              <a:rPr lang="en-US" sz="3000" dirty="0"/>
              <a:t>Some </a:t>
            </a:r>
            <a:r>
              <a:rPr lang="en-US" sz="3000" dirty="0"/>
              <a:t>companies have a policy for this case:</a:t>
            </a:r>
          </a:p>
          <a:p>
            <a:pPr>
              <a:spcBef>
                <a:spcPts val="2400"/>
              </a:spcBef>
            </a:pPr>
            <a:endParaRPr lang="en-US" sz="3000" dirty="0"/>
          </a:p>
          <a:p>
            <a:pPr>
              <a:spcBef>
                <a:spcPts val="2400"/>
              </a:spcBef>
            </a:pPr>
            <a:r>
              <a:rPr lang="en-US" sz="3000" dirty="0"/>
              <a:t>Most companies will force you to say a certain number and you should say something – </a:t>
            </a:r>
            <a:r>
              <a:rPr lang="en-US" sz="3000" dirty="0">
                <a:solidFill>
                  <a:schemeClr val="accent5">
                    <a:lumMod val="20000"/>
                    <a:lumOff val="80000"/>
                  </a:schemeClr>
                </a:solidFill>
              </a:rPr>
              <a:t>be ready</a:t>
            </a:r>
            <a:r>
              <a:rPr lang="en-US" sz="3000" dirty="0"/>
              <a:t>!</a:t>
            </a:r>
            <a:endParaRPr lang="en-US" sz="3000" dirty="0"/>
          </a:p>
          <a:p>
            <a:pPr>
              <a:spcBef>
                <a:spcPts val="2400"/>
              </a:spcBef>
            </a:pPr>
            <a:endParaRPr lang="en-US" sz="3000" dirty="0"/>
          </a:p>
          <a:p>
            <a:pPr>
              <a:spcBef>
                <a:spcPts val="2400"/>
              </a:spcBef>
            </a:pPr>
            <a:endParaRPr lang="en-US" sz="3000" dirty="0"/>
          </a:p>
          <a:p>
            <a:endParaRPr lang="en-US" sz="3000" dirty="0"/>
          </a:p>
        </p:txBody>
      </p:sp>
      <p:sp>
        <p:nvSpPr>
          <p:cNvPr id="2" name="Title 1"/>
          <p:cNvSpPr>
            <a:spLocks noGrp="1"/>
          </p:cNvSpPr>
          <p:nvPr>
            <p:ph type="title"/>
          </p:nvPr>
        </p:nvSpPr>
        <p:spPr/>
        <p:txBody>
          <a:bodyPr/>
          <a:lstStyle/>
          <a:p>
            <a:r>
              <a:rPr lang="en-US" dirty="0"/>
              <a:t>The "Salary" </a:t>
            </a:r>
            <a:r>
              <a:rPr lang="en-US" dirty="0" smtClean="0"/>
              <a:t>Question (2)</a:t>
            </a:r>
            <a:endParaRPr lang="en-US" dirty="0"/>
          </a:p>
        </p:txBody>
      </p:sp>
      <p:sp>
        <p:nvSpPr>
          <p:cNvPr id="5" name="Rectangle 4"/>
          <p:cNvSpPr>
            <a:spLocks noChangeArrowheads="1"/>
          </p:cNvSpPr>
          <p:nvPr/>
        </p:nvSpPr>
        <p:spPr bwMode="auto">
          <a:xfrm>
            <a:off x="760412" y="2998113"/>
            <a:ext cx="10668000" cy="4462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don't </a:t>
            </a:r>
            <a:r>
              <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know what salary to expect. Please make an offer for me.</a:t>
            </a:r>
            <a:endPar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0412" y="4419600"/>
            <a:ext cx="10668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will be a junior developer (trainee). For this position our salary range is from XXX to YYY leva.</a:t>
            </a:r>
            <a:endParaRPr lang="en-US" sz="23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986033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47</a:t>
            </a:fld>
            <a:endParaRPr lang="en-US" dirty="0"/>
          </a:p>
        </p:txBody>
      </p:sp>
      <p:sp>
        <p:nvSpPr>
          <p:cNvPr id="3" name="Content Placeholder 2"/>
          <p:cNvSpPr>
            <a:spLocks noGrp="1"/>
          </p:cNvSpPr>
          <p:nvPr>
            <p:ph idx="1"/>
          </p:nvPr>
        </p:nvSpPr>
        <p:spPr/>
        <p:txBody>
          <a:bodyPr>
            <a:normAutofit lnSpcReduction="10000"/>
          </a:bodyPr>
          <a:lstStyle/>
          <a:p>
            <a:r>
              <a:rPr lang="en-US" dirty="0" smtClean="0"/>
              <a:t>Typical net salary ranges (Sofia, </a:t>
            </a:r>
            <a:r>
              <a:rPr lang="en-US" dirty="0" smtClean="0"/>
              <a:t>September </a:t>
            </a:r>
            <a:r>
              <a:rPr lang="en-US" dirty="0" smtClean="0">
                <a:latin typeface="Consolas" pitchFamily="49" charset="0"/>
                <a:cs typeface="Consolas" pitchFamily="49" charset="0"/>
              </a:rPr>
              <a:t>2014</a:t>
            </a:r>
            <a:r>
              <a:rPr lang="en-US" dirty="0" smtClean="0"/>
              <a:t>) </a:t>
            </a:r>
            <a:r>
              <a:rPr lang="en-US" dirty="0" smtClean="0"/>
              <a:t>for full-time software engineer jobs:</a:t>
            </a:r>
          </a:p>
          <a:p>
            <a:pPr lvl="1"/>
            <a:r>
              <a:rPr lang="en-US" dirty="0" smtClean="0"/>
              <a:t>Trainee – 500-800 lv.</a:t>
            </a:r>
          </a:p>
          <a:p>
            <a:pPr lvl="1"/>
            <a:r>
              <a:rPr lang="en-US" dirty="0" smtClean="0"/>
              <a:t>Junior front-end </a:t>
            </a:r>
            <a:r>
              <a:rPr lang="en-US" dirty="0"/>
              <a:t>/ Web site developer – </a:t>
            </a:r>
            <a:r>
              <a:rPr lang="en-US" dirty="0" smtClean="0">
                <a:latin typeface="Consolas" pitchFamily="49" charset="0"/>
                <a:cs typeface="Consolas" pitchFamily="49" charset="0"/>
              </a:rPr>
              <a:t>700</a:t>
            </a:r>
            <a:r>
              <a:rPr lang="en-US" dirty="0" smtClean="0"/>
              <a:t>-</a:t>
            </a:r>
            <a:r>
              <a:rPr lang="en-US" dirty="0" smtClean="0">
                <a:latin typeface="Consolas" pitchFamily="49" charset="0"/>
                <a:cs typeface="Consolas" pitchFamily="49" charset="0"/>
              </a:rPr>
              <a:t>1000</a:t>
            </a:r>
            <a:r>
              <a:rPr lang="en-US" dirty="0" smtClean="0"/>
              <a:t> </a:t>
            </a:r>
            <a:r>
              <a:rPr lang="en-US" dirty="0"/>
              <a:t>leva</a:t>
            </a:r>
            <a:endParaRPr lang="en-US" dirty="0" smtClean="0"/>
          </a:p>
          <a:p>
            <a:pPr lvl="1"/>
            <a:r>
              <a:rPr lang="en-US" dirty="0" smtClean="0"/>
              <a:t>Junior </a:t>
            </a:r>
            <a:r>
              <a:rPr lang="en-US" dirty="0"/>
              <a:t>PHP </a:t>
            </a:r>
            <a:r>
              <a:rPr lang="en-US" dirty="0" smtClean="0"/>
              <a:t>developer </a:t>
            </a:r>
            <a:r>
              <a:rPr lang="en-US" dirty="0"/>
              <a:t>– </a:t>
            </a:r>
            <a:r>
              <a:rPr lang="en-US" dirty="0" smtClean="0">
                <a:latin typeface="Consolas" pitchFamily="49" charset="0"/>
                <a:cs typeface="Consolas" pitchFamily="49" charset="0"/>
              </a:rPr>
              <a:t>700</a:t>
            </a:r>
            <a:r>
              <a:rPr lang="en-US" dirty="0" smtClean="0"/>
              <a:t>-</a:t>
            </a:r>
            <a:r>
              <a:rPr lang="en-US" dirty="0" smtClean="0">
                <a:latin typeface="Consolas" pitchFamily="49" charset="0"/>
                <a:cs typeface="Consolas" pitchFamily="49" charset="0"/>
              </a:rPr>
              <a:t>1100</a:t>
            </a:r>
            <a:r>
              <a:rPr lang="en-US" dirty="0" smtClean="0"/>
              <a:t> leva</a:t>
            </a:r>
          </a:p>
          <a:p>
            <a:pPr lvl="1"/>
            <a:r>
              <a:rPr lang="en-US" dirty="0" smtClean="0"/>
              <a:t>Junior </a:t>
            </a:r>
            <a:r>
              <a:rPr lang="en-US" dirty="0"/>
              <a:t>.NET / Java </a:t>
            </a:r>
            <a:r>
              <a:rPr lang="en-US" dirty="0" smtClean="0"/>
              <a:t>/ JS / mobile developer </a:t>
            </a:r>
            <a:r>
              <a:rPr lang="en-US" dirty="0" smtClean="0"/>
              <a:t>– </a:t>
            </a:r>
            <a:r>
              <a:rPr lang="en-US" dirty="0" smtClean="0">
                <a:latin typeface="Consolas" pitchFamily="49" charset="0"/>
                <a:cs typeface="Consolas" pitchFamily="49" charset="0"/>
              </a:rPr>
              <a:t>800</a:t>
            </a:r>
            <a:r>
              <a:rPr lang="en-US" dirty="0" smtClean="0"/>
              <a:t>-</a:t>
            </a:r>
            <a:r>
              <a:rPr lang="en-US" dirty="0" smtClean="0">
                <a:latin typeface="Consolas" pitchFamily="49" charset="0"/>
                <a:cs typeface="Consolas" pitchFamily="49" charset="0"/>
              </a:rPr>
              <a:t>1200</a:t>
            </a:r>
            <a:r>
              <a:rPr lang="en-US" dirty="0" smtClean="0"/>
              <a:t> </a:t>
            </a:r>
            <a:r>
              <a:rPr lang="en-US" dirty="0" smtClean="0"/>
              <a:t>leva</a:t>
            </a:r>
          </a:p>
          <a:p>
            <a:pPr lvl="1"/>
            <a:r>
              <a:rPr lang="en-US" dirty="0" smtClean="0"/>
              <a:t>Junior </a:t>
            </a:r>
            <a:r>
              <a:rPr lang="en-US" dirty="0" smtClean="0"/>
              <a:t>QA engineer – </a:t>
            </a:r>
            <a:r>
              <a:rPr lang="en-US" dirty="0" smtClean="0">
                <a:latin typeface="Consolas" pitchFamily="49" charset="0"/>
                <a:cs typeface="Consolas" pitchFamily="49" charset="0"/>
              </a:rPr>
              <a:t>500</a:t>
            </a:r>
            <a:r>
              <a:rPr lang="en-US" dirty="0" smtClean="0"/>
              <a:t>-</a:t>
            </a:r>
            <a:r>
              <a:rPr lang="en-US" dirty="0" smtClean="0">
                <a:latin typeface="Consolas" pitchFamily="49" charset="0"/>
                <a:cs typeface="Consolas" pitchFamily="49" charset="0"/>
              </a:rPr>
              <a:t>1000</a:t>
            </a:r>
            <a:r>
              <a:rPr lang="en-US" dirty="0" smtClean="0"/>
              <a:t> </a:t>
            </a:r>
            <a:r>
              <a:rPr lang="en-US" dirty="0" smtClean="0"/>
              <a:t>leva</a:t>
            </a:r>
          </a:p>
          <a:p>
            <a:pPr lvl="1"/>
            <a:r>
              <a:rPr lang="en-US" dirty="0" smtClean="0"/>
              <a:t>Junior support officer – </a:t>
            </a:r>
            <a:r>
              <a:rPr lang="en-US" dirty="0" smtClean="0">
                <a:latin typeface="Consolas" pitchFamily="49" charset="0"/>
                <a:cs typeface="Consolas" pitchFamily="49" charset="0"/>
              </a:rPr>
              <a:t>500</a:t>
            </a:r>
            <a:r>
              <a:rPr lang="en-US" dirty="0" smtClean="0"/>
              <a:t>-</a:t>
            </a:r>
            <a:r>
              <a:rPr lang="en-US" dirty="0" smtClean="0">
                <a:latin typeface="Consolas" pitchFamily="49" charset="0"/>
                <a:cs typeface="Consolas" pitchFamily="49" charset="0"/>
              </a:rPr>
              <a:t>800</a:t>
            </a:r>
            <a:r>
              <a:rPr lang="en-US" dirty="0" smtClean="0"/>
              <a:t> </a:t>
            </a:r>
            <a:r>
              <a:rPr lang="en-US" dirty="0" smtClean="0"/>
              <a:t>leva</a:t>
            </a:r>
          </a:p>
          <a:p>
            <a:r>
              <a:rPr lang="en-US" dirty="0" smtClean="0"/>
              <a:t>After </a:t>
            </a:r>
            <a:r>
              <a:rPr lang="en-US" dirty="0" smtClean="0"/>
              <a:t>a </a:t>
            </a:r>
            <a:r>
              <a:rPr lang="en-US" dirty="0" smtClean="0">
                <a:latin typeface="Consolas" pitchFamily="49" charset="0"/>
                <a:cs typeface="Consolas" pitchFamily="49" charset="0"/>
              </a:rPr>
              <a:t>1-2</a:t>
            </a:r>
            <a:r>
              <a:rPr lang="en-US" dirty="0" smtClean="0"/>
              <a:t> </a:t>
            </a:r>
            <a:r>
              <a:rPr lang="en-US" dirty="0" smtClean="0"/>
              <a:t>years you could expect </a:t>
            </a:r>
            <a:r>
              <a:rPr lang="en-US" dirty="0" smtClean="0"/>
              <a:t>twice</a:t>
            </a:r>
            <a:endParaRPr lang="en-US" dirty="0"/>
          </a:p>
        </p:txBody>
      </p:sp>
      <p:sp>
        <p:nvSpPr>
          <p:cNvPr id="2" name="Title 1"/>
          <p:cNvSpPr>
            <a:spLocks noGrp="1"/>
          </p:cNvSpPr>
          <p:nvPr>
            <p:ph type="title"/>
          </p:nvPr>
        </p:nvSpPr>
        <p:spPr/>
        <p:txBody>
          <a:bodyPr/>
          <a:lstStyle/>
          <a:p>
            <a:r>
              <a:rPr lang="en-US" dirty="0"/>
              <a:t>The "Salary" </a:t>
            </a:r>
            <a:r>
              <a:rPr lang="en-US" dirty="0" smtClean="0"/>
              <a:t>Question (3)</a:t>
            </a:r>
            <a:endParaRPr lang="en-US" dirty="0"/>
          </a:p>
        </p:txBody>
      </p:sp>
    </p:spTree>
    <p:extLst>
      <p:ext uri="{BB962C8B-B14F-4D97-AF65-F5344CB8AC3E}">
        <p14:creationId xmlns:p14="http://schemas.microsoft.com/office/powerpoint/2010/main" val="2150738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8012" y="4818744"/>
            <a:ext cx="10972800" cy="820600"/>
          </a:xfrm>
        </p:spPr>
        <p:txBody>
          <a:bodyPr/>
          <a:lstStyle/>
          <a:p>
            <a:r>
              <a:rPr lang="en-US" dirty="0"/>
              <a:t>Typical </a:t>
            </a:r>
            <a:r>
              <a:rPr lang="en-US" dirty="0" smtClean="0"/>
              <a:t>Mistakes</a:t>
            </a:r>
            <a:endParaRPr lang="en-US" dirty="0"/>
          </a:p>
        </p:txBody>
      </p:sp>
      <p:sp>
        <p:nvSpPr>
          <p:cNvPr id="6" name="Subtitle 5"/>
          <p:cNvSpPr>
            <a:spLocks noGrp="1"/>
          </p:cNvSpPr>
          <p:nvPr>
            <p:ph type="subTitle" idx="1"/>
          </p:nvPr>
        </p:nvSpPr>
        <p:spPr>
          <a:xfrm>
            <a:off x="727282" y="5679281"/>
            <a:ext cx="10734260" cy="721520"/>
          </a:xfrm>
        </p:spPr>
        <p:txBody>
          <a:bodyPr/>
          <a:lstStyle/>
          <a:p>
            <a:r>
              <a:rPr lang="en-US" dirty="0" smtClean="0"/>
              <a:t>One Wrong Word Could Spoil the Deal!</a:t>
            </a:r>
            <a:endParaRPr lang="en-US" dirty="0"/>
          </a:p>
        </p:txBody>
      </p:sp>
      <p:pic>
        <p:nvPicPr>
          <p:cNvPr id="4098" name="Picture 2" descr="http://leadershipfreak.files.wordpress.com/2010/02/mistak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12" y="1212306"/>
            <a:ext cx="4572000" cy="3181350"/>
          </a:xfrm>
          <a:prstGeom prst="roundRect">
            <a:avLst>
              <a:gd name="adj" fmla="val 3422"/>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05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49</a:t>
            </a:fld>
            <a:endParaRPr lang="en-US"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Don't hate your </a:t>
            </a:r>
            <a:r>
              <a:rPr lang="en-US" dirty="0" smtClean="0"/>
              <a:t>former </a:t>
            </a:r>
            <a:r>
              <a:rPr lang="en-US" dirty="0" smtClean="0"/>
              <a:t>employers, colleagues, etc</a:t>
            </a:r>
            <a:r>
              <a:rPr lang="en-US" dirty="0" smtClean="0"/>
              <a:t>.</a:t>
            </a:r>
            <a:endParaRPr lang="en-US" dirty="0" smtClean="0"/>
          </a:p>
          <a:p>
            <a:pPr lvl="1"/>
            <a:r>
              <a:rPr lang="en-US" dirty="0" smtClean="0"/>
              <a:t>Always </a:t>
            </a:r>
            <a:r>
              <a:rPr lang="en-US" dirty="0" smtClean="0">
                <a:solidFill>
                  <a:schemeClr val="accent5">
                    <a:lumMod val="20000"/>
                    <a:lumOff val="80000"/>
                  </a:schemeClr>
                </a:solidFill>
              </a:rPr>
              <a:t>be positive</a:t>
            </a:r>
            <a:r>
              <a:rPr lang="en-US" dirty="0" smtClean="0"/>
              <a:t>!</a:t>
            </a:r>
          </a:p>
          <a:p>
            <a:r>
              <a:rPr lang="en-US" dirty="0" smtClean="0"/>
              <a:t>Typical "catch-you" question</a:t>
            </a:r>
            <a:endParaRPr lang="en-US" dirty="0"/>
          </a:p>
          <a:p>
            <a:endParaRPr lang="en-US" dirty="0" smtClean="0"/>
          </a:p>
          <a:p>
            <a:pPr>
              <a:spcBef>
                <a:spcPts val="3000"/>
              </a:spcBef>
            </a:pPr>
            <a:r>
              <a:rPr lang="en-US" dirty="0" smtClean="0"/>
              <a:t>Possible nice answer:</a:t>
            </a:r>
            <a:endParaRPr lang="en-US" dirty="0"/>
          </a:p>
        </p:txBody>
      </p:sp>
      <p:sp>
        <p:nvSpPr>
          <p:cNvPr id="2" name="Title 1"/>
          <p:cNvSpPr>
            <a:spLocks noGrp="1"/>
          </p:cNvSpPr>
          <p:nvPr>
            <p:ph type="title"/>
          </p:nvPr>
        </p:nvSpPr>
        <p:spPr/>
        <p:txBody>
          <a:bodyPr/>
          <a:lstStyle/>
          <a:p>
            <a:r>
              <a:rPr lang="en-US" dirty="0" smtClean="0"/>
              <a:t>Typical Mistakes</a:t>
            </a:r>
            <a:endParaRPr lang="en-US" dirty="0"/>
          </a:p>
        </p:txBody>
      </p:sp>
      <p:sp>
        <p:nvSpPr>
          <p:cNvPr id="5" name="Rectangle 4"/>
          <p:cNvSpPr>
            <a:spLocks noChangeArrowheads="1"/>
          </p:cNvSpPr>
          <p:nvPr/>
        </p:nvSpPr>
        <p:spPr bwMode="auto">
          <a:xfrm>
            <a:off x="912812" y="3276600"/>
            <a:ext cx="103632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Did you have colleagues or classmates who you can't stand? What were they? Why you can't stand them?</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912812" y="4988004"/>
            <a:ext cx="10363200"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Generally I can stand anyone. I don't like too much XXX kind of people but if I need to work in a team with such colleagues I will defenitely find a way.</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35339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3" name="Content Placeholder 2"/>
          <p:cNvSpPr>
            <a:spLocks noGrp="1"/>
          </p:cNvSpPr>
          <p:nvPr>
            <p:ph idx="1"/>
          </p:nvPr>
        </p:nvSpPr>
        <p:spPr>
          <a:xfrm>
            <a:off x="190413" y="1066800"/>
            <a:ext cx="11804822" cy="5570355"/>
          </a:xfrm>
        </p:spPr>
        <p:txBody>
          <a:bodyPr>
            <a:noAutofit/>
          </a:bodyPr>
          <a:lstStyle/>
          <a:p>
            <a:pPr>
              <a:lnSpc>
                <a:spcPct val="100000"/>
              </a:lnSpc>
            </a:pPr>
            <a:r>
              <a:rPr lang="en-US" dirty="0" smtClean="0"/>
              <a:t>The job interview is a </a:t>
            </a:r>
            <a:r>
              <a:rPr lang="en-US" dirty="0" smtClean="0">
                <a:solidFill>
                  <a:schemeClr val="tx2">
                    <a:lumMod val="75000"/>
                  </a:schemeClr>
                </a:solidFill>
              </a:rPr>
              <a:t>stressful situation</a:t>
            </a:r>
            <a:r>
              <a:rPr lang="en-US" dirty="0" smtClean="0"/>
              <a:t>!</a:t>
            </a:r>
          </a:p>
          <a:p>
            <a:pPr lvl="1">
              <a:lnSpc>
                <a:spcPct val="100000"/>
              </a:lnSpc>
            </a:pPr>
            <a:r>
              <a:rPr lang="en-US" sz="3100" dirty="0" smtClean="0"/>
              <a:t>You need to present yourself in the best way</a:t>
            </a:r>
          </a:p>
          <a:p>
            <a:pPr lvl="1">
              <a:lnSpc>
                <a:spcPct val="100000"/>
              </a:lnSpc>
            </a:pPr>
            <a:r>
              <a:rPr lang="en-US" sz="3100" dirty="0" smtClean="0"/>
              <a:t>Many candidates </a:t>
            </a:r>
            <a:r>
              <a:rPr lang="en-US" sz="3100" dirty="0" smtClean="0"/>
              <a:t>fail to demonstrate their skills due to stress</a:t>
            </a:r>
          </a:p>
          <a:p>
            <a:pPr>
              <a:lnSpc>
                <a:spcPct val="100000"/>
              </a:lnSpc>
            </a:pPr>
            <a:r>
              <a:rPr lang="en-US" dirty="0" smtClean="0"/>
              <a:t>How to </a:t>
            </a:r>
            <a:r>
              <a:rPr lang="en-US" dirty="0" smtClean="0">
                <a:solidFill>
                  <a:schemeClr val="accent5">
                    <a:lumMod val="20000"/>
                    <a:lumOff val="80000"/>
                  </a:schemeClr>
                </a:solidFill>
              </a:rPr>
              <a:t>overcome the stress</a:t>
            </a:r>
            <a:r>
              <a:rPr lang="en-US" dirty="0" smtClean="0"/>
              <a:t>?</a:t>
            </a:r>
          </a:p>
          <a:p>
            <a:pPr lvl="1">
              <a:lnSpc>
                <a:spcPct val="100000"/>
              </a:lnSpc>
            </a:pPr>
            <a:r>
              <a:rPr lang="en-US" sz="3100" dirty="0" smtClean="0"/>
              <a:t>Just be </a:t>
            </a:r>
            <a:r>
              <a:rPr lang="en-US" sz="3100" dirty="0" smtClean="0">
                <a:solidFill>
                  <a:schemeClr val="tx2">
                    <a:lumMod val="75000"/>
                  </a:schemeClr>
                </a:solidFill>
              </a:rPr>
              <a:t>well prepared</a:t>
            </a:r>
            <a:r>
              <a:rPr lang="en-US" sz="3100" dirty="0" smtClean="0"/>
              <a:t>!</a:t>
            </a:r>
          </a:p>
          <a:p>
            <a:pPr lvl="1">
              <a:lnSpc>
                <a:spcPct val="100000"/>
              </a:lnSpc>
            </a:pPr>
            <a:r>
              <a:rPr lang="en-US" sz="3100" dirty="0" smtClean="0"/>
              <a:t>Prepare yourself for the </a:t>
            </a:r>
            <a:r>
              <a:rPr lang="en-US" sz="3100" dirty="0" smtClean="0"/>
              <a:t>technical</a:t>
            </a:r>
            <a:br>
              <a:rPr lang="en-US" sz="3100" dirty="0" smtClean="0"/>
            </a:br>
            <a:r>
              <a:rPr lang="en-US" sz="3100" dirty="0" smtClean="0"/>
              <a:t>and </a:t>
            </a:r>
            <a:r>
              <a:rPr lang="en-US" sz="3100" dirty="0" smtClean="0"/>
              <a:t>non-technical questions</a:t>
            </a:r>
          </a:p>
          <a:p>
            <a:pPr lvl="1">
              <a:lnSpc>
                <a:spcPct val="100000"/>
              </a:lnSpc>
            </a:pPr>
            <a:r>
              <a:rPr lang="en-US" sz="3100" dirty="0" smtClean="0"/>
              <a:t>Expect the questions and have good </a:t>
            </a:r>
            <a:r>
              <a:rPr lang="en-US" sz="3100" dirty="0" smtClean="0"/>
              <a:t>answers</a:t>
            </a:r>
          </a:p>
          <a:p>
            <a:pPr lvl="1">
              <a:lnSpc>
                <a:spcPct val="100000"/>
              </a:lnSpc>
            </a:pPr>
            <a:r>
              <a:rPr lang="en-US" sz="3100" dirty="0" smtClean="0"/>
              <a:t>Practice going to interviews</a:t>
            </a:r>
            <a:endParaRPr lang="en-US" sz="3100" dirty="0"/>
          </a:p>
        </p:txBody>
      </p:sp>
      <p:sp>
        <p:nvSpPr>
          <p:cNvPr id="2" name="Title 1"/>
          <p:cNvSpPr>
            <a:spLocks noGrp="1"/>
          </p:cNvSpPr>
          <p:nvPr>
            <p:ph type="title"/>
          </p:nvPr>
        </p:nvSpPr>
        <p:spPr/>
        <p:txBody>
          <a:bodyPr/>
          <a:lstStyle/>
          <a:p>
            <a:r>
              <a:rPr lang="en-US" dirty="0" smtClean="0"/>
              <a:t>How to Overcome the Stress?</a:t>
            </a:r>
            <a:endParaRPr lang="en-US" dirty="0"/>
          </a:p>
        </p:txBody>
      </p:sp>
      <p:pic>
        <p:nvPicPr>
          <p:cNvPr id="2050" name="Picture 2" descr="http://www.northshorehypnosis.com/StressFre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3412" y="3505200"/>
            <a:ext cx="1798069" cy="2697104"/>
          </a:xfrm>
          <a:prstGeom prst="roundRect">
            <a:avLst>
              <a:gd name="adj" fmla="val 3788"/>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1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50</a:t>
            </a:fld>
            <a:endParaRPr lang="en-US" dirty="0"/>
          </a:p>
        </p:txBody>
      </p:sp>
      <p:sp>
        <p:nvSpPr>
          <p:cNvPr id="3" name="Content Placeholder 2"/>
          <p:cNvSpPr>
            <a:spLocks noGrp="1"/>
          </p:cNvSpPr>
          <p:nvPr>
            <p:ph idx="1"/>
          </p:nvPr>
        </p:nvSpPr>
        <p:spPr/>
        <p:txBody>
          <a:bodyPr>
            <a:normAutofit/>
          </a:bodyPr>
          <a:lstStyle/>
          <a:p>
            <a:r>
              <a:rPr lang="en-US" dirty="0" smtClean="0"/>
              <a:t>Generally all kinds of </a:t>
            </a:r>
            <a:r>
              <a:rPr lang="en-US" dirty="0" smtClean="0">
                <a:solidFill>
                  <a:schemeClr val="tx2">
                    <a:lumMod val="75000"/>
                  </a:schemeClr>
                </a:solidFill>
              </a:rPr>
              <a:t>inadequate claims </a:t>
            </a:r>
            <a:r>
              <a:rPr lang="en-US" dirty="0" smtClean="0">
                <a:solidFill>
                  <a:schemeClr val="accent5">
                    <a:lumMod val="20000"/>
                    <a:lumOff val="80000"/>
                  </a:schemeClr>
                </a:solidFill>
              </a:rPr>
              <a:t>or pretentions are evil</a:t>
            </a:r>
          </a:p>
          <a:p>
            <a:pPr lvl="1"/>
            <a:r>
              <a:rPr lang="en-US" dirty="0" smtClean="0"/>
              <a:t>Requesting too high salary, too high position, too short work-time (less than 8 hours / day)</a:t>
            </a:r>
          </a:p>
          <a:p>
            <a:r>
              <a:rPr lang="en-US" dirty="0" smtClean="0">
                <a:solidFill>
                  <a:schemeClr val="tx2">
                    <a:lumMod val="75000"/>
                  </a:schemeClr>
                </a:solidFill>
              </a:rPr>
              <a:t>Being negative </a:t>
            </a:r>
            <a:r>
              <a:rPr lang="en-US" dirty="0" smtClean="0"/>
              <a:t>about something or someone</a:t>
            </a:r>
          </a:p>
          <a:p>
            <a:pPr lvl="1"/>
            <a:r>
              <a:rPr lang="en-US" dirty="0" smtClean="0"/>
              <a:t>Be positive, be successful, be skillful, be professional, don't blame somebody else!</a:t>
            </a:r>
          </a:p>
          <a:p>
            <a:r>
              <a:rPr lang="en-US" dirty="0" smtClean="0"/>
              <a:t>You should demonstrate </a:t>
            </a:r>
            <a:r>
              <a:rPr lang="en-US" dirty="0" smtClean="0"/>
              <a:t>motivation </a:t>
            </a:r>
            <a:r>
              <a:rPr lang="en-US" dirty="0" smtClean="0"/>
              <a:t>to </a:t>
            </a:r>
            <a:r>
              <a:rPr lang="en-US" dirty="0" smtClean="0">
                <a:solidFill>
                  <a:schemeClr val="tx2">
                    <a:lumMod val="75000"/>
                  </a:schemeClr>
                </a:solidFill>
              </a:rPr>
              <a:t>work hard for long-term</a:t>
            </a:r>
          </a:p>
          <a:p>
            <a:pPr lvl="1"/>
            <a:r>
              <a:rPr lang="en-US" dirty="0" smtClean="0"/>
              <a:t>Anything confirming the opposite is harmful</a:t>
            </a:r>
            <a:endParaRPr lang="en-US" dirty="0"/>
          </a:p>
        </p:txBody>
      </p:sp>
      <p:sp>
        <p:nvSpPr>
          <p:cNvPr id="2" name="Title 1"/>
          <p:cNvSpPr>
            <a:spLocks noGrp="1"/>
          </p:cNvSpPr>
          <p:nvPr>
            <p:ph type="title"/>
          </p:nvPr>
        </p:nvSpPr>
        <p:spPr/>
        <p:txBody>
          <a:bodyPr/>
          <a:lstStyle/>
          <a:p>
            <a:r>
              <a:rPr lang="en-US" dirty="0" smtClean="0"/>
              <a:t>Typical Mistakes</a:t>
            </a:r>
            <a:endParaRPr lang="en-US" dirty="0"/>
          </a:p>
        </p:txBody>
      </p:sp>
    </p:spTree>
    <p:extLst>
      <p:ext uri="{BB962C8B-B14F-4D97-AF65-F5344CB8AC3E}">
        <p14:creationId xmlns:p14="http://schemas.microsoft.com/office/powerpoint/2010/main" val="1947605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51</a:t>
            </a:fld>
            <a:endParaRPr lang="en-US" dirty="0"/>
          </a:p>
        </p:txBody>
      </p:sp>
      <p:sp>
        <p:nvSpPr>
          <p:cNvPr id="3" name="Content Placeholder 2"/>
          <p:cNvSpPr>
            <a:spLocks noGrp="1"/>
          </p:cNvSpPr>
          <p:nvPr>
            <p:ph idx="1"/>
          </p:nvPr>
        </p:nvSpPr>
        <p:spPr/>
        <p:txBody>
          <a:bodyPr/>
          <a:lstStyle/>
          <a:p>
            <a:pPr>
              <a:lnSpc>
                <a:spcPct val="110000"/>
              </a:lnSpc>
            </a:pPr>
            <a:r>
              <a:rPr lang="en-US" dirty="0" smtClean="0"/>
              <a:t>Requesting too high salary</a:t>
            </a:r>
            <a:endParaRPr lang="en-US" dirty="0"/>
          </a:p>
          <a:p>
            <a:pPr>
              <a:lnSpc>
                <a:spcPct val="110000"/>
              </a:lnSpc>
            </a:pPr>
            <a:endParaRPr lang="en-US" dirty="0" smtClean="0"/>
          </a:p>
          <a:p>
            <a:pPr>
              <a:lnSpc>
                <a:spcPct val="110000"/>
              </a:lnSpc>
              <a:spcBef>
                <a:spcPts val="3000"/>
              </a:spcBef>
            </a:pPr>
            <a:r>
              <a:rPr lang="en-US" dirty="0" smtClean="0"/>
              <a:t>Requesting too high position for a start</a:t>
            </a:r>
            <a:endParaRPr lang="en-US" dirty="0"/>
          </a:p>
          <a:p>
            <a:pPr>
              <a:lnSpc>
                <a:spcPct val="110000"/>
              </a:lnSpc>
            </a:pPr>
            <a:endParaRPr lang="en-US" dirty="0" smtClean="0"/>
          </a:p>
          <a:p>
            <a:pPr>
              <a:lnSpc>
                <a:spcPct val="110000"/>
              </a:lnSpc>
              <a:spcBef>
                <a:spcPts val="3000"/>
              </a:spcBef>
            </a:pPr>
            <a:r>
              <a:rPr lang="en-US" dirty="0" smtClean="0"/>
              <a:t>You should always show willingness to work for a long-term</a:t>
            </a:r>
            <a:endParaRPr lang="en-US" dirty="0"/>
          </a:p>
        </p:txBody>
      </p:sp>
      <p:sp>
        <p:nvSpPr>
          <p:cNvPr id="2" name="Title 1"/>
          <p:cNvSpPr>
            <a:spLocks noGrp="1"/>
          </p:cNvSpPr>
          <p:nvPr>
            <p:ph type="title"/>
          </p:nvPr>
        </p:nvSpPr>
        <p:spPr/>
        <p:txBody>
          <a:bodyPr/>
          <a:lstStyle/>
          <a:p>
            <a:r>
              <a:rPr lang="en-US" smtClean="0"/>
              <a:t>Typical Mistakes (2)</a:t>
            </a:r>
            <a:endParaRPr lang="en-US" dirty="0"/>
          </a:p>
        </p:txBody>
      </p:sp>
      <p:sp>
        <p:nvSpPr>
          <p:cNvPr id="5" name="Rectangle 4"/>
          <p:cNvSpPr>
            <a:spLocks noChangeArrowheads="1"/>
          </p:cNvSpPr>
          <p:nvPr/>
        </p:nvSpPr>
        <p:spPr bwMode="auto">
          <a:xfrm>
            <a:off x="836612" y="1934028"/>
            <a:ext cx="105156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 is my first job and I want to start with 1800 leva net salary because I am very smart and experienced.</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836612" y="5486400"/>
            <a:ext cx="105156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will work in your company for few months and will go abroad for a better job after I get some experience.</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836612" y="3715656"/>
            <a:ext cx="105156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want to start a job at some management position because I have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graduated </a:t>
            </a:r>
            <a:r>
              <a:rPr lang="en-US"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 University </a:t>
            </a:r>
            <a:r>
              <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UK.</a:t>
            </a:r>
            <a:endParaRPr lang="en-US"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165352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52</a:t>
            </a:fld>
            <a:endParaRPr lang="en-US" dirty="0"/>
          </a:p>
        </p:txBody>
      </p:sp>
      <p:sp>
        <p:nvSpPr>
          <p:cNvPr id="3" name="Content Placeholder 2"/>
          <p:cNvSpPr>
            <a:spLocks noGrp="1"/>
          </p:cNvSpPr>
          <p:nvPr>
            <p:ph idx="1"/>
          </p:nvPr>
        </p:nvSpPr>
        <p:spPr/>
        <p:txBody>
          <a:bodyPr/>
          <a:lstStyle/>
          <a:p>
            <a:r>
              <a:rPr lang="en-US" dirty="0" smtClean="0"/>
              <a:t>Putting university / exams as your first priority</a:t>
            </a:r>
          </a:p>
          <a:p>
            <a:endParaRPr lang="en-US" dirty="0"/>
          </a:p>
          <a:p>
            <a:endParaRPr lang="en-US" dirty="0" smtClean="0"/>
          </a:p>
          <a:p>
            <a:r>
              <a:rPr lang="en-US" dirty="0" smtClean="0"/>
              <a:t>You could say the same in a better way</a:t>
            </a:r>
            <a:endParaRPr lang="en-US" dirty="0"/>
          </a:p>
        </p:txBody>
      </p:sp>
      <p:sp>
        <p:nvSpPr>
          <p:cNvPr id="2" name="Title 1"/>
          <p:cNvSpPr>
            <a:spLocks noGrp="1"/>
          </p:cNvSpPr>
          <p:nvPr>
            <p:ph type="title"/>
          </p:nvPr>
        </p:nvSpPr>
        <p:spPr/>
        <p:txBody>
          <a:bodyPr/>
          <a:lstStyle/>
          <a:p>
            <a:r>
              <a:rPr lang="en-US" dirty="0" smtClean="0"/>
              <a:t>Typical Mistakes (3)</a:t>
            </a:r>
            <a:endParaRPr lang="en-US" dirty="0"/>
          </a:p>
        </p:txBody>
      </p:sp>
      <p:sp>
        <p:nvSpPr>
          <p:cNvPr id="5" name="Rectangle 4"/>
          <p:cNvSpPr>
            <a:spLocks noChangeArrowheads="1"/>
          </p:cNvSpPr>
          <p:nvPr/>
        </p:nvSpPr>
        <p:spPr bwMode="auto">
          <a:xfrm>
            <a:off x="836612" y="1956137"/>
            <a:ext cx="10515600"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want to start working but my University education is my first priority. Thus I will be unable to come at work each Tuesday and each Wednesday and when I have tests, exams and projects.</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836612" y="4114800"/>
            <a:ext cx="1051560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My first priority is my job. In the same time I have some commitments in the University but I am flexible to do my best to move them out of working time. Sometimes (e.g. once monthly) I will have to take tests / exams in the University and I hope we could find a way to avoid harmful consequences for my projects at work due to my eventual absence. Do you think this would be possible?</a:t>
            </a:r>
            <a:endParaRPr lang="en-US" sz="22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8766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6212" y="4724400"/>
            <a:ext cx="8938472" cy="820600"/>
          </a:xfrm>
        </p:spPr>
        <p:txBody>
          <a:bodyPr/>
          <a:lstStyle/>
          <a:p>
            <a:r>
              <a:rPr lang="en-US" dirty="0" smtClean="0"/>
              <a:t>Other Hints</a:t>
            </a:r>
            <a:endParaRPr lang="en-US" dirty="0"/>
          </a:p>
        </p:txBody>
      </p:sp>
      <p:sp>
        <p:nvSpPr>
          <p:cNvPr id="6" name="Subtitle 5"/>
          <p:cNvSpPr>
            <a:spLocks noGrp="1"/>
          </p:cNvSpPr>
          <p:nvPr>
            <p:ph type="body" idx="1"/>
          </p:nvPr>
        </p:nvSpPr>
        <p:spPr>
          <a:xfrm>
            <a:off x="1446212" y="5602568"/>
            <a:ext cx="8938472" cy="688256"/>
          </a:xfrm>
        </p:spPr>
        <p:txBody>
          <a:bodyPr/>
          <a:lstStyle/>
          <a:p>
            <a:r>
              <a:rPr lang="en-US" smtClean="0"/>
              <a:t>Do not Come Late, Usual Dressing, …</a:t>
            </a:r>
            <a:endParaRPr lang="en-US" dirty="0"/>
          </a:p>
        </p:txBody>
      </p:sp>
      <p:pic>
        <p:nvPicPr>
          <p:cNvPr id="25602" name="Picture 2" descr="http://www.portpix.com.au/picts/hints-and-tip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285" y="1066800"/>
            <a:ext cx="4124326" cy="3405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46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54</a:t>
            </a:fld>
            <a:endParaRPr lang="en-US" dirty="0"/>
          </a:p>
        </p:txBody>
      </p:sp>
      <p:sp>
        <p:nvSpPr>
          <p:cNvPr id="3" name="Content Placeholder 2"/>
          <p:cNvSpPr>
            <a:spLocks noGrp="1"/>
          </p:cNvSpPr>
          <p:nvPr>
            <p:ph idx="1"/>
          </p:nvPr>
        </p:nvSpPr>
        <p:spPr/>
        <p:txBody>
          <a:bodyPr/>
          <a:lstStyle/>
          <a:p>
            <a:r>
              <a:rPr lang="en-US" dirty="0" smtClean="0"/>
              <a:t>Be sure to </a:t>
            </a:r>
            <a:r>
              <a:rPr lang="en-US" dirty="0" smtClean="0">
                <a:solidFill>
                  <a:schemeClr val="accent5">
                    <a:lumMod val="20000"/>
                    <a:lumOff val="80000"/>
                  </a:schemeClr>
                </a:solidFill>
              </a:rPr>
              <a:t>come exactly </a:t>
            </a:r>
            <a:r>
              <a:rPr lang="en-US" dirty="0" smtClean="0">
                <a:solidFill>
                  <a:schemeClr val="tx2">
                    <a:lumMod val="75000"/>
                  </a:schemeClr>
                </a:solidFill>
              </a:rPr>
              <a:t>at the appointed time</a:t>
            </a:r>
          </a:p>
          <a:p>
            <a:pPr lvl="1"/>
            <a:r>
              <a:rPr lang="en-US" dirty="0" smtClean="0"/>
              <a:t>Don't come later</a:t>
            </a:r>
            <a:r>
              <a:rPr lang="en-US" dirty="0" smtClean="0"/>
              <a:t>!</a:t>
            </a:r>
          </a:p>
          <a:p>
            <a:pPr lvl="1"/>
            <a:r>
              <a:rPr lang="en-US" dirty="0" smtClean="0"/>
              <a:t>Eventually come </a:t>
            </a:r>
            <a:r>
              <a:rPr lang="en-US" dirty="0" smtClean="0">
                <a:latin typeface="Consolas" pitchFamily="49" charset="0"/>
                <a:cs typeface="Consolas" pitchFamily="49" charset="0"/>
              </a:rPr>
              <a:t>5-10</a:t>
            </a:r>
            <a:r>
              <a:rPr lang="en-US" dirty="0" smtClean="0"/>
              <a:t> </a:t>
            </a:r>
            <a:r>
              <a:rPr lang="en-US" dirty="0" smtClean="0"/>
              <a:t>minutes </a:t>
            </a:r>
            <a:r>
              <a:rPr lang="en-US" dirty="0" smtClean="0"/>
              <a:t>ahead (not too early)</a:t>
            </a:r>
            <a:endParaRPr lang="en-US" dirty="0" smtClean="0"/>
          </a:p>
          <a:p>
            <a:r>
              <a:rPr lang="en-US" dirty="0" smtClean="0"/>
              <a:t>Dressing </a:t>
            </a:r>
            <a:r>
              <a:rPr lang="en-US" dirty="0" smtClean="0"/>
              <a:t>code</a:t>
            </a:r>
            <a:r>
              <a:rPr lang="bg-BG" dirty="0" smtClean="0"/>
              <a:t>: </a:t>
            </a:r>
            <a:r>
              <a:rPr lang="en-US" dirty="0" smtClean="0"/>
              <a:t>everyday </a:t>
            </a:r>
            <a:r>
              <a:rPr lang="en-US" dirty="0"/>
              <a:t>style</a:t>
            </a:r>
          </a:p>
          <a:p>
            <a:pPr lvl="1"/>
            <a:r>
              <a:rPr lang="en-US" dirty="0"/>
              <a:t>Software engineers do not need to wear a suit</a:t>
            </a:r>
          </a:p>
          <a:p>
            <a:pPr lvl="1"/>
            <a:r>
              <a:rPr lang="en-US" dirty="0" smtClean="0"/>
              <a:t>Typical interview clothes: shirt + jeans</a:t>
            </a:r>
            <a:endParaRPr lang="en-US" dirty="0" smtClean="0"/>
          </a:p>
          <a:p>
            <a:r>
              <a:rPr lang="en-US" dirty="0" smtClean="0"/>
              <a:t>If </a:t>
            </a:r>
            <a:r>
              <a:rPr lang="en-US" dirty="0" smtClean="0"/>
              <a:t>you are nervous, train for the </a:t>
            </a:r>
            <a:r>
              <a:rPr lang="en-US" dirty="0" smtClean="0"/>
              <a:t>interview</a:t>
            </a:r>
          </a:p>
          <a:p>
            <a:pPr lvl="1"/>
            <a:r>
              <a:rPr lang="en-US" dirty="0" smtClean="0"/>
              <a:t>After 5-6 interviews, you will feel comfortable</a:t>
            </a:r>
            <a:endParaRPr lang="en-US" dirty="0"/>
          </a:p>
        </p:txBody>
      </p:sp>
      <p:sp>
        <p:nvSpPr>
          <p:cNvPr id="2" name="Title 1"/>
          <p:cNvSpPr>
            <a:spLocks noGrp="1"/>
          </p:cNvSpPr>
          <p:nvPr>
            <p:ph type="title"/>
          </p:nvPr>
        </p:nvSpPr>
        <p:spPr/>
        <p:txBody>
          <a:bodyPr/>
          <a:lstStyle/>
          <a:p>
            <a:r>
              <a:rPr lang="en-US" dirty="0" smtClean="0"/>
              <a:t>Other Hints</a:t>
            </a:r>
            <a:endParaRPr lang="en-US" dirty="0"/>
          </a:p>
        </p:txBody>
      </p:sp>
    </p:spTree>
    <p:extLst>
      <p:ext uri="{BB962C8B-B14F-4D97-AF65-F5344CB8AC3E}">
        <p14:creationId xmlns:p14="http://schemas.microsoft.com/office/powerpoint/2010/main" val="1614456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55</a:t>
            </a:fld>
            <a:endParaRPr lang="en-US" dirty="0"/>
          </a:p>
        </p:txBody>
      </p:sp>
      <p:sp>
        <p:nvSpPr>
          <p:cNvPr id="3" name="Content Placeholder 2"/>
          <p:cNvSpPr>
            <a:spLocks noGrp="1"/>
          </p:cNvSpPr>
          <p:nvPr>
            <p:ph idx="1"/>
          </p:nvPr>
        </p:nvSpPr>
        <p:spPr/>
        <p:txBody>
          <a:bodyPr/>
          <a:lstStyle/>
          <a:p>
            <a:r>
              <a:rPr lang="en-US" dirty="0" smtClean="0"/>
              <a:t>Some developers are not hired due to bad </a:t>
            </a:r>
            <a:r>
              <a:rPr lang="en-US" dirty="0" smtClean="0">
                <a:solidFill>
                  <a:schemeClr val="tx2">
                    <a:lumMod val="75000"/>
                  </a:schemeClr>
                </a:solidFill>
              </a:rPr>
              <a:t>hygiene</a:t>
            </a:r>
          </a:p>
          <a:p>
            <a:pPr lvl="1"/>
            <a:r>
              <a:rPr lang="en-US" dirty="0" smtClean="0"/>
              <a:t>Take a </a:t>
            </a:r>
            <a:r>
              <a:rPr lang="en-US" dirty="0" smtClean="0">
                <a:solidFill>
                  <a:schemeClr val="tx2">
                    <a:lumMod val="75000"/>
                  </a:schemeClr>
                </a:solidFill>
              </a:rPr>
              <a:t>bath</a:t>
            </a:r>
            <a:r>
              <a:rPr lang="en-US" dirty="0" smtClean="0"/>
              <a:t> every day, especially before the interview</a:t>
            </a:r>
          </a:p>
          <a:p>
            <a:pPr lvl="1"/>
            <a:r>
              <a:rPr lang="en-US" dirty="0" smtClean="0"/>
              <a:t>Clean regularly your </a:t>
            </a:r>
            <a:r>
              <a:rPr lang="en-US" dirty="0" smtClean="0">
                <a:solidFill>
                  <a:schemeClr val="tx2">
                    <a:lumMod val="75000"/>
                  </a:schemeClr>
                </a:solidFill>
              </a:rPr>
              <a:t>teeth</a:t>
            </a:r>
          </a:p>
          <a:p>
            <a:pPr lvl="2"/>
            <a:r>
              <a:rPr lang="en-US" dirty="0" smtClean="0"/>
              <a:t>Use toothbrush and toothpaste </a:t>
            </a:r>
          </a:p>
          <a:p>
            <a:pPr lvl="2"/>
            <a:r>
              <a:rPr lang="en-US" dirty="0"/>
              <a:t>Use dental </a:t>
            </a:r>
            <a:r>
              <a:rPr lang="en-US" dirty="0" smtClean="0"/>
              <a:t>floss, </a:t>
            </a:r>
            <a:r>
              <a:rPr lang="en-US" dirty="0"/>
              <a:t>visit dentist, use mouthwash </a:t>
            </a:r>
            <a:endParaRPr lang="en-US" dirty="0" smtClean="0"/>
          </a:p>
          <a:p>
            <a:pPr lvl="1"/>
            <a:r>
              <a:rPr lang="en-US" dirty="0" smtClean="0"/>
              <a:t>Deodorant sticks exist</a:t>
            </a:r>
          </a:p>
          <a:p>
            <a:pPr lvl="2"/>
            <a:r>
              <a:rPr lang="en-US" dirty="0" smtClean="0"/>
              <a:t>J</a:t>
            </a:r>
            <a:r>
              <a:rPr lang="en-US" dirty="0" smtClean="0">
                <a:sym typeface="Wingdings" panose="05000000000000000000" pitchFamily="2" charset="2"/>
              </a:rPr>
              <a:t>ust use them after taking a bath</a:t>
            </a:r>
            <a:endParaRPr lang="en-US" dirty="0" smtClean="0"/>
          </a:p>
          <a:p>
            <a:pPr lvl="1"/>
            <a:r>
              <a:rPr lang="en-US" dirty="0" smtClean="0"/>
              <a:t>Use clean, new clothes and shoes</a:t>
            </a:r>
            <a:endParaRPr lang="en-US" dirty="0"/>
          </a:p>
        </p:txBody>
      </p:sp>
      <p:sp>
        <p:nvSpPr>
          <p:cNvPr id="4" name="Title 3"/>
          <p:cNvSpPr>
            <a:spLocks noGrp="1"/>
          </p:cNvSpPr>
          <p:nvPr>
            <p:ph type="title"/>
          </p:nvPr>
        </p:nvSpPr>
        <p:spPr/>
        <p:txBody>
          <a:bodyPr/>
          <a:lstStyle/>
          <a:p>
            <a:r>
              <a:rPr lang="en-US" dirty="0" smtClean="0"/>
              <a:t>Personal Hygiene</a:t>
            </a:r>
            <a:endParaRPr lang="en-US" dirty="0"/>
          </a:p>
        </p:txBody>
      </p:sp>
      <p:pic>
        <p:nvPicPr>
          <p:cNvPr id="5" name="Picture 4"/>
          <p:cNvPicPr>
            <a:picLocks noChangeAspect="1"/>
          </p:cNvPicPr>
          <p:nvPr/>
        </p:nvPicPr>
        <p:blipFill>
          <a:blip r:embed="rId2"/>
          <a:stretch>
            <a:fillRect/>
          </a:stretch>
        </p:blipFill>
        <p:spPr>
          <a:xfrm>
            <a:off x="10277071" y="4038600"/>
            <a:ext cx="1175832" cy="2287438"/>
          </a:xfrm>
          <a:prstGeom prst="rect">
            <a:avLst/>
          </a:prstGeom>
        </p:spPr>
      </p:pic>
      <p:pic>
        <p:nvPicPr>
          <p:cNvPr id="6" name="Picture 5"/>
          <p:cNvPicPr>
            <a:picLocks noChangeAspect="1"/>
          </p:cNvPicPr>
          <p:nvPr/>
        </p:nvPicPr>
        <p:blipFill>
          <a:blip r:embed="rId3"/>
          <a:stretch>
            <a:fillRect/>
          </a:stretch>
        </p:blipFill>
        <p:spPr>
          <a:xfrm>
            <a:off x="8609012" y="4038599"/>
            <a:ext cx="1319891" cy="2287438"/>
          </a:xfrm>
          <a:prstGeom prst="rect">
            <a:avLst/>
          </a:prstGeom>
        </p:spPr>
      </p:pic>
      <p:pic>
        <p:nvPicPr>
          <p:cNvPr id="3080" name="Picture 8" descr="http://www.naturalgumption.com/wp-content/uploads/2013/05/ingredients-in-toothpas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26332" y="1371600"/>
            <a:ext cx="1554480" cy="2286000"/>
          </a:xfrm>
          <a:prstGeom prst="roundRect">
            <a:avLst>
              <a:gd name="adj" fmla="val 826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4417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56</a:t>
            </a:fld>
            <a:endParaRPr lang="en-US" dirty="0"/>
          </a:p>
        </p:txBody>
      </p:sp>
      <p:sp>
        <p:nvSpPr>
          <p:cNvPr id="2" name="Title 1"/>
          <p:cNvSpPr>
            <a:spLocks noGrp="1"/>
          </p:cNvSpPr>
          <p:nvPr>
            <p:ph type="title"/>
          </p:nvPr>
        </p:nvSpPr>
        <p:spPr/>
        <p:txBody>
          <a:bodyPr/>
          <a:lstStyle/>
          <a:p>
            <a:r>
              <a:rPr lang="en-US" dirty="0" smtClean="0"/>
              <a:t>Recommended Books</a:t>
            </a:r>
            <a:endParaRPr lang="en-US" dirty="0"/>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4070768"/>
            <a:ext cx="1485997" cy="211874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idx="1"/>
          </p:nvPr>
        </p:nvSpPr>
        <p:spPr>
          <a:xfrm>
            <a:off x="2669206" y="3921654"/>
            <a:ext cx="8530606" cy="2402946"/>
          </a:xfrm>
        </p:spPr>
        <p:txBody>
          <a:bodyPr>
            <a:normAutofit/>
          </a:bodyPr>
          <a:lstStyle/>
          <a:p>
            <a:pPr marL="0" indent="0">
              <a:lnSpc>
                <a:spcPts val="3600"/>
              </a:lnSpc>
              <a:spcBef>
                <a:spcPts val="1200"/>
              </a:spcBef>
              <a:buNone/>
            </a:pPr>
            <a:r>
              <a:rPr lang="en-US" sz="3200" noProof="1"/>
              <a:t>Programming Interviews Exposed: Secrets to Landing Your Next Job, Noah Suojanen, John Mongan, Noah Kindler, Eric Giguere, 3</a:t>
            </a:r>
            <a:r>
              <a:rPr lang="en-US" sz="3200" baseline="30000" noProof="1" smtClean="0"/>
              <a:t>rd</a:t>
            </a:r>
            <a:r>
              <a:rPr lang="en-US" sz="3200" noProof="1"/>
              <a:t> edition, Wrox, 2012, ISBN</a:t>
            </a:r>
            <a:r>
              <a:rPr lang="en-US" sz="3200" noProof="1"/>
              <a:t>: </a:t>
            </a:r>
            <a:r>
              <a:rPr lang="en-US" sz="3200" noProof="1" smtClean="0"/>
              <a:t>1118261364</a:t>
            </a:r>
            <a:br>
              <a:rPr lang="en-US" sz="3200" noProof="1" smtClean="0"/>
            </a:br>
            <a:r>
              <a:rPr lang="en-US" sz="3200" dirty="0" smtClean="0">
                <a:hlinkClick r:id="rId3"/>
              </a:rPr>
              <a:t>http://www.amazon.com/dp/0935713425</a:t>
            </a:r>
            <a:endParaRPr lang="en-US" sz="3200" dirty="0"/>
          </a:p>
        </p:txBody>
      </p:sp>
      <p:sp>
        <p:nvSpPr>
          <p:cNvPr id="9" name="Rectangle 8"/>
          <p:cNvSpPr/>
          <p:nvPr/>
        </p:nvSpPr>
        <p:spPr>
          <a:xfrm>
            <a:off x="2669205" y="1483753"/>
            <a:ext cx="8530607" cy="1938992"/>
          </a:xfrm>
          <a:prstGeom prst="rect">
            <a:avLst/>
          </a:prstGeom>
        </p:spPr>
        <p:txBody>
          <a:bodyPr wrap="square">
            <a:spAutoFit/>
          </a:bodyPr>
          <a:lstStyle/>
          <a:p>
            <a:pPr lvl="0">
              <a:lnSpc>
                <a:spcPts val="3600"/>
              </a:lnSpc>
              <a:spcBef>
                <a:spcPts val="1200"/>
              </a:spcBef>
              <a:spcAft>
                <a:spcPts val="600"/>
              </a:spcAft>
              <a:buClr>
                <a:srgbClr val="F2B254"/>
              </a:buClr>
              <a:buSzPct val="100000"/>
            </a:pPr>
            <a:r>
              <a:rPr lang="en-US" sz="3200" dirty="0">
                <a:solidFill>
                  <a:prstClr val="white"/>
                </a:solidFill>
              </a:rPr>
              <a:t>Cracking the Coding Interview: 150 Programming Questions and </a:t>
            </a:r>
            <a:r>
              <a:rPr lang="en-US" sz="3200" dirty="0" smtClean="0">
                <a:solidFill>
                  <a:prstClr val="white"/>
                </a:solidFill>
              </a:rPr>
              <a:t>Solutions</a:t>
            </a:r>
            <a:r>
              <a:rPr lang="en-US" sz="3200" dirty="0">
                <a:solidFill>
                  <a:prstClr val="white"/>
                </a:solidFill>
              </a:rPr>
              <a:t>, Gayle </a:t>
            </a:r>
            <a:r>
              <a:rPr lang="en-US" sz="3200" noProof="1" smtClean="0">
                <a:solidFill>
                  <a:prstClr val="white"/>
                </a:solidFill>
              </a:rPr>
              <a:t>Laakmann</a:t>
            </a:r>
            <a:r>
              <a:rPr lang="en-US" sz="3200" dirty="0" smtClean="0">
                <a:solidFill>
                  <a:prstClr val="white"/>
                </a:solidFill>
              </a:rPr>
              <a:t> McDowell, 5</a:t>
            </a:r>
            <a:r>
              <a:rPr lang="en-US" sz="3200" baseline="30000" dirty="0" smtClean="0">
                <a:solidFill>
                  <a:prstClr val="white"/>
                </a:solidFill>
              </a:rPr>
              <a:t>th</a:t>
            </a:r>
            <a:r>
              <a:rPr lang="en-US" sz="3200" dirty="0" smtClean="0">
                <a:solidFill>
                  <a:prstClr val="white"/>
                </a:solidFill>
              </a:rPr>
              <a:t> edition</a:t>
            </a:r>
            <a:r>
              <a:rPr lang="en-US" sz="3200" dirty="0">
                <a:solidFill>
                  <a:prstClr val="white"/>
                </a:solidFill>
              </a:rPr>
              <a:t>, 2011, ISBN </a:t>
            </a:r>
            <a:r>
              <a:rPr lang="en-US" sz="3200" dirty="0" smtClean="0">
                <a:solidFill>
                  <a:prstClr val="white"/>
                </a:solidFill>
              </a:rPr>
              <a:t>098478280X</a:t>
            </a:r>
            <a:br>
              <a:rPr lang="en-US" sz="3200" dirty="0" smtClean="0">
                <a:solidFill>
                  <a:prstClr val="white"/>
                </a:solidFill>
              </a:rPr>
            </a:br>
            <a:r>
              <a:rPr lang="en-US" sz="3200" dirty="0" smtClean="0">
                <a:solidFill>
                  <a:prstClr val="white"/>
                </a:solidFill>
                <a:hlinkClick r:id="rId4"/>
              </a:rPr>
              <a:t>http</a:t>
            </a:r>
            <a:r>
              <a:rPr lang="en-US" sz="3200" dirty="0">
                <a:solidFill>
                  <a:prstClr val="white"/>
                </a:solidFill>
                <a:hlinkClick r:id="rId4"/>
              </a:rPr>
              <a:t>://www.amazon.com/dp/098478280X</a:t>
            </a:r>
            <a:r>
              <a:rPr lang="en-US" sz="3200" dirty="0" smtClean="0">
                <a:solidFill>
                  <a:prstClr val="white"/>
                </a:solidFill>
                <a:hlinkClick r:id="rId4"/>
              </a:rPr>
              <a:t>/</a:t>
            </a:r>
            <a:endParaRPr lang="en-US" sz="3200" u="sng" dirty="0">
              <a:solidFill>
                <a:prstClr val="white"/>
              </a:solidFill>
            </a:endParaRPr>
          </a:p>
        </p:txBody>
      </p:sp>
      <p:pic>
        <p:nvPicPr>
          <p:cNvPr id="2050" name="Picture 2" descr="http://img5a.flixcart.com/image/book/8/0/2/cracking-the-coding-interview-150-programming-questions-and-solutions-400x400-imadjeyetjvnhchb.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12" y="1371600"/>
            <a:ext cx="1485997" cy="2243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409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hlinkClick r:id="rId3"/>
              </a:rPr>
              <a:t>https://softuni.bg/courses/teamwork-and-personal-skills</a:t>
            </a:r>
            <a:r>
              <a:rPr lang="en-US" dirty="0" smtClean="0">
                <a:hlinkClick r:id="rId3"/>
              </a:rPr>
              <a:t>/</a:t>
            </a:r>
            <a:endParaRPr lang="en-US" dirty="0"/>
          </a:p>
        </p:txBody>
      </p:sp>
      <p:sp>
        <p:nvSpPr>
          <p:cNvPr id="3" name="Title 2"/>
          <p:cNvSpPr>
            <a:spLocks noGrp="1"/>
          </p:cNvSpPr>
          <p:nvPr>
            <p:ph type="title"/>
          </p:nvPr>
        </p:nvSpPr>
        <p:spPr>
          <a:xfrm>
            <a:off x="188815" y="117000"/>
            <a:ext cx="9531686" cy="1407000"/>
          </a:xfrm>
        </p:spPr>
        <p:txBody>
          <a:bodyPr>
            <a:normAutofit/>
          </a:bodyPr>
          <a:lstStyle/>
          <a:p>
            <a:r>
              <a:rPr lang="en-US" dirty="0"/>
              <a:t>How to Pass </a:t>
            </a:r>
            <a:r>
              <a:rPr lang="en-US"/>
              <a:t>an </a:t>
            </a:r>
            <a:r>
              <a:rPr lang="en-US" smtClean="0"/>
              <a:t>Interview</a:t>
            </a:r>
            <a:br>
              <a:rPr lang="en-US" smtClean="0"/>
            </a:br>
            <a:r>
              <a:rPr lang="en-US" smtClean="0"/>
              <a:t>for </a:t>
            </a:r>
            <a:r>
              <a:rPr lang="en-US" dirty="0"/>
              <a:t>a Software Engineer?</a:t>
            </a:r>
            <a:endParaRPr lang="en-US" dirty="0"/>
          </a:p>
        </p:txBody>
      </p:sp>
    </p:spTree>
    <p:extLst>
      <p:ext uri="{BB962C8B-B14F-4D97-AF65-F5344CB8AC3E}">
        <p14:creationId xmlns:p14="http://schemas.microsoft.com/office/powerpoint/2010/main" val="3949309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a:t>
            </a:r>
            <a:r>
              <a:rPr lang="en-US" dirty="0" smtClean="0"/>
              <a:t>course (slides, examples, demos,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bg-BG" dirty="0" smtClean="0"/>
          </a:p>
          <a:p>
            <a:endParaRPr lang="bg-BG" sz="2400" dirty="0"/>
          </a:p>
          <a:p>
            <a:endParaRPr lang="bg-BG" sz="2400" dirty="0" smtClean="0"/>
          </a:p>
          <a:p>
            <a:endParaRPr lang="bg-BG" sz="24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58</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592" y="3810000"/>
            <a:ext cx="4896464" cy="1713158"/>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124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10" name="Picture 9"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pic>
        <p:nvPicPr>
          <p:cNvPr id="14" name="Picture 13" title="Software University">
            <a:hlinkClick r:id="rId4" tooltip="Software University"/>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spTree>
    <p:extLst>
      <p:ext uri="{BB962C8B-B14F-4D97-AF65-F5344CB8AC3E}">
        <p14:creationId xmlns:p14="http://schemas.microsoft.com/office/powerpoint/2010/main" val="293124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17612" y="1219200"/>
            <a:ext cx="9753600" cy="820600"/>
          </a:xfrm>
        </p:spPr>
        <p:txBody>
          <a:bodyPr/>
          <a:lstStyle/>
          <a:p>
            <a:r>
              <a:rPr lang="en-US" dirty="0"/>
              <a:t>Interview </a:t>
            </a:r>
            <a:r>
              <a:rPr lang="en-US" dirty="0" smtClean="0"/>
              <a:t>Preparation</a:t>
            </a:r>
            <a:endParaRPr lang="en-US" dirty="0"/>
          </a:p>
        </p:txBody>
      </p:sp>
      <p:sp>
        <p:nvSpPr>
          <p:cNvPr id="6" name="Subtitle 5"/>
          <p:cNvSpPr>
            <a:spLocks noGrp="1"/>
          </p:cNvSpPr>
          <p:nvPr>
            <p:ph type="subTitle" idx="1"/>
          </p:nvPr>
        </p:nvSpPr>
        <p:spPr>
          <a:xfrm>
            <a:off x="1217612" y="2116001"/>
            <a:ext cx="9753600" cy="1371598"/>
          </a:xfrm>
        </p:spPr>
        <p:txBody>
          <a:bodyPr/>
          <a:lstStyle/>
          <a:p>
            <a:r>
              <a:rPr lang="en-US" dirty="0" smtClean="0"/>
              <a:t>What is the Best Way to Prepare Yourself for an Upcoming Interview?</a:t>
            </a:r>
            <a:endParaRPr lang="en-US" dirty="0"/>
          </a:p>
        </p:txBody>
      </p:sp>
      <p:pic>
        <p:nvPicPr>
          <p:cNvPr id="2050" name="Picture 2" descr="http://t1.gstatic.com/images?q=tbn:ANd9GcQHk5_iC6-b275P5biphNKt49LgIqQeGMPbkEa19qtSoYiH87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612" y="3860518"/>
            <a:ext cx="3657600" cy="2342944"/>
          </a:xfrm>
          <a:prstGeom prst="roundRect">
            <a:avLst>
              <a:gd name="adj" fmla="val 3062"/>
            </a:avLst>
          </a:prstGeom>
          <a:noFill/>
          <a:ln>
            <a:solidFill>
              <a:srgbClr val="FAF8D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7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3" name="Content Placeholder 2"/>
          <p:cNvSpPr>
            <a:spLocks noGrp="1"/>
          </p:cNvSpPr>
          <p:nvPr>
            <p:ph idx="1"/>
          </p:nvPr>
        </p:nvSpPr>
        <p:spPr/>
        <p:txBody>
          <a:bodyPr>
            <a:normAutofit/>
          </a:bodyPr>
          <a:lstStyle/>
          <a:p>
            <a:r>
              <a:rPr lang="en-US" dirty="0"/>
              <a:t>Once you have scheduled and </a:t>
            </a:r>
            <a:r>
              <a:rPr lang="en-US" dirty="0" smtClean="0"/>
              <a:t>interview</a:t>
            </a:r>
            <a:endParaRPr lang="en-US" dirty="0">
              <a:solidFill>
                <a:schemeClr val="tx2">
                  <a:lumMod val="75000"/>
                </a:schemeClr>
              </a:solidFill>
            </a:endParaRPr>
          </a:p>
          <a:p>
            <a:pPr lvl="1"/>
            <a:r>
              <a:rPr lang="en-US" dirty="0" smtClean="0"/>
              <a:t>Put </a:t>
            </a:r>
            <a:r>
              <a:rPr lang="en-US" dirty="0"/>
              <a:t>enough effort in your </a:t>
            </a:r>
            <a:r>
              <a:rPr lang="en-US" dirty="0">
                <a:solidFill>
                  <a:schemeClr val="tx2">
                    <a:lumMod val="75000"/>
                  </a:schemeClr>
                </a:solidFill>
              </a:rPr>
              <a:t>interview preparation</a:t>
            </a:r>
          </a:p>
          <a:p>
            <a:pPr lvl="1"/>
            <a:r>
              <a:rPr lang="en-US" dirty="0"/>
              <a:t>Half an hour is not enough, invest </a:t>
            </a:r>
            <a:r>
              <a:rPr lang="en-US" dirty="0" smtClean="0"/>
              <a:t>a </a:t>
            </a:r>
            <a:r>
              <a:rPr lang="en-US" dirty="0"/>
              <a:t>few days</a:t>
            </a:r>
          </a:p>
          <a:p>
            <a:r>
              <a:rPr lang="en-US" dirty="0"/>
              <a:t>Steps to prepare for an interview</a:t>
            </a:r>
          </a:p>
          <a:p>
            <a:pPr lvl="1"/>
            <a:r>
              <a:rPr lang="en-US" dirty="0"/>
              <a:t>Research the company and the HRs</a:t>
            </a:r>
          </a:p>
          <a:p>
            <a:pPr lvl="1"/>
            <a:r>
              <a:rPr lang="en-US" dirty="0"/>
              <a:t>Research the offered position</a:t>
            </a:r>
          </a:p>
          <a:p>
            <a:pPr lvl="1"/>
            <a:r>
              <a:rPr lang="en-US" dirty="0"/>
              <a:t>Prepare for technical questions</a:t>
            </a:r>
          </a:p>
          <a:p>
            <a:pPr lvl="1"/>
            <a:r>
              <a:rPr lang="en-US" dirty="0"/>
              <a:t>Prepare for personality questions</a:t>
            </a:r>
          </a:p>
        </p:txBody>
      </p:sp>
      <p:sp>
        <p:nvSpPr>
          <p:cNvPr id="2" name="Title 1"/>
          <p:cNvSpPr>
            <a:spLocks noGrp="1"/>
          </p:cNvSpPr>
          <p:nvPr>
            <p:ph type="title"/>
          </p:nvPr>
        </p:nvSpPr>
        <p:spPr/>
        <p:txBody>
          <a:bodyPr>
            <a:normAutofit/>
          </a:bodyPr>
          <a:lstStyle/>
          <a:p>
            <a:r>
              <a:rPr lang="en-US" dirty="0"/>
              <a:t>Steps to Prepare for an Interview</a:t>
            </a:r>
            <a:endParaRPr lang="en-US" dirty="0"/>
          </a:p>
        </p:txBody>
      </p:sp>
      <p:pic>
        <p:nvPicPr>
          <p:cNvPr id="3074" name="Picture 2" descr="http://preparednesspro.files.wordpress.com/2009/07/prepare-now-race-against-tim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9066212" y="3886200"/>
            <a:ext cx="2090850" cy="2217366"/>
          </a:xfrm>
          <a:prstGeom prst="roundRect">
            <a:avLst>
              <a:gd name="adj" fmla="val 318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602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3" name="Content Placeholder 2"/>
          <p:cNvSpPr>
            <a:spLocks noGrp="1"/>
          </p:cNvSpPr>
          <p:nvPr>
            <p:ph idx="1"/>
          </p:nvPr>
        </p:nvSpPr>
        <p:spPr/>
        <p:txBody>
          <a:bodyPr>
            <a:noAutofit/>
          </a:bodyPr>
          <a:lstStyle/>
          <a:p>
            <a:pPr>
              <a:lnSpc>
                <a:spcPct val="100000"/>
              </a:lnSpc>
            </a:pPr>
            <a:r>
              <a:rPr lang="en-US" sz="3200" dirty="0" smtClean="0"/>
              <a:t>Always </a:t>
            </a:r>
            <a:r>
              <a:rPr lang="en-US" sz="3200" dirty="0" smtClean="0">
                <a:solidFill>
                  <a:schemeClr val="tx2">
                    <a:lumMod val="75000"/>
                  </a:schemeClr>
                </a:solidFill>
              </a:rPr>
              <a:t>research the company </a:t>
            </a:r>
            <a:r>
              <a:rPr lang="en-US" sz="3200" dirty="0" smtClean="0"/>
              <a:t>you apply for</a:t>
            </a:r>
          </a:p>
          <a:p>
            <a:pPr>
              <a:lnSpc>
                <a:spcPct val="100000"/>
              </a:lnSpc>
            </a:pPr>
            <a:r>
              <a:rPr lang="en-US" sz="3200" dirty="0" smtClean="0"/>
              <a:t>You should expect a question at the interview like "</a:t>
            </a:r>
            <a:r>
              <a:rPr lang="en-US" sz="3200" dirty="0" smtClean="0">
                <a:solidFill>
                  <a:schemeClr val="accent5">
                    <a:lumMod val="20000"/>
                    <a:lumOff val="80000"/>
                  </a:schemeClr>
                </a:solidFill>
              </a:rPr>
              <a:t>What do you know about our company?</a:t>
            </a:r>
            <a:r>
              <a:rPr lang="en-US" sz="3200" dirty="0" smtClean="0"/>
              <a:t>"</a:t>
            </a:r>
          </a:p>
          <a:p>
            <a:pPr lvl="1">
              <a:lnSpc>
                <a:spcPct val="100000"/>
              </a:lnSpc>
            </a:pPr>
            <a:r>
              <a:rPr lang="en-US" sz="3000" dirty="0" smtClean="0"/>
              <a:t>If you answer "Nothing", you will fail</a:t>
            </a:r>
          </a:p>
          <a:p>
            <a:pPr lvl="1">
              <a:lnSpc>
                <a:spcPct val="100000"/>
              </a:lnSpc>
            </a:pPr>
            <a:r>
              <a:rPr lang="en-US" sz="3000" dirty="0" smtClean="0"/>
              <a:t>If you say something incorrect, it is even worse</a:t>
            </a:r>
          </a:p>
          <a:p>
            <a:pPr>
              <a:lnSpc>
                <a:spcPct val="100000"/>
              </a:lnSpc>
            </a:pPr>
            <a:r>
              <a:rPr lang="en-US" sz="3200" dirty="0" smtClean="0">
                <a:solidFill>
                  <a:schemeClr val="accent5">
                    <a:lumMod val="20000"/>
                    <a:lumOff val="80000"/>
                  </a:schemeClr>
                </a:solidFill>
              </a:rPr>
              <a:t>How</a:t>
            </a:r>
            <a:r>
              <a:rPr lang="en-US" sz="3200" dirty="0" smtClean="0"/>
              <a:t> to find information?</a:t>
            </a:r>
          </a:p>
          <a:p>
            <a:pPr lvl="1">
              <a:lnSpc>
                <a:spcPct val="100000"/>
              </a:lnSpc>
            </a:pPr>
            <a:r>
              <a:rPr lang="en-US" sz="3000" dirty="0" smtClean="0"/>
              <a:t>Explore the </a:t>
            </a:r>
            <a:r>
              <a:rPr lang="en-US" sz="3000" dirty="0" smtClean="0"/>
              <a:t>company Web site, brochures, publications, ads, etc.</a:t>
            </a:r>
          </a:p>
          <a:p>
            <a:pPr lvl="1">
              <a:lnSpc>
                <a:spcPct val="100000"/>
              </a:lnSpc>
            </a:pPr>
            <a:r>
              <a:rPr lang="en-US" sz="3000" dirty="0" smtClean="0"/>
              <a:t>Look for articles, blogs, forums, etc.</a:t>
            </a:r>
          </a:p>
          <a:p>
            <a:pPr lvl="1">
              <a:lnSpc>
                <a:spcPct val="100000"/>
              </a:lnSpc>
            </a:pPr>
            <a:r>
              <a:rPr lang="en-US" sz="3000" dirty="0" smtClean="0"/>
              <a:t>Ask your friends what do they know</a:t>
            </a:r>
          </a:p>
        </p:txBody>
      </p:sp>
      <p:sp>
        <p:nvSpPr>
          <p:cNvPr id="2" name="Title 1"/>
          <p:cNvSpPr>
            <a:spLocks noGrp="1"/>
          </p:cNvSpPr>
          <p:nvPr>
            <p:ph type="title"/>
          </p:nvPr>
        </p:nvSpPr>
        <p:spPr/>
        <p:txBody>
          <a:bodyPr/>
          <a:lstStyle/>
          <a:p>
            <a:r>
              <a:rPr lang="en-US" dirty="0"/>
              <a:t>Research the </a:t>
            </a:r>
            <a:r>
              <a:rPr lang="en-US" dirty="0" smtClean="0"/>
              <a:t>Company</a:t>
            </a:r>
            <a:endParaRPr lang="en-US" dirty="0"/>
          </a:p>
        </p:txBody>
      </p:sp>
      <p:pic>
        <p:nvPicPr>
          <p:cNvPr id="4098" name="Picture 2" descr="http://www.2time-sys.com/2TimeBlog/wp-content/uploads/2008/10/magnifying_gla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7212" y="2819400"/>
            <a:ext cx="1849739" cy="1464377"/>
          </a:xfrm>
          <a:prstGeom prst="rect">
            <a:avLst/>
          </a:prstGeom>
          <a:noFill/>
          <a:effectLst>
            <a:glow rad="1397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257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3" name="Content Placeholder 2"/>
          <p:cNvSpPr>
            <a:spLocks noGrp="1"/>
          </p:cNvSpPr>
          <p:nvPr>
            <p:ph idx="1"/>
          </p:nvPr>
        </p:nvSpPr>
        <p:spPr/>
        <p:txBody>
          <a:bodyPr>
            <a:normAutofit/>
          </a:bodyPr>
          <a:lstStyle/>
          <a:p>
            <a:r>
              <a:rPr lang="en-US" dirty="0" smtClean="0">
                <a:solidFill>
                  <a:schemeClr val="accent5">
                    <a:lumMod val="20000"/>
                    <a:lumOff val="80000"/>
                  </a:schemeClr>
                </a:solidFill>
              </a:rPr>
              <a:t>What</a:t>
            </a:r>
            <a:r>
              <a:rPr lang="en-US" dirty="0" smtClean="0"/>
              <a:t> information you should know?</a:t>
            </a:r>
          </a:p>
          <a:p>
            <a:pPr lvl="1"/>
            <a:r>
              <a:rPr lang="en-US" dirty="0" smtClean="0"/>
              <a:t>The company </a:t>
            </a:r>
            <a:r>
              <a:rPr lang="en-US" dirty="0" smtClean="0">
                <a:solidFill>
                  <a:schemeClr val="tx2">
                    <a:lumMod val="75000"/>
                  </a:schemeClr>
                </a:solidFill>
              </a:rPr>
              <a:t>products</a:t>
            </a:r>
            <a:r>
              <a:rPr lang="en-US" dirty="0" smtClean="0"/>
              <a:t> / </a:t>
            </a:r>
            <a:r>
              <a:rPr lang="en-US" dirty="0" smtClean="0">
                <a:solidFill>
                  <a:schemeClr val="tx2">
                    <a:lumMod val="75000"/>
                  </a:schemeClr>
                </a:solidFill>
              </a:rPr>
              <a:t>services</a:t>
            </a:r>
            <a:r>
              <a:rPr lang="en-US" dirty="0" smtClean="0"/>
              <a:t> portfolio</a:t>
            </a:r>
          </a:p>
          <a:p>
            <a:pPr lvl="2"/>
            <a:r>
              <a:rPr lang="en-US" dirty="0"/>
              <a:t>Download the company's products and play with them</a:t>
            </a:r>
          </a:p>
          <a:p>
            <a:pPr lvl="1"/>
            <a:r>
              <a:rPr lang="en-US" dirty="0" smtClean="0"/>
              <a:t>The </a:t>
            </a:r>
            <a:r>
              <a:rPr lang="en-US" dirty="0" smtClean="0"/>
              <a:t>target market and customers</a:t>
            </a:r>
          </a:p>
          <a:p>
            <a:pPr lvl="1"/>
            <a:r>
              <a:rPr lang="en-US" dirty="0" smtClean="0"/>
              <a:t>The technologies used in the </a:t>
            </a:r>
            <a:r>
              <a:rPr lang="en-US" dirty="0" smtClean="0"/>
              <a:t>development</a:t>
            </a:r>
          </a:p>
          <a:p>
            <a:pPr lvl="2"/>
            <a:r>
              <a:rPr lang="en-US" dirty="0" smtClean="0"/>
              <a:t>E.g</a:t>
            </a:r>
            <a:r>
              <a:rPr lang="en-US" dirty="0" smtClean="0"/>
              <a:t>. </a:t>
            </a:r>
            <a:r>
              <a:rPr lang="en-US" dirty="0" smtClean="0"/>
              <a:t>PHP, JavaScript, Angular.js, </a:t>
            </a:r>
            <a:r>
              <a:rPr lang="en-US" dirty="0" smtClean="0"/>
              <a:t>MySQL</a:t>
            </a:r>
            <a:r>
              <a:rPr lang="en-US" dirty="0" smtClean="0"/>
              <a:t>, jQuery, </a:t>
            </a:r>
            <a:r>
              <a:rPr lang="en-US" dirty="0" smtClean="0"/>
              <a:t>etc</a:t>
            </a:r>
            <a:r>
              <a:rPr lang="en-US" dirty="0" smtClean="0"/>
              <a:t>.</a:t>
            </a:r>
            <a:endParaRPr lang="en-US" dirty="0" smtClean="0"/>
          </a:p>
          <a:p>
            <a:pPr lvl="1"/>
            <a:r>
              <a:rPr lang="en-US" dirty="0" smtClean="0"/>
              <a:t>The </a:t>
            </a:r>
            <a:r>
              <a:rPr lang="en-US" dirty="0" smtClean="0"/>
              <a:t>company mission, vision, projects, etc.</a:t>
            </a:r>
          </a:p>
          <a:p>
            <a:pPr lvl="1"/>
            <a:r>
              <a:rPr lang="en-US" dirty="0" smtClean="0"/>
              <a:t>The corporate culture, corporate values</a:t>
            </a:r>
            <a:endParaRPr lang="en-US" dirty="0"/>
          </a:p>
        </p:txBody>
      </p:sp>
      <p:sp>
        <p:nvSpPr>
          <p:cNvPr id="2" name="Title 1"/>
          <p:cNvSpPr>
            <a:spLocks noGrp="1"/>
          </p:cNvSpPr>
          <p:nvPr>
            <p:ph type="title"/>
          </p:nvPr>
        </p:nvSpPr>
        <p:spPr/>
        <p:txBody>
          <a:bodyPr/>
          <a:lstStyle/>
          <a:p>
            <a:r>
              <a:rPr lang="en-US" dirty="0"/>
              <a:t>Research the </a:t>
            </a:r>
            <a:r>
              <a:rPr lang="en-US" dirty="0" smtClean="0"/>
              <a:t>Company (2)</a:t>
            </a:r>
            <a:endParaRPr lang="en-US" dirty="0"/>
          </a:p>
        </p:txBody>
      </p:sp>
    </p:spTree>
    <p:extLst>
      <p:ext uri="{BB962C8B-B14F-4D97-AF65-F5344CB8AC3E}">
        <p14:creationId xmlns:p14="http://schemas.microsoft.com/office/powerpoint/2010/main" val="959527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3787</Words>
  <Application>Microsoft Office PowerPoint</Application>
  <PresentationFormat>Custom</PresentationFormat>
  <Paragraphs>462</Paragraphs>
  <Slides>59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Consolas</vt:lpstr>
      <vt:lpstr>Wingdings</vt:lpstr>
      <vt:lpstr>Wingdings 2</vt:lpstr>
      <vt:lpstr>SoftUni 16x9</vt:lpstr>
      <vt:lpstr>How to Pass an Interview for a Software Engineer?</vt:lpstr>
      <vt:lpstr>Table of Contents</vt:lpstr>
      <vt:lpstr>What is a Job Interview?</vt:lpstr>
      <vt:lpstr>What is a Job Interview?</vt:lpstr>
      <vt:lpstr>How to Overcome the Stress?</vt:lpstr>
      <vt:lpstr>Interview Preparation</vt:lpstr>
      <vt:lpstr>Steps to Prepare for an Interview</vt:lpstr>
      <vt:lpstr>Research the Company</vt:lpstr>
      <vt:lpstr>Research the Company (2)</vt:lpstr>
      <vt:lpstr>Research the Offered Position</vt:lpstr>
      <vt:lpstr>Prepare for Technical Questions</vt:lpstr>
      <vt:lpstr>Prepare for Technical Questions (2)</vt:lpstr>
      <vt:lpstr>The Interview Process</vt:lpstr>
      <vt:lpstr>Technical Interview: The Process</vt:lpstr>
      <vt:lpstr>Presenting the Company / Position</vt:lpstr>
      <vt:lpstr>Presenting Yourself</vt:lpstr>
      <vt:lpstr>Technical Assessment</vt:lpstr>
      <vt:lpstr>Technical Questions – Examples</vt:lpstr>
      <vt:lpstr>Technical Problem – Example</vt:lpstr>
      <vt:lpstr>Personal Character Assessment</vt:lpstr>
      <vt:lpstr>Personal Character Assessment (2)</vt:lpstr>
      <vt:lpstr>Negotiation</vt:lpstr>
      <vt:lpstr>Your Questions</vt:lpstr>
      <vt:lpstr>Typical Interview Questions and Answers</vt:lpstr>
      <vt:lpstr>Typical Interview Questions Categories</vt:lpstr>
      <vt:lpstr>General Questions</vt:lpstr>
      <vt:lpstr>Typical General Questions</vt:lpstr>
      <vt:lpstr>Typical General Questions (2)</vt:lpstr>
      <vt:lpstr>Your Last Employer</vt:lpstr>
      <vt:lpstr>Technical Questions</vt:lpstr>
      <vt:lpstr>Typical Technical Questions</vt:lpstr>
      <vt:lpstr>Typical Technical Questions (2)</vt:lpstr>
      <vt:lpstr>Typical Technical Questions (3)</vt:lpstr>
      <vt:lpstr>Typical Technical Questions (3)</vt:lpstr>
      <vt:lpstr>Typical Technical Questions (4)</vt:lpstr>
      <vt:lpstr>Typical Technical Questions (5)</vt:lpstr>
      <vt:lpstr>Typical Technical Questions (6)</vt:lpstr>
      <vt:lpstr>Abstract Thinking Questions</vt:lpstr>
      <vt:lpstr>Abstract Thinking Questions</vt:lpstr>
      <vt:lpstr>Personal Character Questions</vt:lpstr>
      <vt:lpstr>Personal Character Questions</vt:lpstr>
      <vt:lpstr>Personal Character Questions (2)</vt:lpstr>
      <vt:lpstr>Personal Character Questions (3)</vt:lpstr>
      <vt:lpstr>The "Salary" Question</vt:lpstr>
      <vt:lpstr>The "Salary" Question</vt:lpstr>
      <vt:lpstr>The "Salary" Question (2)</vt:lpstr>
      <vt:lpstr>The "Salary" Question (3)</vt:lpstr>
      <vt:lpstr>Typical Mistakes</vt:lpstr>
      <vt:lpstr>Typical Mistakes</vt:lpstr>
      <vt:lpstr>Typical Mistakes</vt:lpstr>
      <vt:lpstr>Typical Mistakes (2)</vt:lpstr>
      <vt:lpstr>Typical Mistakes (3)</vt:lpstr>
      <vt:lpstr>Other Hints</vt:lpstr>
      <vt:lpstr>Other Hints</vt:lpstr>
      <vt:lpstr>Personal Hygiene</vt:lpstr>
      <vt:lpstr>Recommended Books</vt:lpstr>
      <vt:lpstr>How to Pass an Interview for a Software Engineer?</vt:lpstr>
      <vt:lpstr>License</vt:lpstr>
      <vt:lpstr>Free Trainings @ Software University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Pass an Interview for a Software Engineer?</dc:title>
  <dc:subject>C# Basics Course</dc:subject>
  <dc:creator/>
  <cp:keywords>interview, job, job interview, IT interview, interview for developers, interview questions</cp:keywords>
  <dc:description>Software University Foundation - http://softuni.org</dc:description>
  <cp:lastModifiedBy/>
  <cp:revision>1</cp:revision>
  <dcterms:created xsi:type="dcterms:W3CDTF">2014-01-02T17:00:34Z</dcterms:created>
  <dcterms:modified xsi:type="dcterms:W3CDTF">2014-08-28T10:54:32Z</dcterms:modified>
  <cp:category>interview, job interview</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