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0.xml.rels" ContentType="application/vnd.openxmlformats-package.relationships+xml"/>
  <Override PartName="/ppt/notesSlides/notesSlide30.xml" ContentType="application/vnd.openxmlformats-officedocument.presentationml.notesSlide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87.png" ContentType="image/png"/>
  <Override PartName="/ppt/media/image84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78.png" ContentType="image/png"/>
  <Override PartName="/ppt/media/image85.jpeg" ContentType="image/jpe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0.png" ContentType="image/png"/>
  <Override PartName="/ppt/media/image59.png" ContentType="image/png"/>
  <Override PartName="/ppt/media/image58.png" ContentType="image/png"/>
  <Override PartName="/ppt/media/image52.png" ContentType="image/png"/>
  <Override PartName="/ppt/media/image61.png" ContentType="image/png"/>
  <Override PartName="/ppt/media/image50.wmf" ContentType="image/x-wmf"/>
  <Override PartName="/ppt/media/image49.png" ContentType="image/png"/>
  <Override PartName="/ppt/media/image48.png" ContentType="image/png"/>
  <Override PartName="/ppt/media/image20.wmf" ContentType="image/x-wmf"/>
  <Override PartName="/ppt/media/image86.gif" ContentType="image/gif"/>
  <Override PartName="/ppt/media/image19.wmf" ContentType="image/x-wmf"/>
  <Override PartName="/ppt/media/image33.png" ContentType="image/png"/>
  <Override PartName="/ppt/media/image17.wmf" ContentType="image/x-wmf"/>
  <Override PartName="/ppt/media/image16.png" ContentType="image/png"/>
  <Override PartName="/ppt/media/image15.png" ContentType="image/png"/>
  <Override PartName="/ppt/media/image13.wmf" ContentType="image/x-wmf"/>
  <Override PartName="/ppt/media/image47.png" ContentType="image/png"/>
  <Override PartName="/ppt/media/image12.png" ContentType="image/png"/>
  <Override PartName="/ppt/media/image55.png" ContentType="image/png"/>
  <Override PartName="/ppt/media/image5.png" ContentType="image/png"/>
  <Override PartName="/ppt/media/image54.png" ContentType="image/png"/>
  <Override PartName="/ppt/media/image4.png" ContentType="image/png"/>
  <Override PartName="/ppt/media/image73.jpeg" ContentType="image/jpeg"/>
  <Override PartName="/ppt/media/image53.png" ContentType="image/png"/>
  <Override PartName="/ppt/media/image3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62.png" ContentType="image/png"/>
  <Override PartName="/ppt/media/image51.wmf" ContentType="image/x-wmf"/>
  <Override PartName="/ppt/media/image1.wmf" ContentType="image/x-wmf"/>
  <Override PartName="/ppt/media/image22.png" ContentType="image/png"/>
  <Override PartName="/ppt/media/image83.jpeg" ContentType="image/jpeg"/>
  <Override PartName="/ppt/media/image57.png" ContentType="image/png"/>
  <Override PartName="/ppt/media/image7.png" ContentType="image/png"/>
  <Override PartName="/ppt/media/image63.png" ContentType="image/png"/>
  <Override PartName="/ppt/media/image2.wmf" ContentType="image/x-wmf"/>
  <Override PartName="/ppt/media/image69.png" ContentType="image/png"/>
  <Override PartName="/ppt/media/image8.wmf" ContentType="image/x-wmf"/>
  <Override PartName="/ppt/media/image10.png" ContentType="image/png"/>
  <Override PartName="/ppt/media/image11.png" ContentType="image/png"/>
  <Override PartName="/ppt/media/image9.wmf" ContentType="image/x-wmf"/>
  <Override PartName="/ppt/media/image14.wmf" ContentType="image/x-wmf"/>
  <Override PartName="/ppt/media/image25.png" ContentType="image/png"/>
  <Override PartName="/ppt/media/image26.png" ContentType="image/png"/>
  <Override PartName="/ppt/media/image38.png" ContentType="image/png"/>
  <Override PartName="/ppt/media/image27.wmf" ContentType="image/x-wmf"/>
  <Override PartName="/ppt/media/image41.png" ContentType="image/png"/>
  <Override PartName="/ppt/media/image39.png" ContentType="image/png"/>
  <Override PartName="/ppt/media/image28.wmf" ContentType="image/x-wmf"/>
  <Override PartName="/ppt/media/image31.wmf" ContentType="image/x-wmf"/>
  <Override PartName="/ppt/media/image42.png" ContentType="image/png"/>
  <Override PartName="/ppt/media/image18.wmf" ContentType="image/x-wmf"/>
  <Override PartName="/ppt/media/image29.png" ContentType="image/png"/>
  <Override PartName="/ppt/media/image30.png" ContentType="image/png"/>
  <Override PartName="/ppt/media/image23.wmf" ContentType="image/x-wmf"/>
  <Override PartName="/ppt/media/image34.png" ContentType="image/png"/>
  <Override PartName="/ppt/media/image24.wmf" ContentType="image/x-wmf"/>
  <Override PartName="/ppt/media/image35.png" ContentType="image/png"/>
  <Override PartName="/ppt/media/image36.png" ContentType="image/png"/>
  <Override PartName="/ppt/media/image37.png" ContentType="image/png"/>
  <Override PartName="/ppt/media/image40.png" ContentType="image/png"/>
  <Override PartName="/ppt/media/image32.wmf" ContentType="image/x-wmf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2.xml" ContentType="application/xml"/>
  <Override PartName="/customXml/item1.xml" ContentType="application/xml"/>
  <Override PartName="/customXml/itemProps2.xml" ContentType="application/vnd.openxmlformats-officedocument.customXmlProperties+xml"/>
  <Override PartName="/customXml/item3.xml" ContentType="application/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F7263ED-1B02-46A2-B39B-9501D6C28A5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3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3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3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3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3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9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DEA67EC-929B-471D-B5E2-0F58666AD90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4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4786C2E-57DB-4ADE-8AE9-E73654FE313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4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64DDD5-AE17-4ECA-B712-FAC8D19AE80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5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44AF4B0-BC78-4152-9B3F-DAFAF037AD5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4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5" name="TextShape 3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8" name="TextShape 3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1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59A1CBB-11DD-49C8-B359-E53CB1463EF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6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5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88901EC-0AC2-4524-B786-7D19A7DA8DD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6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8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4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5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3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4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3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7.wmf"/><Relationship Id="rId3" Type="http://schemas.openxmlformats.org/officeDocument/2006/relationships/image" Target="../media/image1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7.wmf"/><Relationship Id="rId3" Type="http://schemas.openxmlformats.org/officeDocument/2006/relationships/image" Target="../media/image28.wmf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1.wmf"/><Relationship Id="rId3" Type="http://schemas.openxmlformats.org/officeDocument/2006/relationships/image" Target="../media/image32.wmf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hyperlink" Target="https://softuni.org/" TargetMode="External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2.xml"/><Relationship Id="rId31" Type="http://schemas.openxmlformats.org/officeDocument/2006/relationships/slideLayout" Target="../slideLayouts/slideLayout93.xml"/><Relationship Id="rId32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50.wmf"/><Relationship Id="rId3" Type="http://schemas.openxmlformats.org/officeDocument/2006/relationships/image" Target="../media/image51.wmf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hyperlink" Target="https://softuni.bg/" TargetMode="External"/><Relationship Id="rId9" Type="http://schemas.openxmlformats.org/officeDocument/2006/relationships/hyperlink" Target="https://softuni.foundation/" TargetMode="External"/><Relationship Id="rId10" Type="http://schemas.openxmlformats.org/officeDocument/2006/relationships/hyperlink" Target="https://www.facebook.com/SoftwareUniversity" TargetMode="External"/><Relationship Id="rId11" Type="http://schemas.openxmlformats.org/officeDocument/2006/relationships/hyperlink" Target="https://forum.softuni.bg/" TargetMode="External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03.xml"/><Relationship Id="rId24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05.xml"/><Relationship Id="rId26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07.xml"/><Relationship Id="rId28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Background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Logo SoftUni" descr=""/>
          <p:cNvPicPr/>
          <p:nvPr/>
        </p:nvPicPr>
        <p:blipFill>
          <a:blip r:embed="rId4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" name="Picture SoftUni Mascot" descr=""/>
          <p:cNvPicPr/>
          <p:nvPr/>
        </p:nvPicPr>
        <p:blipFill>
          <a:blip r:embed="rId5"/>
          <a:stretch/>
        </p:blipFill>
        <p:spPr>
          <a:xfrm flipH="1">
            <a:off x="8849160" y="2609640"/>
            <a:ext cx="2788560" cy="3017880"/>
          </a:xfrm>
          <a:prstGeom prst="rect">
            <a:avLst/>
          </a:prstGeom>
          <a:ln>
            <a:noFill/>
          </a:ln>
        </p:spPr>
      </p:pic>
      <p:pic>
        <p:nvPicPr>
          <p:cNvPr id="7" name="Picture Logo Software University" descr=""/>
          <p:cNvPicPr/>
          <p:nvPr/>
        </p:nvPicPr>
        <p:blipFill>
          <a:blip r:embed="rId6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2" name="Picture Logo SoftUni" descr=""/>
          <p:cNvPicPr/>
          <p:nvPr/>
        </p:nvPicPr>
        <p:blipFill>
          <a:blip r:embed="rId7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pic>
        <p:nvPicPr>
          <p:cNvPr id="13" name="Picture Logo Software University" descr=""/>
          <p:cNvPicPr/>
          <p:nvPr/>
        </p:nvPicPr>
        <p:blipFill>
          <a:blip r:embed="rId8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51" name="Picture Background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73192E4-F3F3-423C-A647-C396E91BED6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3" name="Picture SoftUni Mascot" descr=""/>
          <p:cNvPicPr/>
          <p:nvPr/>
        </p:nvPicPr>
        <p:blipFill>
          <a:blip r:embed="rId4"/>
          <a:stretch/>
        </p:blipFill>
        <p:spPr>
          <a:xfrm flipH="1">
            <a:off x="9516240" y="3408480"/>
            <a:ext cx="2250720" cy="3044160"/>
          </a:xfrm>
          <a:prstGeom prst="rect">
            <a:avLst/>
          </a:prstGeom>
          <a:ln>
            <a:noFill/>
          </a:ln>
        </p:spPr>
      </p:pic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Logo Software University" descr=""/>
          <p:cNvPicPr/>
          <p:nvPr/>
        </p:nvPicPr>
        <p:blipFill>
          <a:blip r:embed="rId5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Logo Software University" descr=""/>
          <p:cNvPicPr/>
          <p:nvPr/>
        </p:nvPicPr>
        <p:blipFill>
          <a:blip r:embed="rId6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97" name="Picture Background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4DAB6CD-AC5F-4750-99A5-3DBCCCC7616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02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Logo Software University" descr=""/>
          <p:cNvPicPr/>
          <p:nvPr/>
        </p:nvPicPr>
        <p:blipFill>
          <a:blip r:embed="rId5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42" name="Picture Background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83" name="Picture Background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7ABE58-C75D-4D8A-AAA1-71E35334B0D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865880" y="1121040"/>
            <a:ext cx="10128960" cy="55461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87" name="Logo Software University" descr=""/>
          <p:cNvPicPr/>
          <p:nvPr/>
        </p:nvPicPr>
        <p:blipFill>
          <a:blip r:embed="rId4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188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189" name="Group 5"/>
          <p:cNvGrpSpPr/>
          <p:nvPr/>
        </p:nvGrpSpPr>
        <p:grpSpPr>
          <a:xfrm>
            <a:off x="185040" y="1868040"/>
            <a:ext cx="1937160" cy="3070080"/>
            <a:chOff x="185040" y="1868040"/>
            <a:chExt cx="1937160" cy="3070080"/>
          </a:xfrm>
        </p:grpSpPr>
        <p:grpSp>
          <p:nvGrpSpPr>
            <p:cNvPr id="190" name="Group 6"/>
            <p:cNvGrpSpPr/>
            <p:nvPr/>
          </p:nvGrpSpPr>
          <p:grpSpPr>
            <a:xfrm>
              <a:off x="185040" y="1868040"/>
              <a:ext cx="1937160" cy="2335680"/>
              <a:chOff x="185040" y="1868040"/>
              <a:chExt cx="1937160" cy="2335680"/>
            </a:xfrm>
          </p:grpSpPr>
          <p:sp>
            <p:nvSpPr>
              <p:cNvPr id="191" name="CustomShape 7"/>
              <p:cNvSpPr/>
              <p:nvPr/>
            </p:nvSpPr>
            <p:spPr>
              <a:xfrm>
                <a:off x="185040" y="1868040"/>
                <a:ext cx="1937160" cy="193716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8"/>
              <p:cNvSpPr/>
              <p:nvPr/>
            </p:nvSpPr>
            <p:spPr>
              <a:xfrm>
                <a:off x="69624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CustomShape 9"/>
              <p:cNvSpPr/>
              <p:nvPr/>
            </p:nvSpPr>
            <p:spPr>
              <a:xfrm flipH="1">
                <a:off x="40716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CustomShape 10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CustomShape 11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6" name="CustomShape 12"/>
            <p:cNvSpPr/>
            <p:nvPr/>
          </p:nvSpPr>
          <p:spPr>
            <a:xfrm>
              <a:off x="684720" y="4548240"/>
              <a:ext cx="93780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13"/>
            <p:cNvSpPr/>
            <p:nvPr/>
          </p:nvSpPr>
          <p:spPr>
            <a:xfrm>
              <a:off x="825840" y="4779000"/>
              <a:ext cx="65556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Line 14"/>
            <p:cNvSpPr/>
            <p:nvPr/>
          </p:nvSpPr>
          <p:spPr>
            <a:xfrm flipH="1" flipV="1">
              <a:off x="761400" y="2982240"/>
              <a:ext cx="17100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9" name="Line 15"/>
            <p:cNvSpPr/>
            <p:nvPr/>
          </p:nvSpPr>
          <p:spPr>
            <a:xfrm flipH="1">
              <a:off x="873360" y="3801240"/>
              <a:ext cx="559080" cy="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00" name="Group 16"/>
            <p:cNvGrpSpPr/>
            <p:nvPr/>
          </p:nvGrpSpPr>
          <p:grpSpPr>
            <a:xfrm>
              <a:off x="476280" y="2594880"/>
              <a:ext cx="462600" cy="474840"/>
              <a:chOff x="476280" y="2594880"/>
              <a:chExt cx="462600" cy="474840"/>
            </a:xfrm>
          </p:grpSpPr>
          <p:sp>
            <p:nvSpPr>
              <p:cNvPr id="201" name="Line 17"/>
              <p:cNvSpPr/>
              <p:nvPr/>
            </p:nvSpPr>
            <p:spPr>
              <a:xfrm flipH="1" flipV="1">
                <a:off x="47808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2" name="Line 18"/>
              <p:cNvSpPr/>
              <p:nvPr/>
            </p:nvSpPr>
            <p:spPr>
              <a:xfrm flipH="1">
                <a:off x="47628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03" name="Line 19"/>
            <p:cNvSpPr/>
            <p:nvPr/>
          </p:nvSpPr>
          <p:spPr>
            <a:xfrm flipV="1">
              <a:off x="1371240" y="2982240"/>
              <a:ext cx="15084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4" name="CustomShape 20"/>
            <p:cNvSpPr/>
            <p:nvPr/>
          </p:nvSpPr>
          <p:spPr>
            <a:xfrm>
              <a:off x="637560" y="4317480"/>
              <a:ext cx="103212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5" name="Group 21"/>
            <p:cNvGrpSpPr/>
            <p:nvPr/>
          </p:nvGrpSpPr>
          <p:grpSpPr>
            <a:xfrm>
              <a:off x="1356840" y="2594880"/>
              <a:ext cx="462600" cy="474840"/>
              <a:chOff x="1356840" y="2594880"/>
              <a:chExt cx="462600" cy="474840"/>
            </a:xfrm>
          </p:grpSpPr>
          <p:sp>
            <p:nvSpPr>
              <p:cNvPr id="206" name="Line 22"/>
              <p:cNvSpPr/>
              <p:nvPr/>
            </p:nvSpPr>
            <p:spPr>
              <a:xfrm flipV="1">
                <a:off x="135684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7" name="Line 23"/>
              <p:cNvSpPr/>
              <p:nvPr/>
            </p:nvSpPr>
            <p:spPr>
              <a:xfrm>
                <a:off x="135864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208" name="Line 24"/>
          <p:cNvSpPr/>
          <p:nvPr/>
        </p:nvSpPr>
        <p:spPr>
          <a:xfrm flipH="1">
            <a:off x="673560" y="4203720"/>
            <a:ext cx="955080" cy="0"/>
          </a:xfrm>
          <a:prstGeom prst="line">
            <a:avLst/>
          </a:prstGeom>
          <a:ln w="38160">
            <a:solidFill>
              <a:srgbClr val="46464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9" name="Logo Software University" descr=""/>
          <p:cNvPicPr/>
          <p:nvPr/>
        </p:nvPicPr>
        <p:blipFill>
          <a:blip r:embed="rId5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247" name="Picture Background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2BB4C4C-C06D-4529-8320-DA9EB40F857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1673640" y="1121040"/>
            <a:ext cx="10321200" cy="55461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51" name="Logo Software University" descr=""/>
          <p:cNvPicPr/>
          <p:nvPr/>
        </p:nvPicPr>
        <p:blipFill>
          <a:blip r:embed="rId4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252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253" name="Group 5"/>
          <p:cNvGrpSpPr/>
          <p:nvPr/>
        </p:nvGrpSpPr>
        <p:grpSpPr>
          <a:xfrm>
            <a:off x="392760" y="3429000"/>
            <a:ext cx="1521720" cy="2411640"/>
            <a:chOff x="392760" y="3429000"/>
            <a:chExt cx="1521720" cy="2411640"/>
          </a:xfrm>
        </p:grpSpPr>
        <p:grpSp>
          <p:nvGrpSpPr>
            <p:cNvPr id="254" name="Group 6"/>
            <p:cNvGrpSpPr/>
            <p:nvPr/>
          </p:nvGrpSpPr>
          <p:grpSpPr>
            <a:xfrm>
              <a:off x="392760" y="3429000"/>
              <a:ext cx="1521720" cy="1834200"/>
              <a:chOff x="392760" y="3429000"/>
              <a:chExt cx="1521720" cy="1834200"/>
            </a:xfrm>
          </p:grpSpPr>
          <p:sp>
            <p:nvSpPr>
              <p:cNvPr id="255" name="CustomShape 7"/>
              <p:cNvSpPr/>
              <p:nvPr/>
            </p:nvSpPr>
            <p:spPr>
              <a:xfrm>
                <a:off x="392760" y="3429000"/>
                <a:ext cx="1521720" cy="152172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CustomShape 8"/>
              <p:cNvSpPr/>
              <p:nvPr/>
            </p:nvSpPr>
            <p:spPr>
              <a:xfrm>
                <a:off x="794160" y="4595760"/>
                <a:ext cx="950040" cy="66744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CustomShape 9"/>
              <p:cNvSpPr/>
              <p:nvPr/>
            </p:nvSpPr>
            <p:spPr>
              <a:xfrm flipH="1">
                <a:off x="566640" y="4595760"/>
                <a:ext cx="950040" cy="66744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CustomShape 10"/>
              <p:cNvSpPr/>
              <p:nvPr/>
            </p:nvSpPr>
            <p:spPr>
              <a:xfrm>
                <a:off x="590040" y="3494520"/>
                <a:ext cx="1251000" cy="12510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CustomShape 11"/>
              <p:cNvSpPr/>
              <p:nvPr/>
            </p:nvSpPr>
            <p:spPr>
              <a:xfrm>
                <a:off x="590040" y="3494520"/>
                <a:ext cx="1251000" cy="12510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0" name="CustomShape 12"/>
            <p:cNvSpPr/>
            <p:nvPr/>
          </p:nvSpPr>
          <p:spPr>
            <a:xfrm>
              <a:off x="785160" y="5534280"/>
              <a:ext cx="73656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13"/>
            <p:cNvSpPr/>
            <p:nvPr/>
          </p:nvSpPr>
          <p:spPr>
            <a:xfrm>
              <a:off x="896040" y="5715720"/>
              <a:ext cx="51480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Line 14"/>
            <p:cNvSpPr/>
            <p:nvPr/>
          </p:nvSpPr>
          <p:spPr>
            <a:xfrm flipH="1" flipV="1">
              <a:off x="845640" y="4304160"/>
              <a:ext cx="134280" cy="9680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3" name="Line 15"/>
            <p:cNvSpPr/>
            <p:nvPr/>
          </p:nvSpPr>
          <p:spPr>
            <a:xfrm flipH="1">
              <a:off x="933480" y="4947480"/>
              <a:ext cx="439200" cy="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64" name="Group 16"/>
            <p:cNvGrpSpPr/>
            <p:nvPr/>
          </p:nvGrpSpPr>
          <p:grpSpPr>
            <a:xfrm>
              <a:off x="621360" y="3999960"/>
              <a:ext cx="363600" cy="372960"/>
              <a:chOff x="621360" y="3999960"/>
              <a:chExt cx="363600" cy="372960"/>
            </a:xfrm>
          </p:grpSpPr>
          <p:sp>
            <p:nvSpPr>
              <p:cNvPr id="265" name="Line 17"/>
              <p:cNvSpPr/>
              <p:nvPr/>
            </p:nvSpPr>
            <p:spPr>
              <a:xfrm flipH="1" flipV="1">
                <a:off x="622800" y="4186440"/>
                <a:ext cx="36216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66" name="Line 18"/>
              <p:cNvSpPr/>
              <p:nvPr/>
            </p:nvSpPr>
            <p:spPr>
              <a:xfrm flipH="1">
                <a:off x="621360" y="3999960"/>
                <a:ext cx="36216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67" name="Line 19"/>
            <p:cNvSpPr/>
            <p:nvPr/>
          </p:nvSpPr>
          <p:spPr>
            <a:xfrm flipV="1">
              <a:off x="1324800" y="4304160"/>
              <a:ext cx="118440" cy="9680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8" name="CustomShape 20"/>
            <p:cNvSpPr/>
            <p:nvPr/>
          </p:nvSpPr>
          <p:spPr>
            <a:xfrm>
              <a:off x="748440" y="5353200"/>
              <a:ext cx="81072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69" name="Group 21"/>
            <p:cNvGrpSpPr/>
            <p:nvPr/>
          </p:nvGrpSpPr>
          <p:grpSpPr>
            <a:xfrm>
              <a:off x="1313280" y="3999960"/>
              <a:ext cx="363240" cy="372960"/>
              <a:chOff x="1313280" y="3999960"/>
              <a:chExt cx="363240" cy="372960"/>
            </a:xfrm>
          </p:grpSpPr>
          <p:sp>
            <p:nvSpPr>
              <p:cNvPr id="270" name="Line 22"/>
              <p:cNvSpPr/>
              <p:nvPr/>
            </p:nvSpPr>
            <p:spPr>
              <a:xfrm flipV="1">
                <a:off x="1313280" y="4186440"/>
                <a:ext cx="36180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71" name="Line 23"/>
              <p:cNvSpPr/>
              <p:nvPr/>
            </p:nvSpPr>
            <p:spPr>
              <a:xfrm>
                <a:off x="1314720" y="3999960"/>
                <a:ext cx="36180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pic>
        <p:nvPicPr>
          <p:cNvPr id="272" name="Logo Software University" descr=""/>
          <p:cNvPicPr/>
          <p:nvPr/>
        </p:nvPicPr>
        <p:blipFill>
          <a:blip r:embed="rId5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310" name="Picture Background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11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BCDC23E-F863-478F-89A3-61A134D42EA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5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316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8" name="Logo Software University" descr=""/>
          <p:cNvPicPr/>
          <p:nvPr/>
        </p:nvPicPr>
        <p:blipFill>
          <a:blip r:embed="rId5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356" name="Picture Background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57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4"/>
              </a:rPr>
              <a:t>https://softuni.org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59" name="Picture SoftUni Mascot" descr=""/>
          <p:cNvPicPr/>
          <p:nvPr/>
        </p:nvPicPr>
        <p:blipFill>
          <a:blip r:embed="rId5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>
            <a:noFill/>
          </a:ln>
        </p:spPr>
      </p:pic>
      <p:grpSp>
        <p:nvGrpSpPr>
          <p:cNvPr id="360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361" name="Picture SoftUni Kids Logo" descr=""/>
            <p:cNvPicPr/>
            <p:nvPr/>
          </p:nvPicPr>
          <p:blipFill>
            <a:blip r:embed="rId6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2" name="Picture SoftUni Foundation Logo" descr=""/>
            <p:cNvPicPr/>
            <p:nvPr/>
          </p:nvPicPr>
          <p:blipFill>
            <a:blip r:embed="rId7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3" name="Picture SoftUni Digital Logo" descr=""/>
            <p:cNvPicPr/>
            <p:nvPr/>
          </p:nvPicPr>
          <p:blipFill>
            <a:blip r:embed="rId8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4" name="Picture SoftUni Creative Logo" descr=""/>
            <p:cNvPicPr/>
            <p:nvPr/>
          </p:nvPicPr>
          <p:blipFill>
            <a:blip r:embed="rId9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5" name="Picture SoftUni Svetlina Logo" descr=""/>
            <p:cNvPicPr/>
            <p:nvPr/>
          </p:nvPicPr>
          <p:blipFill>
            <a:blip r:embed="rId10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6" name="Picture Software University Logo" descr=""/>
            <p:cNvPicPr/>
            <p:nvPr/>
          </p:nvPicPr>
          <p:blipFill>
            <a:blip r:embed="rId11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7" name="Line 4"/>
            <p:cNvSpPr/>
            <p:nvPr/>
          </p:nvSpPr>
          <p:spPr>
            <a:xfrm>
              <a:off x="1107684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Line 5"/>
            <p:cNvSpPr/>
            <p:nvPr/>
          </p:nvSpPr>
          <p:spPr>
            <a:xfrm>
              <a:off x="963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Line 6"/>
            <p:cNvSpPr/>
            <p:nvPr/>
          </p:nvSpPr>
          <p:spPr>
            <a:xfrm>
              <a:off x="819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Line 7"/>
            <p:cNvSpPr/>
            <p:nvPr/>
          </p:nvSpPr>
          <p:spPr>
            <a:xfrm>
              <a:off x="675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Line 8"/>
            <p:cNvSpPr/>
            <p:nvPr/>
          </p:nvSpPr>
          <p:spPr>
            <a:xfrm>
              <a:off x="530964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Line 9"/>
            <p:cNvSpPr/>
            <p:nvPr/>
          </p:nvSpPr>
          <p:spPr>
            <a:xfrm>
              <a:off x="391500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Line 10"/>
            <p:cNvSpPr/>
            <p:nvPr/>
          </p:nvSpPr>
          <p:spPr>
            <a:xfrm>
              <a:off x="3915000" y="3335400"/>
              <a:ext cx="7161840" cy="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11"/>
            <p:cNvSpPr/>
            <p:nvPr/>
          </p:nvSpPr>
          <p:spPr>
            <a:xfrm>
              <a:off x="7495920" y="309276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75" name="Picture SoftUni Logo" descr=""/>
            <p:cNvPicPr/>
            <p:nvPr/>
          </p:nvPicPr>
          <p:blipFill>
            <a:blip r:embed="rId12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76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Click to edit Master title style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77" name="Logo Software University" descr=""/>
          <p:cNvPicPr/>
          <p:nvPr/>
        </p:nvPicPr>
        <p:blipFill>
          <a:blip r:embed="rId1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378" name="CustomShape 13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14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14"/>
              </a:rPr>
              <a:t>https://softuni.org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80" name="Group 15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381" name="Picture SoftUni Kids Logo" descr=""/>
            <p:cNvPicPr/>
            <p:nvPr/>
          </p:nvPicPr>
          <p:blipFill>
            <a:blip r:embed="rId1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2" name="Picture SoftUni Foundation Logo" descr=""/>
            <p:cNvPicPr/>
            <p:nvPr/>
          </p:nvPicPr>
          <p:blipFill>
            <a:blip r:embed="rId1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3" name="Picture SoftUni Digital Logo" descr=""/>
            <p:cNvPicPr/>
            <p:nvPr/>
          </p:nvPicPr>
          <p:blipFill>
            <a:blip r:embed="rId1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4" name="Picture SoftUni Creative Logo" descr=""/>
            <p:cNvPicPr/>
            <p:nvPr/>
          </p:nvPicPr>
          <p:blipFill>
            <a:blip r:embed="rId1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5" name="Picture SoftUni Svetlina Logo" descr=""/>
            <p:cNvPicPr/>
            <p:nvPr/>
          </p:nvPicPr>
          <p:blipFill>
            <a:blip r:embed="rId1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6" name="Picture Software University Logo" descr=""/>
            <p:cNvPicPr/>
            <p:nvPr/>
          </p:nvPicPr>
          <p:blipFill>
            <a:blip r:embed="rId2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7" name="Line 16"/>
            <p:cNvSpPr/>
            <p:nvPr/>
          </p:nvSpPr>
          <p:spPr>
            <a:xfrm>
              <a:off x="1107684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Line 17"/>
            <p:cNvSpPr/>
            <p:nvPr/>
          </p:nvSpPr>
          <p:spPr>
            <a:xfrm>
              <a:off x="963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Line 18"/>
            <p:cNvSpPr/>
            <p:nvPr/>
          </p:nvSpPr>
          <p:spPr>
            <a:xfrm>
              <a:off x="819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Line 19"/>
            <p:cNvSpPr/>
            <p:nvPr/>
          </p:nvSpPr>
          <p:spPr>
            <a:xfrm>
              <a:off x="675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Line 20"/>
            <p:cNvSpPr/>
            <p:nvPr/>
          </p:nvSpPr>
          <p:spPr>
            <a:xfrm>
              <a:off x="530964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Line 21"/>
            <p:cNvSpPr/>
            <p:nvPr/>
          </p:nvSpPr>
          <p:spPr>
            <a:xfrm>
              <a:off x="391500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Line 22"/>
            <p:cNvSpPr/>
            <p:nvPr/>
          </p:nvSpPr>
          <p:spPr>
            <a:xfrm>
              <a:off x="3915000" y="3335400"/>
              <a:ext cx="7161840" cy="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" name="Line 23"/>
            <p:cNvSpPr/>
            <p:nvPr/>
          </p:nvSpPr>
          <p:spPr>
            <a:xfrm>
              <a:off x="7495920" y="309276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95" name="Picture SoftUni Logo" descr=""/>
            <p:cNvPicPr/>
            <p:nvPr/>
          </p:nvPicPr>
          <p:blipFill>
            <a:blip r:embed="rId2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96" name="Logo Software University" descr=""/>
          <p:cNvPicPr/>
          <p:nvPr/>
        </p:nvPicPr>
        <p:blipFill>
          <a:blip r:embed="rId2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397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35" name="Picture Background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36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63BBE2-5DE3-4D0D-A6E0-63F399B448F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37" name="Picture Forum" descr=""/>
          <p:cNvPicPr/>
          <p:nvPr/>
        </p:nvPicPr>
        <p:blipFill>
          <a:blip r:embed="rId4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438" name="Picture Logo FB" descr=""/>
          <p:cNvPicPr/>
          <p:nvPr/>
        </p:nvPicPr>
        <p:blipFill>
          <a:blip r:embed="rId5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439" name="Picture Logo SoftUni Right" descr=""/>
          <p:cNvPicPr/>
          <p:nvPr/>
        </p:nvPicPr>
        <p:blipFill>
          <a:blip r:embed="rId6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pic>
        <p:nvPicPr>
          <p:cNvPr id="440" name="Picture SoftUni Mascot" descr=""/>
          <p:cNvPicPr/>
          <p:nvPr/>
        </p:nvPicPr>
        <p:blipFill>
          <a:blip r:embed="rId7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>
            <a:noFill/>
          </a:ln>
        </p:spPr>
      </p:pic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1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3" name="Logo Software University" descr=""/>
          <p:cNvPicPr/>
          <p:nvPr/>
        </p:nvPicPr>
        <p:blipFill>
          <a:blip r:embed="rId12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444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45" name="Picture Forum" descr=""/>
          <p:cNvPicPr/>
          <p:nvPr/>
        </p:nvPicPr>
        <p:blipFill>
          <a:blip r:embed="rId1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446" name="Picture Logo FB" descr=""/>
          <p:cNvPicPr/>
          <p:nvPr/>
        </p:nvPicPr>
        <p:blipFill>
          <a:blip r:embed="rId1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447" name="Picture Logo SoftUni Right" descr=""/>
          <p:cNvPicPr/>
          <p:nvPr/>
        </p:nvPicPr>
        <p:blipFill>
          <a:blip r:embed="rId1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sp>
        <p:nvSpPr>
          <p:cNvPr id="448" name="CustomShape 5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9" name="Logo Software University" descr=""/>
          <p:cNvPicPr/>
          <p:nvPr/>
        </p:nvPicPr>
        <p:blipFill>
          <a:blip r:embed="rId16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  <p:sldLayoutId id="2147483760" r:id="rId24"/>
    <p:sldLayoutId id="2147483761" r:id="rId25"/>
    <p:sldLayoutId id="2147483762" r:id="rId26"/>
    <p:sldLayoutId id="2147483763" r:id="rId27"/>
    <p:sldLayoutId id="2147483764" r:id="rId2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jpe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slideLayout" Target="../slideLayouts/slideLayout25.xml"/><Relationship Id="rId15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3.jpeg"/><Relationship Id="rId2" Type="http://schemas.openxmlformats.org/officeDocument/2006/relationships/image" Target="../media/image84.png"/><Relationship Id="rId3" Type="http://schemas.openxmlformats.org/officeDocument/2006/relationships/image" Target="../media/image85.jpeg"/><Relationship Id="rId4" Type="http://schemas.openxmlformats.org/officeDocument/2006/relationships/image" Target="../media/image86.gif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3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forum.softuni.bg/" TargetMode="External"/><Relationship Id="rId6" Type="http://schemas.openxmlformats.org/officeDocument/2006/relationships/slideLayout" Target="../slideLayouts/slideLayout97.xml"/><Relationship Id="rId7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8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8643960" y="6298920"/>
            <a:ext cx="2951280" cy="3510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https://softuni.bg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3" name="TextShape 2"/>
          <p:cNvSpPr txBox="1"/>
          <p:nvPr/>
        </p:nvSpPr>
        <p:spPr>
          <a:xfrm>
            <a:off x="8708400" y="5756760"/>
            <a:ext cx="2951280" cy="3668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4" name="TextShape 3"/>
          <p:cNvSpPr txBox="1"/>
          <p:nvPr/>
        </p:nvSpPr>
        <p:spPr>
          <a:xfrm>
            <a:off x="552960" y="5344200"/>
            <a:ext cx="2980440" cy="4446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5" name="TextShape 4"/>
          <p:cNvSpPr txBox="1"/>
          <p:nvPr/>
        </p:nvSpPr>
        <p:spPr>
          <a:xfrm>
            <a:off x="552960" y="4851720"/>
            <a:ext cx="2980440" cy="4539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6" name="TextShape 5"/>
          <p:cNvSpPr txBox="1"/>
          <p:nvPr/>
        </p:nvSpPr>
        <p:spPr>
          <a:xfrm>
            <a:off x="0" y="254880"/>
            <a:ext cx="12191760" cy="12574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Multidimensional Lists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97" name="Picture 1" descr=""/>
          <p:cNvPicPr/>
          <p:nvPr/>
        </p:nvPicPr>
        <p:blipFill>
          <a:blip r:embed="rId2"/>
          <a:stretch/>
        </p:blipFill>
        <p:spPr>
          <a:xfrm>
            <a:off x="552960" y="2484000"/>
            <a:ext cx="2125800" cy="212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C05C20-63F5-4D68-B741-93B972BCF3E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323640" y="4307760"/>
            <a:ext cx="3333600" cy="17499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3, 6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7, 1, 3, 3, 2, 1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1, 3, 9, 8, 5, 6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4, 6, 7, 9, 1, 0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190440" y="124272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Write program that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reads a matrix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 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from the console and print: 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Sum of all 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matrix elements 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matrix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On first line you will get matrix sizes in format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[rows, columns] 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9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Sum Matrix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0" name="CustomShape 5"/>
          <p:cNvSpPr/>
          <p:nvPr/>
        </p:nvSpPr>
        <p:spPr>
          <a:xfrm>
            <a:off x="3905280" y="5000760"/>
            <a:ext cx="56160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531" name="CustomShape 6"/>
          <p:cNvSpPr/>
          <p:nvPr/>
        </p:nvSpPr>
        <p:spPr>
          <a:xfrm>
            <a:off x="4714920" y="4492800"/>
            <a:ext cx="6976800" cy="1367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76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[[7, 1, 3, 3, 2, 1], [1, 3, 9, 8, 5, 6], [4, 6, 7, 9, 1, 0]]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880F755-85F9-4422-AE60-E9A25784DBE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Sum Matrix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1753920" y="1386720"/>
            <a:ext cx="8684280" cy="4604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rows, cols = [int(x) for x in input().split(", ")]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matrix = [0 for x in range(rows)]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row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in range(rows):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lines = [int(x) for x in input().split(", ")]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matrix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[row]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= lines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Find the sum and print 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Print the matrix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Traversing and Manipulation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4239000" y="2025360"/>
            <a:ext cx="37137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latin typeface="Consolas"/>
              </a:rPr>
              <a:t>x[2][3]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770760" y="2551680"/>
            <a:ext cx="7538400" cy="10386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x = [[1, 2], [3, 4], [5, 6]]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print(x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[1][0]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) 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8" name="TextShape 2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access an element in a two-dimensional list for example, you should give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row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column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of the element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9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Accessing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770760" y="4596120"/>
            <a:ext cx="7538400" cy="1556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x = [[[1, 2], [3, 4]], [[5, 6], [7, 8]]]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print(x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[0][1][1]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) </a:t>
            </a:r>
            <a:r>
              <a:rPr b="1" i="1" lang="en-US" sz="2600" spc="-1" strike="noStrike">
                <a:solidFill>
                  <a:srgbClr val="00b050"/>
                </a:solidFill>
                <a:latin typeface="Consolas"/>
              </a:rPr>
              <a:t># 4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41" name="CustomShape 5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DA25C15-2F13-4737-8621-F10F58FE492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786960" y="2068200"/>
            <a:ext cx="7659000" cy="38163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x = [[1, 2, 3], [4, 5, 6], [7, 8, 9]]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i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in range(len(x)):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j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in range(len(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x[i]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)):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print(x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[i][j]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end=" "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print()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i="1" lang="en-US" sz="2800" spc="-1" strike="noStrike">
                <a:solidFill>
                  <a:srgbClr val="00b050"/>
                </a:solidFill>
                <a:latin typeface="Consolas"/>
              </a:rPr>
              <a:t># 1 2 3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i="1" lang="en-US" sz="2800" spc="-1" strike="noStrike">
                <a:solidFill>
                  <a:srgbClr val="00b050"/>
                </a:solidFill>
                <a:latin typeface="Consolas"/>
              </a:rPr>
              <a:t># 4 5 6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3" name="TextShape 2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Using loops to traverse multidimensional lists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4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Traversing Elements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5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2507C86-3EAE-49FD-AF9D-620A5BCD457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789120" y="1967760"/>
            <a:ext cx="7779600" cy="20066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[print(num) for num in [j for j in x]]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i="1" lang="en-US" sz="2800" spc="-1" strike="noStrike">
                <a:solidFill>
                  <a:srgbClr val="00b050"/>
                </a:solidFill>
                <a:latin typeface="Consolas"/>
              </a:rPr>
              <a:t># [1, 2, 3]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i="1" lang="en-US" sz="2800" spc="-1" strike="noStrike">
                <a:solidFill>
                  <a:srgbClr val="00b050"/>
                </a:solidFill>
                <a:latin typeface="Consolas"/>
              </a:rPr>
              <a:t># [4, 5, 6]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7" name="TextShape 2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Using comprehension to traverse multidimensional lists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It is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bad practice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use comprehensions for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multidimensional lists, since the code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becomes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messy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8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Traversing Elements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9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D8C0310-BB68-48E9-BEF6-00D427ADDE9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550" name="Picture 6" descr=""/>
          <p:cNvPicPr/>
          <p:nvPr/>
        </p:nvPicPr>
        <p:blipFill>
          <a:blip r:embed="rId1"/>
          <a:stretch/>
        </p:blipFill>
        <p:spPr>
          <a:xfrm>
            <a:off x="9120960" y="1988640"/>
            <a:ext cx="2583360" cy="258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C438E2-CE44-4A56-81B4-A68EDC55545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52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Write program that read a matrix from console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Print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sum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for each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column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On first line you will get matrix rows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On the next rows lines, you will get elements for each column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separated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3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Sum Matrix Columns 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2F51DCF-360B-4CD2-B315-350B34398D7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55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1961640" y="1366200"/>
            <a:ext cx="8371080" cy="5336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sizes = list(map(int, input().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split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(", ")))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columns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sizes[1]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rows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sizes[0]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matrix = [[0]*columns for row in range(rows)]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row in range(rows):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lines = list(map(int, input().split()))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column in range(columns):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matrix[row][column] = lines[column]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sum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= [0]*columns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column in range(columns):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row in range(rows):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sum[column] += matrix[row][column]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print(sum[column])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763560" y="2069280"/>
            <a:ext cx="7685280" cy="29116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x = [[1, 2, 3], [4, 5, 6], [7, 8, 9]]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i in range(len(x)):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j in range(len(x[i])):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x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[i][j]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+= 1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print(x)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8" name="TextShape 2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Example: Increasing each value by 1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9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Changing Values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0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CC29F1E-95E2-4807-8530-EC8D885526A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7038002-83E7-40BC-91B0-E0E9AA7CCCD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2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Write a program that finds the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sum of matrix primary diagonal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On the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first line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you are given the integer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 - the size of the square matrix 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next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 lines 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holds the values for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 every row 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-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3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Primary Diagonal 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49" dur="indefinite" restart="never" nodeType="tmRoot">
          <p:childTnLst>
            <p:seq>
              <p:cTn id="250" dur="indefinite" nodeType="mainSeq">
                <p:childTnLst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1000"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Definition and Usage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Creating Multidimensional Lists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Using loops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Using comprehension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Traversing and Manipulation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Getting values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Change values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9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EC7CDD7-2002-43DC-BB81-507726D9A26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CBC8D95-1C18-496E-B0C3-D92C2CAC306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Primary Diagonal 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6" name="CustomShape 3"/>
          <p:cNvSpPr/>
          <p:nvPr/>
        </p:nvSpPr>
        <p:spPr>
          <a:xfrm>
            <a:off x="1143720" y="1373760"/>
            <a:ext cx="9904680" cy="49683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size = int(input())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matrix = [[0] * size for row in range(0, size)]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for x in range(0, size):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line = list(map(int, input().split()))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for y in range(0, size):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matrix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[x][y]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= line[y]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sum_diagonal = sum(matrix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[size - i - 1][size - i - 1]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for i in range(size))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print(sum_diagonal)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6DFEA83-FA65-4290-AB94-2D8761D750D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77000"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Read an integer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representing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rows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 and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cols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 of a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matrix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On the next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 lines, you will receive rows of the matrix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Each row consists of ASCII characters. You will receive a symbol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Find the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first occurrence 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 that symbol in the matrix and print its position in the format: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"({row}, {col})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If there is no such symbol print an error message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"{symbol} does not occur in the matrix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9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Symbol in Matrix 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85" dur="indefinite" restart="never" nodeType="tmRoot">
          <p:childTnLst>
            <p:seq>
              <p:cTn id="286" dur="indefinite" nodeType="mainSeq">
                <p:childTnLst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113365A-8712-4F92-B4F6-6F2DFA29B49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1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Symbol in Matrix 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1105560" y="1235880"/>
            <a:ext cx="9980280" cy="5759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size = int(input())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matrix_of_chars = [[] * size for x in range(0, size)]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for x in range(0, size):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line = input()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for y in range(0, size):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matrix_of_chars[x].append(line[y])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symbol = input()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location = []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found = False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b050"/>
                </a:solidFill>
                <a:latin typeface="Consolas"/>
              </a:rPr>
              <a:t># Continue on next slide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903D64B-7ECA-4362-92E8-1D8F9B2225E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Symbol in Matrix (2) 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105560" y="1235880"/>
            <a:ext cx="9540000" cy="5759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for row in range(0, size):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if found == True: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break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for col in range(0, size):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if matrix_of_chars[row][col] == symbol: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location = [row, col]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found = True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if found == True: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print(f"({location[0]}, {location[1]})")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else: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print(f"{symbol} does not occur in the matrix")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Sets in Lists, Lists and Sets as Dictionary Values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77" name="TextShape 2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Other Nested Structures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8" name="TextShape 3"/>
          <p:cNvSpPr txBox="1"/>
          <p:nvPr/>
        </p:nvSpPr>
        <p:spPr>
          <a:xfrm>
            <a:off x="11823840" y="6507000"/>
            <a:ext cx="367920" cy="2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FA22C22-B83C-4854-A9F8-834DF2CC3B50}" type="slidenum">
              <a:rPr b="0" lang="en-US" sz="1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579" name="Picture 6" descr=""/>
          <p:cNvPicPr/>
          <p:nvPr/>
        </p:nvPicPr>
        <p:blipFill>
          <a:blip r:embed="rId1"/>
          <a:stretch/>
        </p:blipFill>
        <p:spPr>
          <a:xfrm>
            <a:off x="4876920" y="1467000"/>
            <a:ext cx="2437560" cy="243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726120" y="2046960"/>
            <a:ext cx="4064760" cy="17676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sets_of_numbers = [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{1, 2, 3},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{3, 4, 5}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1" name="TextShape 2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We can also have sets inside of lists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or tuples in lists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2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Nested Structures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3" name="CustomShape 4"/>
          <p:cNvSpPr/>
          <p:nvPr/>
        </p:nvSpPr>
        <p:spPr>
          <a:xfrm>
            <a:off x="726120" y="4761720"/>
            <a:ext cx="4064760" cy="2518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tuples_collection = [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("peter", "mary"),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(22, 19)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84" name="Picture 7" descr=""/>
          <p:cNvPicPr/>
          <p:nvPr/>
        </p:nvPicPr>
        <p:blipFill>
          <a:blip r:embed="rId1"/>
          <a:stretch/>
        </p:blipFill>
        <p:spPr>
          <a:xfrm>
            <a:off x="7553160" y="2781360"/>
            <a:ext cx="3396960" cy="339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57" dur="indefinite" restart="never" nodeType="tmRoot">
          <p:childTnLst>
            <p:seq>
              <p:cTn id="358" dur="indefinite" nodeType="mainSeq">
                <p:childTnLst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0E3D1BF-6EAA-4F59-B4E0-32FC17299CA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754560" y="1999440"/>
            <a:ext cx="5760000" cy="17676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students_and_grades = 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"peter": [4.50, 5.00, 4.95],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"anna": [6.00, 5.65, 5.80]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7" name="TextShape 3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We can also quite often have lists as dictionary values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8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Nested Structures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89" name="Picture 5" descr=""/>
          <p:cNvPicPr/>
          <p:nvPr/>
        </p:nvPicPr>
        <p:blipFill>
          <a:blip r:embed="rId1"/>
          <a:stretch/>
        </p:blipFill>
        <p:spPr>
          <a:xfrm>
            <a:off x="7553160" y="2781360"/>
            <a:ext cx="3396960" cy="3396960"/>
          </a:xfrm>
          <a:prstGeom prst="rect">
            <a:avLst/>
          </a:prstGeom>
          <a:ln>
            <a:noFill/>
          </a:ln>
        </p:spPr>
      </p:pic>
      <p:sp>
        <p:nvSpPr>
          <p:cNvPr id="590" name="CustomShape 5"/>
          <p:cNvSpPr/>
          <p:nvPr/>
        </p:nvSpPr>
        <p:spPr>
          <a:xfrm>
            <a:off x="754560" y="4739040"/>
            <a:ext cx="5760000" cy="2134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words_and_characters =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"bob":  ("b", "o", "b"),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"anna": ("a", "n", "n", "a")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Live Exercise in Class (Lab)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92" name="TextShape 2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Practice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93" name="Group 3"/>
          <p:cNvGrpSpPr/>
          <p:nvPr/>
        </p:nvGrpSpPr>
        <p:grpSpPr>
          <a:xfrm>
            <a:off x="4267080" y="349200"/>
            <a:ext cx="3657240" cy="4070880"/>
            <a:chOff x="4267080" y="349200"/>
            <a:chExt cx="3657240" cy="4070880"/>
          </a:xfrm>
        </p:grpSpPr>
        <p:sp>
          <p:nvSpPr>
            <p:cNvPr id="594" name="CustomShape 4"/>
            <p:cNvSpPr/>
            <p:nvPr/>
          </p:nvSpPr>
          <p:spPr>
            <a:xfrm>
              <a:off x="4267080" y="762840"/>
              <a:ext cx="3657240" cy="365724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80">
              <a:solidFill>
                <a:schemeClr val="bg2"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pic>
          <p:nvPicPr>
            <p:cNvPr id="595" name="Picture 14" descr=""/>
            <p:cNvPicPr/>
            <p:nvPr/>
          </p:nvPicPr>
          <p:blipFill>
            <a:blip r:embed="rId1"/>
            <a:stretch/>
          </p:blipFill>
          <p:spPr>
            <a:xfrm flipH="1">
              <a:off x="4420080" y="349200"/>
              <a:ext cx="3123720" cy="38347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C7115B5-F0AF-459E-9F81-A3D1E64468A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97" name="TextShape 2"/>
          <p:cNvSpPr txBox="1"/>
          <p:nvPr/>
        </p:nvSpPr>
        <p:spPr>
          <a:xfrm>
            <a:off x="869760" y="1656360"/>
            <a:ext cx="7580880" cy="4772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8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99" name="Group 4"/>
          <p:cNvGrpSpPr/>
          <p:nvPr/>
        </p:nvGrpSpPr>
        <p:grpSpPr>
          <a:xfrm>
            <a:off x="189720" y="1336680"/>
            <a:ext cx="8632800" cy="5299920"/>
            <a:chOff x="189720" y="1336680"/>
            <a:chExt cx="8632800" cy="5299920"/>
          </a:xfrm>
        </p:grpSpPr>
        <p:sp>
          <p:nvSpPr>
            <p:cNvPr id="600" name="CustomShape 5"/>
            <p:cNvSpPr/>
            <p:nvPr/>
          </p:nvSpPr>
          <p:spPr>
            <a:xfrm>
              <a:off x="189720" y="1336680"/>
              <a:ext cx="8632800" cy="529992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" name="CustomShape 6"/>
            <p:cNvSpPr/>
            <p:nvPr/>
          </p:nvSpPr>
          <p:spPr>
            <a:xfrm>
              <a:off x="348120" y="163332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2" name="CustomShape 7"/>
            <p:cNvSpPr/>
            <p:nvPr/>
          </p:nvSpPr>
          <p:spPr>
            <a:xfrm rot="5400000">
              <a:off x="8064360" y="163548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03" name="Picture 12" descr=""/>
          <p:cNvPicPr/>
          <p:nvPr/>
        </p:nvPicPr>
        <p:blipFill>
          <a:blip r:embed="rId1"/>
          <a:stretch/>
        </p:blipFill>
        <p:spPr>
          <a:xfrm flipH="1">
            <a:off x="8858880" y="3277440"/>
            <a:ext cx="2882160" cy="3119400"/>
          </a:xfrm>
          <a:prstGeom prst="rect">
            <a:avLst/>
          </a:prstGeom>
          <a:ln>
            <a:noFill/>
          </a:ln>
        </p:spPr>
      </p:pic>
      <p:sp>
        <p:nvSpPr>
          <p:cNvPr id="604" name="CustomShape 8"/>
          <p:cNvSpPr/>
          <p:nvPr/>
        </p:nvSpPr>
        <p:spPr>
          <a:xfrm>
            <a:off x="699120" y="1679400"/>
            <a:ext cx="8125200" cy="52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9"/>
          <p:cNvSpPr/>
          <p:nvPr/>
        </p:nvSpPr>
        <p:spPr>
          <a:xfrm>
            <a:off x="682560" y="1596600"/>
            <a:ext cx="8158680" cy="52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48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Multidimensional Lists</a:t>
            </a:r>
            <a:endParaRPr b="0" lang="en-US" sz="3400" spc="-1" strike="noStrike">
              <a:latin typeface="Arial"/>
            </a:endParaRPr>
          </a:p>
          <a:p>
            <a:pPr lvl="1" marL="990000" indent="-3805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Lists within lists</a:t>
            </a:r>
            <a:endParaRPr b="0" lang="en-US" sz="3200" spc="-1" strike="noStrike">
              <a:latin typeface="Arial"/>
            </a:endParaRPr>
          </a:p>
          <a:p>
            <a:pPr lvl="1" marL="990000" indent="-3805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Traversing </a:t>
            </a:r>
            <a:endParaRPr b="0" lang="en-US" sz="3200" spc="-1" strike="noStrike">
              <a:latin typeface="Arial"/>
            </a:endParaRPr>
          </a:p>
          <a:p>
            <a:pPr lvl="1" marL="990000" indent="-3805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Manipulation</a:t>
            </a:r>
            <a:endParaRPr b="0" lang="en-US" sz="3200" spc="-1" strike="noStrike">
              <a:latin typeface="Arial"/>
            </a:endParaRPr>
          </a:p>
          <a:p>
            <a:pPr lvl="1" marL="990000" indent="-3805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Using loops and comprehension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6" name="CustomShape 10"/>
          <p:cNvSpPr/>
          <p:nvPr/>
        </p:nvSpPr>
        <p:spPr>
          <a:xfrm>
            <a:off x="279720" y="1679400"/>
            <a:ext cx="973260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7" dur="indefinite" restart="never" nodeType="tmRoot">
          <p:childTnLst>
            <p:seq>
              <p:cTn id="398" dur="indefinite" nodeType="mainSeq">
                <p:childTnLst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Shape 1"/>
          <p:cNvSpPr txBox="1"/>
          <p:nvPr/>
        </p:nvSpPr>
        <p:spPr>
          <a:xfrm>
            <a:off x="809640" y="703080"/>
            <a:ext cx="5915880" cy="103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8BF5E5C-1AEA-4BE4-AD5D-5BD7C108E77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2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89000"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88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1500" spc="-1" strike="noStrike">
                <a:solidFill>
                  <a:srgbClr val="234465"/>
                </a:solidFill>
                <a:latin typeface="Calibri"/>
              </a:rPr>
              <a:t>#python-advanced</a:t>
            </a:r>
            <a:endParaRPr b="0" lang="en-US" sz="115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3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Have a Question?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47DFCE9-8B35-4E19-92BD-73E4BB4C5DB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09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5455800" y="4536000"/>
            <a:ext cx="5668560" cy="863280"/>
          </a:xfrm>
          <a:prstGeom prst="roundRect">
            <a:avLst>
              <a:gd name="adj" fmla="val 16667"/>
            </a:avLst>
          </a:prstGeom>
          <a:blipFill rotWithShape="0">
            <a:blip r:embed="rId1"/>
            <a:stretch>
              <a:fillRect l="-4203" t="0" r="-4203" b="0"/>
            </a:stretch>
          </a:blipFill>
          <a:ln>
            <a:solidFill>
              <a:schemeClr val="tx1"/>
            </a:solidFill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1" name="CustomShape 4"/>
          <p:cNvSpPr/>
          <p:nvPr/>
        </p:nvSpPr>
        <p:spPr>
          <a:xfrm>
            <a:off x="1067400" y="4536000"/>
            <a:ext cx="3961800" cy="863280"/>
          </a:xfrm>
          <a:prstGeom prst="roundRect">
            <a:avLst>
              <a:gd name="adj" fmla="val 16667"/>
            </a:avLst>
          </a:prstGeom>
          <a:blipFill rotWithShape="0">
            <a:blip r:embed="rId2"/>
            <a:stretch>
              <a:fillRect l="-14631" t="-16130" r="-14631" b="-8661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5"/>
          <p:cNvSpPr/>
          <p:nvPr/>
        </p:nvSpPr>
        <p:spPr>
          <a:xfrm>
            <a:off x="9375480" y="5566320"/>
            <a:ext cx="1748880" cy="863280"/>
          </a:xfrm>
          <a:prstGeom prst="roundRect">
            <a:avLst>
              <a:gd name="adj" fmla="val 16667"/>
            </a:avLst>
          </a:prstGeom>
          <a:blipFill rotWithShape="0">
            <a:blip r:embed="rId3"/>
            <a:stretch>
              <a:fillRect l="-28604" t="-22269" r="-30140" b="-23856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6"/>
          <p:cNvSpPr/>
          <p:nvPr/>
        </p:nvSpPr>
        <p:spPr>
          <a:xfrm>
            <a:off x="1067400" y="5566320"/>
            <a:ext cx="5567040" cy="863280"/>
          </a:xfrm>
          <a:prstGeom prst="roundRect">
            <a:avLst>
              <a:gd name="adj" fmla="val 16667"/>
            </a:avLst>
          </a:prstGeom>
          <a:blipFill rotWithShape="0">
            <a:blip r:embed="rId4"/>
            <a:stretch>
              <a:fillRect l="-4228" t="0" r="-4228" b="0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7"/>
          <p:cNvSpPr/>
          <p:nvPr/>
        </p:nvSpPr>
        <p:spPr>
          <a:xfrm>
            <a:off x="7025400" y="5566320"/>
            <a:ext cx="1955520" cy="863280"/>
          </a:xfrm>
          <a:prstGeom prst="roundRect">
            <a:avLst>
              <a:gd name="adj" fmla="val 16667"/>
            </a:avLst>
          </a:prstGeom>
          <a:blipFill rotWithShape="0">
            <a:blip r:embed="rId5"/>
            <a:stretch>
              <a:fillRect l="-41403" t="0" r="-41403" b="-5205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8"/>
          <p:cNvSpPr/>
          <p:nvPr/>
        </p:nvSpPr>
        <p:spPr>
          <a:xfrm>
            <a:off x="5330880" y="2474640"/>
            <a:ext cx="5793480" cy="863280"/>
          </a:xfrm>
          <a:prstGeom prst="roundRect">
            <a:avLst>
              <a:gd name="adj" fmla="val 16667"/>
            </a:avLst>
          </a:prstGeom>
          <a:blipFill rotWithShape="0">
            <a:blip r:embed="rId6"/>
            <a:stretch>
              <a:fillRect l="-181500" t="-284892" r="-181500" b="-284892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9"/>
          <p:cNvSpPr/>
          <p:nvPr/>
        </p:nvSpPr>
        <p:spPr>
          <a:xfrm>
            <a:off x="1067400" y="2474640"/>
            <a:ext cx="3858120" cy="863280"/>
          </a:xfrm>
          <a:prstGeom prst="roundRect">
            <a:avLst>
              <a:gd name="adj" fmla="val 16667"/>
            </a:avLst>
          </a:prstGeom>
          <a:blipFill rotWithShape="0">
            <a:blip r:embed="rId7"/>
            <a:stretch>
              <a:fillRect l="-12286" t="0" r="-9242" b="0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10"/>
          <p:cNvSpPr/>
          <p:nvPr/>
        </p:nvSpPr>
        <p:spPr>
          <a:xfrm>
            <a:off x="8676360" y="1444320"/>
            <a:ext cx="2447640" cy="863280"/>
          </a:xfrm>
          <a:prstGeom prst="roundRect">
            <a:avLst>
              <a:gd name="adj" fmla="val 16667"/>
            </a:avLst>
          </a:prstGeom>
          <a:blipFill rotWithShape="0">
            <a:blip r:embed="rId8"/>
            <a:stretch>
              <a:fillRect l="-11998" t="0" r="-11998" b="-2304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11"/>
          <p:cNvSpPr/>
          <p:nvPr/>
        </p:nvSpPr>
        <p:spPr>
          <a:xfrm>
            <a:off x="1067400" y="1444320"/>
            <a:ext cx="4185360" cy="863280"/>
          </a:xfrm>
          <a:prstGeom prst="roundRect">
            <a:avLst>
              <a:gd name="adj" fmla="val 16667"/>
            </a:avLst>
          </a:prstGeom>
          <a:blipFill rotWithShape="0">
            <a:blip r:embed="rId9"/>
            <a:stretch>
              <a:fillRect l="-8792" t="-9455" r="-8792" b="-9455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12"/>
          <p:cNvSpPr/>
          <p:nvPr/>
        </p:nvSpPr>
        <p:spPr>
          <a:xfrm>
            <a:off x="5608080" y="1444320"/>
            <a:ext cx="2713320" cy="863280"/>
          </a:xfrm>
          <a:prstGeom prst="roundRect">
            <a:avLst>
              <a:gd name="adj" fmla="val 16667"/>
            </a:avLst>
          </a:prstGeom>
          <a:blipFill rotWithShape="0">
            <a:blip r:embed="rId10"/>
            <a:stretch>
              <a:fillRect l="-95092" t="163043" r="-17177" b="371014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13"/>
          <p:cNvSpPr/>
          <p:nvPr/>
        </p:nvSpPr>
        <p:spPr>
          <a:xfrm>
            <a:off x="5972040" y="3505320"/>
            <a:ext cx="2519280" cy="863280"/>
          </a:xfrm>
          <a:prstGeom prst="roundRect">
            <a:avLst>
              <a:gd name="adj" fmla="val 16667"/>
            </a:avLst>
          </a:prstGeom>
          <a:blipFill rotWithShape="0">
            <a:blip r:embed="rId11"/>
            <a:stretch>
              <a:fillRect l="-21818" t="-8956" r="-21818" b="-8956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14"/>
          <p:cNvSpPr/>
          <p:nvPr/>
        </p:nvSpPr>
        <p:spPr>
          <a:xfrm>
            <a:off x="8854200" y="3505320"/>
            <a:ext cx="2269800" cy="863280"/>
          </a:xfrm>
          <a:prstGeom prst="roundRect">
            <a:avLst>
              <a:gd name="adj" fmla="val 16667"/>
            </a:avLst>
          </a:prstGeom>
          <a:blipFill rotWithShape="0">
            <a:blip r:embed="rId12"/>
            <a:stretch>
              <a:fillRect l="-863043" t="-267823" r="-863043" b="-267823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15"/>
          <p:cNvSpPr/>
          <p:nvPr/>
        </p:nvSpPr>
        <p:spPr>
          <a:xfrm>
            <a:off x="1067400" y="3505320"/>
            <a:ext cx="4541400" cy="863280"/>
          </a:xfrm>
          <a:prstGeom prst="roundRect">
            <a:avLst>
              <a:gd name="adj" fmla="val 16667"/>
            </a:avLst>
          </a:prstGeom>
          <a:blipFill rotWithShape="0">
            <a:blip r:embed="rId13"/>
            <a:stretch>
              <a:fillRect l="-14502" t="-16479" r="-14502" b="-16479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4D9150-206E-485F-80AE-17C470EE019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2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625" name="Group 3"/>
          <p:cNvGrpSpPr/>
          <p:nvPr/>
        </p:nvGrpSpPr>
        <p:grpSpPr>
          <a:xfrm>
            <a:off x="1981080" y="1710360"/>
            <a:ext cx="8229240" cy="4150800"/>
            <a:chOff x="1981080" y="1710360"/>
            <a:chExt cx="8229240" cy="4150800"/>
          </a:xfrm>
        </p:grpSpPr>
        <p:sp>
          <p:nvSpPr>
            <p:cNvPr id="626" name="CustomShape 4"/>
            <p:cNvSpPr/>
            <p:nvPr/>
          </p:nvSpPr>
          <p:spPr>
            <a:xfrm>
              <a:off x="1981080" y="1710360"/>
              <a:ext cx="5191200" cy="1738800"/>
            </a:xfrm>
            <a:prstGeom prst="roundRect">
              <a:avLst>
                <a:gd name="adj" fmla="val 8805"/>
              </a:avLst>
            </a:prstGeom>
            <a:blipFill rotWithShape="0">
              <a:blip r:embed="rId1"/>
              <a:stretch>
                <a:fillRect l="-5947" t="-24497" r="-5947" b="-24497"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5"/>
            <p:cNvSpPr/>
            <p:nvPr/>
          </p:nvSpPr>
          <p:spPr>
            <a:xfrm>
              <a:off x="7839360" y="1710360"/>
              <a:ext cx="2370960" cy="1738800"/>
            </a:xfrm>
            <a:prstGeom prst="roundRect">
              <a:avLst>
                <a:gd name="adj" fmla="val 8806"/>
              </a:avLst>
            </a:prstGeom>
            <a:blipFill rotWithShape="0">
              <a:blip r:embed="rId2"/>
              <a:stretch>
                <a:fillRect l="-165758" t="0" r="165758" b="0"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6"/>
            <p:cNvSpPr/>
            <p:nvPr/>
          </p:nvSpPr>
          <p:spPr>
            <a:xfrm>
              <a:off x="7310880" y="4122360"/>
              <a:ext cx="2899440" cy="1738800"/>
            </a:xfrm>
            <a:prstGeom prst="roundRect">
              <a:avLst>
                <a:gd name="adj" fmla="val 8200"/>
              </a:avLst>
            </a:prstGeom>
            <a:blipFill rotWithShape="0">
              <a:blip r:embed="rId3"/>
              <a:stretch>
                <a:fillRect l="-3206" t="-3198" r="-3206" b="-3198"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7"/>
            <p:cNvSpPr/>
            <p:nvPr/>
          </p:nvSpPr>
          <p:spPr>
            <a:xfrm>
              <a:off x="1981080" y="4122360"/>
              <a:ext cx="4087080" cy="1738800"/>
            </a:xfrm>
            <a:prstGeom prst="roundRect">
              <a:avLst>
                <a:gd name="adj" fmla="val 10015"/>
              </a:avLst>
            </a:prstGeom>
            <a:blipFill rotWithShape="0">
              <a:blip r:embed="rId4"/>
              <a:stretch>
                <a:fillRect l="-231737" t="-146250" r="-231737" b="-317083"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190440" y="1179000"/>
            <a:ext cx="8695080" cy="5489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1000"/>
          </a:bodyPr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softuni.org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softuni.foundation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facebook.com/SoftwareUniversity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5"/>
              </a:rPr>
              <a:t>forum.softuni.bg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1" name="TextShape 2"/>
          <p:cNvSpPr txBox="1"/>
          <p:nvPr/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2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761D35-A9A1-40A5-B966-E02304A8FE6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70F7C90-30F3-4437-9337-D61763CDBC8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34" name="TextShape 2"/>
          <p:cNvSpPr txBox="1"/>
          <p:nvPr/>
        </p:nvSpPr>
        <p:spPr>
          <a:xfrm>
            <a:off x="190440" y="1269000"/>
            <a:ext cx="11817720" cy="545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copyrighted content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SoftUni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https://softuni.org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5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36" name="Picture License" descr=""/>
          <p:cNvPicPr/>
          <p:nvPr/>
        </p:nvPicPr>
        <p:blipFill>
          <a:blip r:embed="rId3"/>
          <a:stretch/>
        </p:blipFill>
        <p:spPr>
          <a:xfrm>
            <a:off x="9745200" y="4445280"/>
            <a:ext cx="1930680" cy="204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Lists within Lists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5" name="TextShape 2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Definition and Usage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06" name="Picture 1" descr=""/>
          <p:cNvPicPr/>
          <p:nvPr/>
        </p:nvPicPr>
        <p:blipFill>
          <a:blip r:embed="rId1"/>
          <a:stretch/>
        </p:blipFill>
        <p:spPr>
          <a:xfrm>
            <a:off x="4940640" y="1528920"/>
            <a:ext cx="2250000" cy="225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2090880" y="1121040"/>
            <a:ext cx="1003464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There can be more than one additional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dimension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to lists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Multi-dimensional lists are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lists within lists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Examples: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grid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is a basic example of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two-dimensional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list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cube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is a basic example of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three-dimensional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What is Multidimensional List?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C51A514-2197-4E84-8321-A19CDD060A0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742F5F-9701-4C51-9326-DA9377C11F4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When dealing with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graphics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(pixels on the screen are in a grid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formation)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When working with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tabular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data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Game development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Other cases when you want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each item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 your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list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to be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another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list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(Example: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list of students, each of which has many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Usage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Loops and Comprehension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4" name="TextShape 2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Creating Multidimensional Lists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15" name="Picture 1" descr=""/>
          <p:cNvPicPr/>
          <p:nvPr/>
        </p:nvPicPr>
        <p:blipFill>
          <a:blip r:embed="rId1"/>
          <a:stretch/>
        </p:blipFill>
        <p:spPr>
          <a:xfrm>
            <a:off x="4850640" y="1426320"/>
            <a:ext cx="2490120" cy="249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1673640" y="1121040"/>
            <a:ext cx="1032120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Using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loops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Using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Creating MD List with Zeros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2194200" y="5965920"/>
            <a:ext cx="8457840" cy="1007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x = [[0 for i in range(2)] for i in range(3)]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4B57ADF-D1E0-4BB8-9887-95BF875AD77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2194200" y="1807920"/>
            <a:ext cx="8457840" cy="33555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x = []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for i in range(3):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x.append([])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for j in range(2):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x[i].append(0)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600" spc="-1" strike="noStrike">
                <a:solidFill>
                  <a:srgbClr val="00b050"/>
                </a:solidFill>
                <a:latin typeface="Consolas"/>
              </a:rPr>
              <a:t># [[0, 0], [0, 0], [0, 0]]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1673640" y="1121040"/>
            <a:ext cx="1032120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Using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loop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Using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Creating 3X3 Grid with Numbers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2194200" y="1770120"/>
            <a:ext cx="9023400" cy="2806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x = []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for i in range(3):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x.append([])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for j in range(1, 4):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x[i].append(j)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6ECD9C2-0E2D-4C0C-A32F-E8AF2422464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2194200" y="5391720"/>
            <a:ext cx="9023400" cy="1556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x = [[i for i in range(1, 4)] for j in range(3)]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600" spc="-1" strike="noStrike">
                <a:solidFill>
                  <a:srgbClr val="00b050"/>
                </a:solidFill>
                <a:latin typeface="Consolas"/>
              </a:rPr>
              <a:t># [[1, 2, 3], [1, 2, 3], [1, 2, 3]]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LibreOffice/6.2.8.2$Linux_X86_64 LibreOffice_project/20$Build-2</Application>
  <Words>1705</Words>
  <Paragraphs>290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</dc:creator>
  <dc:description>© SoftUni – https://softuni.org_x005F_x000d_
© Software University – https://softuni.bg_x005F_x000d_
_x005F_x000d_
Copyrighted document. Unauthorized copy, reproduction or use is not permitted.</dc:description>
  <cp:keywords>python SoftUni Software University programming coding computer programming software development software engineering software technologies digital skills technical skills training course</cp:keywords>
  <dc:language>en-US</dc:language>
  <cp:lastModifiedBy/>
  <dcterms:modified xsi:type="dcterms:W3CDTF">2020-04-01T13:16:56Z</dcterms:modified>
  <cp:revision>26</cp:revision>
  <dc:subject>Python Advanced – Practical Training Course @ SoftUni</dc:subject>
  <dc:title>Python Advanced - Multidimensional Lists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33</vt:i4>
  </property>
  <property fmtid="{D5CDD505-2E9C-101B-9397-08002B2CF9AE}" pid="14" name="category">
    <vt:lpwstr>python, computer programming;programming;software development;software engineering</vt:lpwstr>
  </property>
</Properties>
</file>