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4"/>
  </p:sldMasterIdLst>
  <p:notesMasterIdLst>
    <p:notesMasterId r:id="rId30"/>
  </p:notesMasterIdLst>
  <p:handoutMasterIdLst>
    <p:handoutMasterId r:id="rId31"/>
  </p:handoutMasterIdLst>
  <p:sldIdLst>
    <p:sldId id="256" r:id="rId5"/>
    <p:sldId id="257" r:id="rId6"/>
    <p:sldId id="258" r:id="rId7"/>
    <p:sldId id="302" r:id="rId8"/>
    <p:sldId id="303" r:id="rId9"/>
    <p:sldId id="304" r:id="rId10"/>
    <p:sldId id="306" r:id="rId11"/>
    <p:sldId id="308" r:id="rId12"/>
    <p:sldId id="311" r:id="rId13"/>
    <p:sldId id="312" r:id="rId14"/>
    <p:sldId id="313" r:id="rId15"/>
    <p:sldId id="314" r:id="rId16"/>
    <p:sldId id="309" r:id="rId17"/>
    <p:sldId id="310" r:id="rId18"/>
    <p:sldId id="319" r:id="rId19"/>
    <p:sldId id="320" r:id="rId20"/>
    <p:sldId id="315" r:id="rId21"/>
    <p:sldId id="316" r:id="rId22"/>
    <p:sldId id="321" r:id="rId23"/>
    <p:sldId id="280" r:id="rId24"/>
    <p:sldId id="401" r:id="rId25"/>
    <p:sldId id="300" r:id="rId26"/>
    <p:sldId id="301" r:id="rId27"/>
    <p:sldId id="405" r:id="rId28"/>
    <p:sldId id="49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EBC8E72-D473-4A28-88FA-49B7C90BDF28}">
          <p14:sldIdLst>
            <p14:sldId id="256"/>
            <p14:sldId id="257"/>
            <p14:sldId id="258"/>
          </p14:sldIdLst>
        </p14:section>
        <p14:section name="Tuples" id="{52196665-29C7-4520-A8CB-113C18E06B09}">
          <p14:sldIdLst>
            <p14:sldId id="302"/>
            <p14:sldId id="303"/>
            <p14:sldId id="304"/>
            <p14:sldId id="306"/>
            <p14:sldId id="308"/>
            <p14:sldId id="311"/>
            <p14:sldId id="312"/>
            <p14:sldId id="313"/>
            <p14:sldId id="314"/>
          </p14:sldIdLst>
        </p14:section>
        <p14:section name="Sets" id="{E163F47B-9B08-4282-A9D6-CD7D3C4F27EF}">
          <p14:sldIdLst>
            <p14:sldId id="309"/>
            <p14:sldId id="310"/>
            <p14:sldId id="319"/>
            <p14:sldId id="320"/>
            <p14:sldId id="315"/>
            <p14:sldId id="316"/>
          </p14:sldIdLst>
        </p14:section>
        <p14:section name="Live Exercises" id="{E812054A-E077-4064-B2F6-42229FAFA9AC}">
          <p14:sldIdLst>
            <p14:sldId id="321"/>
          </p14:sldIdLst>
        </p14:section>
        <p14:section name="Conclusion" id="{0DF51C0A-DA06-4F42-B742-2B3B99CD29DE}">
          <p14:sldIdLst>
            <p14:sldId id="280"/>
            <p14:sldId id="401"/>
            <p14:sldId id="300"/>
            <p14:sldId id="301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D74608-C516-9E2D-2976-D00DFA2DC906}" v="10" dt="2019-11-25T13:54:59.105"/>
    <p1510:client id="{BFBD6F6C-BDE2-462A-9CC7-8D2B7B6BDE3C}" v="8" dt="2019-11-25T13:08:32.689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oaatanasova" userId="63f01c8f-a50b-4279-b3c6-a33faf65220b" providerId="ADAL" clId="{BFBD6F6C-BDE2-462A-9CC7-8D2B7B6BDE3C}"/>
    <pc:docChg chg="undo modSld">
      <pc:chgData name="antonoaatanasova" userId="63f01c8f-a50b-4279-b3c6-a33faf65220b" providerId="ADAL" clId="{BFBD6F6C-BDE2-462A-9CC7-8D2B7B6BDE3C}" dt="2019-11-25T13:08:32.689" v="7" actId="403"/>
      <pc:docMkLst>
        <pc:docMk/>
      </pc:docMkLst>
      <pc:sldChg chg="modSp">
        <pc:chgData name="antonoaatanasova" userId="63f01c8f-a50b-4279-b3c6-a33faf65220b" providerId="ADAL" clId="{BFBD6F6C-BDE2-462A-9CC7-8D2B7B6BDE3C}" dt="2019-11-25T13:08:32.689" v="7" actId="403"/>
        <pc:sldMkLst>
          <pc:docMk/>
          <pc:sldMk cId="1777515745" sldId="280"/>
        </pc:sldMkLst>
        <pc:spChg chg="mod">
          <ac:chgData name="antonoaatanasova" userId="63f01c8f-a50b-4279-b3c6-a33faf65220b" providerId="ADAL" clId="{BFBD6F6C-BDE2-462A-9CC7-8D2B7B6BDE3C}" dt="2019-11-25T13:08:32.689" v="7" actId="403"/>
          <ac:spMkLst>
            <pc:docMk/>
            <pc:sldMk cId="1777515745" sldId="280"/>
            <ac:spMk id="16" creationId="{373AC257-A0F4-4265-8C0F-3CB5C237A93D}"/>
          </ac:spMkLst>
        </pc:spChg>
        <pc:grpChg chg="mod">
          <ac:chgData name="antonoaatanasova" userId="63f01c8f-a50b-4279-b3c6-a33faf65220b" providerId="ADAL" clId="{BFBD6F6C-BDE2-462A-9CC7-8D2B7B6BDE3C}" dt="2019-11-25T13:08:27.489" v="5" actId="1076"/>
          <ac:grpSpMkLst>
            <pc:docMk/>
            <pc:sldMk cId="1777515745" sldId="280"/>
            <ac:grpSpMk id="9" creationId="{EBAFE522-EB7D-4931-A015-9A7E8A98517D}"/>
          </ac:grpSpMkLst>
        </pc:grpChg>
      </pc:sldChg>
      <pc:sldChg chg="modSp">
        <pc:chgData name="antonoaatanasova" userId="63f01c8f-a50b-4279-b3c6-a33faf65220b" providerId="ADAL" clId="{BFBD6F6C-BDE2-462A-9CC7-8D2B7B6BDE3C}" dt="2019-11-25T13:07:40.015" v="1" actId="113"/>
        <pc:sldMkLst>
          <pc:docMk/>
          <pc:sldMk cId="1810914103" sldId="313"/>
        </pc:sldMkLst>
        <pc:spChg chg="mod">
          <ac:chgData name="antonoaatanasova" userId="63f01c8f-a50b-4279-b3c6-a33faf65220b" providerId="ADAL" clId="{BFBD6F6C-BDE2-462A-9CC7-8D2B7B6BDE3C}" dt="2019-11-25T13:07:40.015" v="1" actId="113"/>
          <ac:spMkLst>
            <pc:docMk/>
            <pc:sldMk cId="1810914103" sldId="313"/>
            <ac:spMk id="2" creationId="{00000000-0000-0000-0000-000000000000}"/>
          </ac:spMkLst>
        </pc:spChg>
      </pc:sldChg>
      <pc:sldChg chg="modSp">
        <pc:chgData name="antonoaatanasova" userId="63f01c8f-a50b-4279-b3c6-a33faf65220b" providerId="ADAL" clId="{BFBD6F6C-BDE2-462A-9CC7-8D2B7B6BDE3C}" dt="2019-11-25T13:08:03.594" v="2" actId="113"/>
        <pc:sldMkLst>
          <pc:docMk/>
          <pc:sldMk cId="1931937297" sldId="315"/>
        </pc:sldMkLst>
        <pc:spChg chg="mod">
          <ac:chgData name="antonoaatanasova" userId="63f01c8f-a50b-4279-b3c6-a33faf65220b" providerId="ADAL" clId="{BFBD6F6C-BDE2-462A-9CC7-8D2B7B6BDE3C}" dt="2019-11-25T13:08:03.594" v="2" actId="113"/>
          <ac:spMkLst>
            <pc:docMk/>
            <pc:sldMk cId="1931937297" sldId="315"/>
            <ac:spMk id="2" creationId="{00000000-0000-0000-0000-000000000000}"/>
          </ac:spMkLst>
        </pc:spChg>
      </pc:sldChg>
    </pc:docChg>
  </pc:docChgLst>
  <pc:docChgLst>
    <pc:chgData name="antonoaatanasova" userId="S::a.atanasova@softuni.bg::63f01c8f-a50b-4279-b3c6-a33faf65220b" providerId="AD" clId="Web-{68D74608-C516-9E2D-2976-D00DFA2DC906}"/>
    <pc:docChg chg="modSld">
      <pc:chgData name="antonoaatanasova" userId="S::a.atanasova@softuni.bg::63f01c8f-a50b-4279-b3c6-a33faf65220b" providerId="AD" clId="Web-{68D74608-C516-9E2D-2976-D00DFA2DC906}" dt="2019-11-25T13:54:59.105" v="9" actId="20577"/>
      <pc:docMkLst>
        <pc:docMk/>
      </pc:docMkLst>
      <pc:sldChg chg="modSp">
        <pc:chgData name="antonoaatanasova" userId="S::a.atanasova@softuni.bg::63f01c8f-a50b-4279-b3c6-a33faf65220b" providerId="AD" clId="Web-{68D74608-C516-9E2D-2976-D00DFA2DC906}" dt="2019-11-25T13:54:59.105" v="8" actId="20577"/>
        <pc:sldMkLst>
          <pc:docMk/>
          <pc:sldMk cId="1777515745" sldId="280"/>
        </pc:sldMkLst>
        <pc:spChg chg="mod">
          <ac:chgData name="antonoaatanasova" userId="S::a.atanasova@softuni.bg::63f01c8f-a50b-4279-b3c6-a33faf65220b" providerId="AD" clId="Web-{68D74608-C516-9E2D-2976-D00DFA2DC906}" dt="2019-11-25T13:54:59.105" v="8" actId="20577"/>
          <ac:spMkLst>
            <pc:docMk/>
            <pc:sldMk cId="1777515745" sldId="280"/>
            <ac:spMk id="16" creationId="{373AC257-A0F4-4265-8C0F-3CB5C237A93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21.2.2020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/>
              <a:t>© SoftUni - </a:t>
            </a:r>
            <a:r>
              <a:rPr lang="en-US" sz="1100" u="sng">
                <a:hlinkClick r:id="rId2"/>
              </a:rPr>
              <a:t>https://softuni.org</a:t>
            </a:r>
            <a:r>
              <a:rPr lang="en-US" sz="110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- </a:t>
            </a:r>
            <a:r>
              <a:rPr lang="en-US" u="sng">
                <a:hlinkClick r:id="rId2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5272E0F-AD5A-40F2-B9BD-6E906A9AF95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-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939557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8F91BF3-45D7-4F87-AD6A-5825F39D9CC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-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708756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15EA196-BD27-4874-A066-ACAD7C6B5F5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-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2605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677C128-6D5A-4CD8-8EAD-F36C8F44978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-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403396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5194467A-5579-479E-8E10-7E3863AB6BC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-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676272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53FF2532-B028-4DA5-97DC-08D480D1835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-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221641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06C6ABF-5901-4DF8-B3BF-93D53538453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-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433958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E5548F8-8BC5-491E-B3B1-35D30CF0250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-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53675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11" Type="http://schemas.openxmlformats.org/officeDocument/2006/relationships/image" Target="../media/image4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13" Type="http://schemas.openxmlformats.org/officeDocument/2006/relationships/image" Target="../media/image6.pn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12" Type="http://schemas.openxmlformats.org/officeDocument/2006/relationships/image" Target="../media/image22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9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DDA4EE07-CB3A-4875-A1F9-8F47376ECC8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C5AC7402-08C6-42E3-BEAB-4D277FCF32F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382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9A356017-40D0-4C84-927C-87791731D11F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6A39F984-03B6-4DA5-9CFA-EB47780E4B3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584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1C649708-A0CF-4D17-9920-4D54D10277FD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6490E844-2AEC-48E8-948F-ED641700C444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- </a:t>
            </a:r>
            <a:r>
              <a:rPr lang="en-US" sz="1600" u="sng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905F513A-6E15-41E8-9596-F2FB5BC476FD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77082E58-FB86-4ABF-A486-D9422FF14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F60BCC8A-A33E-467A-9A84-6C536A6F22C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C2E1F215-A50C-4036-862B-B8AD70EBB20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7826E4F2-9FC9-4FAA-9FD6-D8D8B7CA929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C0DF5F6E-0F8B-4F53-AF39-C580EFC984C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6681CAB3-7B40-41D2-A681-3FE3ADD342A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CBBB6963-7B70-4450-9C13-529AEBD8224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58F50F55-A8B1-49AD-A5B1-1290366EA8B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4C060527-EED4-4908-9053-0187770F6270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3BE26614-BF25-4C66-9984-D10E2EC2F5B6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6D02E754-20D3-4932-BECF-BED4973BE563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7A045DD0-E57E-404F-AF2B-98C7F83BE4D0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0CE79488-0635-405B-B68A-E84C72C88C9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9740EB37-37B5-45D5-A01C-7770AF92238A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40C7FB0C-465D-4B5F-B02B-BA5657721F1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4B399296-DB07-4F62-9AD4-91F899A503FC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471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225C895E-50EB-466D-8377-E8B33D4BFFE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2A48C911-BE32-4A48-BD62-5A54178A2B8D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224B564E-6349-4816-B467-FDE19B7DE4F2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0029D290-AE84-4AC9-9B52-243E04F4DDF6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C1F5E11F-2428-4CD6-AE8F-ABE963B1C7A0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527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356779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C610682B-0E79-4EDF-943C-85BC84DAA3D5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4083A520-C99A-49AE-A303-B55E13AD02F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539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A775561D-CBE0-4419-BAFD-4E6F7BA3654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804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B9F8F0F2-1A7E-4C80-9CB5-51827AE598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974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BEBF8579-C7C1-4D54-B807-CB1EB2E56803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8551BCD6-6DF6-48BC-8B41-5F0594C9F6E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588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E81184AD-533E-4E5D-88E2-A60EF521384B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D50F6988-156E-4063-8729-A40F36C9FA9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53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DAE9500E-E282-4FA6-B079-6D5EA7948785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9D20DB50-E3BB-4AA6-98C9-27827E3B856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157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92464A8C-DE6F-4D15-83C4-958404AE3A96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57E28DA3-584E-4A9E-ABBB-698D7E7AC07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43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B8E885F2-F364-49A2-A7AE-4C1F75C9FD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201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37.png"/><Relationship Id="rId26" Type="http://schemas.openxmlformats.org/officeDocument/2006/relationships/image" Target="../media/image41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https://motion-software.com/" TargetMode="External"/><Relationship Id="rId12" Type="http://schemas.openxmlformats.org/officeDocument/2006/relationships/image" Target="../media/image34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36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40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42.png"/><Relationship Id="rId10" Type="http://schemas.openxmlformats.org/officeDocument/2006/relationships/image" Target="../media/image33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30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35.png"/><Relationship Id="rId22" Type="http://schemas.openxmlformats.org/officeDocument/2006/relationships/image" Target="../media/image39.png"/><Relationship Id="rId27" Type="http://schemas.openxmlformats.org/officeDocument/2006/relationships/hyperlink" Target="http://smartit.bg/" TargetMode="Externa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43.jpeg"/><Relationship Id="rId7" Type="http://schemas.openxmlformats.org/officeDocument/2006/relationships/image" Target="../media/image4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44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46.gi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7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643853" y="6298784"/>
            <a:ext cx="2951518" cy="351497"/>
          </a:xfrm>
        </p:spPr>
        <p:txBody>
          <a:bodyPr/>
          <a:lstStyle/>
          <a:p>
            <a:r>
              <a:rPr lang="en-US">
                <a:hlinkClick r:id="rId2"/>
              </a:rPr>
              <a:t>https://softuni.bg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54856"/>
            <a:ext cx="12191999" cy="1257997"/>
          </a:xfrm>
        </p:spPr>
        <p:txBody>
          <a:bodyPr>
            <a:normAutofit/>
          </a:bodyPr>
          <a:lstStyle/>
          <a:p>
            <a:r>
              <a:rPr lang="en-US"/>
              <a:t>Tuples and Sets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72303">
            <a:off x="658442" y="2499361"/>
            <a:ext cx="2061267" cy="206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276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1D6DAC-9DE8-4A78-BE32-68942BDEBC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5246" y="1610642"/>
            <a:ext cx="9126081" cy="4466132"/>
          </a:xfrm>
        </p:spPr>
        <p:txBody>
          <a:bodyPr/>
          <a:lstStyle/>
          <a:p>
            <a:r>
              <a:rPr lang="en-GB" sz="2400" dirty="0"/>
              <a:t>numbers = </a:t>
            </a:r>
            <a:r>
              <a:rPr lang="en-GB" sz="2400" dirty="0">
                <a:solidFill>
                  <a:schemeClr val="bg1"/>
                </a:solidFill>
              </a:rPr>
              <a:t>tuple</a:t>
            </a:r>
            <a:r>
              <a:rPr lang="en-GB" sz="2400" dirty="0"/>
              <a:t>(map(float, input().split()))</a:t>
            </a:r>
          </a:p>
          <a:p>
            <a:endParaRPr lang="en-GB" sz="2400" dirty="0"/>
          </a:p>
          <a:p>
            <a:r>
              <a:rPr lang="en-GB" sz="2400" dirty="0" err="1"/>
              <a:t>nums_and_occurances</a:t>
            </a:r>
            <a:r>
              <a:rPr lang="en-GB" sz="2400" dirty="0"/>
              <a:t> = {}</a:t>
            </a:r>
          </a:p>
          <a:p>
            <a:r>
              <a:rPr lang="en-GB" sz="2400" dirty="0"/>
              <a:t>for </a:t>
            </a:r>
            <a:r>
              <a:rPr lang="en-GB" sz="2400" dirty="0" err="1"/>
              <a:t>num</a:t>
            </a:r>
            <a:r>
              <a:rPr lang="en-GB" sz="2400" dirty="0"/>
              <a:t> in numbers:</a:t>
            </a:r>
          </a:p>
          <a:p>
            <a:r>
              <a:rPr lang="en-GB" sz="2400" dirty="0"/>
              <a:t>    if </a:t>
            </a:r>
            <a:r>
              <a:rPr lang="en-GB" sz="2400" dirty="0" err="1"/>
              <a:t>num</a:t>
            </a:r>
            <a:r>
              <a:rPr lang="en-GB" sz="2400" dirty="0"/>
              <a:t> in </a:t>
            </a:r>
            <a:r>
              <a:rPr lang="en-GB" sz="2400" dirty="0" err="1"/>
              <a:t>nums_and_occurances</a:t>
            </a:r>
            <a:r>
              <a:rPr lang="en-GB" sz="2400" dirty="0"/>
              <a:t>:</a:t>
            </a:r>
          </a:p>
          <a:p>
            <a:r>
              <a:rPr lang="en-GB" sz="2400" dirty="0"/>
              <a:t>        </a:t>
            </a:r>
            <a:r>
              <a:rPr lang="en-GB" sz="2400" dirty="0" err="1"/>
              <a:t>nums_and_occurances</a:t>
            </a:r>
            <a:r>
              <a:rPr lang="en-GB" sz="2400" dirty="0"/>
              <a:t>[</a:t>
            </a:r>
            <a:r>
              <a:rPr lang="en-GB" sz="2400" dirty="0" err="1"/>
              <a:t>num</a:t>
            </a:r>
            <a:r>
              <a:rPr lang="en-GB" sz="2400" dirty="0"/>
              <a:t>] += 1</a:t>
            </a:r>
          </a:p>
          <a:p>
            <a:r>
              <a:rPr lang="en-GB" sz="2400" dirty="0"/>
              <a:t>    else:</a:t>
            </a:r>
          </a:p>
          <a:p>
            <a:r>
              <a:rPr lang="en-GB" sz="2400" dirty="0"/>
              <a:t>        </a:t>
            </a:r>
            <a:r>
              <a:rPr lang="en-GB" sz="2400" dirty="0" err="1"/>
              <a:t>nums_and_occurances</a:t>
            </a:r>
            <a:r>
              <a:rPr lang="en-GB" sz="2400" dirty="0"/>
              <a:t>[</a:t>
            </a:r>
            <a:r>
              <a:rPr lang="en-GB" sz="2400" dirty="0" err="1"/>
              <a:t>num</a:t>
            </a:r>
            <a:r>
              <a:rPr lang="en-GB" sz="2400" dirty="0"/>
              <a:t>] = 1</a:t>
            </a:r>
          </a:p>
          <a:p>
            <a:endParaRPr lang="en-GB" sz="2400" dirty="0"/>
          </a:p>
          <a:p>
            <a:r>
              <a:rPr lang="en-GB" sz="2400" dirty="0"/>
              <a:t>[print(f"{key} - {value} times") for key, value in </a:t>
            </a:r>
            <a:r>
              <a:rPr lang="en-GB" sz="2400" dirty="0" err="1"/>
              <a:t>nums_and_occurances.</a:t>
            </a:r>
            <a:r>
              <a:rPr lang="en-GB" sz="2400" dirty="0" err="1">
                <a:solidFill>
                  <a:schemeClr val="bg1"/>
                </a:solidFill>
              </a:rPr>
              <a:t>items</a:t>
            </a:r>
            <a:r>
              <a:rPr lang="en-GB" sz="2400" dirty="0">
                <a:solidFill>
                  <a:schemeClr val="bg1"/>
                </a:solidFill>
              </a:rPr>
              <a:t>()</a:t>
            </a:r>
            <a:r>
              <a:rPr lang="en-GB" sz="2400" dirty="0"/>
              <a:t>]</a:t>
            </a:r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Count Same Values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3238411-BB09-4DAF-A0B4-625F54628B8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920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44850" y="4085437"/>
            <a:ext cx="2838162" cy="2299385"/>
          </a:xfrm>
        </p:spPr>
        <p:txBody>
          <a:bodyPr/>
          <a:lstStyle/>
          <a:p>
            <a:r>
              <a:rPr lang="en-US" sz="2600" dirty="0"/>
              <a:t>4</a:t>
            </a:r>
          </a:p>
          <a:p>
            <a:r>
              <a:rPr lang="en-US" sz="2600" dirty="0"/>
              <a:t>Vladimir 4.50</a:t>
            </a:r>
          </a:p>
          <a:p>
            <a:r>
              <a:rPr lang="en-US" sz="2600" dirty="0" err="1"/>
              <a:t>Petko</a:t>
            </a:r>
            <a:r>
              <a:rPr lang="en-US" sz="2600" dirty="0"/>
              <a:t> 3.00</a:t>
            </a:r>
          </a:p>
          <a:p>
            <a:r>
              <a:rPr lang="en-US" sz="2600" dirty="0"/>
              <a:t>Vladimir 5.00</a:t>
            </a:r>
          </a:p>
          <a:p>
            <a:r>
              <a:rPr lang="en-US" sz="2600" dirty="0" err="1"/>
              <a:t>Petko</a:t>
            </a:r>
            <a:r>
              <a:rPr lang="en-US" sz="2600" dirty="0"/>
              <a:t> 3.66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will receive a number (count of input lines: n)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On the next n lines you will be given </a:t>
            </a:r>
            <a:r>
              <a:rPr lang="en-US" b="1" dirty="0"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{name} {grade}</a:t>
            </a:r>
            <a:r>
              <a:rPr lang="en-US" b="1" dirty="0">
                <a:latin typeface="Consolas" panose="020B0609020204030204" pitchFamily="49" charset="0"/>
              </a:rPr>
              <a:t>"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For each student print all his/her </a:t>
            </a:r>
            <a:r>
              <a:rPr lang="en-US" b="1" dirty="0">
                <a:solidFill>
                  <a:schemeClr val="bg1"/>
                </a:solidFill>
              </a:rPr>
              <a:t>grades</a:t>
            </a:r>
            <a:r>
              <a:rPr lang="en-US" dirty="0"/>
              <a:t> and finally his/her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average grade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Average Student Grades</a:t>
            </a:r>
          </a:p>
        </p:txBody>
      </p:sp>
      <p:sp>
        <p:nvSpPr>
          <p:cNvPr id="5" name="Right Arrow 4"/>
          <p:cNvSpPr/>
          <p:nvPr/>
        </p:nvSpPr>
        <p:spPr bwMode="auto">
          <a:xfrm>
            <a:off x="4064968" y="5039186"/>
            <a:ext cx="661307" cy="39188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5008230" y="4649020"/>
            <a:ext cx="6266227" cy="11722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/>
              <a:t>Vladimir -&gt; 4.50 5.00 (avg: 4.75)</a:t>
            </a:r>
          </a:p>
          <a:p>
            <a:r>
              <a:rPr lang="en-US" sz="2600" dirty="0" err="1"/>
              <a:t>Petko</a:t>
            </a:r>
            <a:r>
              <a:rPr lang="en-US" sz="2600" dirty="0"/>
              <a:t> -&gt; 3.00 3.66 (avg: 3.33)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9B6349C-C0A8-4D64-B82E-57FC6FBFAF4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91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D7369A5-014F-48DD-9F2B-00E78B194B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112" y="1563508"/>
            <a:ext cx="10949531" cy="4078333"/>
          </a:xfrm>
        </p:spPr>
        <p:txBody>
          <a:bodyPr/>
          <a:lstStyle/>
          <a:p>
            <a:r>
              <a:rPr lang="en-GB" sz="2400" dirty="0"/>
              <a:t>count = int(input())</a:t>
            </a:r>
          </a:p>
          <a:p>
            <a:r>
              <a:rPr lang="en-GB" sz="2400" dirty="0"/>
              <a:t>students = {}</a:t>
            </a:r>
          </a:p>
          <a:p>
            <a:r>
              <a:rPr lang="en-GB" sz="2400" dirty="0"/>
              <a:t>for _ in range(count):</a:t>
            </a:r>
          </a:p>
          <a:p>
            <a:r>
              <a:rPr lang="en-GB" sz="2400" dirty="0"/>
              <a:t>    line = input().split()</a:t>
            </a:r>
          </a:p>
          <a:p>
            <a:r>
              <a:rPr lang="en-GB" sz="2400" dirty="0"/>
              <a:t>    student = line[0]</a:t>
            </a:r>
          </a:p>
          <a:p>
            <a:r>
              <a:rPr lang="en-GB" sz="2400" dirty="0"/>
              <a:t>    grade = float(line[1])</a:t>
            </a:r>
          </a:p>
          <a:p>
            <a:r>
              <a:rPr lang="en-GB" sz="2400" dirty="0"/>
              <a:t>    if student not in students:</a:t>
            </a:r>
          </a:p>
          <a:p>
            <a:r>
              <a:rPr lang="en-GB" sz="2400" dirty="0"/>
              <a:t>        students[student] = [grade]</a:t>
            </a:r>
          </a:p>
          <a:p>
            <a:r>
              <a:rPr lang="en-GB" sz="2400" dirty="0"/>
              <a:t>    else:</a:t>
            </a:r>
          </a:p>
          <a:p>
            <a:r>
              <a:rPr lang="en-GB" sz="2400" dirty="0"/>
              <a:t>        students[student].append(grade)</a:t>
            </a:r>
            <a:r>
              <a:rPr lang="en-US" sz="2400" i="1" dirty="0">
                <a:solidFill>
                  <a:schemeClr val="accent2"/>
                </a:solidFill>
              </a:rPr>
              <a:t>    # Print the result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Average Student Grades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A990715-C599-48F0-ACB2-512445ABBF2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432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3F176E1A-7FFC-4D98-B7E7-6940D732A314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Unique Sequence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E5E7B2-A109-4D78-A4BF-44FB07DFC6C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Sets</a:t>
            </a: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A173EAB0-B567-4589-B3E8-3C9C0D324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213" y="1222873"/>
            <a:ext cx="2643146" cy="2643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844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139885" y="1121143"/>
            <a:ext cx="9986115" cy="5546589"/>
          </a:xfrm>
        </p:spPr>
        <p:txBody>
          <a:bodyPr/>
          <a:lstStyle/>
          <a:p>
            <a:r>
              <a:rPr lang="en-US" dirty="0"/>
              <a:t>Set is an </a:t>
            </a:r>
            <a:r>
              <a:rPr lang="en-US" b="1" dirty="0">
                <a:solidFill>
                  <a:schemeClr val="bg1"/>
                </a:solidFill>
              </a:rPr>
              <a:t>unordered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collection</a:t>
            </a:r>
            <a:r>
              <a:rPr lang="en-US" dirty="0"/>
              <a:t> of items</a:t>
            </a:r>
          </a:p>
          <a:p>
            <a:r>
              <a:rPr lang="en-US" dirty="0"/>
              <a:t>Every element of a set is </a:t>
            </a:r>
            <a:r>
              <a:rPr lang="en-US" b="1" dirty="0">
                <a:solidFill>
                  <a:schemeClr val="bg1"/>
                </a:solidFill>
              </a:rPr>
              <a:t>unique</a:t>
            </a:r>
          </a:p>
          <a:p>
            <a:r>
              <a:rPr lang="en-US" dirty="0"/>
              <a:t>Sets are </a:t>
            </a:r>
            <a:r>
              <a:rPr lang="en-US" b="1" dirty="0">
                <a:solidFill>
                  <a:schemeClr val="bg1"/>
                </a:solidFill>
              </a:rPr>
              <a:t>mutable</a:t>
            </a:r>
            <a:r>
              <a:rPr lang="en-US" dirty="0"/>
              <a:t>, so we can add or remove          items from it</a:t>
            </a:r>
          </a:p>
          <a:p>
            <a:r>
              <a:rPr lang="en-US" dirty="0"/>
              <a:t>Sets can be used to perform mathematical </a:t>
            </a:r>
            <a:r>
              <a:rPr lang="en-US" b="1" dirty="0">
                <a:solidFill>
                  <a:schemeClr val="bg1"/>
                </a:solidFill>
              </a:rPr>
              <a:t>set operations</a:t>
            </a:r>
            <a:r>
              <a:rPr lang="en-US" dirty="0"/>
              <a:t> (union, intersection, symmetric difference, etc.)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Definition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0DC0B64-68A2-4BEA-A76F-B4B5C580FD8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714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2AA203E-F1DE-486C-A2F6-EFB1F9E8FF9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1234" y="1931154"/>
            <a:ext cx="8136267" cy="2527139"/>
          </a:xfrm>
        </p:spPr>
        <p:txBody>
          <a:bodyPr/>
          <a:lstStyle/>
          <a:p>
            <a:r>
              <a:rPr lang="en-US" sz="2400" dirty="0"/>
              <a:t>a = set([1, 2, 3, 4])</a:t>
            </a:r>
          </a:p>
          <a:p>
            <a:r>
              <a:rPr lang="en-US" sz="2400" dirty="0"/>
              <a:t>b = set([3, 4, 5, 6])</a:t>
            </a:r>
          </a:p>
          <a:p>
            <a:r>
              <a:rPr lang="en-US" sz="2400" dirty="0"/>
              <a:t>a </a:t>
            </a:r>
            <a:r>
              <a:rPr lang="en-US" sz="2400" dirty="0">
                <a:solidFill>
                  <a:schemeClr val="bg1"/>
                </a:solidFill>
              </a:rPr>
              <a:t>&amp;</a:t>
            </a:r>
            <a:r>
              <a:rPr lang="en-US" sz="2400" dirty="0"/>
              <a:t> b </a:t>
            </a:r>
            <a:r>
              <a:rPr lang="en-US" sz="2400" i="1" dirty="0">
                <a:solidFill>
                  <a:schemeClr val="accent2"/>
                </a:solidFill>
              </a:rPr>
              <a:t># Intersection -&gt; {3, 4}</a:t>
            </a:r>
          </a:p>
          <a:p>
            <a:r>
              <a:rPr lang="en-US" sz="2400" dirty="0"/>
              <a:t>a </a:t>
            </a:r>
            <a:r>
              <a:rPr lang="en-US" sz="2400" dirty="0">
                <a:solidFill>
                  <a:schemeClr val="bg1"/>
                </a:solidFill>
              </a:rPr>
              <a:t>&lt;</a:t>
            </a:r>
            <a:r>
              <a:rPr lang="en-US" sz="2400" dirty="0"/>
              <a:t> b </a:t>
            </a:r>
            <a:r>
              <a:rPr lang="en-US" sz="2400" i="1" dirty="0">
                <a:solidFill>
                  <a:schemeClr val="accent2"/>
                </a:solidFill>
              </a:rPr>
              <a:t># Subset -&gt; False</a:t>
            </a:r>
          </a:p>
          <a:p>
            <a:r>
              <a:rPr lang="en-US" sz="2400" dirty="0"/>
              <a:t>a </a:t>
            </a:r>
            <a:r>
              <a:rPr lang="en-US" sz="2400" dirty="0">
                <a:solidFill>
                  <a:schemeClr val="bg1"/>
                </a:solidFill>
              </a:rPr>
              <a:t>-</a:t>
            </a:r>
            <a:r>
              <a:rPr lang="en-US" sz="2400" dirty="0"/>
              <a:t> b </a:t>
            </a:r>
            <a:r>
              <a:rPr lang="en-US" sz="2400" i="1" dirty="0">
                <a:solidFill>
                  <a:schemeClr val="accent2"/>
                </a:solidFill>
              </a:rPr>
              <a:t># Difference -&gt; {1, 2}</a:t>
            </a:r>
          </a:p>
          <a:p>
            <a:r>
              <a:rPr lang="en-US" sz="2400" dirty="0"/>
              <a:t>a </a:t>
            </a:r>
            <a:r>
              <a:rPr lang="en-US" sz="2400" dirty="0">
                <a:solidFill>
                  <a:schemeClr val="bg1"/>
                </a:solidFill>
              </a:rPr>
              <a:t>^</a:t>
            </a:r>
            <a:r>
              <a:rPr lang="en-US" sz="2400" dirty="0"/>
              <a:t> b </a:t>
            </a:r>
            <a:r>
              <a:rPr lang="en-US" sz="2400" i="1" dirty="0">
                <a:solidFill>
                  <a:schemeClr val="accent2"/>
                </a:solidFill>
              </a:rPr>
              <a:t># Symmetric Difference -&gt; {1, 2, 5, 6}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Operators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7168707" y="1851347"/>
            <a:ext cx="4242816" cy="105560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 can also use methods instead of symbols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E8AA86C-5713-4849-93EC-7CF8011A6C7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669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291473" y="2052877"/>
            <a:ext cx="9787516" cy="3364355"/>
          </a:xfrm>
        </p:spPr>
        <p:txBody>
          <a:bodyPr/>
          <a:lstStyle/>
          <a:p>
            <a:r>
              <a:rPr lang="en-US" sz="2800" dirty="0"/>
              <a:t>a = set([1, 2, 3])</a:t>
            </a:r>
          </a:p>
          <a:p>
            <a:r>
              <a:rPr lang="en-US" sz="2800" dirty="0"/>
              <a:t>b = set([2, 3, 4])</a:t>
            </a:r>
          </a:p>
          <a:p>
            <a:r>
              <a:rPr lang="en-US" sz="2800" dirty="0" err="1"/>
              <a:t>a.intercection</a:t>
            </a:r>
            <a:r>
              <a:rPr lang="en-US" sz="2800" dirty="0"/>
              <a:t>(b)         </a:t>
            </a:r>
            <a:r>
              <a:rPr lang="en-US" sz="2800" i="1" dirty="0">
                <a:solidFill>
                  <a:schemeClr val="accent2"/>
                </a:solidFill>
              </a:rPr>
              <a:t># Equivalent to a &amp; b</a:t>
            </a:r>
          </a:p>
          <a:p>
            <a:r>
              <a:rPr lang="en-US" sz="2800" dirty="0" err="1"/>
              <a:t>a.issubset</a:t>
            </a:r>
            <a:r>
              <a:rPr lang="en-US" sz="2800" dirty="0"/>
              <a:t>(b)             </a:t>
            </a:r>
            <a:r>
              <a:rPr lang="en-US" sz="2800" i="1" dirty="0">
                <a:solidFill>
                  <a:schemeClr val="accent2"/>
                </a:solidFill>
              </a:rPr>
              <a:t># Equivalent to a &lt;= b</a:t>
            </a:r>
          </a:p>
          <a:p>
            <a:r>
              <a:rPr lang="en-US" sz="2800" dirty="0" err="1"/>
              <a:t>a.issuperset</a:t>
            </a:r>
            <a:r>
              <a:rPr lang="en-US" sz="2800" dirty="0"/>
              <a:t>(b)           </a:t>
            </a:r>
            <a:r>
              <a:rPr lang="en-US" sz="2800" i="1" dirty="0">
                <a:solidFill>
                  <a:schemeClr val="accent2"/>
                </a:solidFill>
              </a:rPr>
              <a:t># Equivalent to a &gt;= b</a:t>
            </a:r>
          </a:p>
          <a:p>
            <a:r>
              <a:rPr lang="en-US" sz="2800" dirty="0" err="1"/>
              <a:t>a.difference</a:t>
            </a:r>
            <a:r>
              <a:rPr lang="en-US" sz="2800" dirty="0"/>
              <a:t>(b)           </a:t>
            </a:r>
            <a:r>
              <a:rPr lang="en-US" sz="2800" i="1" dirty="0">
                <a:solidFill>
                  <a:schemeClr val="accent2"/>
                </a:solidFill>
              </a:rPr>
              <a:t># Equivalent to a - b</a:t>
            </a:r>
          </a:p>
          <a:p>
            <a:r>
              <a:rPr lang="en-US" sz="2800" dirty="0" err="1"/>
              <a:t>a.symmetric_difference</a:t>
            </a:r>
            <a:r>
              <a:rPr lang="en-US" sz="2800" dirty="0"/>
              <a:t>(b) </a:t>
            </a:r>
            <a:r>
              <a:rPr lang="en-US" sz="2800" i="1" dirty="0">
                <a:solidFill>
                  <a:schemeClr val="accent2"/>
                </a:solidFill>
              </a:rPr>
              <a:t># Equivalent to a ^ b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Each operator is associated to a symbol and a method name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5163FA2-CD39-4E3F-B0F1-98D475C33A2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78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652288" y="2755505"/>
            <a:ext cx="1551309" cy="3559730"/>
          </a:xfrm>
        </p:spPr>
        <p:txBody>
          <a:bodyPr/>
          <a:lstStyle/>
          <a:p>
            <a:r>
              <a:rPr lang="en-US" sz="2600" dirty="0"/>
              <a:t>7</a:t>
            </a:r>
          </a:p>
          <a:p>
            <a:r>
              <a:rPr lang="en-US" sz="2600" dirty="0"/>
              <a:t>Lyle</a:t>
            </a:r>
          </a:p>
          <a:p>
            <a:r>
              <a:rPr lang="en-US" sz="2600" dirty="0"/>
              <a:t>Bruce</a:t>
            </a:r>
          </a:p>
          <a:p>
            <a:r>
              <a:rPr lang="en-US" sz="2600" dirty="0"/>
              <a:t>Alice</a:t>
            </a:r>
          </a:p>
          <a:p>
            <a:r>
              <a:rPr lang="en-US" sz="2600" dirty="0"/>
              <a:t>Easton</a:t>
            </a:r>
          </a:p>
          <a:p>
            <a:r>
              <a:rPr lang="en-US" sz="2600" dirty="0"/>
              <a:t>Shawn</a:t>
            </a:r>
          </a:p>
          <a:p>
            <a:r>
              <a:rPr lang="en-US" sz="2600" dirty="0"/>
              <a:t>Alice</a:t>
            </a:r>
          </a:p>
          <a:p>
            <a:r>
              <a:rPr lang="en-US" sz="2600" dirty="0"/>
              <a:t>Shawn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will be given a list and you have to print unique items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The order does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matter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Record Unique Names</a:t>
            </a:r>
          </a:p>
        </p:txBody>
      </p:sp>
      <p:sp>
        <p:nvSpPr>
          <p:cNvPr id="5" name="Right Arrow 4"/>
          <p:cNvSpPr/>
          <p:nvPr/>
        </p:nvSpPr>
        <p:spPr bwMode="auto">
          <a:xfrm>
            <a:off x="5788103" y="4351673"/>
            <a:ext cx="595993" cy="36739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6968602" y="3118264"/>
            <a:ext cx="1551309" cy="283421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tx1"/>
                </a:solidFill>
              </a:rPr>
              <a:t>Lyle</a:t>
            </a:r>
          </a:p>
          <a:p>
            <a:r>
              <a:rPr lang="en-US" sz="2600" dirty="0">
                <a:solidFill>
                  <a:schemeClr val="tx1"/>
                </a:solidFill>
              </a:rPr>
              <a:t>Bruce</a:t>
            </a:r>
          </a:p>
          <a:p>
            <a:r>
              <a:rPr lang="en-US" sz="2600" dirty="0">
                <a:solidFill>
                  <a:schemeClr val="tx1"/>
                </a:solidFill>
              </a:rPr>
              <a:t>Alice</a:t>
            </a:r>
          </a:p>
          <a:p>
            <a:r>
              <a:rPr lang="en-US" sz="2600" dirty="0">
                <a:solidFill>
                  <a:schemeClr val="tx1"/>
                </a:solidFill>
              </a:rPr>
              <a:t>Easton</a:t>
            </a:r>
          </a:p>
          <a:p>
            <a:r>
              <a:rPr lang="en-US" sz="2600" dirty="0">
                <a:solidFill>
                  <a:schemeClr val="tx1"/>
                </a:solidFill>
              </a:rPr>
              <a:t>Shawn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B53996E-4B8F-4692-A05F-C65CBB33AF2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937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FD7F7D2-0E31-4E10-884C-23BD961677C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4404" y="1752044"/>
            <a:ext cx="6203772" cy="2527139"/>
          </a:xfrm>
        </p:spPr>
        <p:txBody>
          <a:bodyPr/>
          <a:lstStyle/>
          <a:p>
            <a:r>
              <a:rPr lang="en-US" sz="2400" dirty="0"/>
              <a:t>n = int(input())</a:t>
            </a:r>
          </a:p>
          <a:p>
            <a:r>
              <a:rPr lang="en-US" sz="2400" dirty="0" err="1"/>
              <a:t>unique_names</a:t>
            </a:r>
            <a:r>
              <a:rPr lang="en-US" sz="2400" dirty="0"/>
              <a:t> = []</a:t>
            </a:r>
          </a:p>
          <a:p>
            <a:r>
              <a:rPr lang="en-US" sz="2400" dirty="0"/>
              <a:t>for </a:t>
            </a:r>
            <a:r>
              <a:rPr lang="en-US" sz="2400" dirty="0" err="1"/>
              <a:t>i</a:t>
            </a:r>
            <a:r>
              <a:rPr lang="en-US" sz="2400" dirty="0"/>
              <a:t> in range(n):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unique_names.append</a:t>
            </a:r>
            <a:r>
              <a:rPr lang="en-US" sz="2400" dirty="0"/>
              <a:t>(input())</a:t>
            </a:r>
          </a:p>
          <a:p>
            <a:r>
              <a:rPr lang="en-US" sz="2400" dirty="0"/>
              <a:t>for person in </a:t>
            </a:r>
            <a:r>
              <a:rPr lang="en-US" sz="2400" dirty="0">
                <a:solidFill>
                  <a:schemeClr val="bg1"/>
                </a:solidFill>
              </a:rPr>
              <a:t>set</a:t>
            </a:r>
            <a:r>
              <a:rPr lang="en-US" sz="2400" dirty="0"/>
              <a:t>(</a:t>
            </a:r>
            <a:r>
              <a:rPr lang="en-US" sz="2400" dirty="0" err="1"/>
              <a:t>unique_names</a:t>
            </a:r>
            <a:r>
              <a:rPr lang="en-US" sz="2400" dirty="0"/>
              <a:t>):</a:t>
            </a:r>
          </a:p>
          <a:p>
            <a:r>
              <a:rPr lang="en-US" sz="2400" dirty="0"/>
              <a:t>    print(person)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Record Unique Names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93DB8C5-A707-4C4C-9509-107A634573A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1B078E12-5A22-49E4-B1B7-97C824F3293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35711" y="3766423"/>
            <a:ext cx="2740577" cy="2740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076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572BDCA4-BF90-4FDE-812B-A9A1FCA1FB1F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Live Exercise in Class (Lab)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C6942F-5B63-47D9-9EDE-CB1490DED9B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Practice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9EC40B8-E3A7-4120-B9DD-58F061A371D9}"/>
              </a:ext>
            </a:extLst>
          </p:cNvPr>
          <p:cNvGrpSpPr/>
          <p:nvPr/>
        </p:nvGrpSpPr>
        <p:grpSpPr>
          <a:xfrm>
            <a:off x="4267200" y="349303"/>
            <a:ext cx="3657601" cy="4070979"/>
            <a:chOff x="4265613" y="394224"/>
            <a:chExt cx="3657600" cy="407097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8A7F4C0-13E0-42A7-A981-E741EE708D25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F045F15-B9C6-4B3B-BC0A-88325BD1B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18012" y="394224"/>
              <a:ext cx="3124201" cy="38352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49278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3200"/>
              <a:t>Tuples</a:t>
            </a:r>
          </a:p>
          <a:p>
            <a:pPr lvl="1"/>
            <a:r>
              <a:rPr lang="en-US" sz="3000"/>
              <a:t>Definition</a:t>
            </a:r>
          </a:p>
          <a:p>
            <a:pPr lvl="1"/>
            <a:r>
              <a:rPr lang="en-US" sz="3000"/>
              <a:t>Usage</a:t>
            </a:r>
          </a:p>
          <a:p>
            <a:pPr lvl="1"/>
            <a:r>
              <a:rPr lang="en-US" sz="3000"/>
              <a:t>Methods</a:t>
            </a:r>
          </a:p>
          <a:p>
            <a:r>
              <a:rPr lang="en-US" sz="3200"/>
              <a:t>Sets</a:t>
            </a:r>
          </a:p>
          <a:p>
            <a:pPr lvl="1"/>
            <a:r>
              <a:rPr lang="en-US" sz="3000"/>
              <a:t>Definition</a:t>
            </a:r>
          </a:p>
          <a:p>
            <a:pPr lvl="1"/>
            <a:r>
              <a:rPr lang="en-US" sz="3000"/>
              <a:t>Operators</a:t>
            </a:r>
          </a:p>
          <a:p>
            <a:pPr lvl="1"/>
            <a:r>
              <a:rPr lang="en-US" sz="3000"/>
              <a:t>Methods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Table of Contents</a:t>
            </a:r>
            <a:endParaRPr lang="bg-BG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B9A4AC5-B3BF-4684-B8C3-2CBF6FBF31B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665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979C0353-BBC7-4796-BDAE-966FBA3EFE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…</a:t>
            </a:r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89644" y="1336681"/>
            <a:ext cx="8632995" cy="5300339"/>
            <a:chOff x="471000" y="1508785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1000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3200">
                <a:solidFill>
                  <a:schemeClr val="bg2"/>
                </a:solidFill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58463" y="3277415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6987" y="1720492"/>
            <a:ext cx="8159178" cy="5245321"/>
          </a:xfrm>
          <a:prstGeom prst="rect">
            <a:avLst/>
          </a:prstGeom>
        </p:spPr>
        <p:txBody>
          <a:bodyPr vert="horz" lIns="108000" tIns="36000" rIns="108000" bIns="36000" rtlCol="0" anchor="t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>
              <a:lnSpc>
                <a:spcPct val="130000"/>
              </a:lnSpc>
            </a:pPr>
            <a:r>
              <a:rPr lang="en-US" sz="3600" dirty="0">
                <a:solidFill>
                  <a:schemeClr val="bg2"/>
                </a:solidFill>
                <a:latin typeface="+mj-lt"/>
              </a:rPr>
              <a:t>Tuples are </a:t>
            </a: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+mj-lt"/>
              </a:rPr>
              <a:t>immutable</a:t>
            </a:r>
            <a:endParaRPr lang="en-US" sz="3600" b="1" dirty="0">
              <a:solidFill>
                <a:schemeClr val="bg1">
                  <a:lumMod val="60000"/>
                  <a:lumOff val="40000"/>
                </a:schemeClr>
              </a:solidFill>
              <a:latin typeface="+mj-lt"/>
              <a:cs typeface="Calibri"/>
            </a:endParaRPr>
          </a:p>
          <a:p>
            <a:pPr marL="456565" indent="-456565">
              <a:lnSpc>
                <a:spcPct val="130000"/>
              </a:lnSpc>
            </a:pPr>
            <a:r>
              <a:rPr lang="en-US" sz="3600" dirty="0">
                <a:solidFill>
                  <a:schemeClr val="bg2"/>
                </a:solidFill>
                <a:latin typeface="+mj-lt"/>
              </a:rPr>
              <a:t>Sets hold </a:t>
            </a: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+mj-lt"/>
              </a:rPr>
              <a:t>unique</a:t>
            </a:r>
            <a:r>
              <a:rPr lang="en-US" sz="3600" dirty="0">
                <a:solidFill>
                  <a:schemeClr val="bg1">
                    <a:lumMod val="60000"/>
                    <a:lumOff val="40000"/>
                  </a:schemeClr>
                </a:solidFill>
                <a:latin typeface="+mj-lt"/>
              </a:rPr>
              <a:t> </a:t>
            </a:r>
            <a:r>
              <a:rPr lang="en-US" sz="3600" dirty="0">
                <a:solidFill>
                  <a:schemeClr val="bg2"/>
                </a:solidFill>
                <a:latin typeface="+mj-lt"/>
              </a:rPr>
              <a:t>elements</a:t>
            </a:r>
            <a:endParaRPr lang="en-US" sz="3600" dirty="0">
              <a:solidFill>
                <a:schemeClr val="bg2"/>
              </a:solidFill>
              <a:latin typeface="+mj-lt"/>
              <a:cs typeface="Calibri"/>
            </a:endParaRPr>
          </a:p>
          <a:p>
            <a:pPr marL="456565" indent="-456565">
              <a:lnSpc>
                <a:spcPct val="130000"/>
              </a:lnSpc>
            </a:pPr>
            <a:r>
              <a:rPr lang="en-US" sz="3600" dirty="0">
                <a:solidFill>
                  <a:schemeClr val="bg2"/>
                </a:solidFill>
                <a:latin typeface="+mj-lt"/>
              </a:rPr>
              <a:t>Sets are </a:t>
            </a: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+mj-lt"/>
              </a:rPr>
              <a:t>unordered</a:t>
            </a:r>
            <a:r>
              <a:rPr lang="en-US" sz="3600" dirty="0">
                <a:solidFill>
                  <a:schemeClr val="bg2"/>
                </a:solidFill>
                <a:latin typeface="+mj-lt"/>
              </a:rPr>
              <a:t> collections</a:t>
            </a:r>
            <a:endParaRPr lang="en-US" sz="3600" b="1" dirty="0">
              <a:solidFill>
                <a:schemeClr val="bg1">
                  <a:lumMod val="60000"/>
                  <a:lumOff val="40000"/>
                </a:schemeClr>
              </a:solidFill>
              <a:latin typeface="+mj-lt"/>
              <a:cs typeface="Calibri"/>
            </a:endParaRPr>
          </a:p>
        </p:txBody>
      </p:sp>
      <p:sp>
        <p:nvSpPr>
          <p:cNvPr id="2" name="Правоъгълник 1"/>
          <p:cNvSpPr/>
          <p:nvPr/>
        </p:nvSpPr>
        <p:spPr>
          <a:xfrm>
            <a:off x="279572" y="1679513"/>
            <a:ext cx="973300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Font typeface="Wingdings" pitchFamily="2" charset="2"/>
              <a:buChar char="§"/>
            </a:pPr>
            <a:endParaRPr lang="en-US" sz="3200">
              <a:solidFill>
                <a:schemeClr val="bg2"/>
              </a:solidFill>
            </a:endParaRPr>
          </a:p>
          <a:p>
            <a:pPr marL="342900" indent="-342900">
              <a:buFont typeface="Wingdings" pitchFamily="2" charset="2"/>
              <a:buChar char="§"/>
            </a:pPr>
            <a:endParaRPr lang="ko-KR" altLang="en-US" sz="320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7515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>
                <a:solidFill>
                  <a:srgbClr val="234465"/>
                </a:solidFill>
              </a:rPr>
              <a:t>Questions?</a:t>
            </a:r>
            <a:endParaRPr lang="en-US" sz="8800"/>
          </a:p>
        </p:txBody>
      </p:sp>
    </p:spTree>
    <p:extLst>
      <p:ext uri="{BB962C8B-B14F-4D97-AF65-F5344CB8AC3E}">
        <p14:creationId xmlns:p14="http://schemas.microsoft.com/office/powerpoint/2010/main" val="770431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">
            <a:extLst>
              <a:ext uri="{FF2B5EF4-FFF2-40B4-BE49-F238E27FC236}">
                <a16:creationId xmlns:a16="http://schemas.microsoft.com/office/drawing/2014/main" id="{4BA356E9-6B8C-4339-8230-02B616E6D7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SoftUni Diamond Partners</a:t>
            </a:r>
            <a:endParaRPr lang="bg-BG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779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387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7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5511" y="5566366"/>
            <a:ext cx="174910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387" y="5566366"/>
            <a:ext cx="55675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391" r="-41391" b="-5190"/>
          <a:stretch/>
        </p:blipFill>
        <p:spPr>
          <a:xfrm>
            <a:off x="7025404" y="5566366"/>
            <a:ext cx="195586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775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388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6437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387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7950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872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</p:cNvPr>
          <p:cNvPicPr>
            <a:picLocks noChangeAspect="1" noChangeArrowheads="1"/>
          </p:cNvPicPr>
          <p:nvPr/>
        </p:nvPicPr>
        <p:blipFill rotWithShape="1">
          <a:blip r:embed="rId2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4361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27"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388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4268105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0A18B44D-4417-4351-8F7C-5B0B3EB6BE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SoftUni Organizational Partners</a:t>
            </a:r>
            <a:endParaRPr lang="bg-BG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1200" y="1710324"/>
            <a:ext cx="8229600" cy="4151278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887566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/>
              <a:t>Software University -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/>
              <a:t>Software University Foundation</a:t>
            </a:r>
            <a:endParaRPr lang="bg-BG" sz="320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/>
              <a:t>Software University Forums</a:t>
            </a:r>
          </a:p>
          <a:p>
            <a:pPr lvl="1"/>
            <a:r>
              <a:rPr lang="en-US" sz="300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Trainings @ Software University</a:t>
            </a:r>
            <a:r>
              <a:rPr lang="bg-BG"/>
              <a:t> (</a:t>
            </a:r>
            <a:r>
              <a:rPr lang="en-US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0F4AD5E-9E72-4B60-8EFE-F698BCAC153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483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89F4C069-0510-4775-B879-F57A462261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/>
              <a:t>This course (slides, examples, demos, exercises, homework, documents, videos and other assets) is </a:t>
            </a:r>
            <a:r>
              <a:rPr lang="en-US" b="1"/>
              <a:t>copyrighted content</a:t>
            </a:r>
            <a:endParaRPr lang="en-US"/>
          </a:p>
          <a:p>
            <a:pPr>
              <a:lnSpc>
                <a:spcPct val="120000"/>
              </a:lnSpc>
            </a:pPr>
            <a:r>
              <a:rPr lang="en-US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/>
              <a:t>© SoftUni - </a:t>
            </a:r>
            <a:r>
              <a:rPr lang="en-US">
                <a:hlinkClick r:id="rId3"/>
              </a:rPr>
              <a:t>https://softuni.org</a:t>
            </a:r>
            <a:endParaRPr lang="en-US"/>
          </a:p>
          <a:p>
            <a:pPr>
              <a:lnSpc>
                <a:spcPct val="120000"/>
              </a:lnSpc>
            </a:pPr>
            <a:r>
              <a:rPr lang="en-US"/>
              <a:t>© Software University - </a:t>
            </a:r>
            <a:r>
              <a:rPr lang="en-US">
                <a:hlinkClick r:id="rId4"/>
              </a:rPr>
              <a:t>https://softuni.bg</a:t>
            </a:r>
            <a:endParaRPr lang="bg-BG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License</a:t>
            </a:r>
            <a:endParaRPr lang="bg-BG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44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D82C9DB4-E787-43AA-9192-FC080380BD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#python-advanced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3489605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8A52307C-0A97-477B-B12F-CB349915E28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Read-Only Collection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FB6E84E-6285-4E20-A427-A923029DDF8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Tuples</a:t>
            </a:r>
          </a:p>
        </p:txBody>
      </p:sp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DC7F0D61-508F-447E-9DAB-F9D6CD6CA9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912" y="1385091"/>
            <a:ext cx="2412389" cy="2412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275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136000" y="1121143"/>
            <a:ext cx="9990000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Tuples</a:t>
            </a:r>
            <a:r>
              <a:rPr lang="en-US" dirty="0"/>
              <a:t> are part of the standard language</a:t>
            </a:r>
          </a:p>
          <a:p>
            <a:r>
              <a:rPr lang="en-US" dirty="0"/>
              <a:t>Tuples are sequence of </a:t>
            </a:r>
            <a:r>
              <a:rPr lang="en-US" b="1" dirty="0">
                <a:solidFill>
                  <a:schemeClr val="bg1"/>
                </a:solidFill>
              </a:rPr>
              <a:t>immutable objects</a:t>
            </a:r>
          </a:p>
          <a:p>
            <a:r>
              <a:rPr lang="en-US" dirty="0"/>
              <a:t>Tuples are sequences, just like lists</a:t>
            </a:r>
          </a:p>
          <a:p>
            <a:r>
              <a:rPr lang="en-US" dirty="0"/>
              <a:t>Tuples </a:t>
            </a:r>
            <a:r>
              <a:rPr lang="en-US" b="1" dirty="0">
                <a:solidFill>
                  <a:schemeClr val="bg1"/>
                </a:solidFill>
              </a:rPr>
              <a:t>cannot be changed </a:t>
            </a:r>
            <a:r>
              <a:rPr lang="en-US" dirty="0"/>
              <a:t>unlike lists</a:t>
            </a:r>
          </a:p>
          <a:p>
            <a:r>
              <a:rPr lang="en-US" dirty="0"/>
              <a:t>Tuples use </a:t>
            </a:r>
            <a:r>
              <a:rPr lang="en-US" b="1" dirty="0">
                <a:solidFill>
                  <a:schemeClr val="bg1"/>
                </a:solidFill>
              </a:rPr>
              <a:t>parentheses</a:t>
            </a:r>
            <a:r>
              <a:rPr lang="en-US" dirty="0"/>
              <a:t>, whereas lists use square brackets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Definition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9EC533B-7D54-403C-BBDD-90BE8250F49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676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04697" y="1995654"/>
            <a:ext cx="4487436" cy="1039040"/>
          </a:xfrm>
        </p:spPr>
        <p:txBody>
          <a:bodyPr/>
          <a:lstStyle/>
          <a:p>
            <a:r>
              <a:rPr lang="en-US" sz="2600" dirty="0"/>
              <a:t>t = (1, 2, 3)</a:t>
            </a:r>
          </a:p>
          <a:p>
            <a:r>
              <a:rPr lang="en-US" sz="2600" dirty="0"/>
              <a:t>print(t[0]) </a:t>
            </a:r>
            <a:r>
              <a:rPr lang="en-US" sz="2600" i="1" dirty="0">
                <a:solidFill>
                  <a:schemeClr val="accent2"/>
                </a:solidFill>
              </a:rPr>
              <a:t># 1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To create a tuple, place values within brackets</a:t>
            </a:r>
          </a:p>
          <a:p>
            <a:endParaRPr lang="en-US" dirty="0"/>
          </a:p>
          <a:p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can also use commas</a:t>
            </a:r>
          </a:p>
          <a:p>
            <a:endParaRPr lang="en-US" dirty="0"/>
          </a:p>
          <a:p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Creating tuple with a single element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a Tuple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904697" y="3976287"/>
            <a:ext cx="4487436" cy="11722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600" dirty="0"/>
              <a:t>t = 1, 2, 3</a:t>
            </a:r>
          </a:p>
          <a:p>
            <a:r>
              <a:rPr lang="fr-FR" sz="2600" dirty="0" err="1"/>
              <a:t>print</a:t>
            </a:r>
            <a:r>
              <a:rPr lang="fr-FR" sz="2600" dirty="0"/>
              <a:t>(t) </a:t>
            </a:r>
            <a:r>
              <a:rPr lang="fr-FR" sz="2600" i="1" dirty="0">
                <a:solidFill>
                  <a:schemeClr val="accent2"/>
                </a:solidFill>
              </a:rPr>
              <a:t># (1, 2, 3)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904696" y="6068379"/>
            <a:ext cx="4487437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600" dirty="0"/>
              <a:t>t = (1, )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B6B0E8D-AECD-44D6-A786-A6A17C3A9AB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856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429957" y="2621768"/>
            <a:ext cx="3106325" cy="1102198"/>
          </a:xfrm>
        </p:spPr>
        <p:txBody>
          <a:bodyPr/>
          <a:lstStyle/>
          <a:p>
            <a:r>
              <a:rPr lang="en-US" sz="2800" dirty="0"/>
              <a:t>t = (1, 2, 3)</a:t>
            </a:r>
          </a:p>
          <a:p>
            <a:r>
              <a:rPr lang="en-US" sz="2800" dirty="0" err="1"/>
              <a:t>t.count</a:t>
            </a:r>
            <a:r>
              <a:rPr lang="en-US" sz="2800" dirty="0"/>
              <a:t>() </a:t>
            </a:r>
            <a:r>
              <a:rPr lang="en-US" sz="2800" i="1" dirty="0">
                <a:solidFill>
                  <a:schemeClr val="accent2"/>
                </a:solidFill>
              </a:rPr>
              <a:t># 3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There are only </a:t>
            </a:r>
            <a:r>
              <a:rPr lang="en-US" b="1" dirty="0">
                <a:solidFill>
                  <a:schemeClr val="bg1"/>
                </a:solidFill>
              </a:rPr>
              <a:t>two</a:t>
            </a:r>
            <a:r>
              <a:rPr lang="en-US" dirty="0"/>
              <a:t> available tuple methods:</a:t>
            </a:r>
          </a:p>
          <a:p>
            <a:pPr marL="1123569" lvl="1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count</a:t>
            </a:r>
            <a:r>
              <a:rPr lang="en-US" dirty="0"/>
              <a:t> - returns the length of the tuple</a:t>
            </a:r>
          </a:p>
          <a:p>
            <a:pPr marL="1123569" lvl="1" indent="-514350">
              <a:buFont typeface="Wingdings" panose="05000000000000000000" pitchFamily="2" charset="2"/>
              <a:buChar char="§"/>
            </a:pPr>
            <a:endParaRPr lang="en-US" dirty="0"/>
          </a:p>
          <a:p>
            <a:pPr marL="1123569" lvl="1" indent="-514350">
              <a:buFont typeface="Wingdings" panose="05000000000000000000" pitchFamily="2" charset="2"/>
              <a:buChar char="§"/>
            </a:pPr>
            <a:endParaRPr lang="en-US" dirty="0"/>
          </a:p>
          <a:p>
            <a:pPr marL="1123569" lvl="1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index</a:t>
            </a:r>
            <a:r>
              <a:rPr lang="en-US" dirty="0"/>
              <a:t> - returns the index of a particular element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Methods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1429957" y="4725841"/>
            <a:ext cx="3106325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t = (1, 2, 3)</a:t>
            </a:r>
          </a:p>
          <a:p>
            <a:r>
              <a:rPr lang="en-US" sz="2800" dirty="0" err="1"/>
              <a:t>t.index</a:t>
            </a:r>
            <a:r>
              <a:rPr lang="en-US" sz="2800" dirty="0"/>
              <a:t>(2) </a:t>
            </a:r>
            <a:r>
              <a:rPr lang="en-US" sz="2800" i="1" dirty="0">
                <a:solidFill>
                  <a:schemeClr val="accent2"/>
                </a:solidFill>
              </a:rPr>
              <a:t># 1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198E120-D836-4A5E-9730-F7941B9F0E6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593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65896" y="2579420"/>
            <a:ext cx="4820712" cy="3063725"/>
          </a:xfrm>
        </p:spPr>
        <p:txBody>
          <a:bodyPr/>
          <a:lstStyle/>
          <a:p>
            <a:r>
              <a:rPr lang="en-US" sz="3600" dirty="0"/>
              <a:t>data = (1, 2, 3)</a:t>
            </a:r>
          </a:p>
          <a:p>
            <a:r>
              <a:rPr lang="en-US" sz="3600" dirty="0"/>
              <a:t>x, y, z = data</a:t>
            </a:r>
          </a:p>
          <a:p>
            <a:r>
              <a:rPr lang="en-US" sz="3600" dirty="0"/>
              <a:t>print(x) </a:t>
            </a:r>
            <a:r>
              <a:rPr lang="en-US" sz="3600" i="1" dirty="0">
                <a:solidFill>
                  <a:schemeClr val="accent2"/>
                </a:solidFill>
              </a:rPr>
              <a:t># 1</a:t>
            </a:r>
          </a:p>
          <a:p>
            <a:r>
              <a:rPr lang="en-US" sz="3600" dirty="0"/>
              <a:t>print(y) </a:t>
            </a:r>
            <a:r>
              <a:rPr lang="en-US" sz="3600" i="1" dirty="0">
                <a:solidFill>
                  <a:schemeClr val="accent2"/>
                </a:solidFill>
              </a:rPr>
              <a:t># 2</a:t>
            </a:r>
          </a:p>
          <a:p>
            <a:r>
              <a:rPr lang="en-US" sz="3600" dirty="0"/>
              <a:t>print(z) </a:t>
            </a:r>
            <a:r>
              <a:rPr lang="en-US" sz="3600" i="1" dirty="0">
                <a:solidFill>
                  <a:schemeClr val="accent2"/>
                </a:solidFill>
              </a:rPr>
              <a:t># 3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accent1"/>
                </a:solidFill>
              </a:rPr>
              <a:t>Tuple unpacking </a:t>
            </a:r>
            <a:r>
              <a:rPr lang="en-US" dirty="0"/>
              <a:t>allows to extract tuple elements automatically </a:t>
            </a:r>
            <a:br>
              <a:rPr lang="en-US" dirty="0"/>
            </a:br>
            <a:r>
              <a:rPr lang="en-US" dirty="0"/>
              <a:t>from a list of variables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Tuple Unpacking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4866062" y="3429000"/>
            <a:ext cx="5118926" cy="1055608"/>
          </a:xfrm>
          <a:prstGeom prst="wedgeRoundRectCallout">
            <a:avLst>
              <a:gd name="adj1" fmla="val -54641"/>
              <a:gd name="adj2" fmla="val -3273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number of elements on the left = length of the tuple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C6F8003-4565-4C5E-A1D3-7C23505704E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808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48244" y="4595106"/>
            <a:ext cx="5905647" cy="618925"/>
          </a:xfrm>
        </p:spPr>
        <p:txBody>
          <a:bodyPr/>
          <a:lstStyle/>
          <a:p>
            <a:r>
              <a:rPr lang="en-US" sz="2600" dirty="0"/>
              <a:t>-2.5 4 3 -2.5 -5.5 4 3 3 -2.5 3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will be given </a:t>
            </a:r>
            <a:r>
              <a:rPr lang="en-US" b="1" dirty="0">
                <a:solidFill>
                  <a:schemeClr val="bg1"/>
                </a:solidFill>
              </a:rPr>
              <a:t>floating point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numbers separated by a space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Count the </a:t>
            </a:r>
            <a:r>
              <a:rPr lang="en-US" b="1" dirty="0">
                <a:solidFill>
                  <a:schemeClr val="bg1"/>
                </a:solidFill>
              </a:rPr>
              <a:t>occurrences</a:t>
            </a:r>
            <a:r>
              <a:rPr lang="en-US" dirty="0"/>
              <a:t> of each value and print it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Try using the dictionary method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.items()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to iterate over each of them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Problem: Count Same Values</a:t>
            </a:r>
          </a:p>
        </p:txBody>
      </p:sp>
      <p:sp>
        <p:nvSpPr>
          <p:cNvPr id="5" name="Right Arrow 4"/>
          <p:cNvSpPr/>
          <p:nvPr/>
        </p:nvSpPr>
        <p:spPr bwMode="auto">
          <a:xfrm>
            <a:off x="7266804" y="4720788"/>
            <a:ext cx="571500" cy="33575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8151217" y="3810756"/>
            <a:ext cx="2991268" cy="228021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/>
              <a:t>-2.5 - 3 times</a:t>
            </a:r>
          </a:p>
          <a:p>
            <a:r>
              <a:rPr lang="en-US" sz="2600" dirty="0"/>
              <a:t>4.0 - 2 times</a:t>
            </a:r>
          </a:p>
          <a:p>
            <a:r>
              <a:rPr lang="en-US" sz="2600" dirty="0"/>
              <a:t>3.0 - 4 times</a:t>
            </a:r>
          </a:p>
          <a:p>
            <a:r>
              <a:rPr lang="en-US" sz="2600" dirty="0"/>
              <a:t>-5.5 - 1 times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96E441B-4508-47DC-85AC-B1769219F18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436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461FD2BAC48847BF71EA25093C87E2" ma:contentTypeVersion="2" ma:contentTypeDescription="Create a new document." ma:contentTypeScope="" ma:versionID="2de9411e898187ae4fbc1c307cff5cee">
  <xsd:schema xmlns:xsd="http://www.w3.org/2001/XMLSchema" xmlns:xs="http://www.w3.org/2001/XMLSchema" xmlns:p="http://schemas.microsoft.com/office/2006/metadata/properties" xmlns:ns2="b1da4528-fe13-414f-b133-a49aeaaa47fa" targetNamespace="http://schemas.microsoft.com/office/2006/metadata/properties" ma:root="true" ma:fieldsID="f62062ac03ec282dc182e15a36aa4377" ns2:_="">
    <xsd:import namespace="b1da4528-fe13-414f-b133-a49aeaaa47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da4528-fe13-414f-b133-a49aeaaa47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8705BFB-5A53-46D5-AA0F-03F61E251B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da4528-fe13-414f-b133-a49aeaaa47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9C6D4B2-322A-4FA7-8AAE-96F1E92A034D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b1da4528-fe13-414f-b133-a49aeaaa47fa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D7FF4608-2E06-4EEA-A37B-F7A77455951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</TotalTime>
  <Words>1182</Words>
  <Application>Microsoft Office PowerPoint</Application>
  <PresentationFormat>Widescreen</PresentationFormat>
  <Paragraphs>206</Paragraphs>
  <Slides>25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Consolas</vt:lpstr>
      <vt:lpstr>Malgun Gothic (Body)</vt:lpstr>
      <vt:lpstr>Wingdings</vt:lpstr>
      <vt:lpstr>Wingdings 2</vt:lpstr>
      <vt:lpstr>1_SoftUni</vt:lpstr>
      <vt:lpstr>Tuples and Sets</vt:lpstr>
      <vt:lpstr>Table of Contents</vt:lpstr>
      <vt:lpstr>Have a Question?</vt:lpstr>
      <vt:lpstr>Tuples</vt:lpstr>
      <vt:lpstr>Definition</vt:lpstr>
      <vt:lpstr>Creating a Tuple</vt:lpstr>
      <vt:lpstr>Methods</vt:lpstr>
      <vt:lpstr>Tuple Unpacking</vt:lpstr>
      <vt:lpstr>Problem: Count Same Values</vt:lpstr>
      <vt:lpstr>Solution: Count Same Values</vt:lpstr>
      <vt:lpstr>Problem: Average Student Grades</vt:lpstr>
      <vt:lpstr>Solution: Average Student Grades</vt:lpstr>
      <vt:lpstr>Sets</vt:lpstr>
      <vt:lpstr>Definition</vt:lpstr>
      <vt:lpstr>Operators</vt:lpstr>
      <vt:lpstr>Methods</vt:lpstr>
      <vt:lpstr>Problem: Record Unique Names</vt:lpstr>
      <vt:lpstr>Solution: Record Unique Names</vt:lpstr>
      <vt:lpstr>Practice</vt:lpstr>
      <vt:lpstr>Summary</vt:lpstr>
      <vt:lpstr>Questions?</vt:lpstr>
      <vt:lpstr>SoftUni Diamond Partners</vt:lpstr>
      <vt:lpstr>SoftUni Organizational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Advanced - Tuples and Sets</dc:title>
  <dc:subject>Python Advanced – Practical Training Course @ SoftUni</dc:subject>
  <dc:creator>Software University</dc:creator>
  <cp:keywords>python advanced; Software University; SoftUni; programming; coding; software development; education; training; course</cp:keywords>
  <dc:description>© SoftUni – https://softuni.org
© Software University – https://softuni.bg
Copyrighted document. Unauthorized copy, reproduction or use is not permitted.</dc:description>
  <cp:lastModifiedBy>tanyaoanyastaneva</cp:lastModifiedBy>
  <cp:revision>14</cp:revision>
  <dcterms:created xsi:type="dcterms:W3CDTF">2018-05-23T13:08:44Z</dcterms:created>
  <dcterms:modified xsi:type="dcterms:W3CDTF">2020-02-21T12:40:39Z</dcterms:modified>
  <cp:category>programming, education, software engineering, software development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0x0101000D461FD2BAC48847BF71EA25093C87E2</vt:lpwstr>
  </property>
</Properties>
</file>