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4"/>
  </p:sldMasterIdLst>
  <p:notesMasterIdLst>
    <p:notesMasterId r:id="rId38"/>
  </p:notesMasterIdLst>
  <p:handoutMasterIdLst>
    <p:handoutMasterId r:id="rId39"/>
  </p:handoutMasterIdLst>
  <p:sldIdLst>
    <p:sldId id="256" r:id="rId5"/>
    <p:sldId id="257" r:id="rId6"/>
    <p:sldId id="258" r:id="rId7"/>
    <p:sldId id="302" r:id="rId8"/>
    <p:sldId id="303" r:id="rId9"/>
    <p:sldId id="304" r:id="rId10"/>
    <p:sldId id="305" r:id="rId11"/>
    <p:sldId id="306" r:id="rId12"/>
    <p:sldId id="307" r:id="rId13"/>
    <p:sldId id="308" r:id="rId14"/>
    <p:sldId id="309" r:id="rId15"/>
    <p:sldId id="310" r:id="rId16"/>
    <p:sldId id="311" r:id="rId17"/>
    <p:sldId id="312" r:id="rId18"/>
    <p:sldId id="313" r:id="rId19"/>
    <p:sldId id="315" r:id="rId20"/>
    <p:sldId id="316" r:id="rId21"/>
    <p:sldId id="314" r:id="rId22"/>
    <p:sldId id="317" r:id="rId23"/>
    <p:sldId id="318" r:id="rId24"/>
    <p:sldId id="319" r:id="rId25"/>
    <p:sldId id="320" r:id="rId26"/>
    <p:sldId id="494" r:id="rId27"/>
    <p:sldId id="495" r:id="rId28"/>
    <p:sldId id="496" r:id="rId29"/>
    <p:sldId id="497" r:id="rId30"/>
    <p:sldId id="321" r:id="rId31"/>
    <p:sldId id="280" r:id="rId32"/>
    <p:sldId id="401" r:id="rId33"/>
    <p:sldId id="300" r:id="rId34"/>
    <p:sldId id="301" r:id="rId35"/>
    <p:sldId id="405" r:id="rId36"/>
    <p:sldId id="493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B707C433-9C23-4D11-9C49-C0487443B769}">
          <p14:sldIdLst>
            <p14:sldId id="256"/>
            <p14:sldId id="257"/>
            <p14:sldId id="258"/>
          </p14:sldIdLst>
        </p14:section>
        <p14:section name="Definition and Usage" id="{B407A04F-BACE-43F3-A642-181ED12BCD25}">
          <p14:sldIdLst>
            <p14:sldId id="302"/>
            <p14:sldId id="303"/>
            <p14:sldId id="304"/>
          </p14:sldIdLst>
        </p14:section>
        <p14:section name="Creating Multidimensional Lists" id="{EDBFCEA4-37DE-4E6F-AE32-0D2C42C0EFEB}">
          <p14:sldIdLst>
            <p14:sldId id="305"/>
            <p14:sldId id="306"/>
            <p14:sldId id="307"/>
            <p14:sldId id="308"/>
            <p14:sldId id="309"/>
          </p14:sldIdLst>
        </p14:section>
        <p14:section name="Traversing and Manipulation" id="{82322F78-480B-48B9-B9FB-AE2606BD709E}">
          <p14:sldIdLst>
            <p14:sldId id="310"/>
            <p14:sldId id="311"/>
            <p14:sldId id="312"/>
            <p14:sldId id="313"/>
            <p14:sldId id="315"/>
            <p14:sldId id="316"/>
            <p14:sldId id="314"/>
            <p14:sldId id="317"/>
            <p14:sldId id="318"/>
            <p14:sldId id="319"/>
            <p14:sldId id="320"/>
            <p14:sldId id="494"/>
          </p14:sldIdLst>
        </p14:section>
        <p14:section name="Other Nested Structures" id="{92E093BD-2040-475F-8D13-73269EEC340A}">
          <p14:sldIdLst>
            <p14:sldId id="495"/>
            <p14:sldId id="496"/>
            <p14:sldId id="497"/>
          </p14:sldIdLst>
        </p14:section>
        <p14:section name="Live Exercises" id="{E88B4820-95F2-4005-818D-0F5DCEB794AC}">
          <p14:sldIdLst>
            <p14:sldId id="321"/>
          </p14:sldIdLst>
        </p14:section>
        <p14:section name="Conclusion" id="{C73C4C81-D9DC-4DA9-989A-E8226D153CC9}">
          <p14:sldIdLst>
            <p14:sldId id="280"/>
            <p14:sldId id="401"/>
            <p14:sldId id="300"/>
            <p14:sldId id="301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21.2.2020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/>
              <a:t>© SoftUni – </a:t>
            </a:r>
            <a:r>
              <a:rPr lang="en-US" sz="1100" u="sng">
                <a:hlinkClick r:id="rId2"/>
              </a:rPr>
              <a:t>https://softuni.org</a:t>
            </a:r>
            <a:r>
              <a:rPr lang="en-US" sz="110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2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50FFFA0-097B-470C-98CA-654A9585344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95736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77B68C4-EEAD-40D9-9599-0F7508A7572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639183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BEF49D7-EC51-43BA-93BC-A58AA20747B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54013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57943BA-49C7-429A-B1B4-4D5902B8417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236981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1531B423-6C0A-4811-BDED-E71517A3E54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174518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6AD3D501-5AD5-4149-94BD-B104157AFEF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461812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CC639E5-3B47-4051-B175-586AD962085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484471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764516E-284D-4D88-8B2E-0CD7CEA1538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90461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11" Type="http://schemas.openxmlformats.org/officeDocument/2006/relationships/image" Target="../media/image4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13" Type="http://schemas.openxmlformats.org/officeDocument/2006/relationships/image" Target="../media/image6.pn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12" Type="http://schemas.openxmlformats.org/officeDocument/2006/relationships/image" Target="../media/image22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9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33014DEC-3D6F-4372-859C-ABB7777095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B24D940D-F1D8-4DDA-B6CB-52010F36F3B1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64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EF758FA4-1F33-4FE8-A9F0-4298F8872C5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6792F440-D04F-454D-997F-75AF917D4E9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864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56F6AD51-A4EB-4111-B65A-7BA140F91E1A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F09D9F68-ED5F-43DB-AEF2-579E8D257B9E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4C09F681-363B-4C29-A583-6F940F0A1F67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51AF77CF-DFD6-4010-864B-2F1BAD146B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F76F4FF6-A3BA-4142-8B30-9472417A5C3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39A04C3A-532F-4BE4-A3DC-192BCA4A38E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8A95C5B4-BC19-4D92-A95D-E4AE388FA59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027E4912-B2FB-402D-B297-E69AAA09CA3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19C00A09-7A49-4798-B26F-D6FE462A0EF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CF2B22A6-6514-4108-A5F5-FFC6F9093DB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1CD75838-3529-4263-8D60-465B5998900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A176E1A4-0614-43D9-AFC0-868FDB55B46D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D9D72149-3248-4D6D-A4EB-EBEC7D5402DC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F0EBCCBA-E7F0-4701-8CB7-8116430E3C80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EBD845BF-2943-4B8C-B2A5-6AD842659DD7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D357055A-C669-4271-BF2B-E6556963274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D2886B68-8559-41A9-AC3C-F1495CBC2001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57F267C8-BC0A-42F2-A983-0C982FD93C5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BCE2407B-DE54-4DE7-B3D2-06752D711751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891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26FCB7B2-D2F8-4A64-AF26-A4767E4037F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07E337B7-57C7-4156-8D64-1AFFAEFACE7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7A2A8724-EA4E-442D-925D-836846ADE17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FF17D018-E4AA-462C-B05E-98B15BE78A0E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47345F60-92C8-40A9-AAE3-C685EBD6D0E7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8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4186102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DC5C3F6A-91BA-46F6-A731-B10ABEAD94AB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5E349B99-2FA2-4502-B5E8-805695C411D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178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DEAAE426-8744-4C00-925B-E0871AD4EE9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67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0BCDC1BD-125F-4B41-9332-E20EA268A52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56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53387A78-2E5D-4D0E-955C-A7F45C41E41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5A9FBF69-745E-4467-8F1C-FBA5E3F3F36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0451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EEABE49B-C2F5-4BFE-BF35-0AFF4944E242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10CF7E6E-92E6-4F19-9F24-C86C614D7E3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811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AA92FCC9-B204-4758-8C35-1A886B8EF3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A07A7601-9795-4356-A743-F9DBE2817FC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543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4ADD364B-E021-4083-BF7C-4763C0F4CA5F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67B8D315-A0A9-4950-86E7-1C57380B4B7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995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461B079A-4E12-416F-9960-8A21A695FC1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72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38.png"/><Relationship Id="rId26" Type="http://schemas.openxmlformats.org/officeDocument/2006/relationships/image" Target="../media/image42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https://motion-software.com/" TargetMode="External"/><Relationship Id="rId12" Type="http://schemas.openxmlformats.org/officeDocument/2006/relationships/image" Target="../media/image35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37.png"/><Relationship Id="rId20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41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43.png"/><Relationship Id="rId10" Type="http://schemas.openxmlformats.org/officeDocument/2006/relationships/image" Target="../media/image34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31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36.png"/><Relationship Id="rId22" Type="http://schemas.openxmlformats.org/officeDocument/2006/relationships/image" Target="../media/image40.png"/><Relationship Id="rId27" Type="http://schemas.openxmlformats.org/officeDocument/2006/relationships/hyperlink" Target="http://smartit.bg/" TargetMode="Externa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44.jpeg"/><Relationship Id="rId7" Type="http://schemas.openxmlformats.org/officeDocument/2006/relationships/image" Target="../media/image4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45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47.gi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8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643853" y="6298784"/>
            <a:ext cx="2951518" cy="351497"/>
          </a:xfrm>
        </p:spPr>
        <p:txBody>
          <a:bodyPr/>
          <a:lstStyle/>
          <a:p>
            <a:r>
              <a:rPr lang="en-US">
                <a:hlinkClick r:id="rId2"/>
              </a:rPr>
              <a:t>https://softuni.bg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54856"/>
            <a:ext cx="12191999" cy="1257997"/>
          </a:xfrm>
        </p:spPr>
        <p:txBody>
          <a:bodyPr>
            <a:normAutofit/>
          </a:bodyPr>
          <a:lstStyle/>
          <a:p>
            <a:r>
              <a:rPr lang="en-US"/>
              <a:t>Multidimensional Lists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82" y="2484000"/>
            <a:ext cx="2126151" cy="2126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229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751FC207-53B0-4E86-AE97-8FCF938E05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323757" y="4307731"/>
            <a:ext cx="3333844" cy="1750324"/>
          </a:xfrm>
        </p:spPr>
        <p:txBody>
          <a:bodyPr/>
          <a:lstStyle/>
          <a:p>
            <a:r>
              <a:rPr lang="bg-BG" dirty="0"/>
              <a:t>3, 6</a:t>
            </a:r>
          </a:p>
          <a:p>
            <a:r>
              <a:rPr lang="bg-BG" dirty="0"/>
              <a:t>7, 1, 3, 3, 2, 1</a:t>
            </a:r>
          </a:p>
          <a:p>
            <a:r>
              <a:rPr lang="bg-BG" dirty="0"/>
              <a:t>1, 3, 9, 8, 5, 6</a:t>
            </a:r>
          </a:p>
          <a:p>
            <a:r>
              <a:rPr lang="bg-BG" dirty="0"/>
              <a:t>4, 6, 7, 9, 1, 0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451" y="1242876"/>
            <a:ext cx="11811097" cy="5561124"/>
          </a:xfrm>
        </p:spPr>
        <p:txBody>
          <a:bodyPr/>
          <a:lstStyle/>
          <a:p>
            <a:pPr marL="457200" indent="-457200" fontAlgn="base">
              <a:buFont typeface="Wingdings" panose="05000000000000000000" pitchFamily="2" charset="2"/>
              <a:buChar char="§"/>
            </a:pPr>
            <a:r>
              <a:rPr lang="en-US" dirty="0"/>
              <a:t>Write program that </a:t>
            </a:r>
            <a:r>
              <a:rPr lang="en-US" b="1" dirty="0">
                <a:solidFill>
                  <a:schemeClr val="bg1"/>
                </a:solidFill>
              </a:rPr>
              <a:t>reads a matrix</a:t>
            </a:r>
            <a:r>
              <a:rPr lang="en-US" dirty="0">
                <a:solidFill>
                  <a:schemeClr val="bg1"/>
                </a:solidFill>
              </a:rPr>
              <a:t> </a:t>
            </a:r>
            <a:r>
              <a:rPr lang="en-US" dirty="0"/>
              <a:t>from the console and print: </a:t>
            </a:r>
          </a:p>
          <a:p>
            <a:pPr marL="1066419" lvl="1" indent="-457200" fontAlgn="base">
              <a:buFont typeface="Wingdings" panose="05000000000000000000" pitchFamily="2" charset="2"/>
              <a:buChar char="§"/>
            </a:pPr>
            <a:r>
              <a:rPr lang="en-US" sz="3200" dirty="0"/>
              <a:t>Sum of all </a:t>
            </a:r>
            <a:r>
              <a:rPr lang="en-US" sz="3200" b="1" dirty="0">
                <a:solidFill>
                  <a:schemeClr val="bg1"/>
                </a:solidFill>
              </a:rPr>
              <a:t>matrix elements </a:t>
            </a:r>
          </a:p>
          <a:p>
            <a:pPr marL="1066419" lvl="1" indent="-457200" fontAlgn="base">
              <a:buFont typeface="Wingdings" panose="05000000000000000000" pitchFamily="2" charset="2"/>
              <a:buChar char="§"/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matrix</a:t>
            </a:r>
          </a:p>
          <a:p>
            <a:pPr marL="457200" indent="-457200" fontAlgn="base">
              <a:buFont typeface="Wingdings" panose="05000000000000000000" pitchFamily="2" charset="2"/>
              <a:buChar char="§"/>
            </a:pPr>
            <a:r>
              <a:rPr lang="en-US" dirty="0"/>
              <a:t>On first line you will get matrix sizes in format </a:t>
            </a:r>
            <a:r>
              <a:rPr lang="en-US" b="1" dirty="0">
                <a:solidFill>
                  <a:schemeClr val="bg1"/>
                </a:solidFill>
              </a:rPr>
              <a:t>[rows, columns] 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</a:t>
            </a:r>
            <a:r>
              <a:rPr lang="bg-BG" dirty="0"/>
              <a:t> </a:t>
            </a:r>
            <a:r>
              <a:rPr lang="en-US" dirty="0"/>
              <a:t>Sum Matrix Elements</a:t>
            </a:r>
          </a:p>
        </p:txBody>
      </p:sp>
      <p:sp>
        <p:nvSpPr>
          <p:cNvPr id="3" name="Right Arrow 2"/>
          <p:cNvSpPr/>
          <p:nvPr/>
        </p:nvSpPr>
        <p:spPr bwMode="auto">
          <a:xfrm>
            <a:off x="3905250" y="5000625"/>
            <a:ext cx="561975" cy="43815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4714874" y="4492621"/>
            <a:ext cx="6977108" cy="138054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/>
              <a:t>76</a:t>
            </a:r>
          </a:p>
          <a:p>
            <a:r>
              <a:rPr lang="bg-BG" dirty="0"/>
              <a:t>[[7, 1, 3, 3, 2, 1], [1, 3, 9, 8, 5, 6], [4, 6, 7, 9, 1, 0]]</a:t>
            </a:r>
          </a:p>
        </p:txBody>
      </p:sp>
    </p:spTree>
    <p:extLst>
      <p:ext uri="{BB962C8B-B14F-4D97-AF65-F5344CB8AC3E}">
        <p14:creationId xmlns:p14="http://schemas.microsoft.com/office/powerpoint/2010/main" val="3642085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3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C29BFBC8-1D02-49A1-9C61-C3EC60B055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Matrix Elements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15A2340E-60DE-410C-AF00-45EDB054BCC7}"/>
              </a:ext>
            </a:extLst>
          </p:cNvPr>
          <p:cNvSpPr txBox="1">
            <a:spLocks/>
          </p:cNvSpPr>
          <p:nvPr/>
        </p:nvSpPr>
        <p:spPr>
          <a:xfrm>
            <a:off x="1753769" y="1386775"/>
            <a:ext cx="8684461" cy="39082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rows, cols = [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(x) for x in input().split(", ")]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matrix = [0 for x in range(rows)]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for </a:t>
            </a:r>
            <a:r>
              <a:rPr lang="en-US" dirty="0">
                <a:solidFill>
                  <a:schemeClr val="bg1"/>
                </a:solidFill>
              </a:rPr>
              <a:t>row</a:t>
            </a:r>
            <a:r>
              <a:rPr lang="en-US" dirty="0">
                <a:solidFill>
                  <a:schemeClr val="tx1"/>
                </a:solidFill>
              </a:rPr>
              <a:t> in range(rows):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    lines = [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(x) for x in input().split(", ")]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    matrix</a:t>
            </a:r>
            <a:r>
              <a:rPr lang="en-US" dirty="0">
                <a:solidFill>
                  <a:schemeClr val="bg1"/>
                </a:solidFill>
              </a:rPr>
              <a:t>[row]</a:t>
            </a:r>
            <a:r>
              <a:rPr lang="en-US" dirty="0">
                <a:solidFill>
                  <a:schemeClr val="tx1"/>
                </a:solidFill>
              </a:rPr>
              <a:t> = lines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solidFill>
                  <a:schemeClr val="accent2"/>
                </a:solidFill>
              </a:rPr>
              <a:t># Find the sum and print it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solidFill>
                  <a:schemeClr val="accent2"/>
                </a:solidFill>
              </a:rPr>
              <a:t># Print the matrix</a:t>
            </a:r>
          </a:p>
        </p:txBody>
      </p:sp>
    </p:spTree>
    <p:extLst>
      <p:ext uri="{BB962C8B-B14F-4D97-AF65-F5344CB8AC3E}">
        <p14:creationId xmlns:p14="http://schemas.microsoft.com/office/powerpoint/2010/main" val="4186164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7239F-C7BC-458D-AC49-3112666B505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Traversing and Manipulation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4354176" y="2025503"/>
            <a:ext cx="3483647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nsolas" panose="020B0609020204030204" pitchFamily="49" charset="0"/>
              </a:rPr>
              <a:t>x[2][3]</a:t>
            </a:r>
          </a:p>
        </p:txBody>
      </p:sp>
    </p:spTree>
    <p:extLst>
      <p:ext uri="{BB962C8B-B14F-4D97-AF65-F5344CB8AC3E}">
        <p14:creationId xmlns:p14="http://schemas.microsoft.com/office/powerpoint/2010/main" val="416851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770731" y="2551700"/>
            <a:ext cx="7538767" cy="1039040"/>
          </a:xfrm>
        </p:spPr>
        <p:txBody>
          <a:bodyPr/>
          <a:lstStyle/>
          <a:p>
            <a:r>
              <a:rPr lang="en-US" sz="2600" dirty="0"/>
              <a:t>x = [[1, 2], [3, 4], [5, 6]]</a:t>
            </a:r>
          </a:p>
          <a:p>
            <a:r>
              <a:rPr lang="en-US" sz="2600" dirty="0"/>
              <a:t>print(x</a:t>
            </a:r>
            <a:r>
              <a:rPr lang="en-US" sz="2600" dirty="0">
                <a:solidFill>
                  <a:schemeClr val="bg1"/>
                </a:solidFill>
              </a:rPr>
              <a:t>[1][0]</a:t>
            </a:r>
            <a:r>
              <a:rPr lang="en-US" sz="2600" dirty="0"/>
              <a:t>) </a:t>
            </a:r>
            <a:r>
              <a:rPr lang="en-US" sz="2600" i="1" dirty="0">
                <a:solidFill>
                  <a:schemeClr val="accent2"/>
                </a:solidFill>
              </a:rPr>
              <a:t># 3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To access an element in a two-dimensional list for example, you should give the </a:t>
            </a:r>
            <a:r>
              <a:rPr lang="en-US" b="1" dirty="0">
                <a:solidFill>
                  <a:schemeClr val="bg1"/>
                </a:solidFill>
              </a:rPr>
              <a:t>row</a:t>
            </a:r>
            <a:r>
              <a:rPr lang="en-US" dirty="0"/>
              <a:t> and the </a:t>
            </a:r>
            <a:r>
              <a:rPr lang="en-US" b="1" dirty="0">
                <a:solidFill>
                  <a:schemeClr val="bg1"/>
                </a:solidFill>
              </a:rPr>
              <a:t>column</a:t>
            </a:r>
            <a:r>
              <a:rPr lang="en-US" dirty="0"/>
              <a:t> of the element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Example with 3 dimensional list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Accessing Elements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70729" y="4596110"/>
            <a:ext cx="7538769" cy="11722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tx1"/>
                </a:solidFill>
              </a:rPr>
              <a:t>x = [[[1, 2], [3, 4]], [[5, 6], [7, 8]]]</a:t>
            </a:r>
          </a:p>
          <a:p>
            <a:r>
              <a:rPr lang="en-US" sz="2600" dirty="0">
                <a:solidFill>
                  <a:schemeClr val="tx1"/>
                </a:solidFill>
              </a:rPr>
              <a:t>print(x</a:t>
            </a:r>
            <a:r>
              <a:rPr lang="en-US" sz="2600" dirty="0">
                <a:solidFill>
                  <a:schemeClr val="bg1"/>
                </a:solidFill>
              </a:rPr>
              <a:t>[0][1][1]</a:t>
            </a:r>
            <a:r>
              <a:rPr lang="en-US" sz="2600" dirty="0">
                <a:solidFill>
                  <a:schemeClr val="tx1"/>
                </a:solidFill>
              </a:rPr>
              <a:t>) </a:t>
            </a:r>
            <a:r>
              <a:rPr lang="en-US" sz="2600" i="1" dirty="0">
                <a:solidFill>
                  <a:schemeClr val="accent2"/>
                </a:solidFill>
              </a:rPr>
              <a:t># 4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1C19DF2-88A1-4FD7-836E-8F36A4BEAC1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598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87029" y="2068294"/>
            <a:ext cx="7659387" cy="3816787"/>
          </a:xfrm>
        </p:spPr>
        <p:txBody>
          <a:bodyPr/>
          <a:lstStyle/>
          <a:p>
            <a:r>
              <a:rPr lang="en-US" sz="2800" dirty="0"/>
              <a:t>x = [[1, 2, 3], [4, 5, 6], [7, 8, 9]]</a:t>
            </a:r>
          </a:p>
          <a:p>
            <a:r>
              <a:rPr lang="en-US" sz="2800" dirty="0"/>
              <a:t>for </a:t>
            </a:r>
            <a:r>
              <a:rPr lang="en-US" sz="2800" dirty="0" err="1">
                <a:solidFill>
                  <a:schemeClr val="bg1"/>
                </a:solidFill>
              </a:rPr>
              <a:t>i</a:t>
            </a:r>
            <a:r>
              <a:rPr lang="en-US" sz="2800" dirty="0"/>
              <a:t> in range(</a:t>
            </a:r>
            <a:r>
              <a:rPr lang="en-US" sz="2800" dirty="0" err="1"/>
              <a:t>len</a:t>
            </a:r>
            <a:r>
              <a:rPr lang="en-US" sz="2800" dirty="0"/>
              <a:t>(x)):</a:t>
            </a:r>
          </a:p>
          <a:p>
            <a:r>
              <a:rPr lang="en-US" sz="2800" dirty="0"/>
              <a:t>    for </a:t>
            </a:r>
            <a:r>
              <a:rPr lang="en-US" sz="2800" dirty="0">
                <a:solidFill>
                  <a:schemeClr val="bg1"/>
                </a:solidFill>
              </a:rPr>
              <a:t>j</a:t>
            </a:r>
            <a:r>
              <a:rPr lang="en-US" sz="2800" dirty="0"/>
              <a:t> in range(</a:t>
            </a:r>
            <a:r>
              <a:rPr lang="en-US" sz="2800" dirty="0" err="1"/>
              <a:t>len</a:t>
            </a:r>
            <a:r>
              <a:rPr lang="en-US" sz="2800" dirty="0"/>
              <a:t>(</a:t>
            </a:r>
            <a:r>
              <a:rPr lang="en-US" sz="2800" dirty="0">
                <a:solidFill>
                  <a:schemeClr val="bg1"/>
                </a:solidFill>
              </a:rPr>
              <a:t>x[</a:t>
            </a:r>
            <a:r>
              <a:rPr lang="en-US" sz="2800" dirty="0" err="1">
                <a:solidFill>
                  <a:schemeClr val="bg1"/>
                </a:solidFill>
              </a:rPr>
              <a:t>i</a:t>
            </a:r>
            <a:r>
              <a:rPr lang="en-US" sz="2800" dirty="0">
                <a:solidFill>
                  <a:schemeClr val="bg1"/>
                </a:solidFill>
              </a:rPr>
              <a:t>]</a:t>
            </a:r>
            <a:r>
              <a:rPr lang="en-US" sz="2800" dirty="0"/>
              <a:t>)):</a:t>
            </a:r>
          </a:p>
          <a:p>
            <a:r>
              <a:rPr lang="en-US" sz="2800" dirty="0"/>
              <a:t>        print(x</a:t>
            </a:r>
            <a:r>
              <a:rPr lang="en-US" sz="2800" dirty="0">
                <a:solidFill>
                  <a:schemeClr val="bg1"/>
                </a:solidFill>
              </a:rPr>
              <a:t>[</a:t>
            </a:r>
            <a:r>
              <a:rPr lang="en-US" sz="2800" dirty="0" err="1">
                <a:solidFill>
                  <a:schemeClr val="bg1"/>
                </a:solidFill>
              </a:rPr>
              <a:t>i</a:t>
            </a:r>
            <a:r>
              <a:rPr lang="en-US" sz="2800" dirty="0">
                <a:solidFill>
                  <a:schemeClr val="bg1"/>
                </a:solidFill>
              </a:rPr>
              <a:t>][j]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bg1"/>
                </a:solidFill>
              </a:rPr>
              <a:t>end=" "</a:t>
            </a:r>
            <a:r>
              <a:rPr lang="en-US" sz="2800" dirty="0"/>
              <a:t>)</a:t>
            </a:r>
          </a:p>
          <a:p>
            <a:r>
              <a:rPr lang="en-US" sz="2800" dirty="0"/>
              <a:t>    print()</a:t>
            </a:r>
          </a:p>
          <a:p>
            <a:r>
              <a:rPr lang="en-US" sz="2800" i="1" dirty="0">
                <a:solidFill>
                  <a:schemeClr val="accent2"/>
                </a:solidFill>
              </a:rPr>
              <a:t># 1 2 3 </a:t>
            </a:r>
          </a:p>
          <a:p>
            <a:r>
              <a:rPr lang="en-US" sz="2800" i="1" dirty="0">
                <a:solidFill>
                  <a:schemeClr val="accent2"/>
                </a:solidFill>
              </a:rPr>
              <a:t># 4 5 6 </a:t>
            </a:r>
          </a:p>
          <a:p>
            <a:r>
              <a:rPr lang="en-US" sz="2800" i="1" dirty="0">
                <a:solidFill>
                  <a:schemeClr val="accent2"/>
                </a:solidFill>
              </a:rPr>
              <a:t># 7 8 9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Using loops to traverse multidimensional lists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Traversing Elements (1)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7A6E402-21CA-4AAE-96DF-28990122F6F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03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89019" y="1967635"/>
            <a:ext cx="7779946" cy="2007061"/>
          </a:xfrm>
        </p:spPr>
        <p:txBody>
          <a:bodyPr/>
          <a:lstStyle/>
          <a:p>
            <a:r>
              <a:rPr lang="en-US" sz="2800" dirty="0"/>
              <a:t>[print(num) for num in [j for j in x]]</a:t>
            </a:r>
          </a:p>
          <a:p>
            <a:r>
              <a:rPr lang="en-US" sz="2800" i="1" dirty="0">
                <a:solidFill>
                  <a:schemeClr val="accent2"/>
                </a:solidFill>
              </a:rPr>
              <a:t># [1, 2, 3] </a:t>
            </a:r>
          </a:p>
          <a:p>
            <a:r>
              <a:rPr lang="en-US" sz="2800" i="1" dirty="0">
                <a:solidFill>
                  <a:schemeClr val="accent2"/>
                </a:solidFill>
              </a:rPr>
              <a:t># [4, 5, 6] </a:t>
            </a:r>
          </a:p>
          <a:p>
            <a:r>
              <a:rPr lang="en-US" sz="2800" i="1" dirty="0">
                <a:solidFill>
                  <a:schemeClr val="accent2"/>
                </a:solidFill>
              </a:rPr>
              <a:t># [7, 8, 9]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Using comprehension to traverse multidimensional lists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It is </a:t>
            </a:r>
            <a:r>
              <a:rPr lang="en-US" b="1" dirty="0">
                <a:solidFill>
                  <a:schemeClr val="bg1"/>
                </a:solidFill>
              </a:rPr>
              <a:t>bad practice </a:t>
            </a:r>
            <a:r>
              <a:rPr lang="en-US" dirty="0"/>
              <a:t>to use comprehensions for</a:t>
            </a:r>
            <a:br>
              <a:rPr lang="en-US" dirty="0"/>
            </a:br>
            <a:r>
              <a:rPr lang="en-US" dirty="0"/>
              <a:t>multidimensional lists, since the code</a:t>
            </a:r>
            <a:br>
              <a:rPr lang="en-US" dirty="0"/>
            </a:br>
            <a:r>
              <a:rPr lang="en-US" dirty="0"/>
              <a:t>becomes </a:t>
            </a:r>
            <a:r>
              <a:rPr lang="en-US" b="1" dirty="0">
                <a:solidFill>
                  <a:schemeClr val="bg1"/>
                </a:solidFill>
              </a:rPr>
              <a:t>messy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unreadable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Traversing Elements (2)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C9A84AE-3ADB-4F87-B70F-F44BFF8ADDE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C3D99D6C-89A6-41F4-A82C-BD8E860074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8965" y="3974696"/>
            <a:ext cx="2583854" cy="2583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88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B5150CD6-AE01-4E6C-BCBB-CA7A775DCB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program that read a matrix from console</a:t>
            </a:r>
          </a:p>
          <a:p>
            <a:r>
              <a:rPr lang="en-US" dirty="0"/>
              <a:t>Print the </a:t>
            </a:r>
            <a:r>
              <a:rPr lang="en-US" b="1" dirty="0">
                <a:solidFill>
                  <a:schemeClr val="bg1"/>
                </a:solidFill>
              </a:rPr>
              <a:t>sum</a:t>
            </a:r>
            <a:r>
              <a:rPr lang="en-US" dirty="0"/>
              <a:t> for each </a:t>
            </a:r>
            <a:r>
              <a:rPr lang="en-US" b="1" dirty="0">
                <a:solidFill>
                  <a:schemeClr val="bg1"/>
                </a:solidFill>
              </a:rPr>
              <a:t>column</a:t>
            </a:r>
          </a:p>
          <a:p>
            <a:r>
              <a:rPr lang="en-US" dirty="0"/>
              <a:t>On first line you will get matrix rows</a:t>
            </a:r>
          </a:p>
          <a:p>
            <a:r>
              <a:rPr lang="en-US" dirty="0"/>
              <a:t>On the next rows lines, you will get elements for each column </a:t>
            </a:r>
            <a:r>
              <a:rPr lang="en-US" b="1" dirty="0">
                <a:solidFill>
                  <a:schemeClr val="bg1"/>
                </a:solidFill>
              </a:rPr>
              <a:t>separated</a:t>
            </a:r>
            <a:r>
              <a:rPr lang="en-US" dirty="0"/>
              <a:t> with a space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Matrix Columns </a:t>
            </a:r>
          </a:p>
        </p:txBody>
      </p:sp>
    </p:spTree>
    <p:extLst>
      <p:ext uri="{BB962C8B-B14F-4D97-AF65-F5344CB8AC3E}">
        <p14:creationId xmlns:p14="http://schemas.microsoft.com/office/powerpoint/2010/main" val="1974899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600DAF33-8D46-4AB3-A2E9-11D95011F3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AFDD876-5F90-4453-B534-0849A14454D9}"/>
              </a:ext>
            </a:extLst>
          </p:cNvPr>
          <p:cNvSpPr txBox="1">
            <a:spLocks/>
          </p:cNvSpPr>
          <p:nvPr/>
        </p:nvSpPr>
        <p:spPr>
          <a:xfrm>
            <a:off x="1961535" y="1366156"/>
            <a:ext cx="7944465" cy="50152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sizes = list(map(int, input().</a:t>
            </a:r>
            <a:r>
              <a:rPr lang="en-US" dirty="0">
                <a:solidFill>
                  <a:schemeClr val="bg1"/>
                </a:solidFill>
              </a:rPr>
              <a:t>split</a:t>
            </a:r>
            <a:r>
              <a:rPr lang="en-US" dirty="0">
                <a:solidFill>
                  <a:schemeClr val="tx1"/>
                </a:solidFill>
              </a:rPr>
              <a:t>(", ")))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columns = </a:t>
            </a:r>
            <a:r>
              <a:rPr lang="en-US" dirty="0">
                <a:solidFill>
                  <a:schemeClr val="bg1"/>
                </a:solidFill>
              </a:rPr>
              <a:t>sizes[1]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rows = </a:t>
            </a:r>
            <a:r>
              <a:rPr lang="en-US" dirty="0">
                <a:solidFill>
                  <a:schemeClr val="bg1"/>
                </a:solidFill>
              </a:rPr>
              <a:t>sizes[0]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matrix = [[0]*columns for row in range(rows)]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for row in range(rows):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    lines = list(map(int, input().split()))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    for column in range(columns):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        matrix[row][column] = lines[column]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1"/>
                </a:solidFill>
              </a:rPr>
              <a:t>sum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= [0]*columns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for column in range(columns):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    for row in range(rows):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        sum[column] += matrix[row][column]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    print(sum[column])</a:t>
            </a:r>
          </a:p>
        </p:txBody>
      </p:sp>
    </p:spTree>
    <p:extLst>
      <p:ext uri="{BB962C8B-B14F-4D97-AF65-F5344CB8AC3E}">
        <p14:creationId xmlns:p14="http://schemas.microsoft.com/office/powerpoint/2010/main" val="3890126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63571" y="2069250"/>
            <a:ext cx="7685646" cy="2911924"/>
          </a:xfrm>
        </p:spPr>
        <p:txBody>
          <a:bodyPr/>
          <a:lstStyle/>
          <a:p>
            <a:r>
              <a:rPr lang="en-US" sz="2800" dirty="0"/>
              <a:t>x = [[1, 2, 3], [4, 5, 6], [7, 8, 9]]</a:t>
            </a:r>
          </a:p>
          <a:p>
            <a:r>
              <a:rPr lang="en-US" sz="2800" dirty="0"/>
              <a:t>for </a:t>
            </a:r>
            <a:r>
              <a:rPr lang="en-US" sz="2800" dirty="0" err="1"/>
              <a:t>i</a:t>
            </a:r>
            <a:r>
              <a:rPr lang="en-US" sz="2800" dirty="0"/>
              <a:t> in range(</a:t>
            </a:r>
            <a:r>
              <a:rPr lang="en-US" sz="2800" dirty="0" err="1"/>
              <a:t>len</a:t>
            </a:r>
            <a:r>
              <a:rPr lang="en-US" sz="2800" dirty="0"/>
              <a:t>(x)):</a:t>
            </a:r>
          </a:p>
          <a:p>
            <a:r>
              <a:rPr lang="en-US" sz="2800" dirty="0"/>
              <a:t>    for j in range(</a:t>
            </a:r>
            <a:r>
              <a:rPr lang="en-US" sz="2800" dirty="0" err="1"/>
              <a:t>len</a:t>
            </a:r>
            <a:r>
              <a:rPr lang="en-US" sz="2800" dirty="0"/>
              <a:t>(x[</a:t>
            </a:r>
            <a:r>
              <a:rPr lang="en-US" sz="2800" dirty="0" err="1"/>
              <a:t>i</a:t>
            </a:r>
            <a:r>
              <a:rPr lang="en-US" sz="2800" dirty="0"/>
              <a:t>])):</a:t>
            </a:r>
          </a:p>
          <a:p>
            <a:r>
              <a:rPr lang="en-US" sz="2800" dirty="0"/>
              <a:t>        x</a:t>
            </a:r>
            <a:r>
              <a:rPr lang="en-US" sz="2800" dirty="0">
                <a:solidFill>
                  <a:schemeClr val="bg1"/>
                </a:solidFill>
              </a:rPr>
              <a:t>[</a:t>
            </a:r>
            <a:r>
              <a:rPr lang="en-US" sz="2800" dirty="0" err="1">
                <a:solidFill>
                  <a:schemeClr val="bg1"/>
                </a:solidFill>
              </a:rPr>
              <a:t>i</a:t>
            </a:r>
            <a:r>
              <a:rPr lang="en-US" sz="2800" dirty="0">
                <a:solidFill>
                  <a:schemeClr val="bg1"/>
                </a:solidFill>
              </a:rPr>
              <a:t>][j]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bg1"/>
                </a:solidFill>
              </a:rPr>
              <a:t>+= 1</a:t>
            </a:r>
          </a:p>
          <a:p>
            <a:r>
              <a:rPr lang="en-US" sz="2800" dirty="0"/>
              <a:t>print(x)</a:t>
            </a:r>
          </a:p>
          <a:p>
            <a:r>
              <a:rPr lang="en-US" sz="2800" i="1" dirty="0">
                <a:solidFill>
                  <a:schemeClr val="accent2"/>
                </a:solidFill>
              </a:rPr>
              <a:t># [[2, 3, 4], [5, 6, 7], [8, 9 ,10]]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Example: Increasing each value by 1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Changing Values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A4D6495-B3B4-40AC-8B30-30882DE6EA1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510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59135DED-0203-4D77-A977-A454654799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program that finds the </a:t>
            </a:r>
            <a:r>
              <a:rPr lang="en-US" b="1" dirty="0">
                <a:solidFill>
                  <a:schemeClr val="bg1"/>
                </a:solidFill>
              </a:rPr>
              <a:t>sum of matrix primary diagonal</a:t>
            </a:r>
          </a:p>
          <a:p>
            <a:pPr fontAlgn="base"/>
            <a:r>
              <a:rPr lang="en-US" dirty="0"/>
              <a:t>On the </a:t>
            </a:r>
            <a:r>
              <a:rPr lang="en-US" b="1" dirty="0">
                <a:solidFill>
                  <a:schemeClr val="bg1"/>
                </a:solidFill>
              </a:rPr>
              <a:t>first line</a:t>
            </a:r>
            <a:r>
              <a:rPr lang="en-US" dirty="0"/>
              <a:t>, you are given the integer 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 - the size of the square matrix </a:t>
            </a:r>
          </a:p>
          <a:p>
            <a:pPr fontAlgn="base"/>
            <a:r>
              <a:rPr lang="en-US" dirty="0"/>
              <a:t>The next </a:t>
            </a:r>
            <a:r>
              <a:rPr lang="en-US" b="1" dirty="0">
                <a:solidFill>
                  <a:schemeClr val="bg1"/>
                </a:solidFill>
              </a:rPr>
              <a:t>N lines </a:t>
            </a:r>
            <a:r>
              <a:rPr lang="en-US" dirty="0"/>
              <a:t>holds the values for</a:t>
            </a:r>
            <a:r>
              <a:rPr lang="en-US" b="1" dirty="0">
                <a:solidFill>
                  <a:schemeClr val="bg1"/>
                </a:solidFill>
              </a:rPr>
              <a:t> every row </a:t>
            </a:r>
            <a:r>
              <a:rPr lang="en-US" dirty="0"/>
              <a:t>- 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 numbers separated by a space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Primary Diagonal </a:t>
            </a:r>
          </a:p>
        </p:txBody>
      </p:sp>
    </p:spTree>
    <p:extLst>
      <p:ext uri="{BB962C8B-B14F-4D97-AF65-F5344CB8AC3E}">
        <p14:creationId xmlns:p14="http://schemas.microsoft.com/office/powerpoint/2010/main" val="2097095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Definition and Usage</a:t>
            </a:r>
          </a:p>
          <a:p>
            <a:r>
              <a:rPr lang="en-US" dirty="0"/>
              <a:t>Creating Multidimensional Lists</a:t>
            </a:r>
          </a:p>
          <a:p>
            <a:pPr lvl="1"/>
            <a:r>
              <a:rPr lang="en-GB" dirty="0"/>
              <a:t>U</a:t>
            </a:r>
            <a:r>
              <a:rPr lang="en-US" dirty="0"/>
              <a:t>sing loops</a:t>
            </a:r>
          </a:p>
          <a:p>
            <a:pPr lvl="1"/>
            <a:r>
              <a:rPr lang="en-US" dirty="0"/>
              <a:t>Using comprehension</a:t>
            </a:r>
          </a:p>
          <a:p>
            <a:r>
              <a:rPr lang="en-US" dirty="0"/>
              <a:t>Traversing and Manipulation</a:t>
            </a:r>
          </a:p>
          <a:p>
            <a:pPr lvl="1"/>
            <a:r>
              <a:rPr lang="en-US" dirty="0"/>
              <a:t>Getting values</a:t>
            </a:r>
          </a:p>
          <a:p>
            <a:pPr lvl="1"/>
            <a:r>
              <a:rPr lang="en-US" dirty="0"/>
              <a:t>Change values</a:t>
            </a:r>
          </a:p>
          <a:p>
            <a:r>
              <a:rPr lang="en-US" dirty="0"/>
              <a:t>Other nested structures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Table of Contents</a:t>
            </a:r>
            <a:endParaRPr lang="bg-BG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FFDF1B1-1DCA-4D08-AE2A-598E02ADC18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998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552BC537-AF6A-44DD-9C7F-2BDCE5619B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Primary Diagonal 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1F3D3CA8-3043-4E3F-B0C7-CBE64CA19EF2}"/>
              </a:ext>
            </a:extLst>
          </p:cNvPr>
          <p:cNvSpPr txBox="1">
            <a:spLocks/>
          </p:cNvSpPr>
          <p:nvPr/>
        </p:nvSpPr>
        <p:spPr>
          <a:xfrm>
            <a:off x="1143544" y="1373794"/>
            <a:ext cx="9904911" cy="50194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size = int(input())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6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matrix = [[0] * size for row in range(0, size)]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6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for x in range(0, size):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    line = list(map(int, input().split()))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    for y in range(0, size):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        matrix</a:t>
            </a:r>
            <a:r>
              <a:rPr lang="en-US" sz="2600" dirty="0">
                <a:solidFill>
                  <a:schemeClr val="bg1"/>
                </a:solidFill>
              </a:rPr>
              <a:t>[x][y]</a:t>
            </a:r>
            <a:r>
              <a:rPr lang="en-US" sz="2600" dirty="0">
                <a:solidFill>
                  <a:schemeClr val="tx1"/>
                </a:solidFill>
              </a:rPr>
              <a:t> = line[y]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6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 err="1">
                <a:solidFill>
                  <a:schemeClr val="tx1"/>
                </a:solidFill>
              </a:rPr>
              <a:t>sum_diagonal</a:t>
            </a:r>
            <a:r>
              <a:rPr lang="en-US" sz="2600" dirty="0">
                <a:solidFill>
                  <a:schemeClr val="tx1"/>
                </a:solidFill>
              </a:rPr>
              <a:t> = sum(matrix</a:t>
            </a:r>
            <a:r>
              <a:rPr lang="en-US" sz="2600" dirty="0">
                <a:solidFill>
                  <a:schemeClr val="bg1"/>
                </a:solidFill>
              </a:rPr>
              <a:t>[size - </a:t>
            </a:r>
            <a:r>
              <a:rPr lang="en-US" sz="2600" dirty="0" err="1">
                <a:solidFill>
                  <a:schemeClr val="bg1"/>
                </a:solidFill>
              </a:rPr>
              <a:t>i</a:t>
            </a:r>
            <a:r>
              <a:rPr lang="en-US" sz="2600" dirty="0">
                <a:solidFill>
                  <a:schemeClr val="bg1"/>
                </a:solidFill>
              </a:rPr>
              <a:t> - 1][size - </a:t>
            </a:r>
            <a:r>
              <a:rPr lang="en-US" sz="2600" dirty="0" err="1">
                <a:solidFill>
                  <a:schemeClr val="bg1"/>
                </a:solidFill>
              </a:rPr>
              <a:t>i</a:t>
            </a:r>
            <a:r>
              <a:rPr lang="en-US" sz="2600" dirty="0">
                <a:solidFill>
                  <a:schemeClr val="bg1"/>
                </a:solidFill>
              </a:rPr>
              <a:t> - 1]</a:t>
            </a:r>
            <a:r>
              <a:rPr lang="en-US" sz="2600" dirty="0">
                <a:solidFill>
                  <a:schemeClr val="tx1"/>
                </a:solidFill>
              </a:rPr>
              <a:t> for </a:t>
            </a:r>
            <a:r>
              <a:rPr lang="en-US" sz="2600" dirty="0" err="1">
                <a:solidFill>
                  <a:schemeClr val="tx1"/>
                </a:solidFill>
              </a:rPr>
              <a:t>i</a:t>
            </a:r>
            <a:r>
              <a:rPr lang="en-US" sz="2600" dirty="0">
                <a:solidFill>
                  <a:schemeClr val="tx1"/>
                </a:solidFill>
              </a:rPr>
              <a:t> in range(size))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print(</a:t>
            </a:r>
            <a:r>
              <a:rPr lang="en-US" sz="2600" dirty="0" err="1">
                <a:solidFill>
                  <a:schemeClr val="tx1"/>
                </a:solidFill>
              </a:rPr>
              <a:t>sum_diagonal</a:t>
            </a:r>
            <a:r>
              <a:rPr lang="en-US" sz="2600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75624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D6D110BE-7B38-4B36-B952-0B1AE2A62C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 an integer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, representing </a:t>
            </a:r>
            <a:r>
              <a:rPr lang="en-US" b="1" dirty="0">
                <a:solidFill>
                  <a:schemeClr val="bg1"/>
                </a:solidFill>
              </a:rPr>
              <a:t>rows</a:t>
            </a:r>
            <a:r>
              <a:rPr lang="en-US" dirty="0"/>
              <a:t> and </a:t>
            </a:r>
            <a:r>
              <a:rPr lang="en-US" b="1" dirty="0">
                <a:solidFill>
                  <a:schemeClr val="bg1"/>
                </a:solidFill>
              </a:rPr>
              <a:t>cols</a:t>
            </a:r>
            <a:r>
              <a:rPr lang="en-US" dirty="0"/>
              <a:t> of a </a:t>
            </a:r>
            <a:r>
              <a:rPr lang="en-US" b="1" dirty="0">
                <a:solidFill>
                  <a:schemeClr val="bg1"/>
                </a:solidFill>
              </a:rPr>
              <a:t>matrix</a:t>
            </a:r>
          </a:p>
          <a:p>
            <a:r>
              <a:rPr lang="en-US" dirty="0"/>
              <a:t>On the next 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 lines, you will receive rows of the matrix</a:t>
            </a:r>
          </a:p>
          <a:p>
            <a:r>
              <a:rPr lang="en-US" dirty="0"/>
              <a:t>Each row consists of ASCII characters. You will receive a symbol </a:t>
            </a:r>
          </a:p>
          <a:p>
            <a:r>
              <a:rPr lang="en-US" dirty="0"/>
              <a:t>Find the </a:t>
            </a:r>
            <a:r>
              <a:rPr lang="en-US" b="1" dirty="0">
                <a:solidFill>
                  <a:schemeClr val="bg1"/>
                </a:solidFill>
              </a:rPr>
              <a:t>first occurrence </a:t>
            </a:r>
            <a:r>
              <a:rPr lang="en-US" dirty="0"/>
              <a:t>of that symbol in the matrix and print its position in the format: </a:t>
            </a:r>
            <a:r>
              <a:rPr lang="en-US" b="1" dirty="0">
                <a:solidFill>
                  <a:schemeClr val="bg1"/>
                </a:solidFill>
              </a:rPr>
              <a:t>"({row}, {col})</a:t>
            </a:r>
            <a:r>
              <a:rPr lang="en-US" dirty="0"/>
              <a:t>"</a:t>
            </a:r>
          </a:p>
          <a:p>
            <a:r>
              <a:rPr lang="en-US" dirty="0"/>
              <a:t>If there is no such symbol print an error message </a:t>
            </a:r>
            <a:r>
              <a:rPr lang="en-US" b="1" dirty="0">
                <a:solidFill>
                  <a:schemeClr val="bg1"/>
                </a:solidFill>
              </a:rPr>
              <a:t>"{symbol} does not occur in the matrix</a:t>
            </a:r>
            <a:r>
              <a:rPr lang="en-US" dirty="0"/>
              <a:t>" 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Symbol in Matrix </a:t>
            </a:r>
          </a:p>
        </p:txBody>
      </p:sp>
    </p:spTree>
    <p:extLst>
      <p:ext uri="{BB962C8B-B14F-4D97-AF65-F5344CB8AC3E}">
        <p14:creationId xmlns:p14="http://schemas.microsoft.com/office/powerpoint/2010/main" val="3561587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6D5F7DEF-A48D-4379-A621-50FB92C1C9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Symbol in Matrix 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6923ACD0-69A9-4DD6-9F9B-4AB3CE0612E7}"/>
              </a:ext>
            </a:extLst>
          </p:cNvPr>
          <p:cNvSpPr txBox="1">
            <a:spLocks/>
          </p:cNvSpPr>
          <p:nvPr/>
        </p:nvSpPr>
        <p:spPr>
          <a:xfrm>
            <a:off x="1105604" y="1235967"/>
            <a:ext cx="9980791" cy="54195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size = int(input())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6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 err="1">
                <a:solidFill>
                  <a:schemeClr val="tx1"/>
                </a:solidFill>
              </a:rPr>
              <a:t>matrix_of_chars</a:t>
            </a:r>
            <a:r>
              <a:rPr lang="en-US" sz="2600" dirty="0">
                <a:solidFill>
                  <a:schemeClr val="tx1"/>
                </a:solidFill>
              </a:rPr>
              <a:t> = [[] * size for x in range(0, size)]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6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for x in range(0, size):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    line = input()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    for y in range(0, size):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        </a:t>
            </a:r>
            <a:r>
              <a:rPr lang="en-US" sz="2600" dirty="0" err="1">
                <a:solidFill>
                  <a:schemeClr val="tx1"/>
                </a:solidFill>
              </a:rPr>
              <a:t>matrix_of_chars</a:t>
            </a:r>
            <a:r>
              <a:rPr lang="en-US" sz="2600" dirty="0">
                <a:solidFill>
                  <a:schemeClr val="tx1"/>
                </a:solidFill>
              </a:rPr>
              <a:t>[x].append(line[y])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6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symbol = input()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location = []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found = False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i="1" dirty="0">
                <a:solidFill>
                  <a:schemeClr val="accent2"/>
                </a:solidFill>
              </a:rPr>
              <a:t># Continue on next slide</a:t>
            </a:r>
          </a:p>
        </p:txBody>
      </p:sp>
    </p:spTree>
    <p:extLst>
      <p:ext uri="{BB962C8B-B14F-4D97-AF65-F5344CB8AC3E}">
        <p14:creationId xmlns:p14="http://schemas.microsoft.com/office/powerpoint/2010/main" val="3272534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6D5F7DEF-A48D-4379-A621-50FB92C1C9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Symbol in Matrix (2) 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6923ACD0-69A9-4DD6-9F9B-4AB3CE0612E7}"/>
              </a:ext>
            </a:extLst>
          </p:cNvPr>
          <p:cNvSpPr txBox="1">
            <a:spLocks/>
          </p:cNvSpPr>
          <p:nvPr/>
        </p:nvSpPr>
        <p:spPr>
          <a:xfrm>
            <a:off x="1105604" y="1235967"/>
            <a:ext cx="9540407" cy="50194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for row in range(0, size):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    if found == True: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        break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    for col in range(0, size):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        if </a:t>
            </a:r>
            <a:r>
              <a:rPr lang="en-US" sz="2600" dirty="0" err="1">
                <a:solidFill>
                  <a:schemeClr val="tx1"/>
                </a:solidFill>
              </a:rPr>
              <a:t>matrix_of_chars</a:t>
            </a:r>
            <a:r>
              <a:rPr lang="en-US" sz="2600" dirty="0">
                <a:solidFill>
                  <a:schemeClr val="tx1"/>
                </a:solidFill>
              </a:rPr>
              <a:t>[row][col] == symbol: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            location = [row, col]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            found = True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6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if found == True: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    print(f"({location[0]}, {location[1]})")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else: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    print(f"{symbol} does not occur in the matrix")</a:t>
            </a:r>
          </a:p>
        </p:txBody>
      </p:sp>
    </p:spTree>
    <p:extLst>
      <p:ext uri="{BB962C8B-B14F-4D97-AF65-F5344CB8AC3E}">
        <p14:creationId xmlns:p14="http://schemas.microsoft.com/office/powerpoint/2010/main" val="1935514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Sets in Lists, Lists and Sets as Dictionary Values</a:t>
            </a:r>
            <a:endParaRPr lang="bg-BG" dirty="0"/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Other Nested Structures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2" y="1467002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115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726009" y="2047104"/>
            <a:ext cx="4065066" cy="1768021"/>
          </a:xfrm>
        </p:spPr>
        <p:txBody>
          <a:bodyPr/>
          <a:lstStyle/>
          <a:p>
            <a:r>
              <a:rPr lang="en-US" dirty="0" err="1"/>
              <a:t>sets_of_numbers</a:t>
            </a:r>
            <a:r>
              <a:rPr lang="en-US" dirty="0"/>
              <a:t> = [</a:t>
            </a:r>
          </a:p>
          <a:p>
            <a:r>
              <a:rPr lang="en-US" dirty="0"/>
              <a:t>    {1, 2, 3},</a:t>
            </a:r>
          </a:p>
          <a:p>
            <a:r>
              <a:rPr lang="en-US" dirty="0"/>
              <a:t>    {3, 4, 5}</a:t>
            </a:r>
          </a:p>
          <a:p>
            <a:r>
              <a:rPr lang="en-US" dirty="0"/>
              <a:t>]</a:t>
            </a:r>
            <a:endParaRPr lang="bg-B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We can also have sets inside of lists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or tuples in lists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Structures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26008" y="4761729"/>
            <a:ext cx="4065067" cy="17680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tuples_collection</a:t>
            </a:r>
            <a:r>
              <a:rPr lang="en-US" dirty="0"/>
              <a:t> = [</a:t>
            </a:r>
          </a:p>
          <a:p>
            <a:r>
              <a:rPr lang="en-US" dirty="0"/>
              <a:t>    ("peter", "</a:t>
            </a:r>
            <a:r>
              <a:rPr lang="en-US" dirty="0" err="1"/>
              <a:t>mary</a:t>
            </a:r>
            <a:r>
              <a:rPr lang="en-US" dirty="0"/>
              <a:t>"),</a:t>
            </a:r>
          </a:p>
          <a:p>
            <a:r>
              <a:rPr lang="en-US" dirty="0"/>
              <a:t>    (22, 19)</a:t>
            </a:r>
          </a:p>
          <a:p>
            <a:r>
              <a:rPr lang="en-US" dirty="0"/>
              <a:t>]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325" y="2781300"/>
            <a:ext cx="3397342" cy="3397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662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54585" y="1999479"/>
            <a:ext cx="5760516" cy="1768021"/>
          </a:xfrm>
        </p:spPr>
        <p:txBody>
          <a:bodyPr/>
          <a:lstStyle/>
          <a:p>
            <a:r>
              <a:rPr lang="en-US" dirty="0" err="1"/>
              <a:t>students_and_grades</a:t>
            </a:r>
            <a:r>
              <a:rPr lang="en-US" dirty="0"/>
              <a:t> = {</a:t>
            </a:r>
          </a:p>
          <a:p>
            <a:r>
              <a:rPr lang="en-US" dirty="0"/>
              <a:t>    "peter": [4.50, 5.00, 4.95],</a:t>
            </a:r>
          </a:p>
          <a:p>
            <a:r>
              <a:rPr lang="en-US" dirty="0"/>
              <a:t>    "</a:t>
            </a:r>
            <a:r>
              <a:rPr lang="en-US" dirty="0" err="1"/>
              <a:t>anna</a:t>
            </a:r>
            <a:r>
              <a:rPr lang="en-US" dirty="0"/>
              <a:t>": [6.00, 5.65, 5.80]</a:t>
            </a:r>
          </a:p>
          <a:p>
            <a:r>
              <a:rPr lang="en-US" dirty="0"/>
              <a:t>}</a:t>
            </a:r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We can also quite often have lists as dictionary values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or tuples as dictionary values</a:t>
            </a:r>
            <a:endParaRPr lang="bg-BG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Structures (2)</a:t>
            </a:r>
            <a:endParaRPr lang="bg-B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325" y="2781300"/>
            <a:ext cx="3397342" cy="3397342"/>
          </a:xfrm>
          <a:prstGeom prst="rect">
            <a:avLst/>
          </a:prstGeom>
        </p:spPr>
      </p:pic>
      <p:sp>
        <p:nvSpPr>
          <p:cNvPr id="7" name="Text Placeholder 2"/>
          <p:cNvSpPr txBox="1">
            <a:spLocks/>
          </p:cNvSpPr>
          <p:nvPr/>
        </p:nvSpPr>
        <p:spPr>
          <a:xfrm>
            <a:off x="754585" y="4738979"/>
            <a:ext cx="5760516" cy="17680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words_and_characters</a:t>
            </a:r>
            <a:r>
              <a:rPr lang="en-US" dirty="0"/>
              <a:t> = {</a:t>
            </a:r>
          </a:p>
          <a:p>
            <a:r>
              <a:rPr lang="en-US" dirty="0"/>
              <a:t>    "bob":  ("b", "o", "b"),</a:t>
            </a:r>
          </a:p>
          <a:p>
            <a:r>
              <a:rPr lang="en-US" dirty="0"/>
              <a:t>    "</a:t>
            </a:r>
            <a:r>
              <a:rPr lang="en-US" dirty="0" err="1"/>
              <a:t>anna</a:t>
            </a:r>
            <a:r>
              <a:rPr lang="en-US" dirty="0"/>
              <a:t>": ("a", "n", "n", "a")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33772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61142DA7-C81F-4AA5-AAEB-478A368CFA9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Live Exercise in Class (Lab)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F86110-98CC-442B-A718-E978D9DC1F9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Practice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9EC40B8-E3A7-4120-B9DD-58F061A371D9}"/>
              </a:ext>
            </a:extLst>
          </p:cNvPr>
          <p:cNvGrpSpPr/>
          <p:nvPr/>
        </p:nvGrpSpPr>
        <p:grpSpPr>
          <a:xfrm>
            <a:off x="4267200" y="349303"/>
            <a:ext cx="3657601" cy="4070979"/>
            <a:chOff x="4265613" y="394224"/>
            <a:chExt cx="3657600" cy="407097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8A7F4C0-13E0-42A7-A981-E741EE708D25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F045F15-B9C6-4B3B-BC0A-88325BD1B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18012" y="394224"/>
              <a:ext cx="3124201" cy="38352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51990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C8A4156C-2107-4899-896C-6DB698E12B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…</a:t>
            </a:r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89644" y="1336681"/>
            <a:ext cx="8632995" cy="5300339"/>
            <a:chOff x="471000" y="1508785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1000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3200">
                <a:solidFill>
                  <a:schemeClr val="bg2"/>
                </a:solidFill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58463" y="3277415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82522" y="1596445"/>
            <a:ext cx="8159178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3400" dirty="0">
                <a:solidFill>
                  <a:schemeClr val="bg2"/>
                </a:solidFill>
                <a:latin typeface="+mj-lt"/>
              </a:rPr>
              <a:t>Multidimensional Lists</a:t>
            </a:r>
          </a:p>
          <a:p>
            <a:pPr lvl="1">
              <a:lnSpc>
                <a:spcPct val="130000"/>
              </a:lnSpc>
            </a:pPr>
            <a:r>
              <a:rPr lang="en-US" sz="3200" dirty="0">
                <a:solidFill>
                  <a:schemeClr val="bg2"/>
                </a:solidFill>
                <a:latin typeface="+mj-lt"/>
              </a:rPr>
              <a:t>Lists within lists</a:t>
            </a:r>
          </a:p>
          <a:p>
            <a:pPr lvl="1">
              <a:lnSpc>
                <a:spcPct val="130000"/>
              </a:lnSpc>
            </a:pPr>
            <a:r>
              <a:rPr lang="en-US" sz="3200" dirty="0">
                <a:solidFill>
                  <a:schemeClr val="bg2"/>
                </a:solidFill>
                <a:latin typeface="+mj-lt"/>
              </a:rPr>
              <a:t>Traversing </a:t>
            </a:r>
          </a:p>
          <a:p>
            <a:pPr lvl="1">
              <a:lnSpc>
                <a:spcPct val="130000"/>
              </a:lnSpc>
            </a:pPr>
            <a:r>
              <a:rPr lang="en-US" sz="3200" dirty="0">
                <a:solidFill>
                  <a:schemeClr val="bg2"/>
                </a:solidFill>
                <a:latin typeface="+mj-lt"/>
              </a:rPr>
              <a:t>Manipulation</a:t>
            </a:r>
          </a:p>
          <a:p>
            <a:pPr lvl="1">
              <a:lnSpc>
                <a:spcPct val="130000"/>
              </a:lnSpc>
            </a:pPr>
            <a:r>
              <a:rPr lang="en-US" sz="3200" dirty="0">
                <a:solidFill>
                  <a:schemeClr val="bg2"/>
                </a:solidFill>
                <a:latin typeface="+mj-lt"/>
              </a:rPr>
              <a:t>Using loops and comprehension</a:t>
            </a:r>
          </a:p>
        </p:txBody>
      </p:sp>
      <p:sp>
        <p:nvSpPr>
          <p:cNvPr id="2" name="Правоъгълник 1"/>
          <p:cNvSpPr/>
          <p:nvPr/>
        </p:nvSpPr>
        <p:spPr>
          <a:xfrm>
            <a:off x="279572" y="1679513"/>
            <a:ext cx="973300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Font typeface="Wingdings" pitchFamily="2" charset="2"/>
              <a:buChar char="§"/>
            </a:pPr>
            <a:endParaRPr lang="en-US" sz="3200">
              <a:solidFill>
                <a:schemeClr val="bg2"/>
              </a:solidFill>
            </a:endParaRPr>
          </a:p>
          <a:p>
            <a:pPr marL="342900" indent="-342900">
              <a:buFont typeface="Wingdings" pitchFamily="2" charset="2"/>
              <a:buChar char="§"/>
            </a:pPr>
            <a:endParaRPr lang="ko-KR" altLang="en-US" sz="320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1711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>
                <a:solidFill>
                  <a:srgbClr val="234465"/>
                </a:solidFill>
              </a:rPr>
              <a:t>Questions?</a:t>
            </a:r>
            <a:endParaRPr lang="en-US" sz="8800"/>
          </a:p>
        </p:txBody>
      </p:sp>
    </p:spTree>
    <p:extLst>
      <p:ext uri="{BB962C8B-B14F-4D97-AF65-F5344CB8AC3E}">
        <p14:creationId xmlns:p14="http://schemas.microsoft.com/office/powerpoint/2010/main" val="1076289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BD76A5C-B5A3-424E-9EC0-CFC44087B5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#python-advanced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18947932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">
            <a:extLst>
              <a:ext uri="{FF2B5EF4-FFF2-40B4-BE49-F238E27FC236}">
                <a16:creationId xmlns:a16="http://schemas.microsoft.com/office/drawing/2014/main" id="{E00940B9-2875-4F5C-B5FB-236CB82E8D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SoftUni Diamond Partners</a:t>
            </a:r>
            <a:endParaRPr lang="bg-BG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779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387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7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5511" y="5566366"/>
            <a:ext cx="174910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387" y="5566366"/>
            <a:ext cx="55675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391" r="-41391" b="-5190"/>
          <a:stretch/>
        </p:blipFill>
        <p:spPr>
          <a:xfrm>
            <a:off x="7025404" y="5566366"/>
            <a:ext cx="195586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775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388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6437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387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7950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872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</p:cNvPr>
          <p:cNvPicPr>
            <a:picLocks noChangeAspect="1" noChangeArrowheads="1"/>
          </p:cNvPicPr>
          <p:nvPr/>
        </p:nvPicPr>
        <p:blipFill rotWithShape="1">
          <a:blip r:embed="rId2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4361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27"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388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831244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C37F97E-3EC3-4093-B5A6-833C7A1EDF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SoftUni Organizational Partners</a:t>
            </a:r>
            <a:endParaRPr lang="bg-BG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1200" y="1710324"/>
            <a:ext cx="8229600" cy="4151278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679770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/>
              <a:t>Software University Foundation</a:t>
            </a:r>
            <a:endParaRPr lang="bg-BG" sz="320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/>
              <a:t>Software University Forums</a:t>
            </a:r>
          </a:p>
          <a:p>
            <a:pPr lvl="1"/>
            <a:r>
              <a:rPr lang="en-US" sz="300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Trainings @ Software University</a:t>
            </a:r>
            <a:r>
              <a:rPr lang="bg-BG"/>
              <a:t> (</a:t>
            </a:r>
            <a:r>
              <a:rPr lang="en-US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E594051-FDED-4B38-9CB1-C5090B3D6BC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173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D2B9712E-4AA9-4AE4-B8FE-712C65DC0A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/>
              <a:t>This course (slides, examples, demos, exercises, homework, documents, videos and other assets) is </a:t>
            </a:r>
            <a:r>
              <a:rPr lang="en-US" b="1"/>
              <a:t>copyrighted content</a:t>
            </a:r>
            <a:endParaRPr lang="en-US"/>
          </a:p>
          <a:p>
            <a:pPr>
              <a:lnSpc>
                <a:spcPct val="120000"/>
              </a:lnSpc>
            </a:pPr>
            <a:r>
              <a:rPr lang="en-US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/>
              <a:t>© SoftUni – </a:t>
            </a:r>
            <a:r>
              <a:rPr lang="en-US">
                <a:hlinkClick r:id="rId3"/>
              </a:rPr>
              <a:t>https://softuni.org</a:t>
            </a:r>
            <a:endParaRPr lang="en-US"/>
          </a:p>
          <a:p>
            <a:pPr>
              <a:lnSpc>
                <a:spcPct val="120000"/>
              </a:lnSpc>
            </a:pPr>
            <a:r>
              <a:rPr lang="en-US"/>
              <a:t>© Software University – </a:t>
            </a:r>
            <a:r>
              <a:rPr lang="en-US">
                <a:hlinkClick r:id="rId4"/>
              </a:rPr>
              <a:t>https://softuni.bg</a:t>
            </a:r>
            <a:endParaRPr lang="bg-BG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License</a:t>
            </a:r>
            <a:endParaRPr lang="bg-BG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741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E2ADE9EB-811E-4A5D-A542-4A91ECAEE34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Lists within Lists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50DE717-F8AE-441B-89E2-DA2C89133B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Definition and Usage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603" y="1528761"/>
            <a:ext cx="2250470" cy="2250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37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10035000" cy="5546589"/>
          </a:xfrm>
        </p:spPr>
        <p:txBody>
          <a:bodyPr/>
          <a:lstStyle/>
          <a:p>
            <a:r>
              <a:rPr lang="en-US" dirty="0"/>
              <a:t>There can be more than one additional </a:t>
            </a:r>
            <a:r>
              <a:rPr lang="en-US" b="1" dirty="0">
                <a:solidFill>
                  <a:schemeClr val="bg1"/>
                </a:solidFill>
              </a:rPr>
              <a:t>dimension</a:t>
            </a:r>
            <a:r>
              <a:rPr lang="en-US" dirty="0"/>
              <a:t> to lists </a:t>
            </a:r>
          </a:p>
          <a:p>
            <a:r>
              <a:rPr lang="en-US" dirty="0"/>
              <a:t>Multi-dimensional lists are the </a:t>
            </a:r>
            <a:r>
              <a:rPr lang="en-US" b="1" dirty="0">
                <a:solidFill>
                  <a:schemeClr val="bg1"/>
                </a:solidFill>
              </a:rPr>
              <a:t>lists within lists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grid</a:t>
            </a:r>
            <a:r>
              <a:rPr lang="en-US" dirty="0"/>
              <a:t> is a basic example of </a:t>
            </a:r>
            <a:r>
              <a:rPr lang="en-US" b="1" dirty="0">
                <a:solidFill>
                  <a:schemeClr val="bg1"/>
                </a:solidFill>
              </a:rPr>
              <a:t>two-dimensional</a:t>
            </a:r>
            <a:r>
              <a:rPr lang="en-US" dirty="0"/>
              <a:t> list</a:t>
            </a:r>
          </a:p>
          <a:p>
            <a:pPr lvl="1"/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cube</a:t>
            </a:r>
            <a:r>
              <a:rPr lang="en-US" dirty="0"/>
              <a:t> is a basic example of </a:t>
            </a:r>
            <a:r>
              <a:rPr lang="en-US" b="1" dirty="0">
                <a:solidFill>
                  <a:schemeClr val="bg1"/>
                </a:solidFill>
              </a:rPr>
              <a:t>three-dimensional</a:t>
            </a:r>
            <a:r>
              <a:rPr lang="en-US" dirty="0"/>
              <a:t> list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Multidimensional List?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D2564AF-FEDC-4FB4-91CF-CD7F2207E4F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615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1EE6933A-4FE8-4A02-83FD-6AA4649BB6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When dealing with </a:t>
            </a:r>
            <a:r>
              <a:rPr lang="en-US" b="1" dirty="0">
                <a:solidFill>
                  <a:schemeClr val="bg1"/>
                </a:solidFill>
              </a:rPr>
              <a:t>graphics</a:t>
            </a:r>
            <a:r>
              <a:rPr lang="en-US" dirty="0"/>
              <a:t> (pixels on the screen are in a grid </a:t>
            </a:r>
            <a:br>
              <a:rPr lang="en-US" dirty="0"/>
            </a:br>
            <a:r>
              <a:rPr lang="en-US" dirty="0"/>
              <a:t>formation)</a:t>
            </a:r>
          </a:p>
          <a:p>
            <a:r>
              <a:rPr lang="en-US" dirty="0"/>
              <a:t>When working with </a:t>
            </a:r>
            <a:r>
              <a:rPr lang="en-US" b="1" dirty="0">
                <a:solidFill>
                  <a:schemeClr val="bg1"/>
                </a:solidFill>
              </a:rPr>
              <a:t>tabular</a:t>
            </a:r>
            <a:r>
              <a:rPr lang="en-US" dirty="0"/>
              <a:t> data</a:t>
            </a:r>
          </a:p>
          <a:p>
            <a:r>
              <a:rPr lang="en-US" dirty="0"/>
              <a:t>Game development</a:t>
            </a:r>
          </a:p>
          <a:p>
            <a:r>
              <a:rPr lang="en-US" dirty="0"/>
              <a:t>Other cases when you want </a:t>
            </a:r>
            <a:r>
              <a:rPr lang="en-US" b="1" dirty="0">
                <a:solidFill>
                  <a:schemeClr val="bg1"/>
                </a:solidFill>
              </a:rPr>
              <a:t>each item </a:t>
            </a:r>
            <a:r>
              <a:rPr lang="en-US" dirty="0"/>
              <a:t>of your </a:t>
            </a:r>
            <a:r>
              <a:rPr lang="en-US" b="1" dirty="0">
                <a:solidFill>
                  <a:schemeClr val="bg1"/>
                </a:solidFill>
              </a:rPr>
              <a:t>list</a:t>
            </a:r>
            <a:r>
              <a:rPr lang="en-US" dirty="0"/>
              <a:t> to be </a:t>
            </a:r>
            <a:br>
              <a:rPr lang="en-US" dirty="0"/>
            </a:br>
            <a:r>
              <a:rPr lang="en-US" dirty="0"/>
              <a:t>another </a:t>
            </a:r>
            <a:r>
              <a:rPr lang="en-US" b="1" dirty="0">
                <a:solidFill>
                  <a:schemeClr val="bg1"/>
                </a:solidFill>
              </a:rPr>
              <a:t>list</a:t>
            </a:r>
            <a:r>
              <a:rPr lang="en-US" dirty="0"/>
              <a:t> (Example:</a:t>
            </a:r>
            <a:r>
              <a:rPr lang="en-US" b="1" dirty="0"/>
              <a:t> </a:t>
            </a:r>
            <a:r>
              <a:rPr lang="en-US" dirty="0"/>
              <a:t>list of students, each of which has many </a:t>
            </a:r>
            <a:br>
              <a:rPr lang="en-US" dirty="0"/>
            </a:br>
            <a:r>
              <a:rPr lang="en-US" dirty="0"/>
              <a:t>tests)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Usage</a:t>
            </a:r>
          </a:p>
        </p:txBody>
      </p:sp>
    </p:spTree>
    <p:extLst>
      <p:ext uri="{BB962C8B-B14F-4D97-AF65-F5344CB8AC3E}">
        <p14:creationId xmlns:p14="http://schemas.microsoft.com/office/powerpoint/2010/main" val="1180380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875F96A7-CEFF-4EDC-974F-A4B8C49B940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Loops and Comprehension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0F29455-0044-4F83-BB39-BA0BFACB4B5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Creating Multidimensional Lists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0759" y="1426369"/>
            <a:ext cx="2490482" cy="249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65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accent1"/>
                </a:solidFill>
              </a:rPr>
              <a:t>loops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Using </a:t>
            </a:r>
            <a:r>
              <a:rPr lang="en-US" b="1" dirty="0">
                <a:solidFill>
                  <a:schemeClr val="accent1"/>
                </a:solidFill>
              </a:rPr>
              <a:t>comprehension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MD List with Zeros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194161" y="5965891"/>
            <a:ext cx="8458127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tx1"/>
                </a:solidFill>
              </a:rPr>
              <a:t>x = [[0 for </a:t>
            </a:r>
            <a:r>
              <a:rPr lang="en-US" sz="2600" dirty="0" err="1">
                <a:solidFill>
                  <a:schemeClr val="tx1"/>
                </a:solidFill>
              </a:rPr>
              <a:t>i</a:t>
            </a:r>
            <a:r>
              <a:rPr lang="en-US" sz="2600" dirty="0">
                <a:solidFill>
                  <a:schemeClr val="tx1"/>
                </a:solidFill>
              </a:rPr>
              <a:t> in range(2)] for </a:t>
            </a:r>
            <a:r>
              <a:rPr lang="en-US" sz="2600" dirty="0" err="1">
                <a:solidFill>
                  <a:schemeClr val="tx1"/>
                </a:solidFill>
              </a:rPr>
              <a:t>i</a:t>
            </a:r>
            <a:r>
              <a:rPr lang="en-US" sz="2600" dirty="0">
                <a:solidFill>
                  <a:schemeClr val="tx1"/>
                </a:solidFill>
              </a:rPr>
              <a:t> in range(3)]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12E890C0-F8F0-45E9-8C90-136E92F2E7E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194162" y="1807945"/>
            <a:ext cx="8458126" cy="33882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tx1"/>
                </a:solidFill>
              </a:rPr>
              <a:t>x = []</a:t>
            </a:r>
          </a:p>
          <a:p>
            <a:r>
              <a:rPr lang="en-US" sz="2600" dirty="0">
                <a:solidFill>
                  <a:schemeClr val="tx1"/>
                </a:solidFill>
              </a:rPr>
              <a:t>for </a:t>
            </a:r>
            <a:r>
              <a:rPr lang="en-US" sz="2600" dirty="0" err="1">
                <a:solidFill>
                  <a:schemeClr val="tx1"/>
                </a:solidFill>
              </a:rPr>
              <a:t>i</a:t>
            </a:r>
            <a:r>
              <a:rPr lang="en-US" sz="2600" dirty="0">
                <a:solidFill>
                  <a:schemeClr val="tx1"/>
                </a:solidFill>
              </a:rPr>
              <a:t> in range(3):</a:t>
            </a:r>
          </a:p>
          <a:p>
            <a:r>
              <a:rPr lang="en-US" sz="2600" dirty="0">
                <a:solidFill>
                  <a:schemeClr val="tx1"/>
                </a:solidFill>
              </a:rPr>
              <a:t>    </a:t>
            </a:r>
            <a:r>
              <a:rPr lang="en-US" sz="2600" dirty="0" err="1">
                <a:solidFill>
                  <a:schemeClr val="tx1"/>
                </a:solidFill>
              </a:rPr>
              <a:t>x.append</a:t>
            </a:r>
            <a:r>
              <a:rPr lang="en-US" sz="2600" dirty="0">
                <a:solidFill>
                  <a:schemeClr val="tx1"/>
                </a:solidFill>
              </a:rPr>
              <a:t>([])</a:t>
            </a:r>
          </a:p>
          <a:p>
            <a:r>
              <a:rPr lang="en-US" sz="2600" dirty="0">
                <a:solidFill>
                  <a:schemeClr val="tx1"/>
                </a:solidFill>
              </a:rPr>
              <a:t>    for j in range(2):</a:t>
            </a:r>
          </a:p>
          <a:p>
            <a:r>
              <a:rPr lang="en-US" sz="2600" dirty="0">
                <a:solidFill>
                  <a:schemeClr val="tx1"/>
                </a:solidFill>
              </a:rPr>
              <a:t>        x[</a:t>
            </a:r>
            <a:r>
              <a:rPr lang="en-US" sz="2600" dirty="0" err="1">
                <a:solidFill>
                  <a:schemeClr val="tx1"/>
                </a:solidFill>
              </a:rPr>
              <a:t>i</a:t>
            </a:r>
            <a:r>
              <a:rPr lang="en-US" sz="2600" dirty="0">
                <a:solidFill>
                  <a:schemeClr val="tx1"/>
                </a:solidFill>
              </a:rPr>
              <a:t>].append(0)</a:t>
            </a:r>
          </a:p>
          <a:p>
            <a:r>
              <a:rPr lang="en-US" sz="2600" i="1" dirty="0">
                <a:solidFill>
                  <a:schemeClr val="accent2"/>
                </a:solidFill>
              </a:rPr>
              <a:t># [[0, 0], [0, 0], [0, 0]]</a:t>
            </a:r>
          </a:p>
        </p:txBody>
      </p:sp>
    </p:spTree>
    <p:extLst>
      <p:ext uri="{BB962C8B-B14F-4D97-AF65-F5344CB8AC3E}">
        <p14:creationId xmlns:p14="http://schemas.microsoft.com/office/powerpoint/2010/main" val="3311984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Using </a:t>
            </a:r>
            <a:r>
              <a:rPr lang="en-US" b="1">
                <a:solidFill>
                  <a:schemeClr val="accent1"/>
                </a:solidFill>
              </a:rPr>
              <a:t>loop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Using </a:t>
            </a:r>
            <a:r>
              <a:rPr lang="en-US" b="1">
                <a:solidFill>
                  <a:schemeClr val="accent1"/>
                </a:solidFill>
              </a:rPr>
              <a:t>comprehension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3X3 Grid with Numbers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2194162" y="1770237"/>
            <a:ext cx="9023735" cy="283421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tx1"/>
                </a:solidFill>
              </a:rPr>
              <a:t>x = []</a:t>
            </a:r>
          </a:p>
          <a:p>
            <a:r>
              <a:rPr lang="en-US" sz="2600" dirty="0">
                <a:solidFill>
                  <a:schemeClr val="tx1"/>
                </a:solidFill>
              </a:rPr>
              <a:t>for </a:t>
            </a:r>
            <a:r>
              <a:rPr lang="en-US" sz="2600" dirty="0" err="1">
                <a:solidFill>
                  <a:schemeClr val="tx1"/>
                </a:solidFill>
              </a:rPr>
              <a:t>i</a:t>
            </a:r>
            <a:r>
              <a:rPr lang="en-US" sz="2600" dirty="0">
                <a:solidFill>
                  <a:schemeClr val="tx1"/>
                </a:solidFill>
              </a:rPr>
              <a:t> in range(3):</a:t>
            </a:r>
          </a:p>
          <a:p>
            <a:r>
              <a:rPr lang="en-US" sz="2600" dirty="0">
                <a:solidFill>
                  <a:schemeClr val="tx1"/>
                </a:solidFill>
              </a:rPr>
              <a:t>    </a:t>
            </a:r>
            <a:r>
              <a:rPr lang="en-US" sz="2600" dirty="0" err="1">
                <a:solidFill>
                  <a:schemeClr val="tx1"/>
                </a:solidFill>
              </a:rPr>
              <a:t>x.append</a:t>
            </a:r>
            <a:r>
              <a:rPr lang="en-US" sz="2600" dirty="0">
                <a:solidFill>
                  <a:schemeClr val="tx1"/>
                </a:solidFill>
              </a:rPr>
              <a:t>([])</a:t>
            </a:r>
          </a:p>
          <a:p>
            <a:r>
              <a:rPr lang="en-US" sz="2600" dirty="0">
                <a:solidFill>
                  <a:schemeClr val="tx1"/>
                </a:solidFill>
              </a:rPr>
              <a:t>    for j in range(1, 4):</a:t>
            </a:r>
          </a:p>
          <a:p>
            <a:r>
              <a:rPr lang="en-US" sz="2600" dirty="0">
                <a:solidFill>
                  <a:schemeClr val="tx1"/>
                </a:solidFill>
              </a:rPr>
              <a:t>        x[</a:t>
            </a:r>
            <a:r>
              <a:rPr lang="en-US" sz="2600" dirty="0" err="1">
                <a:solidFill>
                  <a:schemeClr val="tx1"/>
                </a:solidFill>
              </a:rPr>
              <a:t>i</a:t>
            </a:r>
            <a:r>
              <a:rPr lang="en-US" sz="2600" dirty="0">
                <a:solidFill>
                  <a:schemeClr val="tx1"/>
                </a:solidFill>
              </a:rPr>
              <a:t>].append(j)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24DA804-FDEE-4D1B-A501-43FC5D20785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2194162" y="5391590"/>
            <a:ext cx="9023735" cy="11722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tx1"/>
                </a:solidFill>
              </a:rPr>
              <a:t>x = [[</a:t>
            </a:r>
            <a:r>
              <a:rPr lang="en-US" sz="2600" dirty="0" err="1">
                <a:solidFill>
                  <a:schemeClr val="tx1"/>
                </a:solidFill>
              </a:rPr>
              <a:t>i</a:t>
            </a:r>
            <a:r>
              <a:rPr lang="en-US" sz="2600" dirty="0">
                <a:solidFill>
                  <a:schemeClr val="tx1"/>
                </a:solidFill>
              </a:rPr>
              <a:t> for </a:t>
            </a:r>
            <a:r>
              <a:rPr lang="en-US" sz="2600" dirty="0" err="1">
                <a:solidFill>
                  <a:schemeClr val="tx1"/>
                </a:solidFill>
              </a:rPr>
              <a:t>i</a:t>
            </a:r>
            <a:r>
              <a:rPr lang="en-US" sz="2600" dirty="0">
                <a:solidFill>
                  <a:schemeClr val="tx1"/>
                </a:solidFill>
              </a:rPr>
              <a:t> in range(1, 4)] for j in range(3)]</a:t>
            </a:r>
          </a:p>
          <a:p>
            <a:r>
              <a:rPr lang="en-US" sz="2600" i="1" dirty="0">
                <a:solidFill>
                  <a:schemeClr val="accent2"/>
                </a:solidFill>
              </a:rPr>
              <a:t># [[1, 2, 3], [1, 2, 3], [1, 2, 3]]</a:t>
            </a:r>
          </a:p>
        </p:txBody>
      </p:sp>
    </p:spTree>
    <p:extLst>
      <p:ext uri="{BB962C8B-B14F-4D97-AF65-F5344CB8AC3E}">
        <p14:creationId xmlns:p14="http://schemas.microsoft.com/office/powerpoint/2010/main" val="327851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461FD2BAC48847BF71EA25093C87E2" ma:contentTypeVersion="2" ma:contentTypeDescription="Create a new document." ma:contentTypeScope="" ma:versionID="2de9411e898187ae4fbc1c307cff5cee">
  <xsd:schema xmlns:xsd="http://www.w3.org/2001/XMLSchema" xmlns:xs="http://www.w3.org/2001/XMLSchema" xmlns:p="http://schemas.microsoft.com/office/2006/metadata/properties" xmlns:ns2="b1da4528-fe13-414f-b133-a49aeaaa47fa" targetNamespace="http://schemas.microsoft.com/office/2006/metadata/properties" ma:root="true" ma:fieldsID="f62062ac03ec282dc182e15a36aa4377" ns2:_="">
    <xsd:import namespace="b1da4528-fe13-414f-b133-a49aeaaa47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da4528-fe13-414f-b133-a49aeaaa47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D4789D0-F838-4642-BCA9-DA05D714CAC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da4528-fe13-414f-b133-a49aeaaa47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54C8BF6-F98D-4DB6-B174-7838483A269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20D820E-79FD-4E85-8B45-1A7863F24FD2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b1da4528-fe13-414f-b133-a49aeaaa47fa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</TotalTime>
  <Words>1705</Words>
  <Application>Microsoft Office PowerPoint</Application>
  <PresentationFormat>Widescreen</PresentationFormat>
  <Paragraphs>290</Paragraphs>
  <Slides>33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Calibri</vt:lpstr>
      <vt:lpstr>Consolas</vt:lpstr>
      <vt:lpstr>Malgun Gothic (Body)</vt:lpstr>
      <vt:lpstr>Wingdings</vt:lpstr>
      <vt:lpstr>Wingdings 2</vt:lpstr>
      <vt:lpstr>1_SoftUni</vt:lpstr>
      <vt:lpstr>Multidimensional Lists</vt:lpstr>
      <vt:lpstr>Table of Contents</vt:lpstr>
      <vt:lpstr>Have a Question?</vt:lpstr>
      <vt:lpstr>Definition and Usage</vt:lpstr>
      <vt:lpstr>What is Multidimensional List?</vt:lpstr>
      <vt:lpstr>Usage</vt:lpstr>
      <vt:lpstr>Creating Multidimensional Lists</vt:lpstr>
      <vt:lpstr>Creating MD List with Zeros</vt:lpstr>
      <vt:lpstr>Creating 3X3 Grid with Numbers</vt:lpstr>
      <vt:lpstr>Problem: Sum Matrix Elements</vt:lpstr>
      <vt:lpstr>Solution: Sum Matrix Elements</vt:lpstr>
      <vt:lpstr>Traversing and Manipulation</vt:lpstr>
      <vt:lpstr>Accessing Elements</vt:lpstr>
      <vt:lpstr>Traversing Elements (1)</vt:lpstr>
      <vt:lpstr>Traversing Elements (2)</vt:lpstr>
      <vt:lpstr>Problem: Sum Matrix Columns </vt:lpstr>
      <vt:lpstr>Solution:</vt:lpstr>
      <vt:lpstr>Changing Values</vt:lpstr>
      <vt:lpstr>Problem: Primary Diagonal </vt:lpstr>
      <vt:lpstr>Solution: Primary Diagonal </vt:lpstr>
      <vt:lpstr>Problem: Symbol in Matrix </vt:lpstr>
      <vt:lpstr>Solution: Symbol in Matrix </vt:lpstr>
      <vt:lpstr>Solution: Symbol in Matrix (2) </vt:lpstr>
      <vt:lpstr>Other Nested Structures</vt:lpstr>
      <vt:lpstr>Nested Structures</vt:lpstr>
      <vt:lpstr>Nested Structures (2)</vt:lpstr>
      <vt:lpstr>Practice</vt:lpstr>
      <vt:lpstr>Summary</vt:lpstr>
      <vt:lpstr>Questions?</vt:lpstr>
      <vt:lpstr>SoftUni Diamond Partners</vt:lpstr>
      <vt:lpstr>SoftUni Organizational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Advanced - Multidimensional Lists</dc:title>
  <dc:subject>Python Advanced – Practical Training Course @ SoftUni</dc:subject>
  <dc:creator>Software University</dc:creator>
  <cp:keywords>python, 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tanyaoanyastaneva</cp:lastModifiedBy>
  <cp:revision>25</cp:revision>
  <dcterms:created xsi:type="dcterms:W3CDTF">2018-05-23T13:08:44Z</dcterms:created>
  <dcterms:modified xsi:type="dcterms:W3CDTF">2020-02-21T12:46:21Z</dcterms:modified>
  <cp:category>python, computer programming;programming;software development;software engineering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0x0101000D461FD2BAC48847BF71EA25093C87E2</vt:lpwstr>
  </property>
</Properties>
</file>