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6" r:id="rId3"/>
    <p:sldId id="492" r:id="rId4"/>
    <p:sldId id="353" r:id="rId5"/>
    <p:sldId id="497" r:id="rId6"/>
    <p:sldId id="501" r:id="rId7"/>
    <p:sldId id="407" r:id="rId8"/>
    <p:sldId id="499" r:id="rId9"/>
    <p:sldId id="500" r:id="rId10"/>
    <p:sldId id="409" r:id="rId11"/>
    <p:sldId id="410" r:id="rId12"/>
    <p:sldId id="411" r:id="rId13"/>
    <p:sldId id="503" r:id="rId14"/>
    <p:sldId id="494" r:id="rId15"/>
    <p:sldId id="394" r:id="rId16"/>
    <p:sldId id="504" r:id="rId17"/>
    <p:sldId id="349" r:id="rId18"/>
    <p:sldId id="506" r:id="rId19"/>
    <p:sldId id="507" r:id="rId20"/>
    <p:sldId id="508" r:id="rId21"/>
    <p:sldId id="509" r:id="rId22"/>
    <p:sldId id="5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What are lambda functions" id="{E69510C4-FC53-4A79-B98C-36AD0169A3BC}">
          <p14:sldIdLst>
            <p14:sldId id="353"/>
            <p14:sldId id="497"/>
            <p14:sldId id="501"/>
          </p14:sldIdLst>
        </p14:section>
        <p14:section name="Built-In Functions" id="{F6CB249D-994A-4944-9849-843A2722FD40}">
          <p14:sldIdLst>
            <p14:sldId id="407"/>
            <p14:sldId id="499"/>
            <p14:sldId id="500"/>
            <p14:sldId id="409"/>
            <p14:sldId id="410"/>
            <p14:sldId id="411"/>
            <p14:sldId id="503"/>
            <p14:sldId id="494"/>
            <p14:sldId id="394"/>
            <p14:sldId id="504"/>
          </p14:sldIdLst>
        </p14:section>
        <p14:section name="Conclusion" id="{10E03AB1-9AA8-4E86-9A64-D741901E50A2}">
          <p14:sldIdLst>
            <p14:sldId id="349"/>
            <p14:sldId id="506"/>
            <p14:sldId id="507"/>
            <p14:sldId id="508"/>
            <p14:sldId id="509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Not Primo" initials="YP" lastIdx="1" clrIdx="0">
    <p:extLst>
      <p:ext uri="{19B8F6BF-5375-455C-9EA6-DF929625EA0E}">
        <p15:presenceInfo xmlns:p15="http://schemas.microsoft.com/office/powerpoint/2012/main" userId="07ed52bf6a53b3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C410D-1BB7-CE95-D1AD-8A44ACAAE1BF}" v="964" dt="2019-11-29T08:54:26.208"/>
    <p1510:client id="{38563FDF-164A-3805-E402-EF26D81E5071}" v="373" dt="2019-11-24T19:40:38.899"/>
    <p1510:client id="{B9C5C5C8-CB8D-E295-ADE3-9935942D0C03}" v="136" dt="2019-11-24T17:48:27.912"/>
    <p1510:client id="{C15C1505-2150-14C1-8018-56CD7F24972C}" v="437" dt="2019-11-24T19:06:43.67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207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F3737F4-1241-4ED7-8D39-29D73D723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879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30F078B-314C-41A5-B084-9C6E62682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837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607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4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7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7489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/>
              <a:t>…</a:t>
            </a:r>
          </a:p>
          <a:p>
            <a:pPr lvl="1"/>
            <a:r>
              <a:rPr lang="en-GB"/>
              <a:t>…</a:t>
            </a:r>
          </a:p>
          <a:p>
            <a:pPr lvl="1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106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4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571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24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4506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115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3120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14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1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39.png"/><Relationship Id="rId10" Type="http://schemas.openxmlformats.org/officeDocument/2006/relationships/image" Target="../media/image3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hyperlink" Target="http://smartit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pic>
        <p:nvPicPr>
          <p:cNvPr id="34" name="Picture 3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99B0863-037B-4239-882A-4B52B3BF338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267" t="1257" r="38" b="1257"/>
          <a:stretch/>
        </p:blipFill>
        <p:spPr>
          <a:xfrm>
            <a:off x="389252" y="2049516"/>
            <a:ext cx="2391520" cy="2355766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>
                <a:cs typeface="Calibri"/>
              </a:rPr>
              <a:t>Built-In Functions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>
                <a:cs typeface="Calibri"/>
              </a:rPr>
              <a:t>Lambda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CBE95B-0EA5-44C9-AB23-DCFA03DD7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535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</a:rPr>
              <a:t>filter()</a:t>
            </a:r>
            <a:r>
              <a:rPr lang="en-US" sz="3200" dirty="0">
                <a:ea typeface="+mn-lt"/>
                <a:cs typeface="+mn-lt"/>
              </a:rPr>
              <a:t> function returns an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iterator </a:t>
            </a:r>
            <a:r>
              <a:rPr lang="en-US" sz="3200" dirty="0">
                <a:ea typeface="+mn-lt"/>
                <a:cs typeface="+mn-lt"/>
              </a:rPr>
              <a:t>where the items are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filtered </a:t>
            </a:r>
            <a:r>
              <a:rPr lang="en-US" sz="3200" dirty="0">
                <a:ea typeface="+mn-lt"/>
                <a:cs typeface="+mn-lt"/>
              </a:rPr>
              <a:t>through a function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to test if the item is accepted or not.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filter() function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2BBC53-7794-459E-B5C8-C6A1523A51DD}"/>
              </a:ext>
            </a:extLst>
          </p:cNvPr>
          <p:cNvSpPr txBox="1">
            <a:spLocks/>
          </p:cNvSpPr>
          <p:nvPr/>
        </p:nvSpPr>
        <p:spPr>
          <a:xfrm>
            <a:off x="775071" y="2433815"/>
            <a:ext cx="5687289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ages = [5, 12, 17, 18, 24, 32]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def </a:t>
            </a:r>
            <a:r>
              <a:rPr lang="en-US" sz="2400" dirty="0" err="1">
                <a:solidFill>
                  <a:schemeClr val="tx1"/>
                </a:solidFill>
                <a:latin typeface="Consolas"/>
              </a:rPr>
              <a:t>my_func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(x):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  if x &lt; 18: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    return False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  return True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adults 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filter(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my_func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, ages)</a:t>
            </a:r>
            <a:br>
              <a:rPr lang="en-US" sz="2400" dirty="0">
                <a:solidFill>
                  <a:schemeClr val="bg1"/>
                </a:solidFill>
                <a:latin typeface="Consolas"/>
              </a:rPr>
            </a:b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for x in adults: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  print(x, end=" ")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18 24 32 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32E5AA4-26CA-4E16-A27F-92DF59D7A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46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</a:rPr>
              <a:t>map()</a:t>
            </a:r>
            <a:r>
              <a:rPr lang="en-US" sz="3200" dirty="0">
                <a:ea typeface="+mn-lt"/>
                <a:cs typeface="+mn-lt"/>
              </a:rPr>
              <a:t> function executes a specified function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for each item in an </a:t>
            </a:r>
            <a:r>
              <a:rPr lang="en-US" sz="3200" dirty="0" err="1">
                <a:ea typeface="+mn-lt"/>
                <a:cs typeface="+mn-lt"/>
              </a:rPr>
              <a:t>iterable</a:t>
            </a:r>
            <a:r>
              <a:rPr lang="en-US" sz="3200" dirty="0">
                <a:ea typeface="+mn-lt"/>
                <a:cs typeface="+mn-lt"/>
              </a:rPr>
              <a:t>. The item is sent to the function as a parameter.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6416EC2-6FA0-4D17-B4B9-B52FE7F3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The map() function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900E2D-DE6A-4483-AEEF-89BF8584D894}"/>
              </a:ext>
            </a:extLst>
          </p:cNvPr>
          <p:cNvSpPr txBox="1">
            <a:spLocks/>
          </p:cNvSpPr>
          <p:nvPr/>
        </p:nvSpPr>
        <p:spPr>
          <a:xfrm>
            <a:off x="1348511" y="2639146"/>
            <a:ext cx="8347941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def </a:t>
            </a:r>
            <a:r>
              <a:rPr lang="en-US" sz="2400" dirty="0" err="1">
                <a:solidFill>
                  <a:schemeClr val="tx1"/>
                </a:solidFill>
                <a:latin typeface="Consolas"/>
              </a:rPr>
              <a:t>my_func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(x):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  return </a:t>
            </a:r>
            <a:r>
              <a:rPr lang="en-US" sz="2400" dirty="0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(x)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br>
              <a:rPr lang="en-US" sz="2400" dirty="0"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x 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map(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my_func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, ('apple', 'banana', 'cherry’))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print(list(x))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[5, 6, 6]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7A66C8-A7C8-4B63-9ECA-6CD71AD39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43021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</a:rPr>
              <a:t>sorted()</a:t>
            </a:r>
            <a:r>
              <a:rPr lang="en-US" sz="3200" dirty="0">
                <a:ea typeface="+mn-lt"/>
                <a:cs typeface="+mn-lt"/>
              </a:rPr>
              <a:t> function returns a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sorted list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of the specified </a:t>
            </a:r>
            <a:r>
              <a:rPr lang="en-US" sz="3200" dirty="0" err="1">
                <a:ea typeface="+mn-lt"/>
                <a:cs typeface="+mn-lt"/>
              </a:rPr>
              <a:t>iterable</a:t>
            </a:r>
            <a:r>
              <a:rPr lang="en-US" sz="3200" dirty="0">
                <a:ea typeface="+mn-lt"/>
                <a:cs typeface="+mn-lt"/>
              </a:rPr>
              <a:t> object. You can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specify ascending or descending </a:t>
            </a:r>
            <a:r>
              <a:rPr lang="en-US" sz="3200" dirty="0">
                <a:ea typeface="+mn-lt"/>
                <a:cs typeface="+mn-lt"/>
              </a:rPr>
              <a:t>order. </a:t>
            </a:r>
            <a:endParaRPr lang="en-US" sz="32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5D143E-A218-4076-AEB8-F224057E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The sorted() function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9ABF835-2AA2-403D-B6DA-10F463CF3137}"/>
              </a:ext>
            </a:extLst>
          </p:cNvPr>
          <p:cNvSpPr txBox="1">
            <a:spLocks/>
          </p:cNvSpPr>
          <p:nvPr/>
        </p:nvSpPr>
        <p:spPr>
          <a:xfrm>
            <a:off x="671837" y="2800417"/>
            <a:ext cx="52477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latin typeface="Consolas"/>
              </a:rPr>
              <a:t>a = (1, 11, 2)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x 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sorted(</a:t>
            </a:r>
            <a:r>
              <a:rPr lang="en-US" sz="2400" dirty="0">
                <a:latin typeface="Consolas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print(list(x))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[1, 2, 11]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814B03-7143-4097-A70C-B61F7F14B7B7}"/>
              </a:ext>
            </a:extLst>
          </p:cNvPr>
          <p:cNvSpPr txBox="1">
            <a:spLocks/>
          </p:cNvSpPr>
          <p:nvPr/>
        </p:nvSpPr>
        <p:spPr>
          <a:xfrm>
            <a:off x="671837" y="4780390"/>
            <a:ext cx="52477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latin typeface="Consolas"/>
              </a:rPr>
              <a:t>a = (1, 11, 2)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x 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sorted(</a:t>
            </a:r>
            <a:r>
              <a:rPr lang="en-US" sz="2400" dirty="0">
                <a:latin typeface="Consolas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print(list(x))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[11, 2, 1]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7A66C8-A7C8-4B63-9ECA-6CD71AD39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Strings are sorted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alphabetically</a:t>
            </a:r>
            <a:r>
              <a:rPr lang="en-US" sz="3200" dirty="0">
                <a:ea typeface="+mn-lt"/>
                <a:cs typeface="+mn-lt"/>
              </a:rPr>
              <a:t>, and numbers are sorted numerically.</a:t>
            </a:r>
            <a:endParaRPr lang="en-US" sz="3200" dirty="0">
              <a:cs typeface="Calibri" panose="020F0502020204030204"/>
            </a:endParaRPr>
          </a:p>
          <a:p>
            <a:pPr marL="456565" indent="-456565">
              <a:buClr>
                <a:schemeClr val="tx1"/>
              </a:buClr>
            </a:pPr>
            <a:endParaRPr lang="en-US" sz="32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5D143E-A218-4076-AEB8-F224057E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The sorted() function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DC65847-02C8-4B5B-B94A-A299E626284B}"/>
              </a:ext>
            </a:extLst>
          </p:cNvPr>
          <p:cNvSpPr txBox="1">
            <a:spLocks/>
          </p:cNvSpPr>
          <p:nvPr/>
        </p:nvSpPr>
        <p:spPr>
          <a:xfrm>
            <a:off x="767196" y="2639146"/>
            <a:ext cx="10799215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a = ("h", "b", "a", "c", "f", "d", "e", "g")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x 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sorted(a)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print(list(x))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['a', 'b', 'c', 'd', 'e', 'f', 'g', 'h']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618B916-6943-418D-9015-4C53A5A1D3BF}"/>
              </a:ext>
            </a:extLst>
          </p:cNvPr>
          <p:cNvSpPr txBox="1">
            <a:spLocks/>
          </p:cNvSpPr>
          <p:nvPr/>
        </p:nvSpPr>
        <p:spPr>
          <a:xfrm>
            <a:off x="767196" y="4745219"/>
            <a:ext cx="107992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a = ("h", "b", "a", "c", "f", "d", "e", "g")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x =</a:t>
            </a:r>
            <a:r>
              <a:rPr lang="en-US" sz="2400" dirty="0">
                <a:latin typeface="Consolas"/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sorted(a, reverse=True)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print(list(x))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['h', 'g', 'f', 'e', 'd', 'c', 'b', 'a']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566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abs()</a:t>
            </a:r>
            <a:r>
              <a:rPr lang="en-US" sz="3200" dirty="0">
                <a:ea typeface="+mn-lt"/>
                <a:cs typeface="+mn-lt"/>
              </a:rPr>
              <a:t> function returns the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absolute value</a:t>
            </a:r>
            <a:r>
              <a:rPr lang="en-US" sz="3200" dirty="0">
                <a:ea typeface="+mn-lt"/>
                <a:cs typeface="+mn-lt"/>
              </a:rPr>
              <a:t> of the specified number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 </a:t>
            </a:r>
            <a:r>
              <a:rPr lang="en-US" sz="3200" b="1" dirty="0">
                <a:solidFill>
                  <a:schemeClr val="bg1"/>
                </a:solidFill>
              </a:rPr>
              <a:t>round()</a:t>
            </a:r>
            <a:r>
              <a:rPr lang="en-US" sz="3200" dirty="0"/>
              <a:t> function returns a</a:t>
            </a:r>
            <a:r>
              <a:rPr lang="en-US" sz="3200" b="1" dirty="0">
                <a:solidFill>
                  <a:schemeClr val="bg1"/>
                </a:solidFill>
              </a:rPr>
              <a:t> floating point number </a:t>
            </a:r>
            <a:r>
              <a:rPr lang="en-US" sz="3200" dirty="0"/>
              <a:t>that is a rounded version of the specified number</a:t>
            </a:r>
            <a:endParaRPr lang="bg-BG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default</a:t>
            </a:r>
            <a:r>
              <a:rPr lang="en-US" sz="3200" dirty="0"/>
              <a:t> number of decimals is 0</a:t>
            </a:r>
            <a:endParaRPr lang="bg-BG" sz="3200" dirty="0"/>
          </a:p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abs() and round() functions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BEC53-C4D4-4447-8C7D-0776E91E7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46" y="2330172"/>
            <a:ext cx="40237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abs(-7.25)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#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7.25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635CE6-22AF-4586-824E-DB4B44287E9B}"/>
              </a:ext>
            </a:extLst>
          </p:cNvPr>
          <p:cNvSpPr txBox="1">
            <a:spLocks/>
          </p:cNvSpPr>
          <p:nvPr/>
        </p:nvSpPr>
        <p:spPr>
          <a:xfrm>
            <a:off x="373904" y="3388397"/>
            <a:ext cx="11818096" cy="1767803"/>
          </a:xfrm>
          <a:prstGeom prst="rect">
            <a:avLst/>
          </a:prstGeom>
        </p:spPr>
        <p:txBody>
          <a:bodyPr vert="horz" lIns="108000" tIns="36000" rIns="108000" bIns="36000" rtlCol="0" anchor="t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CBBBC1-C110-427D-8C94-73691FC71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400" y="5036322"/>
            <a:ext cx="4023782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round(5.76543, 2)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ea typeface="+mn-lt"/>
                <a:cs typeface="+mn-lt"/>
              </a:rPr>
              <a:t>print(x)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#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5.77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9566590-155F-4D42-A399-03E16F79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872" y="5045765"/>
            <a:ext cx="4023782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round(5.76543)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ea typeface="+mn-lt"/>
                <a:cs typeface="+mn-lt"/>
              </a:rPr>
              <a:t>print(x)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#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10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min()</a:t>
            </a:r>
            <a:r>
              <a:rPr lang="en-US" sz="3200" dirty="0">
                <a:ea typeface="+mn-lt"/>
                <a:cs typeface="+mn-lt"/>
              </a:rPr>
              <a:t> function returns the item with the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lowest value</a:t>
            </a:r>
            <a:endParaRPr lang="bg-BG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456565" indent="-456565"/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max()</a:t>
            </a:r>
            <a:r>
              <a:rPr lang="en-US" sz="3200" dirty="0">
                <a:ea typeface="+mn-lt"/>
                <a:cs typeface="+mn-lt"/>
              </a:rPr>
              <a:t> function returns the item with the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highest value</a:t>
            </a:r>
            <a:endParaRPr lang="bg-BG" sz="3200" dirty="0">
              <a:ea typeface="+mn-lt"/>
              <a:cs typeface="+mn-lt"/>
            </a:endParaRPr>
          </a:p>
          <a:p>
            <a:pPr marL="456565" indent="-456565"/>
            <a:r>
              <a:rPr lang="en-US" sz="3200" dirty="0">
                <a:ea typeface="+mn-lt"/>
                <a:cs typeface="+mn-lt"/>
              </a:rPr>
              <a:t>If the values are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strings</a:t>
            </a:r>
            <a:r>
              <a:rPr lang="en-US" sz="3200" dirty="0">
                <a:ea typeface="+mn-lt"/>
                <a:cs typeface="+mn-lt"/>
              </a:rPr>
              <a:t>, an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alphabetical</a:t>
            </a:r>
            <a:r>
              <a:rPr lang="en-US" sz="3200" dirty="0">
                <a:ea typeface="+mn-lt"/>
                <a:cs typeface="+mn-lt"/>
              </a:rPr>
              <a:t> comparison is done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min() and max() functions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9832" y="3435517"/>
            <a:ext cx="4826434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min(5, 10)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print(x) 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#5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99B895-30EE-4064-B9F3-A1156EDE2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683" y="3429000"/>
            <a:ext cx="532225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max(5, 10) </a:t>
            </a: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 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print(x) 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#10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EB1CA7-DD49-4C76-974C-80040633E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39" y="5071625"/>
            <a:ext cx="4878727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min("Gosho", 'Stamat')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print(x) 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#</a:t>
            </a:r>
            <a:r>
              <a:rPr lang="bg-BG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Gosho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08E5797-871E-42CF-8A15-82B35195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683" y="5071624"/>
            <a:ext cx="532225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max("Gosho", 'Stamat')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print(x) 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#</a:t>
            </a:r>
            <a:r>
              <a:rPr lang="bg-BG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Stamat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673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>
                <a:cs typeface="Calibri"/>
              </a:rPr>
              <a:t>Built-In Functions: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2"/>
                </a:solidFill>
                <a:cs typeface="Calibri"/>
              </a:rPr>
              <a:t>Set of functions that are</a:t>
            </a:r>
            <a:r>
              <a:rPr lang="en-US" sz="3000" b="1" dirty="0">
                <a:cs typeface="Calibri"/>
              </a:rPr>
              <a:t> </a:t>
            </a:r>
            <a:r>
              <a:rPr lang="en-US" sz="3000" b="1" dirty="0">
                <a:solidFill>
                  <a:schemeClr val="bg1"/>
                </a:solidFill>
                <a:cs typeface="Calibri"/>
              </a:rPr>
              <a:t>always</a:t>
            </a:r>
            <a:r>
              <a:rPr lang="en-US" sz="3000" b="1" dirty="0">
                <a:solidFill>
                  <a:schemeClr val="bg2"/>
                </a:solidFill>
                <a:cs typeface="Calibri"/>
              </a:rPr>
              <a:t> available for use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cs typeface="Calibri"/>
              </a:rPr>
              <a:t>Lambda: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Lambda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2"/>
                </a:solidFill>
              </a:rPr>
              <a:t>is a one time use function</a:t>
            </a:r>
            <a:endParaRPr lang="en-US" sz="3000" b="1" dirty="0">
              <a:solidFill>
                <a:schemeClr val="bg2"/>
              </a:solidFill>
              <a:cs typeface="Calibri"/>
            </a:endParaRP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2"/>
                </a:solidFill>
                <a:cs typeface="Calibri"/>
              </a:rPr>
              <a:t>They can be used for </a:t>
            </a:r>
            <a:r>
              <a:rPr lang="en-US" sz="3000" b="1" dirty="0">
                <a:solidFill>
                  <a:schemeClr val="bg1"/>
                </a:solidFill>
                <a:cs typeface="Calibri"/>
              </a:rPr>
              <a:t>simple operations</a:t>
            </a:r>
            <a:r>
              <a:rPr lang="en-US" sz="3000" b="1" dirty="0">
                <a:cs typeface="Calibri"/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0376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253BB589-1A6C-4B19-B61B-D0593FBFC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1116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45770" indent="-445770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What are lambda functions</a:t>
            </a:r>
          </a:p>
          <a:p>
            <a:pPr marL="445770" indent="-445770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Built-in Functions</a:t>
            </a:r>
          </a:p>
          <a:p>
            <a:pPr lvl="1">
              <a:lnSpc>
                <a:spcPts val="4000"/>
              </a:lnSpc>
            </a:pPr>
            <a:r>
              <a:rPr lang="en-US" sz="3200" dirty="0"/>
              <a:t>sum</a:t>
            </a:r>
          </a:p>
          <a:p>
            <a:pPr lvl="1">
              <a:lnSpc>
                <a:spcPts val="4000"/>
              </a:lnSpc>
            </a:pPr>
            <a:r>
              <a:rPr lang="en-US" sz="3200" dirty="0"/>
              <a:t>filter</a:t>
            </a:r>
          </a:p>
          <a:p>
            <a:pPr lvl="1">
              <a:lnSpc>
                <a:spcPts val="4000"/>
              </a:lnSpc>
            </a:pPr>
            <a:r>
              <a:rPr lang="en-US" sz="3200" dirty="0"/>
              <a:t>map</a:t>
            </a:r>
          </a:p>
          <a:p>
            <a:pPr lvl="1">
              <a:lnSpc>
                <a:spcPts val="4000"/>
              </a:lnSpc>
            </a:pPr>
            <a:r>
              <a:rPr lang="en-US" sz="3200" dirty="0"/>
              <a:t>sorted</a:t>
            </a:r>
          </a:p>
          <a:p>
            <a:pPr lvl="1">
              <a:lnSpc>
                <a:spcPts val="4000"/>
              </a:lnSpc>
            </a:pPr>
            <a:r>
              <a:rPr lang="en-US" sz="3200" dirty="0"/>
              <a:t>min and max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63FC2026-4D8E-4EDE-AFD9-C6A2978F9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045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5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en-US" sz="8800" b="1" u="sng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Lambda Expressions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57266" cy="171083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en-US" sz="3200" dirty="0"/>
              <a:t>Lambda</a:t>
            </a:r>
            <a:r>
              <a:rPr lang="en-US" sz="3200" dirty="0">
                <a:solidFill>
                  <a:srgbClr val="234465"/>
                </a:solidFill>
              </a:rPr>
              <a:t> is an </a:t>
            </a:r>
            <a:r>
              <a:rPr lang="en-US" sz="3200" b="1" dirty="0">
                <a:solidFill>
                  <a:schemeClr val="bg1"/>
                </a:solidFill>
              </a:rPr>
              <a:t>anonymous one time </a:t>
            </a:r>
            <a:r>
              <a:rPr lang="en-US" sz="3200" dirty="0">
                <a:solidFill>
                  <a:srgbClr val="234465"/>
                </a:solidFill>
              </a:rPr>
              <a:t>function</a:t>
            </a:r>
            <a:endParaRPr lang="en-US" sz="32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</a:pPr>
            <a:r>
              <a:rPr lang="en-US" sz="3200" dirty="0"/>
              <a:t>Like</a:t>
            </a:r>
            <a:r>
              <a:rPr lang="en-US" sz="3200" dirty="0">
                <a:solidFill>
                  <a:srgbClr val="234465"/>
                </a:solidFill>
              </a:rPr>
              <a:t> a function, it can take a parameter and return a result</a:t>
            </a:r>
            <a:endParaRPr lang="en-US" sz="32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Lambda Definition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35911" y="4680144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#15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F8015A5A-6B4D-40C1-B2A7-5E791B9C24C1}"/>
              </a:ext>
            </a:extLst>
          </p:cNvPr>
          <p:cNvSpPr/>
          <p:nvPr/>
        </p:nvSpPr>
        <p:spPr bwMode="auto">
          <a:xfrm>
            <a:off x="3097234" y="3747240"/>
            <a:ext cx="1659403" cy="614832"/>
          </a:xfrm>
          <a:prstGeom prst="wedgeRoundRectCallout">
            <a:avLst>
              <a:gd name="adj1" fmla="val 39610"/>
              <a:gd name="adj2" fmla="val 114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9C8C280E-EC28-41DD-92EB-1EBFD4BA77D1}"/>
              </a:ext>
            </a:extLst>
          </p:cNvPr>
          <p:cNvSpPr/>
          <p:nvPr/>
        </p:nvSpPr>
        <p:spPr bwMode="auto">
          <a:xfrm>
            <a:off x="5285460" y="3757165"/>
            <a:ext cx="1946191" cy="614832"/>
          </a:xfrm>
          <a:prstGeom prst="wedgeRoundRectCallout">
            <a:avLst>
              <a:gd name="adj1" fmla="val -14739"/>
              <a:gd name="adj2" fmla="val 10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B19DD1AC-B179-4BDF-AEA4-4EC0CB4622EE}"/>
              </a:ext>
            </a:extLst>
          </p:cNvPr>
          <p:cNvSpPr/>
          <p:nvPr/>
        </p:nvSpPr>
        <p:spPr bwMode="auto">
          <a:xfrm>
            <a:off x="7504389" y="3906276"/>
            <a:ext cx="1946191" cy="614832"/>
          </a:xfrm>
          <a:prstGeom prst="wedgeRoundRectCallout">
            <a:avLst>
              <a:gd name="adj1" fmla="val -35716"/>
              <a:gd name="adj2" fmla="val 859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>
                <a:ea typeface="+mn-lt"/>
                <a:cs typeface="+mn-lt"/>
              </a:rPr>
              <a:t>It can take multiple parameters</a:t>
            </a:r>
            <a:endParaRPr lang="bg-BG" sz="3350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Lambda Example</a:t>
            </a:r>
            <a:endParaRPr lang="bg-BG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DC9B67D-30CF-4A2A-96F3-5A8B790E23C2}"/>
              </a:ext>
            </a:extLst>
          </p:cNvPr>
          <p:cNvSpPr txBox="1">
            <a:spLocks/>
          </p:cNvSpPr>
          <p:nvPr/>
        </p:nvSpPr>
        <p:spPr>
          <a:xfrm>
            <a:off x="2456855" y="2088789"/>
            <a:ext cx="501657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sz="2800" dirty="0">
                <a:latin typeface="Consolas"/>
              </a:rPr>
              <a:t>: a * b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print(x(3, 4))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806574-751E-4BFB-91D9-33885DBF2629}"/>
              </a:ext>
            </a:extLst>
          </p:cNvPr>
          <p:cNvSpPr txBox="1">
            <a:spLocks/>
          </p:cNvSpPr>
          <p:nvPr/>
        </p:nvSpPr>
        <p:spPr>
          <a:xfrm>
            <a:off x="2456855" y="3894437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{last}’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Built-In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9963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2B5F22-126A-4C78-8420-7BE51E850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487" y="1248398"/>
            <a:ext cx="11743046" cy="5440401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en-US" sz="3200" dirty="0">
                <a:ea typeface="+mn-lt"/>
                <a:cs typeface="+mn-lt"/>
              </a:rPr>
              <a:t>Python has a set of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200" dirty="0">
                <a:ea typeface="+mn-lt"/>
                <a:cs typeface="+mn-lt"/>
              </a:rPr>
              <a:t> that we can call at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  <a:ea typeface="+mn-lt"/>
                <a:cs typeface="+mn-lt"/>
              </a:rPr>
              <a:t>Functions that you have used before: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  <a:ea typeface="+mn-lt"/>
                <a:cs typeface="+mn-lt"/>
              </a:rPr>
              <a:t>Functions that you will learn today:</a:t>
            </a:r>
            <a:endParaRPr lang="en-US" sz="3200" dirty="0">
              <a:solidFill>
                <a:srgbClr val="234465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234465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0BBEC7-1F29-47D0-87A7-4068CB1C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Built-In Functions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B29936A-A9CD-4D2E-A2C0-19C2A4A69CDB}"/>
              </a:ext>
            </a:extLst>
          </p:cNvPr>
          <p:cNvSpPr txBox="1">
            <a:spLocks/>
          </p:cNvSpPr>
          <p:nvPr/>
        </p:nvSpPr>
        <p:spPr>
          <a:xfrm>
            <a:off x="2925763" y="4544002"/>
            <a:ext cx="177338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sum()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filter()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map()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sorted()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4150BA0-3F6D-471E-B693-5E590BA3112B}"/>
              </a:ext>
            </a:extLst>
          </p:cNvPr>
          <p:cNvSpPr txBox="1">
            <a:spLocks/>
          </p:cNvSpPr>
          <p:nvPr/>
        </p:nvSpPr>
        <p:spPr>
          <a:xfrm>
            <a:off x="750024" y="4544002"/>
            <a:ext cx="16485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abs()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min()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max()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round()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77800BF-A21C-4341-AA7B-82CAE54AC07F}"/>
              </a:ext>
            </a:extLst>
          </p:cNvPr>
          <p:cNvSpPr txBox="1">
            <a:spLocks/>
          </p:cNvSpPr>
          <p:nvPr/>
        </p:nvSpPr>
        <p:spPr>
          <a:xfrm>
            <a:off x="750024" y="2591659"/>
            <a:ext cx="6741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print(), int(), </a:t>
            </a:r>
            <a:r>
              <a:rPr lang="en-US" sz="2400" dirty="0" err="1">
                <a:solidFill>
                  <a:schemeClr val="tx1"/>
                </a:solidFill>
                <a:latin typeface="Consolas"/>
              </a:rPr>
              <a:t>ord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(), </a:t>
            </a:r>
            <a:r>
              <a:rPr lang="en-US" sz="2400" dirty="0" err="1">
                <a:solidFill>
                  <a:schemeClr val="tx1"/>
                </a:solidFill>
                <a:latin typeface="Consolas"/>
              </a:rPr>
              <a:t>ect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10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</a:rPr>
              <a:t>sum()</a:t>
            </a:r>
            <a:r>
              <a:rPr lang="en-US" sz="3200" dirty="0">
                <a:ea typeface="+mn-lt"/>
                <a:cs typeface="+mn-lt"/>
              </a:rPr>
              <a:t> function returns a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number</a:t>
            </a:r>
            <a:r>
              <a:rPr lang="en-US" sz="3200" dirty="0">
                <a:ea typeface="+mn-lt"/>
                <a:cs typeface="+mn-lt"/>
              </a:rPr>
              <a:t>, the sum of all items in an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iterable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pPr marL="456565" indent="-45656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Syntax: </a:t>
            </a:r>
            <a:r>
              <a:rPr lang="en-US" sz="3200" dirty="0"/>
              <a:t>sum(</a:t>
            </a:r>
            <a:r>
              <a:rPr lang="en-US" sz="3200" dirty="0" err="1"/>
              <a:t>iterable</a:t>
            </a:r>
            <a:r>
              <a:rPr lang="en-US" sz="3200" i="1" dirty="0"/>
              <a:t>, </a:t>
            </a:r>
            <a:r>
              <a:rPr lang="en-US" sz="3200" dirty="0"/>
              <a:t>start)</a:t>
            </a:r>
          </a:p>
          <a:p>
            <a:pPr marL="456565" indent="-456565">
              <a:buClr>
                <a:schemeClr val="tx1"/>
              </a:buClr>
            </a:pPr>
            <a:r>
              <a:rPr lang="en-US" sz="3200" dirty="0">
                <a:cs typeface="Calibri" panose="020F0502020204030204"/>
              </a:rPr>
              <a:t>Start is </a:t>
            </a:r>
            <a:r>
              <a:rPr lang="en-US" sz="3200" b="1" dirty="0">
                <a:solidFill>
                  <a:schemeClr val="bg1"/>
                </a:solidFill>
                <a:cs typeface="Calibri" panose="020F0502020204030204"/>
              </a:rPr>
              <a:t>optional</a:t>
            </a:r>
            <a:r>
              <a:rPr lang="en-US" sz="3200" dirty="0">
                <a:cs typeface="Calibri" panose="020F0502020204030204"/>
              </a:rPr>
              <a:t>. It</a:t>
            </a:r>
            <a:r>
              <a:rPr lang="bg-BG" sz="3200" dirty="0">
                <a:cs typeface="Calibri" panose="020F0502020204030204"/>
              </a:rPr>
              <a:t>'</a:t>
            </a:r>
            <a:r>
              <a:rPr lang="en-US" sz="3200" dirty="0">
                <a:cs typeface="Calibri" panose="020F0502020204030204"/>
              </a:rPr>
              <a:t>s a value that is added to the return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sum() function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72108" y="4330065"/>
            <a:ext cx="377132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latin typeface="Consolas"/>
              </a:rPr>
              <a:t>a = [1, 2, 3, 4, 5]</a:t>
            </a:r>
            <a:br>
              <a:rPr lang="en-US" sz="2400" dirty="0"/>
            </a:br>
            <a:r>
              <a:rPr lang="en-US" sz="2400" dirty="0">
                <a:latin typeface="Consolas"/>
              </a:rPr>
              <a:t>x 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sum(a)</a:t>
            </a:r>
            <a:br>
              <a:rPr lang="en-US" sz="2400" dirty="0">
                <a:solidFill>
                  <a:srgbClr val="FFC000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print(x)</a:t>
            </a:r>
            <a:r>
              <a:rPr lang="en-US" sz="2400" dirty="0">
                <a:solidFill>
                  <a:srgbClr val="FFC000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15</a:t>
            </a:r>
            <a:endParaRPr lang="en-US" i="1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FADB25E-7C1E-4A29-85F0-02DFD6D45D4F}"/>
              </a:ext>
            </a:extLst>
          </p:cNvPr>
          <p:cNvSpPr txBox="1">
            <a:spLocks/>
          </p:cNvSpPr>
          <p:nvPr/>
        </p:nvSpPr>
        <p:spPr>
          <a:xfrm>
            <a:off x="190402" y="4134058"/>
            <a:ext cx="11818096" cy="132610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buClr>
                <a:schemeClr val="tx1"/>
              </a:buClr>
            </a:pPr>
            <a:endParaRPr lang="en-US" sz="3350" dirty="0">
              <a:ea typeface="+mn-lt"/>
              <a:cs typeface="+mn-lt"/>
            </a:endParaRPr>
          </a:p>
          <a:p>
            <a:pPr marL="456565" indent="-456565">
              <a:buClr>
                <a:schemeClr val="tx1"/>
              </a:buClr>
            </a:pPr>
            <a:endParaRPr lang="en-US" sz="3350" dirty="0">
              <a:solidFill>
                <a:srgbClr val="234465"/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endParaRPr lang="en-US" sz="3350" dirty="0">
              <a:solidFill>
                <a:srgbClr val="1A334C"/>
              </a:solidFill>
              <a:cs typeface="Calibri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E3BBFD7-E32B-4150-918F-FF23A789B705}"/>
              </a:ext>
            </a:extLst>
          </p:cNvPr>
          <p:cNvSpPr txBox="1">
            <a:spLocks/>
          </p:cNvSpPr>
          <p:nvPr/>
        </p:nvSpPr>
        <p:spPr>
          <a:xfrm>
            <a:off x="6590303" y="4330065"/>
            <a:ext cx="377132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latin typeface="Consolas"/>
              </a:rPr>
              <a:t>a = [1, 2, 3, 4, 5]</a:t>
            </a:r>
            <a:br>
              <a:rPr lang="en-US" sz="2400" dirty="0"/>
            </a:br>
            <a:r>
              <a:rPr lang="en-US" sz="2400" dirty="0">
                <a:latin typeface="Consolas"/>
              </a:rPr>
              <a:t>x 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sum(a, 5)</a:t>
            </a:r>
            <a:br>
              <a:rPr lang="en-US" sz="2400" dirty="0">
                <a:solidFill>
                  <a:srgbClr val="FFC000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print(x)</a:t>
            </a:r>
            <a:r>
              <a:rPr lang="en-US" sz="2400" dirty="0">
                <a:solidFill>
                  <a:srgbClr val="FFC000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20</a:t>
            </a:r>
            <a:endParaRPr lang="en-US" i="1" dirty="0">
              <a:solidFill>
                <a:schemeClr val="accent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044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SoftUni-PowerPoint-Template-Nov-2019</Template>
  <TotalTime>115</TotalTime>
  <Words>685</Words>
  <Application>Microsoft Office PowerPoint</Application>
  <PresentationFormat>Widescreen</PresentationFormat>
  <Paragraphs>157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Lambda</vt:lpstr>
      <vt:lpstr>Table of Contents</vt:lpstr>
      <vt:lpstr>Have a Question?</vt:lpstr>
      <vt:lpstr>Lambda Expressions</vt:lpstr>
      <vt:lpstr>Lambda Definition</vt:lpstr>
      <vt:lpstr>Lambda Example</vt:lpstr>
      <vt:lpstr>Built-In Functions</vt:lpstr>
      <vt:lpstr>Built-In Functions</vt:lpstr>
      <vt:lpstr>The sum() function</vt:lpstr>
      <vt:lpstr>The filter() function</vt:lpstr>
      <vt:lpstr>The map() function</vt:lpstr>
      <vt:lpstr>The sorted() function</vt:lpstr>
      <vt:lpstr>The sorted() function</vt:lpstr>
      <vt:lpstr>The abs() and round() functions</vt:lpstr>
      <vt:lpstr>The min() and max() functions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Lambdas-and-Built-In-Functions</dc:title>
  <dc:creator>Software University Foundation</dc:creator>
  <cp:keywords>Software University, SoftUni, programming, coding, software development, education, training, course</cp:keywords>
  <cp:lastModifiedBy>tanyaoanyastaneva</cp:lastModifiedBy>
  <cp:revision>458</cp:revision>
  <dcterms:created xsi:type="dcterms:W3CDTF">2018-05-23T13:08:44Z</dcterms:created>
  <dcterms:modified xsi:type="dcterms:W3CDTF">2020-02-21T12:50:08Z</dcterms:modified>
  <cp:category>computer programming, programming</cp:category>
</cp:coreProperties>
</file>