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42"/>
  </p:notesMasterIdLst>
  <p:handoutMasterIdLst>
    <p:handoutMasterId r:id="rId43"/>
  </p:handoutMasterIdLst>
  <p:sldIdLst>
    <p:sldId id="503" r:id="rId5"/>
    <p:sldId id="276" r:id="rId6"/>
    <p:sldId id="492" r:id="rId7"/>
    <p:sldId id="507" r:id="rId8"/>
    <p:sldId id="508" r:id="rId9"/>
    <p:sldId id="509" r:id="rId10"/>
    <p:sldId id="510" r:id="rId11"/>
    <p:sldId id="511" r:id="rId12"/>
    <p:sldId id="534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35" r:id="rId22"/>
    <p:sldId id="524" r:id="rId23"/>
    <p:sldId id="525" r:id="rId24"/>
    <p:sldId id="526" r:id="rId25"/>
    <p:sldId id="527" r:id="rId26"/>
    <p:sldId id="536" r:id="rId27"/>
    <p:sldId id="529" r:id="rId28"/>
    <p:sldId id="530" r:id="rId29"/>
    <p:sldId id="531" r:id="rId30"/>
    <p:sldId id="537" r:id="rId31"/>
    <p:sldId id="538" r:id="rId32"/>
    <p:sldId id="539" r:id="rId33"/>
    <p:sldId id="532" r:id="rId34"/>
    <p:sldId id="533" r:id="rId35"/>
    <p:sldId id="349" r:id="rId36"/>
    <p:sldId id="401" r:id="rId37"/>
    <p:sldId id="490" r:id="rId38"/>
    <p:sldId id="491" r:id="rId39"/>
    <p:sldId id="493" r:id="rId40"/>
    <p:sldId id="4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Errors and Exceptions" id="{E72EA6F2-B5E5-4F89-9798-DFCF79241DD1}">
          <p14:sldIdLst>
            <p14:sldId id="507"/>
            <p14:sldId id="508"/>
            <p14:sldId id="509"/>
            <p14:sldId id="510"/>
            <p14:sldId id="511"/>
          </p14:sldIdLst>
        </p14:section>
        <p14:section name="Common Error Types" id="{8A988E54-0942-410C-AA77-B70DB007F316}">
          <p14:sldIdLst>
            <p14:sldId id="53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</p14:sldIdLst>
        </p14:section>
        <p14:section name="Custom Exceptions" id="{FA3DC70C-14E4-4F65-BF34-0CDA51518DD4}">
          <p14:sldIdLst>
            <p14:sldId id="535"/>
            <p14:sldId id="524"/>
            <p14:sldId id="525"/>
            <p14:sldId id="526"/>
            <p14:sldId id="527"/>
          </p14:sldIdLst>
        </p14:section>
        <p14:section name="Catching Exceptions" id="{CEC323E1-936F-4C12-BAA8-E552132C3850}">
          <p14:sldIdLst>
            <p14:sldId id="536"/>
            <p14:sldId id="529"/>
            <p14:sldId id="530"/>
            <p14:sldId id="531"/>
            <p14:sldId id="537"/>
            <p14:sldId id="538"/>
            <p14:sldId id="539"/>
            <p14:sldId id="532"/>
            <p14:sldId id="533"/>
          </p14:sldIdLst>
        </p14:section>
        <p14:section name="Conclusion" id="{E19D07F1-86E2-47E9-B2AB-7ADC4F89DC12}">
          <p14:sldIdLst>
            <p14:sldId id="349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71B772-BCC1-1322-8AC8-9D207337AB55}" v="338" dt="2019-11-28T10:22:42.389"/>
    <p1510:client id="{570ACFB0-B0BE-450E-AFF3-029F102761D2}" v="1" dt="2019-11-27T20:28:07.529"/>
    <p1510:client id="{707037CD-23D5-262D-09EE-CEAA146F9D36}" v="370" dt="2019-11-28T13:02:57.51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6235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65186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E49F29-3F5C-4DB2-AA79-A17D5A6A90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C1A616-39F7-4D90-A521-962C4018B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67B760AE-629A-4ACB-9ADD-F18BB42D8C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0AD7CDA5-B52E-4D6B-BE5D-8FC09B3111A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9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85263D8B-17BC-4F2A-954E-7B4100306B8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F0030914-4AF0-4C29-A9D6-58B5F1FD99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2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CCE525A-20E2-4175-8487-AE3B8E9986F1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68B9F512-D9EC-4AAC-A6C6-2B2645536FA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37EB3975-804A-4AA9-82FE-6BF078AA73AF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DCD01D62-72F9-406D-BB5C-6C5480949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32B3F899-7D6F-4DE8-AC80-B2947352ED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636C9CEC-1EED-499A-A93A-CBB3B95BDF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8A8155D0-22CB-4C0B-977A-E78CEB026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2676F322-14EA-4053-849D-641D7197E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FBC21042-B995-471F-93F8-6545AE526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2DF4C772-F2D0-4299-AE96-CC3B25A094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101964EE-EDA5-431B-9D10-5B789CF3D7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9E3F3045-C498-4B83-B0C7-D04BC1604F7B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73CEAAF-5E91-4460-AA50-7EA2D5EB039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6DF9145D-3E99-41FB-9ECE-9B07DFDC1BC9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38E04E2B-7601-4CA8-99AD-4D25F7C1F5E7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3043DA50-EF99-4C3D-8D24-D54F931AD8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4B8219A0-9D0D-466B-B2FB-80852B847522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24B863E8-5948-4F1C-BDEE-D9CB71CE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4C9B0A34-735B-4B25-AB8C-D6695DE7604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37FF5A23-55B3-4E79-991B-07AD87A63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B9A22A88-6658-4546-AF5C-7701B99AF84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CBF2BB31-D1F6-4D70-A6ED-1C647FB9910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355C7BE8-8AEC-49A7-AD49-0A94ECCE11D6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7679E913-E75A-4754-A236-48CE7D0DA9E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65035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6CFB3793-633D-49AF-B651-965351D5E7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7ECB693D-5A7D-47F6-B6F0-A7CD72F44C0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5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37DC74DE-0946-4A31-8C50-97812BA766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5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07BA4A77-681C-4C8E-BF6A-38FA0268A5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1EAF7120-6A92-440F-8E83-A307920347F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4CFCE0B7-4193-4239-B3BE-0C48CCEFCD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27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E270E13-57D0-4093-9E92-CE6CB1E6D1C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ADC0471B-C4F4-455E-B4EB-3F0EC5F4257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4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B9CE287-22DA-4274-8949-7411369C802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65CD1437-6171-4B45-94AC-7C9E027F190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3AE5E14-7A5F-4489-8D22-1C76F12979C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5D45945-7963-43DD-A01A-5AB599FB2F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7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BEDFB80-B05E-499A-8C85-1C9DFD5CF7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6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8.png"/><Relationship Id="rId26" Type="http://schemas.openxmlformats.org/officeDocument/2006/relationships/image" Target="../media/image42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35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41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34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1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36.png"/><Relationship Id="rId22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3.jpeg"/><Relationship Id="rId7" Type="http://schemas.openxmlformats.org/officeDocument/2006/relationships/image" Target="../media/image4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6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https://softuni.org</a:t>
            </a:r>
            <a:endParaRPr lang="en-US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A8E41-D9DA-499F-882D-69F040664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Syntax, Index, Key, Type, Value, Name Errors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2214000"/>
            <a:ext cx="2306461" cy="230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52818" y="3295265"/>
            <a:ext cx="10086817" cy="1459155"/>
          </a:xfrm>
        </p:spPr>
        <p:txBody>
          <a:bodyPr/>
          <a:lstStyle/>
          <a:p>
            <a:r>
              <a:rPr lang="en-US" sz="2600" dirty="0"/>
              <a:t>&gt;&gt;&gt; print "hello"</a:t>
            </a:r>
          </a:p>
          <a:p>
            <a:r>
              <a:rPr lang="en-US" sz="2600" dirty="0">
                <a:solidFill>
                  <a:schemeClr val="bg1"/>
                </a:solidFill>
              </a:rPr>
              <a:t>SyntaxError</a:t>
            </a:r>
            <a:r>
              <a:rPr lang="en-US" sz="2600" dirty="0"/>
              <a:t>: Missing parentheses in call to 'print'. Did you mean print("hello")?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certain statement is not in accordance with the prescribed usage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is the most common reason of an error in a Python program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Error</a:t>
            </a:r>
          </a:p>
        </p:txBody>
      </p:sp>
    </p:spTree>
    <p:extLst>
      <p:ext uri="{BB962C8B-B14F-4D97-AF65-F5344CB8AC3E}">
        <p14:creationId xmlns:p14="http://schemas.microsoft.com/office/powerpoint/2010/main" val="326433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8926" y="2587746"/>
            <a:ext cx="7611593" cy="2719500"/>
          </a:xfrm>
        </p:spPr>
        <p:txBody>
          <a:bodyPr/>
          <a:lstStyle/>
          <a:p>
            <a:r>
              <a:rPr lang="en-US" sz="2600" dirty="0"/>
              <a:t>&gt;&gt;&gt; L1=[1,2,3]</a:t>
            </a:r>
          </a:p>
          <a:p>
            <a:r>
              <a:rPr lang="en-US" sz="2600" dirty="0"/>
              <a:t>&gt;&gt;&gt; L1[3]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"&lt;pyshell#18&gt;", line 1, in &lt;module&gt;</a:t>
            </a:r>
          </a:p>
          <a:p>
            <a:r>
              <a:rPr lang="en-US" sz="2600" dirty="0"/>
              <a:t>L1[3]</a:t>
            </a:r>
          </a:p>
          <a:p>
            <a:r>
              <a:rPr lang="en-US" sz="2600" dirty="0">
                <a:solidFill>
                  <a:schemeClr val="bg1"/>
                </a:solidFill>
              </a:rPr>
              <a:t>IndexError</a:t>
            </a:r>
            <a:r>
              <a:rPr lang="en-US" sz="2600" dirty="0"/>
              <a:t>: list index out of range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IndexError</a:t>
            </a:r>
            <a:r>
              <a:rPr lang="en-US" dirty="0"/>
              <a:t> is thrown when trying to access an item at an invalid index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 Error</a:t>
            </a:r>
          </a:p>
        </p:txBody>
      </p:sp>
    </p:spTree>
    <p:extLst>
      <p:ext uri="{BB962C8B-B14F-4D97-AF65-F5344CB8AC3E}">
        <p14:creationId xmlns:p14="http://schemas.microsoft.com/office/powerpoint/2010/main" val="230128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8926" y="2099067"/>
            <a:ext cx="8415000" cy="2719500"/>
          </a:xfrm>
        </p:spPr>
        <p:txBody>
          <a:bodyPr/>
          <a:lstStyle/>
          <a:p>
            <a:r>
              <a:rPr lang="en-US" sz="2600" dirty="0"/>
              <a:t>&gt;&gt;&gt; D1={'1':"aa", '2':"bb", '3':"cc"}</a:t>
            </a:r>
          </a:p>
          <a:p>
            <a:r>
              <a:rPr lang="en-US" sz="2600" dirty="0"/>
              <a:t>&gt;&gt;&gt; D1['4']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"&lt;pyshell#15&gt;", line 1, in &lt;module&gt;</a:t>
            </a:r>
          </a:p>
          <a:p>
            <a:r>
              <a:rPr lang="en-US" sz="2600" dirty="0"/>
              <a:t>D1['4']</a:t>
            </a:r>
          </a:p>
          <a:p>
            <a:r>
              <a:rPr lang="en-US" sz="2600" dirty="0">
                <a:solidFill>
                  <a:schemeClr val="bg1"/>
                </a:solidFill>
              </a:rPr>
              <a:t>KeyError</a:t>
            </a:r>
            <a:r>
              <a:rPr lang="en-US" sz="2600" dirty="0"/>
              <a:t>: '4'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KeyError</a:t>
            </a:r>
            <a:r>
              <a:rPr lang="en-US" dirty="0"/>
              <a:t> is thrown when a key is not found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Error</a:t>
            </a:r>
          </a:p>
        </p:txBody>
      </p:sp>
    </p:spTree>
    <p:extLst>
      <p:ext uri="{BB962C8B-B14F-4D97-AF65-F5344CB8AC3E}">
        <p14:creationId xmlns:p14="http://schemas.microsoft.com/office/powerpoint/2010/main" val="170453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8925" y="2672055"/>
            <a:ext cx="7540573" cy="2318684"/>
          </a:xfrm>
        </p:spPr>
        <p:txBody>
          <a:bodyPr/>
          <a:lstStyle/>
          <a:p>
            <a:r>
              <a:rPr lang="en-US" sz="2600" dirty="0"/>
              <a:t>&gt;&gt;&gt; '2'+2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"&lt;pyshell#23&gt;", line 1, in &lt;module&gt;</a:t>
            </a:r>
          </a:p>
          <a:p>
            <a:r>
              <a:rPr lang="en-US" sz="2600" dirty="0"/>
              <a:t>'2'+2</a:t>
            </a:r>
          </a:p>
          <a:p>
            <a:r>
              <a:rPr lang="en-US" sz="2600" dirty="0">
                <a:solidFill>
                  <a:schemeClr val="bg1"/>
                </a:solidFill>
              </a:rPr>
              <a:t>TypeError</a:t>
            </a:r>
            <a:r>
              <a:rPr lang="en-US" sz="2600" dirty="0"/>
              <a:t>: must be str, not </a:t>
            </a:r>
            <a:r>
              <a:rPr lang="en-US" sz="2600" dirty="0" err="1"/>
              <a:t>int</a:t>
            </a:r>
            <a:endParaRPr lang="bg-BG" sz="2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TypeError</a:t>
            </a:r>
            <a:r>
              <a:rPr lang="en-US" dirty="0"/>
              <a:t> is thrown when an operation or function is applied to an object of an inappropriate type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Error</a:t>
            </a:r>
          </a:p>
        </p:txBody>
      </p:sp>
    </p:spTree>
    <p:extLst>
      <p:ext uri="{BB962C8B-B14F-4D97-AF65-F5344CB8AC3E}">
        <p14:creationId xmlns:p14="http://schemas.microsoft.com/office/powerpoint/2010/main" val="136451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8925" y="2672055"/>
            <a:ext cx="10631901" cy="2299385"/>
          </a:xfrm>
        </p:spPr>
        <p:txBody>
          <a:bodyPr/>
          <a:lstStyle/>
          <a:p>
            <a:r>
              <a:rPr lang="en-US" sz="2600" dirty="0"/>
              <a:t>&gt;&gt;&gt; int('</a:t>
            </a:r>
            <a:r>
              <a:rPr lang="en-US" sz="2600" dirty="0" err="1"/>
              <a:t>xyz</a:t>
            </a:r>
            <a:r>
              <a:rPr lang="en-US" sz="2600" dirty="0"/>
              <a:t>')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"&lt;pyshell#14&gt;", line 1, in &lt;module&gt;</a:t>
            </a:r>
          </a:p>
          <a:p>
            <a:r>
              <a:rPr lang="en-US" sz="2600" dirty="0"/>
              <a:t>int('</a:t>
            </a:r>
            <a:r>
              <a:rPr lang="en-US" sz="2600" dirty="0" err="1"/>
              <a:t>xyz</a:t>
            </a:r>
            <a:r>
              <a:rPr lang="en-US" sz="2600" dirty="0"/>
              <a:t>')</a:t>
            </a:r>
          </a:p>
          <a:p>
            <a:r>
              <a:rPr lang="en-US" sz="2600" dirty="0">
                <a:solidFill>
                  <a:schemeClr val="bg1"/>
                </a:solidFill>
              </a:rPr>
              <a:t>ValueError</a:t>
            </a:r>
            <a:r>
              <a:rPr lang="en-US" sz="2600" dirty="0"/>
              <a:t>: invalid literal for int() with base 10: '</a:t>
            </a:r>
            <a:r>
              <a:rPr lang="en-US" sz="2600" dirty="0" err="1"/>
              <a:t>xyz</a:t>
            </a:r>
            <a:r>
              <a:rPr lang="en-US" sz="2600" dirty="0"/>
              <a:t>'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ValueError</a:t>
            </a:r>
            <a:r>
              <a:rPr lang="en-US" dirty="0"/>
              <a:t> is thrown when a function's argument is of an inappropriate type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Value Error</a:t>
            </a:r>
          </a:p>
        </p:txBody>
      </p:sp>
    </p:spTree>
    <p:extLst>
      <p:ext uri="{BB962C8B-B14F-4D97-AF65-F5344CB8AC3E}">
        <p14:creationId xmlns:p14="http://schemas.microsoft.com/office/powerpoint/2010/main" val="205003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8925" y="2166636"/>
            <a:ext cx="7470000" cy="2299385"/>
          </a:xfrm>
        </p:spPr>
        <p:txBody>
          <a:bodyPr/>
          <a:lstStyle/>
          <a:p>
            <a:r>
              <a:rPr lang="en-US" sz="2600" dirty="0"/>
              <a:t>&gt;&gt;&gt; age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"&lt;pyshell#6&gt;", line 1, in &lt;module&gt;</a:t>
            </a:r>
          </a:p>
          <a:p>
            <a:r>
              <a:rPr lang="en-US" sz="2600" dirty="0"/>
              <a:t>age</a:t>
            </a:r>
          </a:p>
          <a:p>
            <a:r>
              <a:rPr lang="en-US" sz="2600" dirty="0">
                <a:solidFill>
                  <a:schemeClr val="bg1"/>
                </a:solidFill>
              </a:rPr>
              <a:t>NameError</a:t>
            </a:r>
            <a:r>
              <a:rPr lang="en-US" sz="2600" dirty="0"/>
              <a:t>: name 'age' is not defined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NameError</a:t>
            </a:r>
            <a:r>
              <a:rPr lang="en-US" dirty="0"/>
              <a:t> is thrown when an object could not be found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 Error</a:t>
            </a:r>
          </a:p>
        </p:txBody>
      </p:sp>
    </p:spTree>
    <p:extLst>
      <p:ext uri="{BB962C8B-B14F-4D97-AF65-F5344CB8AC3E}">
        <p14:creationId xmlns:p14="http://schemas.microsoft.com/office/powerpoint/2010/main" val="10556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6000" y="2889000"/>
            <a:ext cx="5933193" cy="3401097"/>
          </a:xfrm>
        </p:spPr>
        <p:txBody>
          <a:bodyPr/>
          <a:lstStyle/>
          <a:p>
            <a:r>
              <a:rPr lang="en-US" sz="2200" dirty="0" err="1"/>
              <a:t>numbers_list</a:t>
            </a:r>
            <a:r>
              <a:rPr lang="en-US" sz="2200" dirty="0"/>
              <a:t> = input().split(", ")</a:t>
            </a:r>
          </a:p>
          <a:p>
            <a:r>
              <a:rPr lang="en-US" sz="2200" dirty="0"/>
              <a:t>result = 0</a:t>
            </a:r>
          </a:p>
          <a:p>
            <a:r>
              <a:rPr lang="en-US" sz="2200" dirty="0"/>
              <a:t>for </a:t>
            </a:r>
            <a:r>
              <a:rPr lang="en-US" sz="2200" dirty="0" err="1"/>
              <a:t>i</a:t>
            </a:r>
            <a:r>
              <a:rPr lang="en-US" sz="2200" dirty="0"/>
              <a:t> in range(</a:t>
            </a:r>
            <a:r>
              <a:rPr lang="en-US" sz="2200" dirty="0" err="1"/>
              <a:t>numbers_list</a:t>
            </a:r>
            <a:r>
              <a:rPr lang="en-US" sz="2200" dirty="0"/>
              <a:t>):</a:t>
            </a:r>
          </a:p>
          <a:p>
            <a:r>
              <a:rPr lang="en-US" sz="2200" dirty="0"/>
              <a:t>    number = </a:t>
            </a:r>
            <a:r>
              <a:rPr lang="en-US" sz="2200" dirty="0" err="1"/>
              <a:t>numbers_list</a:t>
            </a:r>
            <a:r>
              <a:rPr lang="en-US" sz="2200" dirty="0"/>
              <a:t>[</a:t>
            </a:r>
            <a:r>
              <a:rPr lang="en-US" sz="2200" dirty="0" err="1"/>
              <a:t>i</a:t>
            </a:r>
            <a:r>
              <a:rPr lang="en-US" sz="2200" dirty="0"/>
              <a:t> + 1]</a:t>
            </a:r>
          </a:p>
          <a:p>
            <a:r>
              <a:rPr lang="en-US" sz="2200" dirty="0"/>
              <a:t>    if number &lt; 5:</a:t>
            </a:r>
          </a:p>
          <a:p>
            <a:r>
              <a:rPr lang="en-US" sz="2200" dirty="0"/>
              <a:t>        result *= number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elif</a:t>
            </a:r>
            <a:r>
              <a:rPr lang="en-US" sz="2200" dirty="0"/>
              <a:t> number &gt; 5 and number &gt; 10:</a:t>
            </a:r>
          </a:p>
          <a:p>
            <a:r>
              <a:rPr lang="en-US" sz="2200" dirty="0"/>
              <a:t>        result /= number</a:t>
            </a:r>
          </a:p>
          <a:p>
            <a:r>
              <a:rPr lang="en-US" sz="2200" dirty="0"/>
              <a:t>print(result)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provided with a code that raises many exceptions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Fix the code, so it works properly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So Many Exceptions</a:t>
            </a:r>
          </a:p>
        </p:txBody>
      </p:sp>
      <p:sp>
        <p:nvSpPr>
          <p:cNvPr id="6" name="Right Arrow 5"/>
          <p:cNvSpPr/>
          <p:nvPr/>
        </p:nvSpPr>
        <p:spPr bwMode="auto">
          <a:xfrm rot="5400000">
            <a:off x="9022452" y="3696368"/>
            <a:ext cx="450000" cy="40789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233109" y="4294025"/>
            <a:ext cx="4028686" cy="9930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0.003968253968253968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1*2*3*4*5/6/7/8/9/10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558169" y="2889000"/>
            <a:ext cx="5378568" cy="573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1, 2, 3, 4, 5, 6, 7, 8, 9, 10, 11</a:t>
            </a:r>
          </a:p>
        </p:txBody>
      </p:sp>
    </p:spTree>
    <p:extLst>
      <p:ext uri="{BB962C8B-B14F-4D97-AF65-F5344CB8AC3E}">
        <p14:creationId xmlns:p14="http://schemas.microsoft.com/office/powerpoint/2010/main" val="102839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3C4D5-ABDB-456F-AECB-57D40DE2AA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3846" y="1506947"/>
            <a:ext cx="9418312" cy="4466132"/>
          </a:xfrm>
        </p:spPr>
        <p:txBody>
          <a:bodyPr/>
          <a:lstStyle/>
          <a:p>
            <a:r>
              <a:rPr lang="en-US" sz="2400" dirty="0" err="1"/>
              <a:t>numbers_list</a:t>
            </a:r>
            <a:r>
              <a:rPr lang="en-US" sz="2400" dirty="0"/>
              <a:t> = [int(x) for x in input().split(", ")]</a:t>
            </a:r>
          </a:p>
          <a:p>
            <a:r>
              <a:rPr lang="en-US" sz="2400" dirty="0"/>
              <a:t>result = 1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numbers_list</a:t>
            </a:r>
            <a:r>
              <a:rPr lang="en-US" sz="2400" dirty="0"/>
              <a:t>)):</a:t>
            </a:r>
          </a:p>
          <a:p>
            <a:r>
              <a:rPr lang="en-US" sz="2400" dirty="0"/>
              <a:t>    number = </a:t>
            </a:r>
            <a:r>
              <a:rPr lang="en-US" sz="2400" dirty="0" err="1"/>
              <a:t>numbers_list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</a:t>
            </a:r>
          </a:p>
          <a:p>
            <a:r>
              <a:rPr lang="en-US" sz="2400" dirty="0"/>
              <a:t>    if number &lt;= 5:</a:t>
            </a:r>
          </a:p>
          <a:p>
            <a:r>
              <a:rPr lang="en-US" sz="2400" dirty="0"/>
              <a:t>        result *= number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elif</a:t>
            </a:r>
            <a:r>
              <a:rPr lang="en-US" sz="2400" dirty="0"/>
              <a:t> number &gt; 5 and number &lt;= 10:</a:t>
            </a:r>
          </a:p>
          <a:p>
            <a:r>
              <a:rPr lang="en-US" sz="2400" dirty="0"/>
              <a:t>        result /= number</a:t>
            </a:r>
          </a:p>
          <a:p>
            <a:endParaRPr lang="en-US" sz="2400" dirty="0"/>
          </a:p>
          <a:p>
            <a:r>
              <a:rPr lang="en-US" sz="2400" dirty="0"/>
              <a:t>print(result)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So Many Exceptions</a:t>
            </a:r>
          </a:p>
        </p:txBody>
      </p:sp>
    </p:spTree>
    <p:extLst>
      <p:ext uri="{BB962C8B-B14F-4D97-AF65-F5344CB8AC3E}">
        <p14:creationId xmlns:p14="http://schemas.microsoft.com/office/powerpoint/2010/main" val="114197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24ED3CE-3526-4172-801C-3A9F8F93D87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Exceptions That Serve for Certain Purpose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FE084F-E724-4E6E-B1D5-6D100CFF6CC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Custom Exceptions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EC9D3-2A4D-4257-9CDA-804A25B59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40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5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689475" y="4329000"/>
            <a:ext cx="5633635" cy="1879270"/>
          </a:xfrm>
        </p:spPr>
        <p:txBody>
          <a:bodyPr/>
          <a:lstStyle/>
          <a:p>
            <a:r>
              <a:rPr lang="en-US" sz="2600" dirty="0"/>
              <a:t>class CustomError(</a:t>
            </a:r>
            <a:r>
              <a:rPr lang="en-US" sz="2600" dirty="0">
                <a:solidFill>
                  <a:schemeClr val="bg1"/>
                </a:solidFill>
              </a:rPr>
              <a:t>Exception</a:t>
            </a:r>
            <a:r>
              <a:rPr lang="en-US" sz="2600" dirty="0"/>
              <a:t>):</a:t>
            </a:r>
          </a:p>
          <a:p>
            <a:r>
              <a:rPr lang="en-US" sz="2600" dirty="0"/>
              <a:t>     pass</a:t>
            </a:r>
          </a:p>
          <a:p>
            <a:endParaRPr lang="en-US" sz="2600" dirty="0"/>
          </a:p>
          <a:p>
            <a:r>
              <a:rPr lang="en-US" sz="2600" dirty="0">
                <a:solidFill>
                  <a:schemeClr val="bg1"/>
                </a:solidFill>
              </a:rPr>
              <a:t>raise</a:t>
            </a:r>
            <a:r>
              <a:rPr lang="en-US" sz="2600" dirty="0"/>
              <a:t> </a:t>
            </a:r>
            <a:r>
              <a:rPr lang="en-US" sz="2600" dirty="0" err="1"/>
              <a:t>CustomError</a:t>
            </a:r>
            <a:endParaRPr lang="en-US" sz="2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Sometimes you may need to create custom exceptions that serves your purpose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Python, users can define such exceptions by creating a new class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Exceptions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559475" y="3157524"/>
            <a:ext cx="2970000" cy="1055608"/>
          </a:xfrm>
          <a:prstGeom prst="wedgeRoundRectCallout">
            <a:avLst>
              <a:gd name="adj1" fmla="val -34972"/>
              <a:gd name="adj2" fmla="val 666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Derived from the Exception class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40772" y="4803901"/>
            <a:ext cx="2970000" cy="1055608"/>
          </a:xfrm>
          <a:prstGeom prst="wedgeRoundRectCallout">
            <a:avLst>
              <a:gd name="adj1" fmla="val 56979"/>
              <a:gd name="adj2" fmla="val 328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Raising the Exception</a:t>
            </a:r>
          </a:p>
        </p:txBody>
      </p:sp>
    </p:spTree>
    <p:extLst>
      <p:ext uri="{BB962C8B-B14F-4D97-AF65-F5344CB8AC3E}">
        <p14:creationId xmlns:p14="http://schemas.microsoft.com/office/powerpoint/2010/main" val="393389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Errors and Exceptions</a:t>
            </a:r>
          </a:p>
          <a:p>
            <a:r>
              <a:rPr lang="en-US" dirty="0"/>
              <a:t>Common Error Types</a:t>
            </a:r>
          </a:p>
          <a:p>
            <a:r>
              <a:rPr lang="en-US" dirty="0"/>
              <a:t>Custom Exceptions</a:t>
            </a:r>
          </a:p>
          <a:p>
            <a:r>
              <a:rPr lang="en-US" dirty="0"/>
              <a:t>Catching Exceptions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/>
              <a:t>Table of Contents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981" y="2381087"/>
            <a:ext cx="6432547" cy="4274413"/>
          </a:xfrm>
        </p:spPr>
        <p:txBody>
          <a:bodyPr/>
          <a:lstStyle/>
          <a:p>
            <a:r>
              <a:rPr lang="en-US" sz="2100" i="1" dirty="0">
                <a:solidFill>
                  <a:schemeClr val="accent2"/>
                </a:solidFill>
              </a:rPr>
              <a:t># define Python user-defined exceptions</a:t>
            </a:r>
          </a:p>
          <a:p>
            <a:r>
              <a:rPr lang="en-US" sz="2100" dirty="0"/>
              <a:t>class Error(</a:t>
            </a:r>
            <a:r>
              <a:rPr lang="en-US" sz="2100" dirty="0">
                <a:solidFill>
                  <a:schemeClr val="bg1"/>
                </a:solidFill>
              </a:rPr>
              <a:t>Exception</a:t>
            </a:r>
            <a:r>
              <a:rPr lang="en-US" sz="2100" dirty="0"/>
              <a:t>):</a:t>
            </a:r>
          </a:p>
          <a:p>
            <a:r>
              <a:rPr lang="en-US" sz="2100" dirty="0"/>
              <a:t>   """Base class for other exceptions"""</a:t>
            </a:r>
          </a:p>
          <a:p>
            <a:r>
              <a:rPr lang="en-US" sz="2100" dirty="0"/>
              <a:t>   pass</a:t>
            </a:r>
          </a:p>
          <a:p>
            <a:endParaRPr lang="en-US" sz="2100" dirty="0"/>
          </a:p>
          <a:p>
            <a:r>
              <a:rPr lang="en-US" sz="2100" dirty="0"/>
              <a:t>class ValueTooSmallError(</a:t>
            </a:r>
            <a:r>
              <a:rPr lang="en-US" sz="2100" dirty="0">
                <a:solidFill>
                  <a:schemeClr val="bg1"/>
                </a:solidFill>
              </a:rPr>
              <a:t>Error</a:t>
            </a:r>
            <a:r>
              <a:rPr lang="en-US" sz="2100" dirty="0"/>
              <a:t>):</a:t>
            </a:r>
          </a:p>
          <a:p>
            <a:r>
              <a:rPr lang="en-US" sz="2100" dirty="0"/>
              <a:t>   """Raised when the input value is too small"""</a:t>
            </a:r>
          </a:p>
          <a:p>
            <a:endParaRPr lang="en-US" sz="2100" dirty="0"/>
          </a:p>
          <a:p>
            <a:r>
              <a:rPr lang="en-US" sz="2100" dirty="0"/>
              <a:t>num = int(input())</a:t>
            </a:r>
          </a:p>
          <a:p>
            <a:r>
              <a:rPr lang="en-US" sz="2100" dirty="0"/>
              <a:t>if num &lt; 10:</a:t>
            </a:r>
          </a:p>
          <a:p>
            <a:r>
              <a:rPr lang="en-US" sz="2100" dirty="0"/>
              <a:t>   </a:t>
            </a:r>
            <a:r>
              <a:rPr lang="en-US" sz="2100" dirty="0">
                <a:solidFill>
                  <a:schemeClr val="bg1"/>
                </a:solidFill>
              </a:rPr>
              <a:t>raise</a:t>
            </a:r>
            <a:r>
              <a:rPr lang="en-US" sz="2100" dirty="0"/>
              <a:t> ValueTooSmallError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Here we illustrate how </a:t>
            </a:r>
            <a:r>
              <a:rPr lang="en-US" b="1" dirty="0">
                <a:solidFill>
                  <a:schemeClr val="bg1"/>
                </a:solidFill>
              </a:rPr>
              <a:t>user-defined</a:t>
            </a:r>
            <a:r>
              <a:rPr lang="en-US" dirty="0"/>
              <a:t> exceptions can be used in a program to raise errors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User-Defined Exceptions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9CC918-C5C2-4313-A0C7-E4F26BF0D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415" y="3585830"/>
            <a:ext cx="2921170" cy="292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9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6000" y="4149000"/>
            <a:ext cx="1260000" cy="2155499"/>
          </a:xfrm>
        </p:spPr>
        <p:txBody>
          <a:bodyPr/>
          <a:lstStyle/>
          <a:p>
            <a:r>
              <a:rPr lang="en-US"/>
              <a:t>1</a:t>
            </a:r>
          </a:p>
          <a:p>
            <a:r>
              <a:rPr lang="en-US"/>
              <a:t>4</a:t>
            </a:r>
          </a:p>
          <a:p>
            <a:r>
              <a:rPr lang="en-US"/>
              <a:t>-5</a:t>
            </a:r>
          </a:p>
          <a:p>
            <a:r>
              <a:rPr lang="en-US"/>
              <a:t>3</a:t>
            </a:r>
          </a:p>
          <a:p>
            <a:r>
              <a:rPr lang="en-US"/>
              <a:t>10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your own exception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ValueCannotBeNegative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reads </a:t>
            </a:r>
            <a:r>
              <a:rPr lang="en-US" b="1" dirty="0">
                <a:solidFill>
                  <a:schemeClr val="bg1"/>
                </a:solidFill>
              </a:rPr>
              <a:t>five numbers</a:t>
            </a:r>
            <a:r>
              <a:rPr lang="en-US" dirty="0"/>
              <a:t> from the console (on separate lines)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a </a:t>
            </a:r>
            <a:r>
              <a:rPr lang="en-US" b="1" dirty="0">
                <a:solidFill>
                  <a:schemeClr val="bg1"/>
                </a:solidFill>
              </a:rPr>
              <a:t>negative</a:t>
            </a:r>
            <a:r>
              <a:rPr lang="en-US" dirty="0"/>
              <a:t> number occurs, raise the exception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Value Cannot be Negative 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101059" y="5049000"/>
            <a:ext cx="540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966118" y="4149000"/>
            <a:ext cx="8668066" cy="2155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".\value_cannot_be_negative.py", line 8, in &lt;module&gt;</a:t>
            </a:r>
          </a:p>
          <a:p>
            <a:r>
              <a:rPr lang="en-US" dirty="0"/>
              <a:t>    raise ValueCannotBeNegative</a:t>
            </a:r>
          </a:p>
          <a:p>
            <a:r>
              <a:rPr lang="en-US" dirty="0"/>
              <a:t>__</a:t>
            </a:r>
            <a:r>
              <a:rPr lang="en-US" dirty="0" err="1"/>
              <a:t>main__.ValueCannotBeNegative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3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2DE02-C523-4A88-A121-CE3317C013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534657"/>
            <a:ext cx="7203013" cy="3302736"/>
          </a:xfrm>
        </p:spPr>
        <p:txBody>
          <a:bodyPr/>
          <a:lstStyle/>
          <a:p>
            <a:r>
              <a:rPr lang="en-US" sz="2400" dirty="0"/>
              <a:t>class </a:t>
            </a:r>
            <a:r>
              <a:rPr lang="en-US" sz="2400" dirty="0" err="1"/>
              <a:t>ValueCannotBeNegative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/>
                </a:solidFill>
              </a:rPr>
              <a:t>Exception</a:t>
            </a:r>
            <a:r>
              <a:rPr lang="en-US" sz="2400" dirty="0"/>
              <a:t>):</a:t>
            </a:r>
          </a:p>
          <a:p>
            <a:r>
              <a:rPr lang="en-US" sz="2400" dirty="0"/>
              <a:t>    """Number is below zero"""</a:t>
            </a:r>
          </a:p>
          <a:p>
            <a:r>
              <a:rPr lang="en-US" sz="2400" dirty="0"/>
              <a:t>    pass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range(5):</a:t>
            </a:r>
          </a:p>
          <a:p>
            <a:r>
              <a:rPr lang="en-US" sz="2400" dirty="0"/>
              <a:t>    number = int(input())</a:t>
            </a:r>
          </a:p>
          <a:p>
            <a:r>
              <a:rPr lang="en-US" sz="2400" dirty="0"/>
              <a:t>    if number &lt; 0: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chemeClr val="bg1"/>
                </a:solidFill>
              </a:rPr>
              <a:t>raise</a:t>
            </a:r>
            <a:r>
              <a:rPr lang="en-US" sz="2400" dirty="0"/>
              <a:t> </a:t>
            </a:r>
            <a:r>
              <a:rPr lang="en-US" sz="2400" dirty="0" err="1"/>
              <a:t>ValueCannotBeNegative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 Value Cannot be Negative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6613283-6301-4ABC-87D7-FE81CA38B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C58C76E-9FDB-4C20-A38A-FB392328387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Try-Except-Finally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1EE2B-141A-4CF7-893C-244031F542F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Catching Exceptions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786B9-45C3-4648-8B60-69DB65627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44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8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38185" y="2008141"/>
            <a:ext cx="10969906" cy="2527139"/>
          </a:xfrm>
        </p:spPr>
        <p:txBody>
          <a:bodyPr/>
          <a:lstStyle/>
          <a:p>
            <a:r>
              <a:rPr lang="en-US" sz="2400" dirty="0"/>
              <a:t>while True: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1"/>
                </a:solidFill>
              </a:rPr>
              <a:t>try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x = int(input("Please enter a number: "))</a:t>
            </a:r>
          </a:p>
          <a:p>
            <a:r>
              <a:rPr lang="en-US" sz="2400" dirty="0"/>
              <a:t>        break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1"/>
                </a:solidFill>
              </a:rPr>
              <a:t>except ValueError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print("Oops!  That was no valid number.  Try again...")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is possible to write programs that </a:t>
            </a:r>
            <a:r>
              <a:rPr lang="en-US" b="1" dirty="0">
                <a:solidFill>
                  <a:schemeClr val="bg1"/>
                </a:solidFill>
              </a:rPr>
              <a:t>handle</a:t>
            </a:r>
            <a:r>
              <a:rPr lang="en-US" dirty="0"/>
              <a:t> selected exceptions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handle only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ValueError</a:t>
            </a:r>
            <a:r>
              <a:rPr lang="en-US" dirty="0"/>
              <a:t>, so if other error occurs, the error message will show up anyway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Catching Exceptions</a:t>
            </a:r>
          </a:p>
        </p:txBody>
      </p:sp>
    </p:spTree>
    <p:extLst>
      <p:ext uri="{BB962C8B-B14F-4D97-AF65-F5344CB8AC3E}">
        <p14:creationId xmlns:p14="http://schemas.microsoft.com/office/powerpoint/2010/main" val="260277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73896" y="1121143"/>
            <a:ext cx="9921337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400" dirty="0"/>
              <a:t>The Try statement works as follows</a:t>
            </a:r>
          </a:p>
          <a:p>
            <a:pPr lvl="1" indent="-360045"/>
            <a:r>
              <a:rPr lang="en-US" sz="3200" dirty="0"/>
              <a:t>The try clause is executed</a:t>
            </a:r>
            <a:endParaRPr lang="en-US" sz="3200" dirty="0">
              <a:cs typeface="Calibri"/>
            </a:endParaRPr>
          </a:p>
          <a:p>
            <a:pPr lvl="1" indent="-360045"/>
            <a:r>
              <a:rPr lang="en-US" sz="3200" dirty="0"/>
              <a:t>If no exception occurs, the except clause is skipped</a:t>
            </a:r>
            <a:endParaRPr lang="en-US" sz="3200" dirty="0">
              <a:cs typeface="Calibri"/>
            </a:endParaRPr>
          </a:p>
          <a:p>
            <a:pPr lvl="1" indent="-360045"/>
            <a:r>
              <a:rPr lang="en-US" sz="3200" dirty="0"/>
              <a:t>If the type of the exception matches, the except clause is executed</a:t>
            </a:r>
            <a:endParaRPr lang="en-US" sz="3200" dirty="0">
              <a:cs typeface="Calibri"/>
            </a:endParaRPr>
          </a:p>
          <a:p>
            <a:pPr lvl="1" indent="-360045"/>
            <a:r>
              <a:rPr lang="en-US" sz="3200" dirty="0"/>
              <a:t>If the exception does not match, the exception is unhandled, and execution stops with a message</a:t>
            </a:r>
            <a:endParaRPr lang="en-US" sz="320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The </a:t>
            </a:r>
            <a:r>
              <a:rPr lang="en-US" sz="3950" dirty="0">
                <a:latin typeface="Consolas" panose="020B0609020204030204" pitchFamily="49" charset="0"/>
                <a:cs typeface="Calibri"/>
              </a:rPr>
              <a:t>Try</a:t>
            </a:r>
            <a:r>
              <a:rPr lang="en-US" sz="3950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34124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62054" y="2554345"/>
            <a:ext cx="8362695" cy="1039040"/>
          </a:xfrm>
        </p:spPr>
        <p:txBody>
          <a:bodyPr/>
          <a:lstStyle/>
          <a:p>
            <a:r>
              <a:rPr lang="en-US" sz="2600" dirty="0"/>
              <a:t>except (</a:t>
            </a:r>
            <a:r>
              <a:rPr lang="en-US" sz="2600" dirty="0">
                <a:solidFill>
                  <a:schemeClr val="bg1"/>
                </a:solidFill>
              </a:rPr>
              <a:t>RuntimeError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bg1"/>
                </a:solidFill>
              </a:rPr>
              <a:t>TypeError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bg1"/>
                </a:solidFill>
              </a:rPr>
              <a:t>NameError</a:t>
            </a:r>
            <a:r>
              <a:rPr lang="en-US" sz="2600" dirty="0"/>
              <a:t>):</a:t>
            </a:r>
          </a:p>
          <a:p>
            <a:r>
              <a:rPr lang="en-US" sz="2600" dirty="0"/>
              <a:t>    pass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8016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sz="3400" dirty="0"/>
              <a:t>An Except clause may name </a:t>
            </a:r>
            <a:r>
              <a:rPr lang="en-US" sz="3400" b="1" dirty="0">
                <a:solidFill>
                  <a:schemeClr val="bg1"/>
                </a:solidFill>
              </a:rPr>
              <a:t>multiple exceptions </a:t>
            </a:r>
            <a:r>
              <a:rPr lang="en-US" sz="3400" dirty="0"/>
              <a:t>as a parenthesized tuple, for example</a:t>
            </a:r>
          </a:p>
          <a:p>
            <a:endParaRPr lang="en-US" sz="3400" dirty="0"/>
          </a:p>
          <a:p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If some of these exceptions occur, the body of the except statement will be executed</a:t>
            </a:r>
            <a:endParaRPr lang="en-US" sz="34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The </a:t>
            </a:r>
            <a:r>
              <a:rPr lang="en-US" sz="3950" dirty="0">
                <a:latin typeface="Calibri"/>
                <a:cs typeface="Calibri"/>
              </a:rPr>
              <a:t>E</a:t>
            </a:r>
            <a:r>
              <a:rPr lang="en-US" sz="3950" dirty="0">
                <a:latin typeface="Consolas"/>
              </a:rPr>
              <a:t>xcept</a:t>
            </a:r>
            <a:r>
              <a:rPr lang="en-US" sz="3950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253915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5AA8AA-DFC5-41EB-88C0-A8B0DFD3B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E3A8F-73FD-4222-803A-2E6A200D43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3913" y="3787946"/>
            <a:ext cx="6749949" cy="2525279"/>
          </a:xfrm>
        </p:spPr>
        <p:txBody>
          <a:bodyPr/>
          <a:lstStyle/>
          <a:p>
            <a:r>
              <a:rPr lang="en-US" dirty="0"/>
              <a:t>try:</a:t>
            </a:r>
          </a:p>
          <a:p>
            <a:r>
              <a:rPr lang="en-US" dirty="0"/>
              <a:t>    x = int("Peter")</a:t>
            </a:r>
          </a:p>
          <a:p>
            <a:r>
              <a:rPr lang="en-US" dirty="0"/>
              <a:t>except </a:t>
            </a:r>
            <a:r>
              <a:rPr lang="en-US" dirty="0" err="1">
                <a:solidFill>
                  <a:schemeClr val="bg1"/>
                </a:solidFill>
              </a:rPr>
              <a:t>ValueError</a:t>
            </a:r>
            <a:r>
              <a:rPr lang="en-US" dirty="0"/>
              <a:t>:</a:t>
            </a:r>
          </a:p>
          <a:p>
            <a:r>
              <a:rPr lang="en-US" dirty="0"/>
              <a:t>    print("Cannot convert str to int")</a:t>
            </a:r>
          </a:p>
          <a:p>
            <a:r>
              <a:rPr lang="en-US" dirty="0">
                <a:solidFill>
                  <a:schemeClr val="bg1"/>
                </a:solidFill>
              </a:rPr>
              <a:t>finally</a:t>
            </a:r>
            <a:r>
              <a:rPr lang="en-US" dirty="0"/>
              <a:t>:</a:t>
            </a:r>
          </a:p>
          <a:p>
            <a:r>
              <a:rPr lang="en-US" dirty="0"/>
              <a:t>    print("Finally block")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E9A5E-9E2E-4147-B64F-1287DCE9A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a </a:t>
            </a:r>
            <a:r>
              <a:rPr lang="en-US" b="1" dirty="0">
                <a:solidFill>
                  <a:schemeClr val="bg1"/>
                </a:solidFill>
              </a:rPr>
              <a:t>finally</a:t>
            </a:r>
            <a:r>
              <a:rPr lang="en-US" dirty="0"/>
              <a:t> clause is present, the finally clause will execute as the last task before the </a:t>
            </a:r>
            <a:r>
              <a:rPr lang="en-US" b="1" dirty="0">
                <a:solidFill>
                  <a:schemeClr val="bg1"/>
                </a:solidFill>
              </a:rPr>
              <a:t>try</a:t>
            </a:r>
            <a:r>
              <a:rPr lang="en-US" dirty="0"/>
              <a:t> statement completes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finally</a:t>
            </a:r>
            <a:r>
              <a:rPr lang="en-US" dirty="0"/>
              <a:t> clause runs whether or not the try statement produces an </a:t>
            </a:r>
            <a:r>
              <a:rPr lang="en-US" b="1" dirty="0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821432-1271-4C7E-89A7-236DED0B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Finally Statement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612D84-1A45-439F-A692-4E95B1518026}"/>
              </a:ext>
            </a:extLst>
          </p:cNvPr>
          <p:cNvSpPr txBox="1">
            <a:spLocks/>
          </p:cNvSpPr>
          <p:nvPr/>
        </p:nvSpPr>
        <p:spPr>
          <a:xfrm>
            <a:off x="7404540" y="5336466"/>
            <a:ext cx="4526379" cy="975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Cannot convert str to int</a:t>
            </a:r>
          </a:p>
          <a:p>
            <a:r>
              <a:rPr lang="en-US" dirty="0"/>
              <a:t>Finally block</a:t>
            </a: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1E24485C-0698-42AE-AD72-9CBCE852C306}"/>
              </a:ext>
            </a:extLst>
          </p:cNvPr>
          <p:cNvSpPr/>
          <p:nvPr/>
        </p:nvSpPr>
        <p:spPr bwMode="auto">
          <a:xfrm rot="5400000">
            <a:off x="7428467" y="4192565"/>
            <a:ext cx="1099713" cy="975368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39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D98CA1-4B14-44F5-B4F2-77C9A1BF1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DB5A9-5055-4C60-9687-CCE44A4B44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3162" y="2796759"/>
            <a:ext cx="5788895" cy="2007061"/>
          </a:xfrm>
        </p:spPr>
        <p:txBody>
          <a:bodyPr/>
          <a:lstStyle/>
          <a:p>
            <a:r>
              <a:rPr lang="en-US" sz="2800" dirty="0"/>
              <a:t>try:</a:t>
            </a:r>
          </a:p>
          <a:p>
            <a:r>
              <a:rPr lang="en-US" sz="2800" dirty="0"/>
              <a:t>    x = int(input())</a:t>
            </a:r>
          </a:p>
          <a:p>
            <a:r>
              <a:rPr lang="en-US" sz="2800" dirty="0"/>
              <a:t>except </a:t>
            </a:r>
            <a:r>
              <a:rPr lang="en-US" sz="2800" dirty="0" err="1"/>
              <a:t>ValueError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as</a:t>
            </a:r>
            <a:r>
              <a:rPr lang="en-US" sz="2800" dirty="0"/>
              <a:t> error:</a:t>
            </a:r>
          </a:p>
          <a:p>
            <a:r>
              <a:rPr lang="en-US" sz="2800" dirty="0"/>
              <a:t>    print(error)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FD90D-4F76-4218-BF68-A0996BDE09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you wanted to examine the exception, you can do it using the following syntax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754AA2-809A-46B9-99BE-97381CCA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the Exception Object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3D455D-B80E-4668-BD70-E26E4BD05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732" y="3638939"/>
            <a:ext cx="2409907" cy="24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4C877F-B55C-4793-B7B5-7EBC9032E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83360-8AC6-4540-834F-7AE40E99A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0525" y="3429000"/>
            <a:ext cx="4715876" cy="2525279"/>
          </a:xfrm>
        </p:spPr>
        <p:txBody>
          <a:bodyPr/>
          <a:lstStyle/>
          <a:p>
            <a:r>
              <a:rPr lang="en-US" dirty="0"/>
              <a:t>try: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some code</a:t>
            </a:r>
          </a:p>
          <a:p>
            <a:r>
              <a:rPr lang="en-US" dirty="0"/>
              <a:t>except </a:t>
            </a:r>
            <a:r>
              <a:rPr lang="en-US" dirty="0" err="1"/>
              <a:t>ValueError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handle the error</a:t>
            </a:r>
          </a:p>
          <a:p>
            <a:r>
              <a:rPr lang="en-US" dirty="0"/>
              <a:t>except </a:t>
            </a:r>
            <a:r>
              <a:rPr lang="en-US" dirty="0" err="1"/>
              <a:t>TypeError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handle the error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4DB61-0299-464B-91A9-287C9D3174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Sometimes, you want to catch all errors that could possibly be generated, but usually you don't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most cases, you want to be as specific as possible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C4C3AF-4116-4589-8932-E77CF211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Multiple Exceptions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59715C-86BE-4A08-AFF4-394027A4C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732" y="3638939"/>
            <a:ext cx="2409907" cy="24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2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0455" y="3840327"/>
            <a:ext cx="1272309" cy="993065"/>
          </a:xfrm>
        </p:spPr>
        <p:txBody>
          <a:bodyPr/>
          <a:lstStyle/>
          <a:p>
            <a:r>
              <a:rPr lang="en-US"/>
              <a:t>Hello</a:t>
            </a:r>
          </a:p>
          <a:p>
            <a:r>
              <a:rPr lang="en-US"/>
              <a:t>Bye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receives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dirty="0"/>
              <a:t> on the first line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times</a:t>
            </a:r>
            <a:r>
              <a:rPr lang="en-US" dirty="0"/>
              <a:t> (to repeat the text) that must be an </a:t>
            </a:r>
            <a:r>
              <a:rPr lang="en-US" b="1" dirty="0">
                <a:solidFill>
                  <a:schemeClr val="bg1"/>
                </a:solidFill>
              </a:rPr>
              <a:t>integer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Invalid times</a:t>
            </a:r>
            <a:r>
              <a:rPr lang="en-US" dirty="0"/>
              <a:t> should be handled with exception that prints a message "Variable times must be an integer"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Repeat Text 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582718" y="4134359"/>
            <a:ext cx="49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637672" y="4034065"/>
            <a:ext cx="6019843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Variable times must be an integer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50455" y="5174714"/>
            <a:ext cx="1272309" cy="9930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Hello</a:t>
            </a:r>
          </a:p>
          <a:p>
            <a:r>
              <a:rPr lang="en-US"/>
              <a:t>2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2582718" y="5459374"/>
            <a:ext cx="49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637672" y="5368452"/>
            <a:ext cx="6019843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HelloHello</a:t>
            </a:r>
          </a:p>
        </p:txBody>
      </p:sp>
    </p:spTree>
    <p:extLst>
      <p:ext uri="{BB962C8B-B14F-4D97-AF65-F5344CB8AC3E}">
        <p14:creationId xmlns:p14="http://schemas.microsoft.com/office/powerpoint/2010/main" val="129356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5738F-BADA-4CBA-926F-93B4C41212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629496"/>
            <a:ext cx="8551046" cy="2914938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try</a:t>
            </a:r>
            <a:r>
              <a:rPr lang="en-US" sz="2400" dirty="0"/>
              <a:t>:</a:t>
            </a:r>
          </a:p>
          <a:p>
            <a:r>
              <a:rPr lang="en-US" sz="2400" dirty="0"/>
              <a:t>    text = input()</a:t>
            </a:r>
          </a:p>
          <a:p>
            <a:r>
              <a:rPr lang="en-US" sz="2400" dirty="0"/>
              <a:t>    times = int(input())</a:t>
            </a:r>
          </a:p>
          <a:p>
            <a:r>
              <a:rPr lang="en-US" sz="2400" dirty="0"/>
              <a:t>    print(text * times)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bg1"/>
                </a:solidFill>
              </a:rPr>
              <a:t>except </a:t>
            </a:r>
            <a:r>
              <a:rPr lang="en-US" sz="2400" dirty="0" err="1">
                <a:solidFill>
                  <a:schemeClr val="bg1"/>
                </a:solidFill>
              </a:rPr>
              <a:t>ValueError</a:t>
            </a:r>
            <a:r>
              <a:rPr lang="en-US" sz="2400" dirty="0"/>
              <a:t>:</a:t>
            </a:r>
          </a:p>
          <a:p>
            <a:r>
              <a:rPr lang="en-US" sz="2400" dirty="0"/>
              <a:t>    print("Variable times must be an integer")</a:t>
            </a:r>
            <a:endParaRPr lang="bg-BG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Repeat Text 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E2FE09A-860A-417E-A60A-857384D41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571" y="4463753"/>
            <a:ext cx="1791459" cy="179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25279" y="1226835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8459" y="1583461"/>
            <a:ext cx="8446247" cy="4681077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120" indent="-452120">
              <a:buClr>
                <a:schemeClr val="bg2"/>
              </a:buClr>
            </a:pPr>
            <a:r>
              <a:rPr lang="en-US" sz="3400" dirty="0">
                <a:cs typeface="Calibri"/>
              </a:rPr>
              <a:t>Errors are the result of bad code</a:t>
            </a:r>
            <a:endParaRPr lang="en-US" sz="3400" dirty="0"/>
          </a:p>
          <a:p>
            <a:pPr marL="452120" indent="-452120">
              <a:buClr>
                <a:schemeClr val="bg2"/>
              </a:buClr>
            </a:pPr>
            <a:r>
              <a:rPr lang="en-US" sz="3400" dirty="0">
                <a:ea typeface="+mn-lt"/>
                <a:cs typeface="+mn-lt"/>
              </a:rPr>
              <a:t>Errors detected during execution are called exceptions</a:t>
            </a:r>
            <a:endParaRPr lang="en-US" sz="3400" dirty="0">
              <a:cs typeface="Calibri"/>
            </a:endParaRPr>
          </a:p>
          <a:p>
            <a:pPr marL="452120" indent="-452120">
              <a:buClr>
                <a:schemeClr val="bg2"/>
              </a:buClr>
            </a:pPr>
            <a:r>
              <a:rPr lang="en-US" sz="3400" dirty="0">
                <a:cs typeface="Calibri"/>
              </a:rPr>
              <a:t>Syntax, Index, Key, Type, Value, Name errors</a:t>
            </a:r>
          </a:p>
          <a:p>
            <a:pPr marL="452120" indent="-452120">
              <a:buClr>
                <a:schemeClr val="bg2"/>
              </a:buClr>
            </a:pPr>
            <a:r>
              <a:rPr lang="en-US" sz="3400" dirty="0">
                <a:ea typeface="+mn-lt"/>
                <a:cs typeface="+mn-lt"/>
              </a:rPr>
              <a:t>We can build custom exceptions that serves our purpose</a:t>
            </a:r>
            <a:endParaRPr lang="en-US" sz="3400" dirty="0"/>
          </a:p>
          <a:p>
            <a:pPr marL="452120" indent="-452120">
              <a:buClr>
                <a:schemeClr val="bg2"/>
              </a:buClr>
            </a:pPr>
            <a:r>
              <a:rPr lang="en-US" sz="3400" dirty="0">
                <a:cs typeface="Calibri"/>
              </a:rPr>
              <a:t>Handling exceptions with Try-Except block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1DA59687-2AA3-446B-9C8E-9FD7874E6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SoftUni Diamond Partners</a:t>
            </a:r>
            <a:endParaRPr lang="bg-BG">
              <a:solidFill>
                <a:schemeClr val="bg2"/>
              </a:solidFill>
            </a:endParaRPr>
          </a:p>
        </p:txBody>
      </p:sp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674" y="5669707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80622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550361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550361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52009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520099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520099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89837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89837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459575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459575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459575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DF5E34AF-7064-4957-9286-B7A58DFE7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SoftUni Organizational Partners</a:t>
            </a:r>
            <a:endParaRPr lang="bg-BG"/>
          </a:p>
        </p:txBody>
      </p:sp>
      <p:grpSp>
        <p:nvGrpSpPr>
          <p:cNvPr id="9" name="Group Logos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933804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Definitions and Examples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Errors and Exceptions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35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8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1766" y="1121143"/>
            <a:ext cx="10129234" cy="5546589"/>
          </a:xfrm>
        </p:spPr>
        <p:txBody>
          <a:bodyPr/>
          <a:lstStyle/>
          <a:p>
            <a:r>
              <a:rPr lang="en-US" dirty="0"/>
              <a:t>Every programmer encounters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</a:p>
          <a:p>
            <a:r>
              <a:rPr lang="en-US" dirty="0"/>
              <a:t>Encountering errors and exceptions can be very frustrating at times</a:t>
            </a:r>
          </a:p>
          <a:p>
            <a:r>
              <a:rPr lang="en-US" dirty="0"/>
              <a:t>Once you know why you get certain types of errors, they become much easier to fix</a:t>
            </a:r>
          </a:p>
          <a:p>
            <a:r>
              <a:rPr lang="en-US" dirty="0"/>
              <a:t>There are (at least) two distinguishable kinds of errors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Syntax errors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Exceptions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Error?</a:t>
            </a:r>
          </a:p>
        </p:txBody>
      </p:sp>
    </p:spTree>
    <p:extLst>
      <p:ext uri="{BB962C8B-B14F-4D97-AF65-F5344CB8AC3E}">
        <p14:creationId xmlns:p14="http://schemas.microsoft.com/office/powerpoint/2010/main" val="189464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01960" y="3429000"/>
            <a:ext cx="6173663" cy="2137802"/>
          </a:xfrm>
        </p:spPr>
        <p:txBody>
          <a:bodyPr/>
          <a:lstStyle/>
          <a:p>
            <a:r>
              <a:rPr lang="en-US" dirty="0"/>
              <a:t>&gt;&gt;&gt; while True print('Hello world')</a:t>
            </a:r>
          </a:p>
          <a:p>
            <a:r>
              <a:rPr lang="en-US" dirty="0"/>
              <a:t>  File "&lt;stdin&gt;", line 1</a:t>
            </a:r>
          </a:p>
          <a:p>
            <a:r>
              <a:rPr lang="en-US" dirty="0"/>
              <a:t>    while True print('Hello world')</a:t>
            </a:r>
          </a:p>
          <a:p>
            <a:r>
              <a:rPr lang="en-US" dirty="0"/>
              <a:t>                   ^</a:t>
            </a:r>
          </a:p>
          <a:p>
            <a:r>
              <a:rPr lang="en-US" dirty="0">
                <a:solidFill>
                  <a:schemeClr val="bg1"/>
                </a:solidFill>
              </a:rPr>
              <a:t>SyntaxError</a:t>
            </a:r>
            <a:r>
              <a:rPr lang="en-US" dirty="0"/>
              <a:t>: invalid syntax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lr>
                <a:schemeClr val="tx1"/>
              </a:buClr>
              <a:buChar char="§"/>
            </a:pPr>
            <a:r>
              <a:rPr lang="en-US" b="1" dirty="0">
                <a:solidFill>
                  <a:schemeClr val="bg1"/>
                </a:solidFill>
              </a:rPr>
              <a:t>Syntax errors</a:t>
            </a:r>
            <a:r>
              <a:rPr lang="en-US" dirty="0"/>
              <a:t>, also known as </a:t>
            </a:r>
            <a:r>
              <a:rPr lang="en-US" b="1" dirty="0">
                <a:solidFill>
                  <a:schemeClr val="bg1"/>
                </a:solidFill>
              </a:rPr>
              <a:t>parsing errors</a:t>
            </a:r>
            <a:r>
              <a:rPr lang="en-US" dirty="0"/>
              <a:t>, are perhaps the most common kind of complaint you get while you are still learning Python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Errors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794469" y="2847560"/>
            <a:ext cx="5207030" cy="1532334"/>
          </a:xfrm>
          <a:prstGeom prst="wedgeRoundRectCallout">
            <a:avLst>
              <a:gd name="adj1" fmla="val -49735"/>
              <a:gd name="adj2" fmla="val 14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parser displays an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'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arrow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pointing at the earliest point where an error was detected</a:t>
            </a:r>
          </a:p>
        </p:txBody>
      </p:sp>
    </p:spTree>
    <p:extLst>
      <p:ext uri="{BB962C8B-B14F-4D97-AF65-F5344CB8AC3E}">
        <p14:creationId xmlns:p14="http://schemas.microsoft.com/office/powerpoint/2010/main" val="378510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51766" y="1121143"/>
            <a:ext cx="10129234" cy="5546589"/>
          </a:xfrm>
        </p:spPr>
        <p:txBody>
          <a:bodyPr/>
          <a:lstStyle/>
          <a:p>
            <a:r>
              <a:rPr lang="en-US" dirty="0"/>
              <a:t>Even if a statement or expression is </a:t>
            </a:r>
            <a:r>
              <a:rPr lang="en-US" b="1" dirty="0">
                <a:solidFill>
                  <a:schemeClr val="bg1"/>
                </a:solidFill>
              </a:rPr>
              <a:t>syntactically correct</a:t>
            </a:r>
            <a:r>
              <a:rPr lang="en-US" dirty="0"/>
              <a:t>, it may cause an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 when an attempt is made to </a:t>
            </a:r>
            <a:r>
              <a:rPr lang="en-US" b="1" dirty="0">
                <a:solidFill>
                  <a:schemeClr val="bg1"/>
                </a:solidFill>
              </a:rPr>
              <a:t>execute</a:t>
            </a:r>
            <a:r>
              <a:rPr lang="en-US" dirty="0"/>
              <a:t> it</a:t>
            </a:r>
          </a:p>
          <a:p>
            <a:r>
              <a:rPr lang="en-US" dirty="0"/>
              <a:t>Errors detected during execution are called </a:t>
            </a:r>
            <a:r>
              <a:rPr lang="en-US" b="1" dirty="0">
                <a:solidFill>
                  <a:schemeClr val="bg1"/>
                </a:solidFill>
              </a:rPr>
              <a:t>exceptions</a:t>
            </a:r>
          </a:p>
          <a:p>
            <a:r>
              <a:rPr lang="en-US" dirty="0"/>
              <a:t>When an exception is not handled it results in </a:t>
            </a:r>
            <a:r>
              <a:rPr lang="en-US" b="1" dirty="0">
                <a:solidFill>
                  <a:schemeClr val="bg1"/>
                </a:solidFill>
              </a:rPr>
              <a:t>error messages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Exception?</a:t>
            </a:r>
          </a:p>
        </p:txBody>
      </p:sp>
    </p:spTree>
    <p:extLst>
      <p:ext uri="{BB962C8B-B14F-4D97-AF65-F5344CB8AC3E}">
        <p14:creationId xmlns:p14="http://schemas.microsoft.com/office/powerpoint/2010/main" val="264254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593C7-820B-485C-8646-E62A79FCAC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4418" y="1431534"/>
            <a:ext cx="10949531" cy="4850147"/>
          </a:xfrm>
        </p:spPr>
        <p:txBody>
          <a:bodyPr/>
          <a:lstStyle/>
          <a:p>
            <a:r>
              <a:rPr lang="en-US" dirty="0"/>
              <a:t>&gt;&gt;&gt; 10 * (1/0)</a:t>
            </a:r>
          </a:p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"&lt;stdin&gt;", line 1, in &lt;module&gt;</a:t>
            </a:r>
          </a:p>
          <a:p>
            <a:r>
              <a:rPr lang="en-US" dirty="0" err="1">
                <a:solidFill>
                  <a:schemeClr val="bg1"/>
                </a:solidFill>
              </a:rPr>
              <a:t>ZeroDivisionError</a:t>
            </a:r>
            <a:r>
              <a:rPr lang="en-US" dirty="0"/>
              <a:t>: division by zero</a:t>
            </a:r>
          </a:p>
          <a:p>
            <a:r>
              <a:rPr lang="en-US" dirty="0"/>
              <a:t>&gt;&gt;&gt; 4 + spam*3</a:t>
            </a:r>
          </a:p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"&lt;stdin&gt;", line 1, in &lt;module&gt;</a:t>
            </a:r>
          </a:p>
          <a:p>
            <a:r>
              <a:rPr lang="en-US" dirty="0" err="1">
                <a:solidFill>
                  <a:schemeClr val="bg1"/>
                </a:solidFill>
              </a:rPr>
              <a:t>NameError</a:t>
            </a:r>
            <a:r>
              <a:rPr lang="en-US" dirty="0"/>
              <a:t>: name 'spam' is not defined</a:t>
            </a:r>
          </a:p>
          <a:p>
            <a:r>
              <a:rPr lang="en-US" dirty="0"/>
              <a:t>&gt;&gt;&gt; '2' + 2</a:t>
            </a:r>
          </a:p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"&lt;stdin&gt;", line 1, in &lt;module&gt;</a:t>
            </a:r>
          </a:p>
          <a:p>
            <a:r>
              <a:rPr lang="en-US" dirty="0" err="1">
                <a:solidFill>
                  <a:schemeClr val="bg1"/>
                </a:solidFill>
              </a:rPr>
              <a:t>TypeError</a:t>
            </a:r>
            <a:r>
              <a:rPr lang="en-US" dirty="0"/>
              <a:t>: Can't convert 'int' object to str implicitly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Exception</a:t>
            </a:r>
          </a:p>
        </p:txBody>
      </p:sp>
    </p:spTree>
    <p:extLst>
      <p:ext uri="{BB962C8B-B14F-4D97-AF65-F5344CB8AC3E}">
        <p14:creationId xmlns:p14="http://schemas.microsoft.com/office/powerpoint/2010/main" val="45481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EFA7F99-F83F-4941-84CB-1B0397A9DCF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Definitions and Examples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8BE8B9-D772-457E-902C-685C78B536C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Common Error Types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16B506-FCE2-43FC-B879-5C8D450F2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575" y="1359000"/>
            <a:ext cx="2655000" cy="26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6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75CC31-840A-4456-AD16-0EC6041837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43ADF6-9BDA-48B7-8C3A-DF53B88F4FB2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b1da4528-fe13-414f-b133-a49aeaaa47fa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CFCCBFA-B39A-4F9E-947A-B35C76BB69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1896</Words>
  <Application>Microsoft Office PowerPoint</Application>
  <PresentationFormat>Widescreen</PresentationFormat>
  <Paragraphs>310</Paragraphs>
  <Slides>37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1_SoftUni</vt:lpstr>
      <vt:lpstr>Error Handling</vt:lpstr>
      <vt:lpstr>Table of Contents</vt:lpstr>
      <vt:lpstr>Have a Question?</vt:lpstr>
      <vt:lpstr>Errors and Exceptions</vt:lpstr>
      <vt:lpstr>What is an Error?</vt:lpstr>
      <vt:lpstr>Example: Errors</vt:lpstr>
      <vt:lpstr>What is an Exception?</vt:lpstr>
      <vt:lpstr>Example: Exception</vt:lpstr>
      <vt:lpstr>Common Error Types</vt:lpstr>
      <vt:lpstr>Syntax Error</vt:lpstr>
      <vt:lpstr>Index Error</vt:lpstr>
      <vt:lpstr>Key Error</vt:lpstr>
      <vt:lpstr>Type Error</vt:lpstr>
      <vt:lpstr>Value Error</vt:lpstr>
      <vt:lpstr>Name Error</vt:lpstr>
      <vt:lpstr>Problem: So Many Exceptions</vt:lpstr>
      <vt:lpstr>Solution: So Many Exceptions</vt:lpstr>
      <vt:lpstr>Custom Exceptions</vt:lpstr>
      <vt:lpstr>Custom Exceptions</vt:lpstr>
      <vt:lpstr>User-Defined Exceptions</vt:lpstr>
      <vt:lpstr>Problem: Value Cannot be Negative </vt:lpstr>
      <vt:lpstr>Solution:  Value Cannot be Negative</vt:lpstr>
      <vt:lpstr>Catching Exceptions</vt:lpstr>
      <vt:lpstr>Catching Exceptions</vt:lpstr>
      <vt:lpstr>The Try Statement</vt:lpstr>
      <vt:lpstr>The Except Statement</vt:lpstr>
      <vt:lpstr>The Finally Statement</vt:lpstr>
      <vt:lpstr>Catching the Exception Object</vt:lpstr>
      <vt:lpstr>Catching Multiple Exceptions</vt:lpstr>
      <vt:lpstr>Problem: Repeat Text </vt:lpstr>
      <vt:lpstr>Solution: Repeat Text 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Error Handling</dc:title>
  <dc:subject>Python Advanced – Practical Training Course @ SoftUni</dc:subject>
  <dc:creator>Software University</dc:creator>
  <cp:keywords>python, 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119</cp:revision>
  <dcterms:created xsi:type="dcterms:W3CDTF">2018-05-23T13:08:44Z</dcterms:created>
  <dcterms:modified xsi:type="dcterms:W3CDTF">2020-02-21T12:53:45Z</dcterms:modified>
  <cp:category>python,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