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58.png" ContentType="image/png"/>
  <Override PartName="/ppt/media/image57.gif" ContentType="image/gif"/>
  <Override PartName="/ppt/media/image55.png" ContentType="image/png"/>
  <Override PartName="/ppt/media/image54.jpeg" ContentType="image/jpeg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wmf" ContentType="image/x-wmf"/>
  <Override PartName="/ppt/media/image30.png" ContentType="image/png"/>
  <Override PartName="/ppt/media/image15.png" ContentType="image/png"/>
  <Override PartName="/ppt/media/image56.jpeg" ContentType="image/jpeg"/>
  <Override PartName="/ppt/media/image13.png" ContentType="image/png"/>
  <Override PartName="/ppt/media/image12.png" ContentType="image/png"/>
  <Override PartName="/ppt/media/image5.wmf" ContentType="image/x-wmf"/>
  <Override PartName="/ppt/media/image4.png" ContentType="image/png"/>
  <Override PartName="/ppt/media/image39.jpeg" ContentType="image/jpeg"/>
  <Override PartName="/ppt/media/image23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6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8.wmf" ContentType="image/x-wmf"/>
  <Override PartName="/ppt/media/image21.png" ContentType="image/png"/>
  <Override PartName="/ppt/media/image10.wmf" ContentType="image/x-wmf"/>
  <Override PartName="/ppt/media/image44.png" ContentType="image/png"/>
  <Override PartName="/ppt/media/image9.png" ContentType="image/png"/>
  <Override PartName="/ppt/media/image24.png" ContentType="image/png"/>
  <Override PartName="/ppt/media/image22.png" ContentType="image/png"/>
  <Override PartName="/ppt/media/image11.wmf" ContentType="image/x-wmf"/>
  <Override PartName="/ppt/media/image45.png" ContentType="image/png"/>
  <Override PartName="/ppt/media/image14.wmf" ContentType="image/x-wmf"/>
  <Override PartName="/ppt/media/image25.png" ContentType="image/png"/>
  <Override PartName="/ppt/media/image37.png" ContentType="image/png"/>
  <Override PartName="/ppt/media/image26.wmf" ContentType="image/x-wmf"/>
  <Override PartName="/ppt/media/image40.png" ContentType="image/png"/>
  <Override PartName="/ppt/media/image16.wmf" ContentType="image/x-wmf"/>
  <Override PartName="/ppt/media/image27.png" ContentType="image/png"/>
  <Override PartName="/ppt/media/image28.png" ContentType="image/png"/>
  <Override PartName="/ppt/media/image29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41.png" ContentType="image/png"/>
  <Override PartName="/ppt/media/image42.png" ContentType="image/png"/>
  <Override PartName="/ppt/media/image43.jpeg" ContentType="image/jpeg"/>
  <Override PartName="/ppt/media/image46.png" ContentType="image/png"/>
  <Override PartName="/ppt/media/image47.png" ContentType="image/png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5BAE3D-417C-4CF7-9782-A807C41B31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3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3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3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3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6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17ED8C-15CF-42D6-965C-B91E5B78F6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CB6B27-E579-47B9-A779-1BD9081C44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4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1583DF6-EC5D-45FD-8A3A-6AC59FBB87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8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1991FD-F6A3-402F-BBA8-2F405AEB67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1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E939C3-AFFE-4BDA-B984-4A7317AF041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3B63D1-8EAA-4DA9-8E7E-C94E4A9D52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16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© SoftUni –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860974-6D9B-4467-8DB6-E2784E4FE9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0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© SoftUni –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631B5F-794D-4834-B51E-7E90793DF2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4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© SoftUni –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915E315-AF45-410D-951B-026311ED09C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28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© SoftUni –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6489000" y="8847000"/>
            <a:ext cx="36720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189FDC-8474-41FB-A630-A0D0030A31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532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Times New Roman"/>
              </a:rPr>
              <a:t>© SoftUni –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Times New Roman"/>
                <a:hlinkClick r:id="rId1"/>
              </a:rPr>
              <a:t>https://softuni.org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D9383A-930A-40A9-BA51-A95640E5451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ubTitle"/>
          </p:nvPr>
        </p:nvSpPr>
        <p:spPr>
          <a:xfrm>
            <a:off x="172440" y="108720"/>
            <a:ext cx="974232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54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152280" y="4056840"/>
            <a:ext cx="868824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604400" y="118620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15228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body"/>
          </p:nvPr>
        </p:nvSpPr>
        <p:spPr>
          <a:xfrm>
            <a:off x="4604400" y="4056840"/>
            <a:ext cx="423972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308988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27120" y="118620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1522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body"/>
          </p:nvPr>
        </p:nvSpPr>
        <p:spPr>
          <a:xfrm>
            <a:off x="308988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7"/>
          <p:cNvSpPr>
            <a:spLocks noGrp="1"/>
          </p:cNvSpPr>
          <p:nvPr>
            <p:ph type="body"/>
          </p:nvPr>
        </p:nvSpPr>
        <p:spPr>
          <a:xfrm>
            <a:off x="6027120" y="4056840"/>
            <a:ext cx="2797200" cy="262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wmf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wmf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wmf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hyperlink" Target="https://softuni.bg/" TargetMode="External"/><Relationship Id="rId8" Type="http://schemas.openxmlformats.org/officeDocument/2006/relationships/hyperlink" Target="https://softuni.foundation/" TargetMode="External"/><Relationship Id="rId9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forum.softuni.bg/" TargetMode="External"/><Relationship Id="rId11" Type="http://schemas.openxmlformats.org/officeDocument/2006/relationships/image" Target="../media/image31.png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702840"/>
            <a:ext cx="12194640" cy="15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Logo SoftUni" descr=""/>
          <p:cNvPicPr/>
          <p:nvPr/>
        </p:nvPicPr>
        <p:blipFill>
          <a:blip r:embed="rId3"/>
          <a:stretch/>
        </p:blipFill>
        <p:spPr>
          <a:xfrm>
            <a:off x="4324320" y="5184000"/>
            <a:ext cx="3751200" cy="12974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8708400" y="6130800"/>
            <a:ext cx="2951280" cy="34128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8708400" y="5756760"/>
            <a:ext cx="2951280" cy="36684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SoftUni Mascot" descr=""/>
          <p:cNvPicPr/>
          <p:nvPr/>
        </p:nvPicPr>
        <p:blipFill>
          <a:blip r:embed="rId4"/>
          <a:stretch/>
        </p:blipFill>
        <p:spPr>
          <a:xfrm flipH="1">
            <a:off x="8849160" y="2609640"/>
            <a:ext cx="2788560" cy="3017880"/>
          </a:xfrm>
          <a:prstGeom prst="rect">
            <a:avLst/>
          </a:prstGeom>
          <a:ln>
            <a:noFill/>
          </a:ln>
        </p:spPr>
      </p:pic>
      <p:pic>
        <p:nvPicPr>
          <p:cNvPr id="6" name="Picture Logo Software University" descr=""/>
          <p:cNvPicPr/>
          <p:nvPr/>
        </p:nvPicPr>
        <p:blipFill>
          <a:blip r:embed="rId5"/>
          <a:stretch/>
        </p:blipFill>
        <p:spPr>
          <a:xfrm>
            <a:off x="507960" y="5918400"/>
            <a:ext cx="1829880" cy="627840"/>
          </a:xfrm>
          <a:prstGeom prst="rect">
            <a:avLst/>
          </a:prstGeom>
          <a:ln>
            <a:noFill/>
          </a:ln>
        </p:spPr>
      </p:pic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52960" y="3541680"/>
            <a:ext cx="298044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52960" y="4851720"/>
            <a:ext cx="2980440" cy="45396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552960" y="2741040"/>
            <a:ext cx="4642560" cy="1936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554040" y="321480"/>
            <a:ext cx="11083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2111DA-B0EC-4170-9C41-B41B8FEF873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0" name="Picture SoftUni Mascot" descr=""/>
          <p:cNvPicPr/>
          <p:nvPr/>
        </p:nvPicPr>
        <p:blipFill>
          <a:blip r:embed="rId3"/>
          <a:stretch/>
        </p:blipFill>
        <p:spPr>
          <a:xfrm flipH="1">
            <a:off x="9516240" y="3408480"/>
            <a:ext cx="2250720" cy="3044160"/>
          </a:xfrm>
          <a:prstGeom prst="rect">
            <a:avLst/>
          </a:prstGeom>
          <a:ln>
            <a:noFill/>
          </a:ln>
        </p:spPr>
      </p:pic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96920" y="1371600"/>
            <a:ext cx="9048960" cy="5207040"/>
          </a:xfrm>
          <a:prstGeom prst="rect">
            <a:avLst/>
          </a:prstGeom>
        </p:spPr>
        <p:txBody>
          <a:bodyPr lIns="108000" rIns="108000" tIns="36000" bIns="36000">
            <a:norm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" name="Logo Software University" descr=""/>
          <p:cNvPicPr/>
          <p:nvPr/>
        </p:nvPicPr>
        <p:blipFill>
          <a:blip r:embed="rId4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B0817D2-57FB-46B9-8AF3-A5C0DBCCF61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5285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8F5DC36-F401-423A-A53A-EE4E9AA9C46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Bulb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880" cy="4061880"/>
          </a:xfrm>
          <a:prstGeom prst="rect">
            <a:avLst/>
          </a:prstGeom>
          <a:ln>
            <a:noFill/>
          </a:ln>
        </p:spPr>
      </p:pic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865880" y="1121040"/>
            <a:ext cx="10128960" cy="55461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031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25568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1700280" indent="-352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058840" indent="-266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78" name="Logo Software University" descr=""/>
          <p:cNvPicPr/>
          <p:nvPr/>
        </p:nvPicPr>
        <p:blipFill>
          <a:blip r:embed="rId4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62524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07D53C-D97B-4108-8C1C-691E201F33D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21360" y="1931040"/>
            <a:ext cx="10949040" cy="4193640"/>
          </a:xfrm>
          <a:prstGeom prst="rect">
            <a:avLst/>
          </a:prstGeom>
        </p:spPr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0880" cy="556092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0" y="0"/>
            <a:ext cx="121964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1" name="Logo Software University" descr=""/>
          <p:cNvPicPr/>
          <p:nvPr/>
        </p:nvPicPr>
        <p:blipFill>
          <a:blip r:embed="rId3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222" name="PlaceHolder 5"/>
          <p:cNvSpPr>
            <a:spLocks noGrp="1"/>
          </p:cNvSpPr>
          <p:nvPr>
            <p:ph type="title"/>
          </p:nvPr>
        </p:nvSpPr>
        <p:spPr>
          <a:xfrm>
            <a:off x="190440" y="100800"/>
            <a:ext cx="9715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0" y="6371280"/>
            <a:ext cx="12194640" cy="48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110880" y="6454800"/>
            <a:ext cx="1196964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© SoftUni – </a:t>
            </a:r>
            <a:r>
              <a:rPr b="0" lang="en-US" sz="1600" spc="-1" strike="noStrike" u="sng">
                <a:solidFill>
                  <a:srgbClr val="f2ac44"/>
                </a:solidFill>
                <a:uFillTx/>
                <a:latin typeface="Calibri"/>
                <a:ea typeface="Calibri"/>
                <a:hlinkClick r:id="rId3"/>
              </a:rPr>
              <a:t>https://softuni.org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. Copyrighted document. Unauthorized copy, reproduction or use is not permitted.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62" name="Picture SoftUni Mascot" descr=""/>
          <p:cNvPicPr/>
          <p:nvPr/>
        </p:nvPicPr>
        <p:blipFill>
          <a:blip r:embed="rId4"/>
          <a:stretch/>
        </p:blipFill>
        <p:spPr>
          <a:xfrm>
            <a:off x="642600" y="2898720"/>
            <a:ext cx="2451240" cy="2959560"/>
          </a:xfrm>
          <a:prstGeom prst="rect">
            <a:avLst/>
          </a:prstGeom>
          <a:ln>
            <a:noFill/>
          </a:ln>
        </p:spPr>
      </p:pic>
      <p:grpSp>
        <p:nvGrpSpPr>
          <p:cNvPr id="263" name="Group 3"/>
          <p:cNvGrpSpPr/>
          <p:nvPr/>
        </p:nvGrpSpPr>
        <p:grpSpPr>
          <a:xfrm>
            <a:off x="3332160" y="1702440"/>
            <a:ext cx="8314920" cy="3543480"/>
            <a:chOff x="3332160" y="1702440"/>
            <a:chExt cx="8314920" cy="3543480"/>
          </a:xfrm>
        </p:grpSpPr>
        <p:pic>
          <p:nvPicPr>
            <p:cNvPr id="264" name="Picture SoftUni Kids Logo" descr=""/>
            <p:cNvPicPr/>
            <p:nvPr/>
          </p:nvPicPr>
          <p:blipFill>
            <a:blip r:embed="rId5"/>
            <a:stretch/>
          </p:blipFill>
          <p:spPr>
            <a:xfrm>
              <a:off x="10517040" y="3776400"/>
              <a:ext cx="1130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5" name="Picture SoftUni Foundation Logo" descr=""/>
            <p:cNvPicPr/>
            <p:nvPr/>
          </p:nvPicPr>
          <p:blipFill>
            <a:blip r:embed="rId6"/>
            <a:stretch/>
          </p:blipFill>
          <p:spPr>
            <a:xfrm>
              <a:off x="9054000" y="3788280"/>
              <a:ext cx="1166040" cy="1350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6" name="Picture SoftUni Digital Logo" descr=""/>
            <p:cNvPicPr/>
            <p:nvPr/>
          </p:nvPicPr>
          <p:blipFill>
            <a:blip r:embed="rId7"/>
            <a:stretch/>
          </p:blipFill>
          <p:spPr>
            <a:xfrm>
              <a:off x="7657560" y="3789000"/>
              <a:ext cx="1084320" cy="145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Picture SoftUni Creative Logo" descr=""/>
            <p:cNvPicPr/>
            <p:nvPr/>
          </p:nvPicPr>
          <p:blipFill>
            <a:blip r:embed="rId8"/>
            <a:stretch/>
          </p:blipFill>
          <p:spPr>
            <a:xfrm>
              <a:off x="6174000" y="3776400"/>
              <a:ext cx="1166040" cy="1388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8" name="Picture SoftUni Svetlina Logo" descr=""/>
            <p:cNvPicPr/>
            <p:nvPr/>
          </p:nvPicPr>
          <p:blipFill>
            <a:blip r:embed="rId9"/>
            <a:stretch/>
          </p:blipFill>
          <p:spPr>
            <a:xfrm>
              <a:off x="4735080" y="3776400"/>
              <a:ext cx="1166040" cy="140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9" name="Picture Software University Logo" descr=""/>
            <p:cNvPicPr/>
            <p:nvPr/>
          </p:nvPicPr>
          <p:blipFill>
            <a:blip r:embed="rId10"/>
            <a:stretch/>
          </p:blipFill>
          <p:spPr>
            <a:xfrm>
              <a:off x="3332160" y="3776400"/>
              <a:ext cx="1164240" cy="143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0" name="Line 4"/>
            <p:cNvSpPr/>
            <p:nvPr/>
          </p:nvSpPr>
          <p:spPr>
            <a:xfrm>
              <a:off x="110768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Line 5"/>
            <p:cNvSpPr/>
            <p:nvPr/>
          </p:nvSpPr>
          <p:spPr>
            <a:xfrm>
              <a:off x="963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Line 6"/>
            <p:cNvSpPr/>
            <p:nvPr/>
          </p:nvSpPr>
          <p:spPr>
            <a:xfrm>
              <a:off x="819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Line 7"/>
            <p:cNvSpPr/>
            <p:nvPr/>
          </p:nvSpPr>
          <p:spPr>
            <a:xfrm>
              <a:off x="6756840" y="332892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Line 8"/>
            <p:cNvSpPr/>
            <p:nvPr/>
          </p:nvSpPr>
          <p:spPr>
            <a:xfrm>
              <a:off x="530964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Line 9"/>
            <p:cNvSpPr/>
            <p:nvPr/>
          </p:nvSpPr>
          <p:spPr>
            <a:xfrm>
              <a:off x="3915000" y="333540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Line 10"/>
            <p:cNvSpPr/>
            <p:nvPr/>
          </p:nvSpPr>
          <p:spPr>
            <a:xfrm>
              <a:off x="3915000" y="3335400"/>
              <a:ext cx="7161840" cy="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11"/>
            <p:cNvSpPr/>
            <p:nvPr/>
          </p:nvSpPr>
          <p:spPr>
            <a:xfrm>
              <a:off x="7495920" y="3092760"/>
              <a:ext cx="0" cy="236160"/>
            </a:xfrm>
            <a:prstGeom prst="line">
              <a:avLst/>
            </a:prstGeom>
            <a:ln w="25560">
              <a:solidFill>
                <a:srgbClr val="f99c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8" name="Picture SoftUni Logo" descr=""/>
            <p:cNvPicPr/>
            <p:nvPr/>
          </p:nvPicPr>
          <p:blipFill>
            <a:blip r:embed="rId11"/>
            <a:stretch/>
          </p:blipFill>
          <p:spPr>
            <a:xfrm>
              <a:off x="6896880" y="1702440"/>
              <a:ext cx="1198440" cy="119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9" name="PlaceHolder 12"/>
          <p:cNvSpPr>
            <a:spLocks noGrp="1"/>
          </p:cNvSpPr>
          <p:nvPr>
            <p:ph type="title"/>
          </p:nvPr>
        </p:nvSpPr>
        <p:spPr>
          <a:xfrm>
            <a:off x="809640" y="703080"/>
            <a:ext cx="5915880" cy="103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Click to edit Master title style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80" name="Logo Software University" descr=""/>
          <p:cNvPicPr/>
          <p:nvPr/>
        </p:nvPicPr>
        <p:blipFill>
          <a:blip r:embed="rId12"/>
          <a:stretch/>
        </p:blipFill>
        <p:spPr>
          <a:xfrm>
            <a:off x="10008720" y="190440"/>
            <a:ext cx="2013120" cy="690480"/>
          </a:xfrm>
          <a:prstGeom prst="rect">
            <a:avLst/>
          </a:prstGeom>
          <a:ln>
            <a:noFill/>
          </a:ln>
        </p:spPr>
      </p:pic>
      <p:sp>
        <p:nvSpPr>
          <p:cNvPr id="28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Background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19" name="PlaceHolder 1"/>
          <p:cNvSpPr>
            <a:spLocks noGrp="1"/>
          </p:cNvSpPr>
          <p:nvPr>
            <p:ph type="sldNum"/>
          </p:nvPr>
        </p:nvSpPr>
        <p:spPr>
          <a:xfrm>
            <a:off x="11752920" y="6507000"/>
            <a:ext cx="367200" cy="2966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7EB2D39-1C7C-420D-AA84-FC4296FE6EB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20" name="Picture Forum" descr=""/>
          <p:cNvPicPr/>
          <p:nvPr/>
        </p:nvPicPr>
        <p:blipFill>
          <a:blip r:embed="rId3"/>
          <a:stretch/>
        </p:blipFill>
        <p:spPr>
          <a:xfrm>
            <a:off x="10524240" y="5249520"/>
            <a:ext cx="969840" cy="965520"/>
          </a:xfrm>
          <a:prstGeom prst="rect">
            <a:avLst/>
          </a:prstGeom>
          <a:ln>
            <a:noFill/>
          </a:ln>
        </p:spPr>
      </p:pic>
      <p:pic>
        <p:nvPicPr>
          <p:cNvPr id="321" name="Picture Logo FB" descr=""/>
          <p:cNvPicPr/>
          <p:nvPr/>
        </p:nvPicPr>
        <p:blipFill>
          <a:blip r:embed="rId4"/>
          <a:stretch/>
        </p:blipFill>
        <p:spPr>
          <a:xfrm>
            <a:off x="10507320" y="3690000"/>
            <a:ext cx="1003680" cy="1017360"/>
          </a:xfrm>
          <a:prstGeom prst="rect">
            <a:avLst/>
          </a:prstGeom>
          <a:ln>
            <a:noFill/>
          </a:ln>
        </p:spPr>
      </p:pic>
      <p:pic>
        <p:nvPicPr>
          <p:cNvPr id="322" name="Picture Logo SoftUni Right" descr=""/>
          <p:cNvPicPr/>
          <p:nvPr/>
        </p:nvPicPr>
        <p:blipFill>
          <a:blip r:embed="rId5"/>
          <a:stretch/>
        </p:blipFill>
        <p:spPr>
          <a:xfrm>
            <a:off x="10413360" y="1674000"/>
            <a:ext cx="1191600" cy="1473480"/>
          </a:xfrm>
          <a:prstGeom prst="rect">
            <a:avLst/>
          </a:prstGeom>
          <a:ln>
            <a:noFill/>
          </a:ln>
        </p:spPr>
      </p:pic>
      <p:pic>
        <p:nvPicPr>
          <p:cNvPr id="323" name="Picture SoftUni Mascot" descr=""/>
          <p:cNvPicPr/>
          <p:nvPr/>
        </p:nvPicPr>
        <p:blipFill>
          <a:blip r:embed="rId6"/>
          <a:stretch/>
        </p:blipFill>
        <p:spPr>
          <a:xfrm>
            <a:off x="7182000" y="2584440"/>
            <a:ext cx="2732760" cy="3630600"/>
          </a:xfrm>
          <a:prstGeom prst="rect">
            <a:avLst/>
          </a:prstGeom>
          <a:ln>
            <a:noFill/>
          </a:ln>
        </p:spPr>
      </p:pic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2280" y="1186200"/>
            <a:ext cx="8688240" cy="54957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7"/>
              </a:rPr>
              <a:t>softuni.bg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8"/>
              </a:rPr>
              <a:t>softuni.foundation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9"/>
              </a:rPr>
              <a:t>facebook.com/SoftwareUniversity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10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6" name="Logo Software University" descr=""/>
          <p:cNvPicPr/>
          <p:nvPr/>
        </p:nvPicPr>
        <p:blipFill>
          <a:blip r:embed="rId11"/>
          <a:stretch/>
        </p:blipFill>
        <p:spPr>
          <a:xfrm>
            <a:off x="10068120" y="253800"/>
            <a:ext cx="1915200" cy="558720"/>
          </a:xfrm>
          <a:prstGeom prst="rect">
            <a:avLst/>
          </a:prstGeom>
          <a:ln>
            <a:noFill/>
          </a:ln>
        </p:spPr>
      </p:pic>
      <p:sp>
        <p:nvSpPr>
          <p:cNvPr id="327" name="PlaceHolder 4"/>
          <p:cNvSpPr>
            <a:spLocks noGrp="1"/>
          </p:cNvSpPr>
          <p:nvPr>
            <p:ph type="title"/>
          </p:nvPr>
        </p:nvSpPr>
        <p:spPr>
          <a:xfrm>
            <a:off x="172440" y="108720"/>
            <a:ext cx="974232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jpe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slideLayout" Target="../slideLayouts/slideLayout25.xml"/><Relationship Id="rId1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jpeg"/><Relationship Id="rId4" Type="http://schemas.openxmlformats.org/officeDocument/2006/relationships/image" Target="../media/image57.gi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3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forum.softuni.bg/" TargetMode="External"/><Relationship Id="rId6" Type="http://schemas.openxmlformats.org/officeDocument/2006/relationships/slideLayout" Target="../slideLayouts/slideLayout85.xml"/><Relationship Id="rId7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8708400" y="6130800"/>
            <a:ext cx="2951280" cy="3412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8708400" y="5756760"/>
            <a:ext cx="2951280" cy="3668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552960" y="5344200"/>
            <a:ext cx="298044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552960" y="4851720"/>
            <a:ext cx="2980440" cy="453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554040" y="1258200"/>
            <a:ext cx="11083320" cy="131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550" spc="-1" strike="noStrike">
                <a:solidFill>
                  <a:srgbClr val="234465"/>
                </a:solidFill>
                <a:latin typeface="Calibri"/>
              </a:rPr>
              <a:t>Python packages</a:t>
            </a:r>
            <a:endParaRPr b="0" lang="en-US" sz="3550" spc="-1" strike="noStrike">
              <a:latin typeface="Arial"/>
            </a:endParaRPr>
          </a:p>
        </p:txBody>
      </p:sp>
      <p:sp>
        <p:nvSpPr>
          <p:cNvPr id="375" name="TextShape 6"/>
          <p:cNvSpPr txBox="1"/>
          <p:nvPr/>
        </p:nvSpPr>
        <p:spPr>
          <a:xfrm>
            <a:off x="554040" y="321480"/>
            <a:ext cx="1108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750" spc="-1" strike="noStrike">
                <a:solidFill>
                  <a:srgbClr val="234465"/>
                </a:solidFill>
                <a:latin typeface="Calibri"/>
              </a:rPr>
              <a:t>Modules</a:t>
            </a:r>
            <a:endParaRPr b="0" lang="en-US" sz="475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76" name="Picture 4" descr=""/>
          <p:cNvPicPr/>
          <p:nvPr/>
        </p:nvPicPr>
        <p:blipFill>
          <a:blip r:embed="rId2"/>
          <a:stretch/>
        </p:blipFill>
        <p:spPr>
          <a:xfrm>
            <a:off x="1829880" y="2062080"/>
            <a:ext cx="2389680" cy="238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1176336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91FC70-70AB-414D-B5DE-9DF0F45C140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</a:rPr>
              <a:t>Solution: </a:t>
            </a:r>
            <a:r>
              <a:rPr b="1" lang="en-US" sz="3950" spc="-1" strike="noStrike">
                <a:solidFill>
                  <a:srgbClr val="ffffff"/>
                </a:solidFill>
                <a:latin typeface="Calibri"/>
                <a:ea typeface="Calibri"/>
              </a:rPr>
              <a:t>Calculate Logarithm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604800" y="1578600"/>
            <a:ext cx="7548840" cy="343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from math import log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number = int(input())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base = input()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base == "natural":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    print(f"{log(number):.2f}")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else: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    print(f"{log(number, int(base)):.2f}")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5350" spc="-1" strike="noStrike">
                <a:solidFill>
                  <a:srgbClr val="234465"/>
                </a:solidFill>
                <a:latin typeface="Calibri"/>
              </a:rPr>
              <a:t>PIP</a:t>
            </a:r>
            <a:endParaRPr b="0" lang="en-US" sz="5350" spc="-1" strike="noStrike"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External Modules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2" name="Picture 5" descr=""/>
          <p:cNvPicPr/>
          <p:nvPr/>
        </p:nvPicPr>
        <p:blipFill>
          <a:blip r:embed="rId1"/>
          <a:stretch/>
        </p:blipFill>
        <p:spPr>
          <a:xfrm>
            <a:off x="4876920" y="142272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4885A29-DD8F-4800-8333-D26FF6B3138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190440" y="1196280"/>
            <a:ext cx="1181088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External modules are downloaded from the internet by using 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pip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Calibri"/>
              </a:rPr>
              <a:t>In PyCharm you have 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  <a:ea typeface="Calibri"/>
              </a:rPr>
              <a:t>pip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Calibri"/>
              </a:rPr>
              <a:t>already installed, so you can jump straight to installing them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190440" y="100800"/>
            <a:ext cx="9643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6000"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  <a:ea typeface="Calibri"/>
              </a:rPr>
              <a:t>Package Management System (PIP)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676440" y="3279600"/>
            <a:ext cx="4809960" cy="321264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417" name="Picture 4" descr=""/>
          <p:cNvPicPr/>
          <p:nvPr/>
        </p:nvPicPr>
        <p:blipFill>
          <a:blip r:embed="rId2"/>
          <a:stretch/>
        </p:blipFill>
        <p:spPr>
          <a:xfrm>
            <a:off x="6359760" y="3200400"/>
            <a:ext cx="4408200" cy="32166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F4DAFB-F81F-4FED-81A6-DF7333F7E06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48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</a:rPr>
              <a:t>Termcolor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45648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</a:rPr>
              <a:t>PyFiglet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</a:rPr>
              <a:t>Some External Modules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317520" y="1893240"/>
            <a:ext cx="11409480" cy="1824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from termcolor import colored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text = colored('Hello World!', 'red', attrs=['bold', 'underline'])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print(text)   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#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alibri"/>
              </a:rPr>
              <a:t>Hello World!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313560" y="4687920"/>
            <a:ext cx="11473560" cy="1422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from termcolor import figlet_format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text =figlet_format("Python",font="isometric1")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print(text)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C317AD-9659-4D11-9204-6A89532B071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802440" y="2742840"/>
            <a:ext cx="8490960" cy="3320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from pyfiglet import figlet_format</a:t>
            </a:r>
            <a:br/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def print_art(msg):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ascii_art = figlet_format(msg)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print(ascii_art)</a:t>
            </a:r>
            <a:br/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msg = input("What would you like to print? ")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print_art(msg)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Using the </a:t>
            </a:r>
            <a:r>
              <a:rPr b="1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pyfiglet </a:t>
            </a: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package write a program that </a:t>
            </a:r>
            <a:r>
              <a:rPr b="1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encryps given words</a:t>
            </a: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 by using the characters: "-|_/\()" to structure the word. 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  <a:ea typeface="Calibri"/>
              </a:rPr>
              <a:t>Problem: ASCII Art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Custom Modules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28" name="Picture 4" descr=""/>
          <p:cNvPicPr/>
          <p:nvPr/>
        </p:nvPicPr>
        <p:blipFill>
          <a:blip r:embed="rId1"/>
          <a:stretch/>
        </p:blipFill>
        <p:spPr>
          <a:xfrm>
            <a:off x="4876920" y="139644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D0A9424-C924-4B15-BDA6-5EFE41366CE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0" name="TextShape 2"/>
          <p:cNvSpPr txBox="1"/>
          <p:nvPr/>
        </p:nvSpPr>
        <p:spPr>
          <a:xfrm>
            <a:off x="190440" y="1196280"/>
            <a:ext cx="1181088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60360" indent="-36000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Any 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.py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file can be imported and used as a module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PyCharm there is a separate option to create a package(module)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</a:rPr>
              <a:t>Creating a module (Through PyCharm)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32" name="Картина 6" descr=""/>
          <p:cNvPicPr/>
          <p:nvPr/>
        </p:nvPicPr>
        <p:blipFill>
          <a:blip r:embed="rId1"/>
          <a:stretch/>
        </p:blipFill>
        <p:spPr>
          <a:xfrm>
            <a:off x="697320" y="2946600"/>
            <a:ext cx="10732680" cy="336276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9B1CF2E-451A-4B20-B360-542143886A6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3568320" y="3642840"/>
            <a:ext cx="1125720" cy="4103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1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1 2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1 2 3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1 2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1</a:t>
            </a:r>
            <a:endParaRPr b="0" lang="en-US" sz="2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5" name="TextShape 3"/>
          <p:cNvSpPr txBox="1"/>
          <p:nvPr/>
        </p:nvSpPr>
        <p:spPr>
          <a:xfrm>
            <a:off x="190440" y="11962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Create a module for printing a triangle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You will receive an integer number which is the size of the triangle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  <a:ea typeface="Calibri"/>
              </a:rPr>
              <a:t>Problem: Triangle 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8893440" y="3642120"/>
            <a:ext cx="952560" cy="241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1 2 3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1 2 3 4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1 2 3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6741360" y="4381920"/>
            <a:ext cx="47520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9" name="CustomShape 7"/>
          <p:cNvSpPr/>
          <p:nvPr/>
        </p:nvSpPr>
        <p:spPr>
          <a:xfrm>
            <a:off x="1357200" y="4386960"/>
            <a:ext cx="42912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0" name="CustomShape 8"/>
          <p:cNvSpPr/>
          <p:nvPr/>
        </p:nvSpPr>
        <p:spPr>
          <a:xfrm>
            <a:off x="2253960" y="44427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41" name="CustomShape 9"/>
          <p:cNvSpPr/>
          <p:nvPr/>
        </p:nvSpPr>
        <p:spPr>
          <a:xfrm>
            <a:off x="7569720" y="44427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D0DF30-6F8E-4189-823D-CF4C0B7BBAF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724320" y="1528560"/>
            <a:ext cx="8013960" cy="2137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32000"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def print_triangle(size):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row in range(1, size + 2):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print(*[col for col in range(1, row)])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row in range(size, 0, -1):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      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print(*[col for col in range(1, row)])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Triangle 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724320" y="4135680"/>
            <a:ext cx="4009680" cy="2226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from triangle import *</a:t>
            </a:r>
            <a:br/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size = int(input())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print_triangle(size)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615240" y="558576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4000" spc="-1" strike="noStrike">
                <a:solidFill>
                  <a:srgbClr val="234465"/>
                </a:solidFill>
                <a:latin typeface="Calibri"/>
              </a:rPr>
              <a:t>Live Exercise in Class (Lab)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Practice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48" name="Group 3"/>
          <p:cNvGrpSpPr/>
          <p:nvPr/>
        </p:nvGrpSpPr>
        <p:grpSpPr>
          <a:xfrm>
            <a:off x="4267080" y="349200"/>
            <a:ext cx="3657240" cy="4070880"/>
            <a:chOff x="4267080" y="349200"/>
            <a:chExt cx="3657240" cy="4070880"/>
          </a:xfrm>
        </p:grpSpPr>
        <p:sp>
          <p:nvSpPr>
            <p:cNvPr id="449" name="CustomShape 4"/>
            <p:cNvSpPr/>
            <p:nvPr/>
          </p:nvSpPr>
          <p:spPr>
            <a:xfrm>
              <a:off x="4267080" y="762840"/>
              <a:ext cx="3657240" cy="365724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80">
              <a:solidFill>
                <a:schemeClr val="bg2"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</p:sp>
        <p:pic>
          <p:nvPicPr>
            <p:cNvPr id="450" name="Picture 14" descr=""/>
            <p:cNvPicPr/>
            <p:nvPr/>
          </p:nvPicPr>
          <p:blipFill>
            <a:blip r:embed="rId1"/>
            <a:stretch/>
          </p:blipFill>
          <p:spPr>
            <a:xfrm flipH="1">
              <a:off x="4420080" y="349200"/>
              <a:ext cx="3123720" cy="38347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32EFF1-8466-4975-A9B0-7DA5FB2E06E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196920" y="1371600"/>
            <a:ext cx="9048960" cy="52070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</a:rPr>
              <a:t>1.  Definition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lvl="1" marL="74628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</a:rPr>
              <a:t>Where are modules stored?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 lvl="1" marL="74628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</a:rPr>
              <a:t>Why use them?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</a:rPr>
              <a:t>2.  Built-in modules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3.  External modules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lvl="1" marL="74628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PIP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4.  Custom modules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1"/>
          <p:cNvGrpSpPr/>
          <p:nvPr/>
        </p:nvGrpSpPr>
        <p:grpSpPr>
          <a:xfrm>
            <a:off x="190440" y="1419120"/>
            <a:ext cx="8634960" cy="5301360"/>
            <a:chOff x="190440" y="1419120"/>
            <a:chExt cx="8634960" cy="5301360"/>
          </a:xfrm>
        </p:grpSpPr>
        <p:sp>
          <p:nvSpPr>
            <p:cNvPr id="452" name="CustomShape 2"/>
            <p:cNvSpPr/>
            <p:nvPr/>
          </p:nvSpPr>
          <p:spPr>
            <a:xfrm>
              <a:off x="190440" y="1419120"/>
              <a:ext cx="8634960" cy="53013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3"/>
            <p:cNvSpPr/>
            <p:nvPr/>
          </p:nvSpPr>
          <p:spPr>
            <a:xfrm>
              <a:off x="346680" y="1716120"/>
              <a:ext cx="194760" cy="470772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4"/>
            <p:cNvSpPr/>
            <p:nvPr/>
          </p:nvSpPr>
          <p:spPr>
            <a:xfrm rot="5400000">
              <a:off x="8064720" y="1717560"/>
              <a:ext cx="729360" cy="54180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5" name="TextShape 5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3D0B0A-0013-4A86-B771-C09A29A01DB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6" name="TextShape 6"/>
          <p:cNvSpPr txBox="1"/>
          <p:nvPr/>
        </p:nvSpPr>
        <p:spPr>
          <a:xfrm>
            <a:off x="698040" y="1716120"/>
            <a:ext cx="8002080" cy="46807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  <a:ea typeface="Calibri"/>
              </a:rPr>
              <a:t>A </a:t>
            </a:r>
            <a:r>
              <a:rPr b="1" lang="en-US" sz="3350" spc="-1" strike="noStrike">
                <a:solidFill>
                  <a:srgbClr val="ffa000"/>
                </a:solidFill>
                <a:latin typeface="Calibri"/>
                <a:ea typeface="Calibri"/>
              </a:rPr>
              <a:t>module</a:t>
            </a:r>
            <a:r>
              <a:rPr b="0" lang="en-US" sz="3350" spc="-1" strike="noStrike">
                <a:solidFill>
                  <a:srgbClr val="ffa000"/>
                </a:solidFill>
                <a:latin typeface="Calibri"/>
                <a:ea typeface="Calibri"/>
              </a:rPr>
              <a:t> 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  <a:ea typeface="Calibri"/>
              </a:rPr>
              <a:t>is a file consisting of Python code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  <a:ea typeface="Calibri"/>
              </a:rPr>
              <a:t>There are a couple of ways to </a:t>
            </a:r>
            <a:r>
              <a:rPr b="0" lang="en-US" sz="3350" spc="-1" strike="noStrike">
                <a:solidFill>
                  <a:srgbClr val="ffa000"/>
                </a:solidFill>
                <a:latin typeface="Calibri"/>
                <a:ea typeface="Calibri"/>
              </a:rPr>
              <a:t>import </a:t>
            </a:r>
            <a:r>
              <a:rPr b="0" lang="en-US" sz="3350" spc="-1" strike="noStrike">
                <a:solidFill>
                  <a:srgbClr val="ffffff"/>
                </a:solidFill>
                <a:latin typeface="Calibri"/>
                <a:ea typeface="Calibri"/>
              </a:rPr>
              <a:t>a module: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ffffff"/>
                </a:solidFill>
                <a:latin typeface="Calibri"/>
                <a:ea typeface="Calibri"/>
              </a:rPr>
              <a:t>Modules make our code short, simple and reusable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7" name="TextShape 7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58" name="Picture 12" descr=""/>
          <p:cNvPicPr/>
          <p:nvPr/>
        </p:nvPicPr>
        <p:blipFill>
          <a:blip r:embed="rId1"/>
          <a:stretch/>
        </p:blipFill>
        <p:spPr>
          <a:xfrm flipH="1">
            <a:off x="8825760" y="3276720"/>
            <a:ext cx="2883240" cy="3120120"/>
          </a:xfrm>
          <a:prstGeom prst="rect">
            <a:avLst/>
          </a:prstGeom>
          <a:ln>
            <a:noFill/>
          </a:ln>
        </p:spPr>
      </p:pic>
      <p:sp>
        <p:nvSpPr>
          <p:cNvPr id="459" name="CustomShape 8"/>
          <p:cNvSpPr/>
          <p:nvPr/>
        </p:nvSpPr>
        <p:spPr>
          <a:xfrm>
            <a:off x="1133640" y="3870000"/>
            <a:ext cx="6730200" cy="1740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import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</a:rPr>
              <a:t>&lt;module_name&gt;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from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</a:rPr>
              <a:t>&lt;module_name&gt; 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import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</a:rPr>
              <a:t>&lt;module_attribute&gt;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import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</a:rPr>
              <a:t>&lt;module_name&gt; 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as </a:t>
            </a:r>
            <a:r>
              <a:rPr b="1" lang="en-US" sz="2000" spc="-1" strike="noStrike">
                <a:solidFill>
                  <a:srgbClr val="ffffff"/>
                </a:solidFill>
                <a:latin typeface="Consolas"/>
              </a:rPr>
              <a:t>&lt;custom_name&gt;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809640" y="703080"/>
            <a:ext cx="5915880" cy="103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56E37BD-38C4-4360-B120-E9A48C25DC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4666680" y="5669640"/>
            <a:ext cx="6474240" cy="77400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4" name="CustomShape 4"/>
          <p:cNvSpPr/>
          <p:nvPr/>
        </p:nvSpPr>
        <p:spPr>
          <a:xfrm>
            <a:off x="1093680" y="5580720"/>
            <a:ext cx="2872800" cy="86292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 l="-4205" t="0" r="-4205" b="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5" name="CustomShape 5"/>
          <p:cNvSpPr/>
          <p:nvPr/>
        </p:nvSpPr>
        <p:spPr>
          <a:xfrm>
            <a:off x="5438160" y="4550400"/>
            <a:ext cx="5667120" cy="862920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 l="-4203" t="0" r="-4203" b="0"/>
            </a:stretch>
          </a:blipFill>
          <a:ln>
            <a:solidFill>
              <a:schemeClr val="tx1"/>
            </a:solidFill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6" name="CustomShape 6"/>
          <p:cNvSpPr/>
          <p:nvPr/>
        </p:nvSpPr>
        <p:spPr>
          <a:xfrm>
            <a:off x="1050840" y="4550400"/>
            <a:ext cx="3960720" cy="862920"/>
          </a:xfrm>
          <a:prstGeom prst="roundRect">
            <a:avLst>
              <a:gd name="adj" fmla="val 16667"/>
            </a:avLst>
          </a:prstGeom>
          <a:blipFill rotWithShape="0">
            <a:blip r:embed="rId4"/>
            <a:stretch>
              <a:fillRect l="-14635" t="-16141" r="-14635" b="-8661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7"/>
          <p:cNvSpPr/>
          <p:nvPr/>
        </p:nvSpPr>
        <p:spPr>
          <a:xfrm>
            <a:off x="9356760" y="3520080"/>
            <a:ext cx="1748160" cy="862920"/>
          </a:xfrm>
          <a:prstGeom prst="roundRect">
            <a:avLst>
              <a:gd name="adj" fmla="val 16667"/>
            </a:avLst>
          </a:prstGeom>
          <a:blipFill rotWithShape="0">
            <a:blip r:embed="rId5"/>
            <a:stretch>
              <a:fillRect l="-28599" t="-22269" r="-30133" b="-238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8"/>
          <p:cNvSpPr/>
          <p:nvPr/>
        </p:nvSpPr>
        <p:spPr>
          <a:xfrm>
            <a:off x="6219360" y="3520080"/>
            <a:ext cx="2518560" cy="862920"/>
          </a:xfrm>
          <a:prstGeom prst="roundRect">
            <a:avLst>
              <a:gd name="adj" fmla="val 16667"/>
            </a:avLst>
          </a:prstGeom>
          <a:blipFill rotWithShape="0">
            <a:blip r:embed="rId6"/>
            <a:stretch>
              <a:fillRect l="-21818" t="-8956" r="-21818" b="-8956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9"/>
          <p:cNvSpPr/>
          <p:nvPr/>
        </p:nvSpPr>
        <p:spPr>
          <a:xfrm>
            <a:off x="1050840" y="3520080"/>
            <a:ext cx="4539960" cy="862920"/>
          </a:xfrm>
          <a:prstGeom prst="roundRect">
            <a:avLst>
              <a:gd name="adj" fmla="val 16667"/>
            </a:avLst>
          </a:prstGeom>
          <a:blipFill rotWithShape="0">
            <a:blip r:embed="rId7"/>
            <a:stretch>
              <a:fillRect l="-14502" t="-16479" r="-14502" b="-16479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0"/>
          <p:cNvSpPr/>
          <p:nvPr/>
        </p:nvSpPr>
        <p:spPr>
          <a:xfrm>
            <a:off x="5312880" y="2489760"/>
            <a:ext cx="5792040" cy="862920"/>
          </a:xfrm>
          <a:prstGeom prst="roundRect">
            <a:avLst>
              <a:gd name="adj" fmla="val 16667"/>
            </a:avLst>
          </a:prstGeom>
          <a:blipFill rotWithShape="0">
            <a:blip r:embed="rId8"/>
            <a:stretch>
              <a:fillRect l="-7292" t="-11408" r="-7292" b="-11408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11"/>
          <p:cNvSpPr/>
          <p:nvPr/>
        </p:nvSpPr>
        <p:spPr>
          <a:xfrm>
            <a:off x="1050840" y="2489760"/>
            <a:ext cx="3857040" cy="862920"/>
          </a:xfrm>
          <a:prstGeom prst="roundRect">
            <a:avLst>
              <a:gd name="adj" fmla="val 16667"/>
            </a:avLst>
          </a:prstGeom>
          <a:blipFill rotWithShape="0">
            <a:blip r:embed="rId9"/>
            <a:stretch>
              <a:fillRect l="-12286" t="0" r="-9242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2"/>
          <p:cNvSpPr/>
          <p:nvPr/>
        </p:nvSpPr>
        <p:spPr>
          <a:xfrm>
            <a:off x="8658000" y="1459440"/>
            <a:ext cx="2447280" cy="862920"/>
          </a:xfrm>
          <a:prstGeom prst="roundRect">
            <a:avLst>
              <a:gd name="adj" fmla="val 16667"/>
            </a:avLst>
          </a:prstGeom>
          <a:blipFill rotWithShape="0">
            <a:blip r:embed="rId10"/>
            <a:stretch>
              <a:fillRect l="-11998" t="0" r="-11998" b="-2304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3"/>
          <p:cNvSpPr/>
          <p:nvPr/>
        </p:nvSpPr>
        <p:spPr>
          <a:xfrm>
            <a:off x="5590080" y="1459440"/>
            <a:ext cx="2712600" cy="862920"/>
          </a:xfrm>
          <a:prstGeom prst="roundRect">
            <a:avLst>
              <a:gd name="adj" fmla="val 16667"/>
            </a:avLst>
          </a:prstGeom>
          <a:blipFill rotWithShape="0">
            <a:blip r:embed="rId11"/>
            <a:stretch>
              <a:fillRect l="-3826" t="0" r="-690" b="0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14"/>
          <p:cNvSpPr/>
          <p:nvPr/>
        </p:nvSpPr>
        <p:spPr>
          <a:xfrm>
            <a:off x="1050840" y="1459440"/>
            <a:ext cx="4184280" cy="862920"/>
          </a:xfrm>
          <a:prstGeom prst="roundRect">
            <a:avLst>
              <a:gd name="adj" fmla="val 16667"/>
            </a:avLst>
          </a:prstGeom>
          <a:blipFill rotWithShape="0">
            <a:blip r:embed="rId12"/>
            <a:stretch>
              <a:fillRect l="-8792" t="-9455" r="-8792" b="-9455"/>
            </a:stretch>
          </a:blip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319EEDF-912F-4FBF-B36F-477ECBE9D28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77" name="Group 3"/>
          <p:cNvGrpSpPr/>
          <p:nvPr/>
        </p:nvGrpSpPr>
        <p:grpSpPr>
          <a:xfrm>
            <a:off x="1982160" y="1933920"/>
            <a:ext cx="8227080" cy="4149720"/>
            <a:chOff x="1982160" y="1933920"/>
            <a:chExt cx="8227080" cy="4149720"/>
          </a:xfrm>
        </p:grpSpPr>
        <p:sp>
          <p:nvSpPr>
            <p:cNvPr id="478" name="CustomShape 4"/>
            <p:cNvSpPr/>
            <p:nvPr/>
          </p:nvSpPr>
          <p:spPr>
            <a:xfrm>
              <a:off x="1982160" y="1933920"/>
              <a:ext cx="5189760" cy="1738440"/>
            </a:xfrm>
            <a:prstGeom prst="roundRect">
              <a:avLst>
                <a:gd name="adj" fmla="val 8805"/>
              </a:avLst>
            </a:prstGeom>
            <a:blipFill rotWithShape="0">
              <a:blip r:embed="rId1"/>
              <a:stretch>
                <a:fillRect l="-5947" t="-24497" r="-5947" b="-24497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"/>
            <p:cNvSpPr/>
            <p:nvPr/>
          </p:nvSpPr>
          <p:spPr>
            <a:xfrm>
              <a:off x="7839000" y="1933920"/>
              <a:ext cx="2370240" cy="1738440"/>
            </a:xfrm>
            <a:prstGeom prst="roundRect">
              <a:avLst>
                <a:gd name="adj" fmla="val 8806"/>
              </a:avLst>
            </a:prstGeom>
            <a:blipFill rotWithShape="0">
              <a:blip r:embed="rId2"/>
              <a:stretch>
                <a:fillRect l="-165758" t="0" r="165758" b="0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6"/>
            <p:cNvSpPr/>
            <p:nvPr/>
          </p:nvSpPr>
          <p:spPr>
            <a:xfrm>
              <a:off x="7310520" y="4345200"/>
              <a:ext cx="2898720" cy="1738440"/>
            </a:xfrm>
            <a:prstGeom prst="roundRect">
              <a:avLst>
                <a:gd name="adj" fmla="val 8200"/>
              </a:avLst>
            </a:prstGeom>
            <a:blipFill rotWithShape="0">
              <a:blip r:embed="rId3"/>
              <a:stretch>
                <a:fillRect l="-3198" t="-3206" r="-3198" b="-3206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7"/>
            <p:cNvSpPr/>
            <p:nvPr/>
          </p:nvSpPr>
          <p:spPr>
            <a:xfrm>
              <a:off x="1982160" y="4345200"/>
              <a:ext cx="4086000" cy="1738440"/>
            </a:xfrm>
            <a:prstGeom prst="roundRect">
              <a:avLst>
                <a:gd name="adj" fmla="val 10015"/>
              </a:avLst>
            </a:prstGeom>
            <a:blipFill rotWithShape="0">
              <a:blip r:embed="rId4"/>
              <a:stretch>
                <a:fillRect l="-231737" t="-146250" r="-231737" b="-317083"/>
              </a:stretch>
            </a:blip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DB7937-8953-4175-85C8-A97D6BF8973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190440" y="1269000"/>
            <a:ext cx="11817720" cy="545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b="1" lang="en-US" sz="3400" spc="-1" strike="noStrike">
                <a:solidFill>
                  <a:srgbClr val="234465"/>
                </a:solidFill>
                <a:latin typeface="Calibri"/>
              </a:rPr>
              <a:t>copyrighted content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SoftUni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https://softuni.org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https://softuni.bg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4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5" name="Picture License" descr=""/>
          <p:cNvPicPr/>
          <p:nvPr/>
        </p:nvPicPr>
        <p:blipFill>
          <a:blip r:embed="rId3"/>
          <a:stretch/>
        </p:blipFill>
        <p:spPr>
          <a:xfrm>
            <a:off x="9745200" y="4445280"/>
            <a:ext cx="1930680" cy="204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5A716D-274E-4D38-BBAB-0C333A39F27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190440" y="1179000"/>
            <a:ext cx="8695080" cy="5489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softuni.org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softuni.foundation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facebook.com/SoftwareUniversity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360360" indent="-36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5"/>
              </a:rPr>
              <a:t>forum.softuni.bg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172440" y="108720"/>
            <a:ext cx="9742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FD6155-39C6-4017-97D5-692A30D38CA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90440" y="1196280"/>
            <a:ext cx="11817720" cy="55285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#python-advanced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What are modules?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11823840" y="6507000"/>
            <a:ext cx="367920" cy="2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B3FEB9-96FA-41F7-B9A2-FD55511FC040}" type="slidenum">
              <a:rPr b="0" lang="en-US" sz="1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pic>
        <p:nvPicPr>
          <p:cNvPr id="385" name="Picture 6" descr=""/>
          <p:cNvPicPr/>
          <p:nvPr/>
        </p:nvPicPr>
        <p:blipFill>
          <a:blip r:embed="rId1"/>
          <a:stretch/>
        </p:blipFill>
        <p:spPr>
          <a:xfrm>
            <a:off x="4921200" y="132696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F5DDBE-D3F6-42C8-B370-5B66816D0DD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768680" y="1169640"/>
            <a:ext cx="10254240" cy="5546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48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Simply put, a </a:t>
            </a:r>
            <a:r>
              <a:rPr b="1" lang="en-US" sz="3350" spc="-1" strike="noStrike">
                <a:solidFill>
                  <a:srgbClr val="ffa000"/>
                </a:solidFill>
                <a:latin typeface="Calibri"/>
                <a:ea typeface="Calibri"/>
              </a:rPr>
              <a:t>module</a:t>
            </a:r>
            <a:r>
              <a:rPr b="0" lang="en-US" sz="3350" spc="-1" strike="noStrike">
                <a:solidFill>
                  <a:srgbClr val="ffa000"/>
                </a:solidFill>
                <a:latin typeface="Calibri"/>
                <a:ea typeface="Calibri"/>
              </a:rPr>
              <a:t> </a:t>
            </a: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is a file consisting of Python code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They are stored in </a:t>
            </a:r>
            <a:r>
              <a:rPr b="1" lang="en-US" sz="3150" spc="-1" strike="noStrike">
                <a:solidFill>
                  <a:srgbClr val="ffa000"/>
                </a:solidFill>
                <a:latin typeface="Calibri"/>
                <a:ea typeface="Calibri"/>
              </a:rPr>
              <a:t>packages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A </a:t>
            </a:r>
            <a:r>
              <a:rPr b="1" lang="en-US" sz="3150" spc="-1" strike="noStrike">
                <a:solidFill>
                  <a:srgbClr val="ffa000"/>
                </a:solidFill>
                <a:latin typeface="Calibri"/>
                <a:ea typeface="Calibri"/>
              </a:rPr>
              <a:t>package</a:t>
            </a:r>
            <a:r>
              <a:rPr b="0" lang="en-US" sz="3150" spc="-1" strike="noStrike">
                <a:solidFill>
                  <a:srgbClr val="ffa000"/>
                </a:solidFill>
                <a:latin typeface="Calibri"/>
                <a:ea typeface="Calibri"/>
              </a:rPr>
              <a:t> </a:t>
            </a: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is a collection of Python modules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 marL="456480" indent="-45612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350" spc="-1" strike="noStrike">
                <a:solidFill>
                  <a:srgbClr val="234465"/>
                </a:solidFill>
                <a:latin typeface="Calibri"/>
                <a:ea typeface="Calibri"/>
              </a:rPr>
              <a:t>Why use modules ?</a:t>
            </a:r>
            <a:endParaRPr b="0" lang="en-US" sz="335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Keep Python files short and simple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  <a:p>
            <a:pPr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150" spc="-1" strike="noStrike">
                <a:solidFill>
                  <a:srgbClr val="234465"/>
                </a:solidFill>
                <a:latin typeface="Calibri"/>
                <a:ea typeface="Calibri"/>
              </a:rPr>
              <a:t>Reuse code across multiple files by importing</a:t>
            </a:r>
            <a:endParaRPr b="0" lang="en-US" sz="31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297080" y="100800"/>
            <a:ext cx="86252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234465"/>
                </a:solidFill>
                <a:latin typeface="Calibri"/>
              </a:rPr>
              <a:t>What are modules ?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Built-in Modules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90" name="Picture 4" descr=""/>
          <p:cNvPicPr/>
          <p:nvPr/>
        </p:nvPicPr>
        <p:blipFill>
          <a:blip r:embed="rId1"/>
          <a:stretch/>
        </p:blipFill>
        <p:spPr>
          <a:xfrm>
            <a:off x="4876920" y="1421640"/>
            <a:ext cx="2437560" cy="24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F8C6002-6BE0-4648-8118-0F4575409BDA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875520" y="3515760"/>
            <a:ext cx="7456680" cy="2137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import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random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fruits = ["apple", "banana", "cherry"]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random.choice(fruits)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random.shuffle(fruits)</a:t>
            </a:r>
            <a:endParaRPr b="0" lang="en-US" sz="2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190440" y="12970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Calibri"/>
              </a:rPr>
              <a:t>The Python interpreter has a number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  <a:ea typeface="Calibri"/>
              </a:rPr>
              <a:t>built-in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Calibri"/>
              </a:rPr>
              <a:t> modules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Calibri"/>
              </a:rPr>
              <a:t>They are pre-installed and we can call them at any given time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  <a:ea typeface="Calibri"/>
              </a:rPr>
              <a:t>In order to call them we use the keyword -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Calibri"/>
              </a:rPr>
              <a:t>import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4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Definition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20BC6C-FB21-4DF9-AA79-E5789274D65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  <a:ea typeface="Calibri"/>
              </a:rPr>
              <a:t>Different Ways to Import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45120" y="5632920"/>
            <a:ext cx="9260280" cy="967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from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math import 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*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sqrt(pi)</a:t>
            </a:r>
            <a:endParaRPr b="0" lang="en-US" sz="235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645120" y="2525760"/>
            <a:ext cx="9237240" cy="1717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from random import choice as gimme_one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 shuffle as mix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gimme_one(["coke", "steak", "chips"])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mix(["coke", "steak", "chips"])</a:t>
            </a:r>
            <a:endParaRPr b="0" lang="en-US" sz="235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645120" y="4079160"/>
            <a:ext cx="9237240" cy="1717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from random import choice as gimme_one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 shuffle as mix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gimme_one(["coke", "steak", "chips"])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mix(["coke", "steak", "chips"])</a:t>
            </a:r>
            <a:endParaRPr b="0" lang="en-US" sz="2350" spc="-1" strike="noStrike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645120" y="1369440"/>
            <a:ext cx="9237240" cy="966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import random </a:t>
            </a:r>
            <a:r>
              <a:rPr b="1" lang="en-US" sz="2350" spc="-1" strike="noStrike">
                <a:solidFill>
                  <a:srgbClr val="ffa000"/>
                </a:solidFill>
                <a:latin typeface="Consolas"/>
              </a:rPr>
              <a:t>as </a:t>
            </a: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module_name</a:t>
            </a:r>
            <a:endParaRPr b="0" lang="en-US" sz="235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350" spc="-1" strike="noStrike">
                <a:solidFill>
                  <a:srgbClr val="234465"/>
                </a:solidFill>
                <a:latin typeface="Consolas"/>
              </a:rPr>
              <a:t>module_name.randint(1, 10)</a:t>
            </a:r>
            <a:endParaRPr b="0" lang="en-US" sz="235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11752920" y="6507000"/>
            <a:ext cx="367200" cy="296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A764B1-609B-4A8E-82A3-515D64BF185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1820520" y="4693680"/>
            <a:ext cx="1536840" cy="41032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natural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190440" y="1244880"/>
            <a:ext cx="11810880" cy="5560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343080" indent="-34272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Write a program that prints the calculated logarithm of any given number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43080" indent="-34272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You will receive </a:t>
            </a:r>
            <a:r>
              <a:rPr b="0" lang="en-US" sz="2800" spc="-1" strike="noStrike">
                <a:solidFill>
                  <a:srgbClr val="ffa000"/>
                </a:solidFill>
                <a:latin typeface="Calibri"/>
              </a:rPr>
              <a:t>2 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inputs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52200" indent="-34272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number (integer)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52200" indent="-34272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base (if it is the word "natural" find the natural logarithm)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343080" indent="-342720">
              <a:lnSpc>
                <a:spcPct val="105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Format the result up to the 2nd decimal digit and print it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TextShape 4"/>
          <p:cNvSpPr txBox="1"/>
          <p:nvPr/>
        </p:nvSpPr>
        <p:spPr>
          <a:xfrm>
            <a:off x="190440" y="100800"/>
            <a:ext cx="971532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950" spc="-1" strike="noStrike">
                <a:solidFill>
                  <a:srgbClr val="ffffff"/>
                </a:solidFill>
                <a:latin typeface="Calibri"/>
              </a:rPr>
              <a:t>Problem: Calculate Logarithm</a:t>
            </a:r>
            <a:endParaRPr b="0" lang="en-US" sz="395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3574440" y="5007240"/>
            <a:ext cx="467280" cy="337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06" name="CustomShape 6"/>
          <p:cNvSpPr/>
          <p:nvPr/>
        </p:nvSpPr>
        <p:spPr>
          <a:xfrm>
            <a:off x="4259160" y="4881960"/>
            <a:ext cx="1536840" cy="599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2.30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SoftUni-PowerPoint-Template-Nov-2019</Template>
  <TotalTime>51</TotalTime>
  <Application>LibreOffice/6.2.8.2$Linux_X86_64 LibreOffice_project/20$Build-2</Application>
  <Words>821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Software University Foundation</dc:creator>
  <dc:description/>
  <cp:keywords>Software University SoftUni programming coding software development education training course</cp:keywords>
  <dc:language>en-US</dc:language>
  <cp:lastModifiedBy/>
  <dcterms:modified xsi:type="dcterms:W3CDTF">2020-04-02T12:21:44Z</dcterms:modified>
  <cp:revision>59</cp:revision>
  <dc:subject/>
  <dc:title>Python Advanced - Modules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  <property fmtid="{D5CDD505-2E9C-101B-9397-08002B2CF9AE}" pid="12" name="category">
    <vt:lpwstr>computer programming, programming</vt:lpwstr>
  </property>
</Properties>
</file>