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503" r:id="rId2"/>
    <p:sldId id="276" r:id="rId3"/>
    <p:sldId id="492" r:id="rId4"/>
    <p:sldId id="353" r:id="rId5"/>
    <p:sldId id="308" r:id="rId6"/>
    <p:sldId id="309" r:id="rId7"/>
    <p:sldId id="508" r:id="rId8"/>
    <p:sldId id="509" r:id="rId9"/>
    <p:sldId id="510" r:id="rId10"/>
    <p:sldId id="511" r:id="rId11"/>
    <p:sldId id="512" r:id="rId12"/>
    <p:sldId id="513" r:id="rId13"/>
    <p:sldId id="515" r:id="rId14"/>
    <p:sldId id="514" r:id="rId15"/>
    <p:sldId id="730" r:id="rId16"/>
    <p:sldId id="516" r:id="rId17"/>
    <p:sldId id="517" r:id="rId18"/>
    <p:sldId id="731" r:id="rId19"/>
    <p:sldId id="732" r:id="rId20"/>
    <p:sldId id="689" r:id="rId21"/>
    <p:sldId id="521" r:id="rId22"/>
    <p:sldId id="692" r:id="rId23"/>
    <p:sldId id="733" r:id="rId24"/>
    <p:sldId id="522" r:id="rId25"/>
    <p:sldId id="727" r:id="rId26"/>
    <p:sldId id="734" r:id="rId27"/>
    <p:sldId id="525" r:id="rId28"/>
    <p:sldId id="735" r:id="rId29"/>
    <p:sldId id="696" r:id="rId30"/>
    <p:sldId id="527" r:id="rId31"/>
    <p:sldId id="736" r:id="rId32"/>
    <p:sldId id="698" r:id="rId33"/>
    <p:sldId id="699" r:id="rId34"/>
    <p:sldId id="710" r:id="rId35"/>
    <p:sldId id="729" r:id="rId36"/>
    <p:sldId id="737" r:id="rId37"/>
    <p:sldId id="714" r:id="rId38"/>
    <p:sldId id="715" r:id="rId39"/>
    <p:sldId id="738" r:id="rId40"/>
    <p:sldId id="718" r:id="rId41"/>
    <p:sldId id="349" r:id="rId42"/>
    <p:sldId id="401" r:id="rId43"/>
    <p:sldId id="317" r:id="rId44"/>
    <p:sldId id="316" r:id="rId45"/>
    <p:sldId id="493" r:id="rId46"/>
    <p:sldId id="4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B89F82F-D5C5-4CBB-A482-CA1EA9E606E8}">
          <p14:sldIdLst>
            <p14:sldId id="503"/>
            <p14:sldId id="276"/>
            <p14:sldId id="492"/>
          </p14:sldIdLst>
        </p14:section>
        <p14:section name="Semantic HTML" id="{49EAE288-E994-4F8B-A7B3-4704AEE71FB0}">
          <p14:sldIdLst>
            <p14:sldId id="353"/>
            <p14:sldId id="308"/>
            <p14:sldId id="309"/>
          </p14:sldIdLst>
        </p14:section>
        <p14:section name="HTML Semantic Tags" id="{0910D8D8-671E-45C1-B3EC-07A37F914289}">
          <p14:sldIdLst>
            <p14:sldId id="508"/>
            <p14:sldId id="509"/>
            <p14:sldId id="510"/>
            <p14:sldId id="511"/>
            <p14:sldId id="512"/>
            <p14:sldId id="513"/>
            <p14:sldId id="515"/>
            <p14:sldId id="514"/>
            <p14:sldId id="730"/>
            <p14:sldId id="516"/>
            <p14:sldId id="517"/>
            <p14:sldId id="731"/>
          </p14:sldIdLst>
        </p14:section>
        <p14:section name="Forms" id="{B176E379-8641-4EB9-8225-EE15254293C7}">
          <p14:sldIdLst>
            <p14:sldId id="732"/>
            <p14:sldId id="689"/>
            <p14:sldId id="521"/>
            <p14:sldId id="692"/>
            <p14:sldId id="733"/>
            <p14:sldId id="522"/>
            <p14:sldId id="727"/>
            <p14:sldId id="734"/>
            <p14:sldId id="525"/>
            <p14:sldId id="735"/>
            <p14:sldId id="696"/>
            <p14:sldId id="527"/>
            <p14:sldId id="736"/>
            <p14:sldId id="698"/>
            <p14:sldId id="699"/>
            <p14:sldId id="710"/>
            <p14:sldId id="729"/>
          </p14:sldIdLst>
        </p14:section>
        <p14:section name="Tables" id="{BB595036-639E-4D44-B617-07AA686D01D8}">
          <p14:sldIdLst>
            <p14:sldId id="737"/>
            <p14:sldId id="714"/>
            <p14:sldId id="715"/>
            <p14:sldId id="738"/>
            <p14:sldId id="718"/>
          </p14:sldIdLst>
        </p14:section>
        <p14:section name="Conclusion" id="{091B48CD-C106-4AA3-82E9-C770780D0DC4}">
          <p14:sldIdLst>
            <p14:sldId id="349"/>
            <p14:sldId id="401"/>
            <p14:sldId id="317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6" d="100"/>
          <a:sy n="76" d="100"/>
        </p:scale>
        <p:origin x="86" y="1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62D5C7A-D7D5-46DF-9118-C7C883BF2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795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982ED6D-C702-43B8-A311-348EF127D4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885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0CA635C-7DBD-4562-BB81-05695FD9AF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7858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86E515-7822-433F-B033-5875A9BC77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018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6BD200-2C67-4EF3-98AF-71C92F88A7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450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66B2F08-F746-4C0A-9529-D0790AE5F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7618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78E1113-62B8-4BDE-B67F-A074F86E7E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9182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3115DFE-E340-4B42-A865-C1675F2C7C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7949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F7B2D48-2CCB-4F88-8281-95446198CB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4136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codepen.io/snakov/pen/oNYQvpB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codepen.io/snakov/pen/XWNyreJ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61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56.jpg"/><Relationship Id="rId21" Type="http://schemas.openxmlformats.org/officeDocument/2006/relationships/image" Target="../media/image65.png"/><Relationship Id="rId7" Type="http://schemas.openxmlformats.org/officeDocument/2006/relationships/image" Target="../media/image58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63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60.png"/><Relationship Id="rId5" Type="http://schemas.openxmlformats.org/officeDocument/2006/relationships/image" Target="../media/image57.png"/><Relationship Id="rId15" Type="http://schemas.openxmlformats.org/officeDocument/2006/relationships/image" Target="../media/image62.png"/><Relationship Id="rId23" Type="http://schemas.openxmlformats.org/officeDocument/2006/relationships/image" Target="../media/image66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64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59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8.png"/><Relationship Id="rId4" Type="http://schemas.openxmlformats.org/officeDocument/2006/relationships/hyperlink" Target="https://www.youtube.com/c/CodeItUpwithIvo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9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Semantic Tags, Document Structure</a:t>
            </a:r>
            <a:endParaRPr lang="en-GB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98B5E6-1EA1-4656-B422-3F96B1DF77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145433"/>
            <a:ext cx="2567133" cy="2567133"/>
          </a:xfrm>
          <a:prstGeom prst="rect">
            <a:avLst/>
          </a:prstGeom>
        </p:spPr>
      </p:pic>
      <p:pic>
        <p:nvPicPr>
          <p:cNvPr id="13" name="Picture 2" descr="html5 document structure – web-profile">
            <a:extLst>
              <a:ext uri="{FF2B5EF4-FFF2-40B4-BE49-F238E27FC236}">
                <a16:creationId xmlns:a16="http://schemas.microsoft.com/office/drawing/2014/main" id="{709720A8-C9E5-4A53-88C5-E75B93AD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30" y="2145433"/>
            <a:ext cx="3969939" cy="282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96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6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&lt;main&gt;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holds the main content of a document </a:t>
            </a:r>
          </a:p>
          <a:p>
            <a:pPr lvl="1"/>
            <a:r>
              <a:rPr lang="en-US" sz="3400" dirty="0"/>
              <a:t>Helps crawlers</a:t>
            </a:r>
          </a:p>
          <a:p>
            <a:pPr lvl="1"/>
            <a:r>
              <a:rPr lang="en-US" sz="3400" dirty="0"/>
              <a:t>There must not be more than one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&lt;main&gt;</a:t>
            </a:r>
            <a:r>
              <a:rPr lang="en-US" sz="3400" dirty="0"/>
              <a:t> element in a document</a:t>
            </a:r>
          </a:p>
          <a:p>
            <a:pPr lvl="1"/>
            <a:r>
              <a:rPr lang="en-US" sz="3400" dirty="0"/>
              <a:t>Wrap the most important information in the body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&lt;Main&gt;&lt;/main&gt;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1CBDEBC-9310-411E-83B3-0B52F7529C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38E50A3-8CC2-4D07-97A3-C0A19590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836" y="1404528"/>
            <a:ext cx="5143760" cy="5186506"/>
          </a:xfrm>
          <a:prstGeom prst="rect">
            <a:avLst/>
          </a:prstGeom>
        </p:spPr>
      </p:pic>
      <p:sp>
        <p:nvSpPr>
          <p:cNvPr id="7" name="Rounded Rectangular Callout 1">
            <a:extLst>
              <a:ext uri="{FF2B5EF4-FFF2-40B4-BE49-F238E27FC236}">
                <a16:creationId xmlns:a16="http://schemas.microsoft.com/office/drawing/2014/main" id="{3AD0416F-346E-42D1-B65D-00701CCEE6B0}"/>
              </a:ext>
            </a:extLst>
          </p:cNvPr>
          <p:cNvSpPr/>
          <p:nvPr/>
        </p:nvSpPr>
        <p:spPr bwMode="auto">
          <a:xfrm>
            <a:off x="10189935" y="1615750"/>
            <a:ext cx="1439625" cy="617560"/>
          </a:xfrm>
          <a:prstGeom prst="wedgeRoundRectCallout">
            <a:avLst>
              <a:gd name="adj1" fmla="val -52381"/>
              <a:gd name="adj2" fmla="val 1258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&lt;main&gt;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5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sidebar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left / right navigation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&lt;Aside&gt;&lt;/aside&gt;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D0C7BA-48B2-4DCC-B896-E128D7728C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450B1EB-2647-4300-8742-9F38AAC04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88" y="1854411"/>
            <a:ext cx="8322832" cy="304619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&lt;aside&gt;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Recent posts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Our Response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Her Story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Greatest Challenges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&lt;/aside&gt;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219BE3BA-DD0B-4B43-966E-8FE9735E7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860" y="4221089"/>
            <a:ext cx="8998781" cy="24091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03464AAD-ECDE-4E5E-9D09-5D8EEF1630EC}"/>
              </a:ext>
            </a:extLst>
          </p:cNvPr>
          <p:cNvSpPr/>
          <p:nvPr/>
        </p:nvSpPr>
        <p:spPr bwMode="auto">
          <a:xfrm>
            <a:off x="9065228" y="3501008"/>
            <a:ext cx="1295991" cy="517984"/>
          </a:xfrm>
          <a:prstGeom prst="wedgeRoundRectCallout">
            <a:avLst>
              <a:gd name="adj1" fmla="val 43026"/>
              <a:gd name="adj2" fmla="val 116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&lt;aside&gt;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62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05598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sz="3600" dirty="0"/>
              <a:t>A document / section footer</a:t>
            </a:r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r>
              <a:rPr lang="en-US" dirty="0"/>
              <a:t>A footer typically contains:</a:t>
            </a:r>
          </a:p>
          <a:p>
            <a:pPr lvl="1"/>
            <a:r>
              <a:rPr lang="en-US" sz="3200" dirty="0"/>
              <a:t>Navigation links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Copyright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&lt;Footer&gt;&lt;/footer&gt;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B39CF0-F86E-438D-9061-7264F63CE1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06C0D15-AE8E-4670-B161-F0F2A10E4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453" y="1955260"/>
            <a:ext cx="6073418" cy="241849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&lt;footer&gt;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Posted by: Hege Refsnes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&lt;p&gt;&lt;a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"someone@exam.uk"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b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      </a:t>
            </a:r>
            <a:r>
              <a:rPr lang="en-GB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2021 Task 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Board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&lt;/a&gt;&lt;/p&gt;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&amp;copy;copyright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&lt;/footer&gt;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98A71243-C515-4BC4-B554-1A774B3C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778" y="1481184"/>
            <a:ext cx="4850750" cy="4769225"/>
          </a:xfrm>
          <a:prstGeom prst="rect">
            <a:avLst/>
          </a:prstGeom>
        </p:spPr>
      </p:pic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6438E024-59D7-43B4-957F-0A2823DB2A14}"/>
              </a:ext>
            </a:extLst>
          </p:cNvPr>
          <p:cNvSpPr/>
          <p:nvPr/>
        </p:nvSpPr>
        <p:spPr bwMode="auto">
          <a:xfrm>
            <a:off x="5106259" y="5375021"/>
            <a:ext cx="1484613" cy="572546"/>
          </a:xfrm>
          <a:prstGeom prst="wedgeRoundRectCallout">
            <a:avLst>
              <a:gd name="adj1" fmla="val 78847"/>
              <a:gd name="adj2" fmla="val 53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&lt;footer&gt;</a:t>
            </a:r>
          </a:p>
        </p:txBody>
      </p:sp>
    </p:spTree>
    <p:extLst>
      <p:ext uri="{BB962C8B-B14F-4D97-AF65-F5344CB8AC3E}">
        <p14:creationId xmlns:p14="http://schemas.microsoft.com/office/powerpoint/2010/main" val="2336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Represents a standalone section</a:t>
            </a:r>
          </a:p>
          <a:p>
            <a:pPr lvl="1"/>
            <a:r>
              <a:rPr lang="en-US" dirty="0"/>
              <a:t>Typically followed by a heading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42779" lvl="1" indent="0">
              <a:buNone/>
            </a:pPr>
            <a:endParaRPr lang="en-US" dirty="0"/>
          </a:p>
          <a:p>
            <a:pPr>
              <a:spcBef>
                <a:spcPts val="2399"/>
              </a:spcBef>
            </a:pPr>
            <a:r>
              <a:rPr lang="en-GB" dirty="0"/>
              <a:t>Sections may have header,</a:t>
            </a:r>
            <a:br>
              <a:rPr lang="en-GB" dirty="0"/>
            </a:br>
            <a:r>
              <a:rPr lang="en-GB" dirty="0"/>
              <a:t>several articles, and footer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&lt;Section&gt;&lt;/section&gt;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80155AC-3D10-4CE0-BEFB-79D8537DB0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258F0E6-0A48-4891-B97F-8DD4F6CF9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74" y="2672518"/>
            <a:ext cx="5295651" cy="192617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&lt;section&gt;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Heading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&lt;img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00FF"/>
                </a:solidFill>
                <a:latin typeface="Consolas" panose="020B0609020204030204" pitchFamily="49" charset="0"/>
              </a:rPr>
              <a:t>"bird.jpg"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1A7F6DE1-3CE8-4E21-89CF-DAE6C7964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727" y="1831381"/>
            <a:ext cx="5295651" cy="3867468"/>
          </a:xfrm>
          <a:prstGeom prst="rect">
            <a:avLst/>
          </a:prstGeom>
        </p:spPr>
      </p:pic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73458315-F9D4-4C47-806F-D0C75C7F27A6}"/>
              </a:ext>
            </a:extLst>
          </p:cNvPr>
          <p:cNvSpPr/>
          <p:nvPr/>
        </p:nvSpPr>
        <p:spPr bwMode="auto">
          <a:xfrm>
            <a:off x="6006025" y="3472691"/>
            <a:ext cx="1574590" cy="584848"/>
          </a:xfrm>
          <a:prstGeom prst="wedgeRoundRectCallout">
            <a:avLst>
              <a:gd name="adj1" fmla="val 74240"/>
              <a:gd name="adj2" fmla="val -310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&lt;section&gt;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4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Represents a </a:t>
            </a:r>
            <a:r>
              <a:rPr lang="en-US" b="1" dirty="0">
                <a:solidFill>
                  <a:schemeClr val="bg1"/>
                </a:solidFill>
              </a:rPr>
              <a:t>self-contained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in a document, page, application, or site</a:t>
            </a:r>
            <a:endParaRPr lang="bg-BG" dirty="0"/>
          </a:p>
          <a:p>
            <a:r>
              <a:rPr lang="en-US" dirty="0"/>
              <a:t>Intended to be </a:t>
            </a:r>
            <a:r>
              <a:rPr lang="en-US" b="1" dirty="0">
                <a:solidFill>
                  <a:schemeClr val="bg1"/>
                </a:solidFill>
              </a:rPr>
              <a:t>independently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distributable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Forum post</a:t>
            </a:r>
          </a:p>
          <a:p>
            <a:pPr lvl="1"/>
            <a:r>
              <a:rPr lang="en-US" dirty="0"/>
              <a:t>Magazine</a:t>
            </a:r>
          </a:p>
          <a:p>
            <a:pPr lvl="1"/>
            <a:r>
              <a:rPr lang="en-US" dirty="0"/>
              <a:t>Newspaper article</a:t>
            </a:r>
          </a:p>
          <a:p>
            <a:pPr lvl="1"/>
            <a:r>
              <a:rPr lang="en-US" dirty="0"/>
              <a:t>Blog entry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&lt;Article&gt;&lt;/article&gt;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A9771A-386C-484B-B3EC-629C01CE2C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085A869-C6BE-4052-AC92-A7AEE4009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450" y="1314552"/>
            <a:ext cx="3689039" cy="19446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&lt;article&gt;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Tips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&lt;p&gt;Tip #1 …&lt;/p&gt;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&lt;/article&gt;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73D1594C-1C6A-4FE2-B089-4FABB08EC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587" y="3471904"/>
            <a:ext cx="4376571" cy="3196253"/>
          </a:xfrm>
          <a:prstGeom prst="rect">
            <a:avLst/>
          </a:prstGeom>
        </p:spPr>
      </p:pic>
      <p:sp>
        <p:nvSpPr>
          <p:cNvPr id="9" name="Rounded Rectangular Callout 1">
            <a:extLst>
              <a:ext uri="{FF2B5EF4-FFF2-40B4-BE49-F238E27FC236}">
                <a16:creationId xmlns:a16="http://schemas.microsoft.com/office/drawing/2014/main" id="{4964FB05-9F16-4BF2-AEE2-2924AE6A9EB5}"/>
              </a:ext>
            </a:extLst>
          </p:cNvPr>
          <p:cNvSpPr/>
          <p:nvPr/>
        </p:nvSpPr>
        <p:spPr bwMode="auto">
          <a:xfrm>
            <a:off x="8500227" y="5070030"/>
            <a:ext cx="1669861" cy="617560"/>
          </a:xfrm>
          <a:prstGeom prst="wedgeRoundRectCallout">
            <a:avLst>
              <a:gd name="adj1" fmla="val -90643"/>
              <a:gd name="adj2" fmla="val -348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article&gt;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70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and Articles – Example</a:t>
            </a:r>
          </a:p>
        </p:txBody>
      </p:sp>
      <p:pic>
        <p:nvPicPr>
          <p:cNvPr id="5" name="Picture 2" descr="How To Make Guides (Collections of Content) in WordPress | CSS-Tricks">
            <a:extLst>
              <a:ext uri="{FF2B5EF4-FFF2-40B4-BE49-F238E27FC236}">
                <a16:creationId xmlns:a16="http://schemas.microsoft.com/office/drawing/2014/main" id="{BE9880AA-3E2B-4B63-A419-7BDD1F61C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8" t="6167" r="18448" b="19164"/>
          <a:stretch/>
        </p:blipFill>
        <p:spPr bwMode="auto">
          <a:xfrm>
            <a:off x="2513071" y="1269564"/>
            <a:ext cx="7906852" cy="4830003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276873" y="3672644"/>
            <a:ext cx="1495205" cy="617560"/>
          </a:xfrm>
          <a:prstGeom prst="wedgeRoundRectCallout">
            <a:avLst>
              <a:gd name="adj1" fmla="val 66385"/>
              <a:gd name="adj2" fmla="val 10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&lt;section&gt;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4701365" y="1750808"/>
            <a:ext cx="1529847" cy="572572"/>
          </a:xfrm>
          <a:prstGeom prst="wedgeRoundRectCallout">
            <a:avLst>
              <a:gd name="adj1" fmla="val -71424"/>
              <a:gd name="adj2" fmla="val 501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header&gt;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Double Brace 12"/>
          <p:cNvSpPr/>
          <p:nvPr/>
        </p:nvSpPr>
        <p:spPr>
          <a:xfrm>
            <a:off x="2051080" y="2055756"/>
            <a:ext cx="8813678" cy="4043810"/>
          </a:xfrm>
          <a:prstGeom prst="bracePair">
            <a:avLst>
              <a:gd name="adj" fmla="val 4322"/>
            </a:avLst>
          </a:prstGeom>
          <a:ln>
            <a:solidFill>
              <a:schemeClr val="accent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F1DAE91D-96A5-4360-A2DF-FE23293E8FD0}"/>
              </a:ext>
            </a:extLst>
          </p:cNvPr>
          <p:cNvSpPr/>
          <p:nvPr/>
        </p:nvSpPr>
        <p:spPr bwMode="auto">
          <a:xfrm>
            <a:off x="7445650" y="4626472"/>
            <a:ext cx="1529847" cy="572572"/>
          </a:xfrm>
          <a:prstGeom prst="wedgeRoundRectCallout">
            <a:avLst>
              <a:gd name="adj1" fmla="val -66284"/>
              <a:gd name="adj2" fmla="val 295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article&gt;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ounded Rectangular Callout 1">
            <a:extLst>
              <a:ext uri="{FF2B5EF4-FFF2-40B4-BE49-F238E27FC236}">
                <a16:creationId xmlns:a16="http://schemas.microsoft.com/office/drawing/2014/main" id="{7BE4F108-C4AE-468E-98C6-5186AC8556CC}"/>
              </a:ext>
            </a:extLst>
          </p:cNvPr>
          <p:cNvSpPr/>
          <p:nvPr/>
        </p:nvSpPr>
        <p:spPr bwMode="auto">
          <a:xfrm>
            <a:off x="8975496" y="2231529"/>
            <a:ext cx="1014932" cy="572572"/>
          </a:xfrm>
          <a:prstGeom prst="wedgeRoundRectCallout">
            <a:avLst>
              <a:gd name="adj1" fmla="val -95637"/>
              <a:gd name="adj2" fmla="val 278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h1&gt;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99D71641-760B-422F-BA70-CF1641431355}"/>
              </a:ext>
            </a:extLst>
          </p:cNvPr>
          <p:cNvSpPr/>
          <p:nvPr/>
        </p:nvSpPr>
        <p:spPr bwMode="auto">
          <a:xfrm>
            <a:off x="7040754" y="3632241"/>
            <a:ext cx="1014932" cy="572572"/>
          </a:xfrm>
          <a:prstGeom prst="wedgeRoundRectCallout">
            <a:avLst>
              <a:gd name="adj1" fmla="val -81109"/>
              <a:gd name="adj2" fmla="val 39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h1&gt;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D2EB241-177B-46CF-BAA3-61CC6EA5C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689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Represents self-contained content</a:t>
            </a:r>
          </a:p>
          <a:p>
            <a:r>
              <a:rPr lang="en-US" dirty="0"/>
              <a:t>Frequently with a caption </a:t>
            </a:r>
            <a:r>
              <a:rPr lang="en-US" b="1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figcaption</a:t>
            </a:r>
            <a:r>
              <a:rPr lang="en-US" b="1" dirty="0">
                <a:solidFill>
                  <a:schemeClr val="bg1"/>
                </a:solidFill>
              </a:rPr>
              <a:t>"</a:t>
            </a:r>
          </a:p>
          <a:p>
            <a:r>
              <a:rPr lang="en-US" dirty="0"/>
              <a:t>Typically referenced as a single unit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&lt;Figure&gt;&lt;/figure&gt;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F321DDE-F726-4EFB-8923-FE334967A5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68B29A8-844C-489D-9DA5-65EC9D69E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44" y="3290495"/>
            <a:ext cx="6880028" cy="310773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&lt;figure&gt;</a:t>
            </a:r>
            <a:endParaRPr lang="en-GB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&lt;img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noProof="1">
                <a:solidFill>
                  <a:srgbClr val="0000FF"/>
                </a:solidFill>
                <a:latin typeface="Consolas" panose="020B0609020204030204" pitchFamily="49" charset="0"/>
              </a:rPr>
              <a:t>"pic_trulli.jpg"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noProof="1">
                <a:solidFill>
                  <a:srgbClr val="0000FF"/>
                </a:solidFill>
                <a:latin typeface="Consolas" panose="020B0609020204030204" pitchFamily="49" charset="0"/>
              </a:rPr>
              <a:t>"Trulli"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&lt;figcaption&gt;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Fig.1 Trulli, Puglia, Italy.  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&lt;/figcaption&gt;</a:t>
            </a:r>
            <a:endParaRPr lang="en-GB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&lt;/figure&gt;</a:t>
            </a:r>
            <a:endParaRPr lang="en-GB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8EFE586E-4CFD-4B5C-A817-01D4F14CB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009" y="2484248"/>
            <a:ext cx="4729774" cy="369922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41D454C3-0E96-4D50-BF64-D8E408ACD14B}"/>
              </a:ext>
            </a:extLst>
          </p:cNvPr>
          <p:cNvSpPr/>
          <p:nvPr/>
        </p:nvSpPr>
        <p:spPr bwMode="auto">
          <a:xfrm>
            <a:off x="5826070" y="3209316"/>
            <a:ext cx="1450216" cy="617560"/>
          </a:xfrm>
          <a:prstGeom prst="wedgeRoundRectCallout">
            <a:avLst>
              <a:gd name="adj1" fmla="val 68358"/>
              <a:gd name="adj2" fmla="val 31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&lt;figure&gt;</a:t>
            </a:r>
          </a:p>
        </p:txBody>
      </p:sp>
    </p:spTree>
    <p:extLst>
      <p:ext uri="{BB962C8B-B14F-4D97-AF65-F5344CB8AC3E}">
        <p14:creationId xmlns:p14="http://schemas.microsoft.com/office/powerpoint/2010/main" val="293752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707"/>
            <a:ext cx="6129001" cy="552732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&lt;details&gt;</a:t>
            </a:r>
            <a:r>
              <a:rPr lang="en-US" dirty="0"/>
              <a:t> – additional details that the user can view or hide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summary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– defines </a:t>
            </a:r>
            <a:r>
              <a:rPr lang="en-GB" dirty="0"/>
              <a:t>a visible heading for the 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&lt;details&gt;</a:t>
            </a:r>
            <a:r>
              <a:rPr lang="en-GB" dirty="0"/>
              <a:t> 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&lt;Details&gt; + &lt;Summary&gt;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4CD62-C417-4083-9C34-A3FA1B2E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78" y="4582819"/>
            <a:ext cx="7558031" cy="181540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&lt;details&gt;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&lt;summary&gt;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Some details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&lt;/summary&gt;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More info about the details.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&lt;/details&gt;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r="31636"/>
          <a:stretch/>
        </p:blipFill>
        <p:spPr>
          <a:xfrm>
            <a:off x="6446647" y="1277229"/>
            <a:ext cx="5308617" cy="364866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23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10000721" y="1709992"/>
            <a:ext cx="1880247" cy="617560"/>
          </a:xfrm>
          <a:prstGeom prst="wedgeRoundRectCallout">
            <a:avLst>
              <a:gd name="adj1" fmla="val -66100"/>
              <a:gd name="adj2" fmla="val 620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&lt;summary&gt;</a:t>
            </a:r>
          </a:p>
        </p:txBody>
      </p:sp>
      <p:sp>
        <p:nvSpPr>
          <p:cNvPr id="24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4656376" y="3783790"/>
            <a:ext cx="1475353" cy="617560"/>
          </a:xfrm>
          <a:prstGeom prst="wedgeRoundRectCallout">
            <a:avLst>
              <a:gd name="adj1" fmla="val 46829"/>
              <a:gd name="adj2" fmla="val -137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&lt;details&gt; </a:t>
            </a:r>
          </a:p>
        </p:txBody>
      </p:sp>
      <p:sp>
        <p:nvSpPr>
          <p:cNvPr id="25" name="Double Brace 24"/>
          <p:cNvSpPr/>
          <p:nvPr/>
        </p:nvSpPr>
        <p:spPr>
          <a:xfrm>
            <a:off x="6131729" y="2327553"/>
            <a:ext cx="5938453" cy="1811807"/>
          </a:xfrm>
          <a:prstGeom prst="bracePair">
            <a:avLst>
              <a:gd name="adj" fmla="val 6705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921002" y="4880901"/>
            <a:ext cx="1475353" cy="617560"/>
          </a:xfrm>
          <a:prstGeom prst="wedgeRoundRectCallout">
            <a:avLst>
              <a:gd name="adj1" fmla="val -62105"/>
              <a:gd name="adj2" fmla="val -1353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&lt;details&gt; 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149377C-20BC-45B3-853A-F6F0E5ACC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674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4" grpId="0" animBg="1"/>
      <p:bldP spid="25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7433663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&lt;time&gt;</a:t>
            </a:r>
            <a:r>
              <a:rPr lang="en-US" sz="3199" dirty="0"/>
              <a:t> – </a:t>
            </a:r>
            <a:r>
              <a:rPr lang="en-GB" sz="3199" dirty="0"/>
              <a:t>a human-readable time</a:t>
            </a:r>
          </a:p>
          <a:p>
            <a:pPr lvl="1">
              <a:buClr>
                <a:schemeClr val="tx1"/>
              </a:buClr>
            </a:pPr>
            <a:r>
              <a:rPr lang="en-US" sz="2799" dirty="0"/>
              <a:t>Search engines can produce smarter results</a:t>
            </a:r>
          </a:p>
          <a:p>
            <a:pPr lvl="1">
              <a:buClr>
                <a:schemeClr val="tx1"/>
              </a:buClr>
            </a:pPr>
            <a:endParaRPr lang="en-US" sz="2399" dirty="0"/>
          </a:p>
          <a:p>
            <a:pPr marL="442779" lvl="1" indent="0">
              <a:buClr>
                <a:schemeClr val="tx1"/>
              </a:buClr>
              <a:buNone/>
            </a:pPr>
            <a:endParaRPr lang="en-US" sz="900" dirty="0"/>
          </a:p>
          <a:p>
            <a:pPr>
              <a:spcBef>
                <a:spcPts val="1799"/>
              </a:spcBef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address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199" dirty="0"/>
              <a:t> – </a:t>
            </a:r>
            <a:r>
              <a:rPr lang="en-GB" sz="3199" dirty="0"/>
              <a:t>contact  information for site author / owner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&lt;Time&gt; + &lt;Address&gt;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4CD62-C417-4083-9C34-A3FA1B2E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31" y="4688673"/>
            <a:ext cx="6267935" cy="156925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&lt;address&gt;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"mailto:tony@gmail.com"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b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tony@gmail.com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&lt;/address&gt;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679D14-668D-4E49-AADF-A94FEE333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31" y="2484247"/>
            <a:ext cx="6267935" cy="83078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We open at 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&lt;time&gt;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10:00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&lt;/time&gt;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every morning.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028" r="1734"/>
          <a:stretch/>
        </p:blipFill>
        <p:spPr>
          <a:xfrm>
            <a:off x="7602771" y="189844"/>
            <a:ext cx="4431682" cy="571351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00B3C9E6-B7B4-4511-8BF2-3AE2A1479E36}"/>
              </a:ext>
            </a:extLst>
          </p:cNvPr>
          <p:cNvSpPr/>
          <p:nvPr/>
        </p:nvSpPr>
        <p:spPr bwMode="auto">
          <a:xfrm>
            <a:off x="9825599" y="1196707"/>
            <a:ext cx="1610318" cy="617560"/>
          </a:xfrm>
          <a:prstGeom prst="wedgeRoundRectCallout">
            <a:avLst>
              <a:gd name="adj1" fmla="val -71592"/>
              <a:gd name="adj2" fmla="val 437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&lt;address&gt; </a:t>
            </a:r>
          </a:p>
        </p:txBody>
      </p:sp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E690CB59-896C-4FA2-A9B0-9C908CF7CA84}"/>
              </a:ext>
            </a:extLst>
          </p:cNvPr>
          <p:cNvSpPr/>
          <p:nvPr/>
        </p:nvSpPr>
        <p:spPr bwMode="auto">
          <a:xfrm>
            <a:off x="9020240" y="3037293"/>
            <a:ext cx="1160435" cy="617560"/>
          </a:xfrm>
          <a:prstGeom prst="wedgeRoundRectCallout">
            <a:avLst>
              <a:gd name="adj1" fmla="val 72803"/>
              <a:gd name="adj2" fmla="val 341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&lt;time&gt; 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EF8F43F-1654-4A8A-9C0D-617133BD64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83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574DF82B-0A64-45B1-A8BE-320E82CF003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Collect User Input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351722-A8AF-4744-8455-EDAEC29BE0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22DDE94-E919-46CA-9634-C1D6A9AD1D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CFCFDC-DE32-4FEF-8C2D-56130CCDFF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35" y="1539493"/>
            <a:ext cx="2167530" cy="216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1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Semantic HTML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Semantic Tags</a:t>
            </a:r>
            <a:endParaRPr lang="bg-BG" sz="40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Forms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Tables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403483-9EA5-4DEE-9355-6F4EC8F81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5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form</a:t>
            </a:r>
            <a:r>
              <a:rPr lang="en-US" sz="3600" dirty="0"/>
              <a:t> - a document section</a:t>
            </a:r>
          </a:p>
          <a:p>
            <a:pPr lvl="1"/>
            <a:r>
              <a:rPr lang="en-US" sz="3200" dirty="0"/>
              <a:t>Contains interactive controls for submitting information</a:t>
            </a:r>
          </a:p>
          <a:p>
            <a:pPr lvl="1"/>
            <a:r>
              <a:rPr lang="en-US" sz="3200" dirty="0"/>
              <a:t>Takes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  <a:r>
              <a:rPr lang="en-US" sz="3200" dirty="0"/>
              <a:t> from the site </a:t>
            </a:r>
            <a:r>
              <a:rPr lang="en-US" sz="3200" b="1" dirty="0">
                <a:solidFill>
                  <a:schemeClr val="bg1"/>
                </a:solidFill>
              </a:rPr>
              <a:t>visitor</a:t>
            </a:r>
            <a:r>
              <a:rPr lang="en-US" sz="3200" dirty="0"/>
              <a:t> and posts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BB0917C-BAAB-49AB-AAD0-A341FCC87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CBDAB228-039D-4061-BBBF-953E8FCAA531}"/>
              </a:ext>
            </a:extLst>
          </p:cNvPr>
          <p:cNvSpPr txBox="1"/>
          <p:nvPr/>
        </p:nvSpPr>
        <p:spPr>
          <a:xfrm>
            <a:off x="472009" y="3379969"/>
            <a:ext cx="7774878" cy="243341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"fname"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First name: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&lt;/label&gt;&lt;br&gt;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"fname"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b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"fname"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"John"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&gt;&lt;br&gt;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2" descr="Filling out PDF Forms with PDFtk and PHP - SitePoint">
            <a:extLst>
              <a:ext uri="{FF2B5EF4-FFF2-40B4-BE49-F238E27FC236}">
                <a16:creationId xmlns:a16="http://schemas.microsoft.com/office/drawing/2014/main" id="{9505084B-EB7F-46A6-98D0-EAA782777F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64448" y="3159073"/>
            <a:ext cx="3644050" cy="348209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2E468A63-2408-4A80-9605-C875FF23203F}"/>
              </a:ext>
            </a:extLst>
          </p:cNvPr>
          <p:cNvSpPr/>
          <p:nvPr/>
        </p:nvSpPr>
        <p:spPr bwMode="auto">
          <a:xfrm>
            <a:off x="9857274" y="3338642"/>
            <a:ext cx="2079463" cy="854585"/>
          </a:xfrm>
          <a:prstGeom prst="wedgeRoundRectCallout">
            <a:avLst>
              <a:gd name="adj1" fmla="val -49307"/>
              <a:gd name="adj2" fmla="val 79674"/>
              <a:gd name="adj3" fmla="val 16667"/>
            </a:avLst>
          </a:prstGeom>
          <a:solidFill>
            <a:srgbClr val="4F6984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&lt;input </a:t>
            </a:r>
          </a:p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type="text"&gt;</a:t>
            </a:r>
          </a:p>
        </p:txBody>
      </p:sp>
    </p:spTree>
    <p:extLst>
      <p:ext uri="{BB962C8B-B14F-4D97-AF65-F5344CB8AC3E}">
        <p14:creationId xmlns:p14="http://schemas.microsoft.com/office/powerpoint/2010/main" val="303861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Action</a:t>
            </a:r>
            <a:r>
              <a:rPr lang="en-US" sz="3600" dirty="0"/>
              <a:t> - used to specify where the form data is to be sent to the server after submission of the form</a:t>
            </a:r>
          </a:p>
          <a:p>
            <a:pPr>
              <a:buClr>
                <a:schemeClr val="tx1"/>
              </a:buClr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Method</a:t>
            </a:r>
            <a:r>
              <a:rPr lang="en-US" sz="3600" dirty="0"/>
              <a:t> - The HTTP method that the browser uses to submit the form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3200" dirty="0"/>
              <a:t> - Corresponds to </a:t>
            </a:r>
            <a:r>
              <a:rPr lang="en-US" sz="3200" b="1" dirty="0">
                <a:solidFill>
                  <a:schemeClr val="bg1"/>
                </a:solidFill>
              </a:rPr>
              <a:t>HTTP POST </a:t>
            </a:r>
            <a:r>
              <a:rPr lang="en-US" sz="3199" dirty="0"/>
              <a:t> (hides posted form data)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3200" dirty="0"/>
              <a:t> - Corresponds to </a:t>
            </a:r>
            <a:r>
              <a:rPr lang="en-US" sz="3200" b="1" dirty="0">
                <a:solidFill>
                  <a:schemeClr val="bg1"/>
                </a:solidFill>
              </a:rPr>
              <a:t>HTTP GET</a:t>
            </a:r>
            <a:r>
              <a:rPr lang="en-US" sz="3199" dirty="0"/>
              <a:t> (shows form data in the URL)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0787F08-19C2-44A1-B93D-789E5B786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Текстово поле 10">
            <a:extLst>
              <a:ext uri="{FF2B5EF4-FFF2-40B4-BE49-F238E27FC236}">
                <a16:creationId xmlns:a16="http://schemas.microsoft.com/office/drawing/2014/main" id="{4BD61A2A-8E81-4AA2-ADF1-6B8941C36787}"/>
              </a:ext>
            </a:extLst>
          </p:cNvPr>
          <p:cNvSpPr txBox="1"/>
          <p:nvPr/>
        </p:nvSpPr>
        <p:spPr>
          <a:xfrm>
            <a:off x="696000" y="2484000"/>
            <a:ext cx="611840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"register.php"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… /&gt;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75B1695-86BC-4F2D-A971-F086B16ABB54}"/>
              </a:ext>
            </a:extLst>
          </p:cNvPr>
          <p:cNvSpPr txBox="1"/>
          <p:nvPr/>
        </p:nvSpPr>
        <p:spPr>
          <a:xfrm>
            <a:off x="6096000" y="5921866"/>
            <a:ext cx="4453840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"GET"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… /&gt;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4463DE92-0D5A-4485-BF8B-8731CF149F98}"/>
              </a:ext>
            </a:extLst>
          </p:cNvPr>
          <p:cNvSpPr txBox="1"/>
          <p:nvPr/>
        </p:nvSpPr>
        <p:spPr>
          <a:xfrm>
            <a:off x="694431" y="5920945"/>
            <a:ext cx="4453840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… /&gt;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9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&lt;input&gt;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dirty="0"/>
              <a:t>element is the most important form element</a:t>
            </a:r>
          </a:p>
          <a:p>
            <a:pPr>
              <a:buClr>
                <a:schemeClr val="tx1"/>
              </a:buClr>
            </a:pPr>
            <a:r>
              <a:rPr lang="en-US" dirty="0"/>
              <a:t>It can be displayed in several ways, depending on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attribute:</a:t>
            </a:r>
          </a:p>
          <a:p>
            <a:pPr lvl="1"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text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lvl="1"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number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password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email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search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– Input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071" y="3634747"/>
            <a:ext cx="6045921" cy="212184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2521089-EAC7-43AE-B2CD-F3FC22CF6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664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 txBox="1">
            <a:spLocks/>
          </p:cNvSpPr>
          <p:nvPr/>
        </p:nvSpPr>
        <p:spPr>
          <a:xfrm>
            <a:off x="6096000" y="1196707"/>
            <a:ext cx="5904060" cy="552732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submit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button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file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bg-BG" sz="2799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sz="27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sz="27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– Input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5904060" cy="5527326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checkbox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radio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799" b="1" dirty="0">
                <a:latin typeface="Consolas" panose="020B0609020204030204" pitchFamily="49" charset="0"/>
              </a:rPr>
              <a:t>range</a:t>
            </a:r>
            <a:r>
              <a:rPr lang="en-GB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marL="442779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bg-BG" sz="27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sz="27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sz="2799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08" y="3130773"/>
            <a:ext cx="7988166" cy="331244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6578954" y="2955062"/>
            <a:ext cx="2487281" cy="536251"/>
          </a:xfrm>
          <a:prstGeom prst="wedgeRoundRectCallout">
            <a:avLst>
              <a:gd name="adj1" fmla="val -63586"/>
              <a:gd name="adj2" fmla="val 47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checkbox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9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562502" y="3619693"/>
            <a:ext cx="2032327" cy="439145"/>
          </a:xfrm>
          <a:prstGeom prst="wedgeRoundRectCallout">
            <a:avLst>
              <a:gd name="adj1" fmla="val -68785"/>
              <a:gd name="adj2" fmla="val 384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radio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9066233" y="4219318"/>
            <a:ext cx="2040910" cy="439145"/>
          </a:xfrm>
          <a:prstGeom prst="wedgeRoundRectCallout">
            <a:avLst>
              <a:gd name="adj1" fmla="val -71993"/>
              <a:gd name="adj2" fmla="val 330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range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382788" y="4832047"/>
            <a:ext cx="2158824" cy="439145"/>
          </a:xfrm>
          <a:prstGeom prst="wedgeRoundRectCallout">
            <a:avLst>
              <a:gd name="adj1" fmla="val -138156"/>
              <a:gd name="adj2" fmla="val 17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submit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12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208848" y="5416552"/>
            <a:ext cx="2332764" cy="439145"/>
          </a:xfrm>
          <a:prstGeom prst="wedgeRoundRectCallout">
            <a:avLst>
              <a:gd name="adj1" fmla="val -74561"/>
              <a:gd name="adj2" fmla="val 126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button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13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208848" y="6004072"/>
            <a:ext cx="2332764" cy="439145"/>
          </a:xfrm>
          <a:prstGeom prst="wedgeRoundRectCallout">
            <a:avLst>
              <a:gd name="adj1" fmla="val -96874"/>
              <a:gd name="adj2" fmla="val -129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file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5C4413D-EF0B-41BD-A33D-344737A1D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89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Buttons – Example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07431" y="1449517"/>
            <a:ext cx="10977141" cy="24334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"/register.php"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"get"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Female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How Make Registration Form In PHP Using MySQL Database Conn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42" y="4148814"/>
            <a:ext cx="4678781" cy="235534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7220708" y="4524671"/>
            <a:ext cx="2069460" cy="513269"/>
          </a:xfrm>
          <a:prstGeom prst="wedgeRoundRectCallout">
            <a:avLst>
              <a:gd name="adj1" fmla="val -65793"/>
              <a:gd name="adj2" fmla="val 54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type="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radio</a:t>
            </a:r>
            <a:r>
              <a:rPr lang="en-US" sz="2399" b="1" dirty="0">
                <a:solidFill>
                  <a:schemeClr val="bg2"/>
                </a:solidFill>
              </a:rPr>
              <a:t>"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9AECF2D-3818-44CC-8778-CE669E9318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50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DB40F-8B10-4D00-BF37-5F88AE5EEB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input </a:t>
            </a:r>
            <a:r>
              <a:rPr lang="en-US" b="1" dirty="0"/>
              <a:t>validation</a:t>
            </a:r>
            <a:r>
              <a:rPr lang="en-US" dirty="0"/>
              <a:t> is done automatically by the browser based on </a:t>
            </a:r>
            <a:r>
              <a:rPr lang="en-US" b="1" dirty="0">
                <a:solidFill>
                  <a:schemeClr val="bg1"/>
                </a:solidFill>
              </a:rPr>
              <a:t>special attributes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The validation only </a:t>
            </a:r>
            <a:r>
              <a:rPr lang="en-US" b="1" dirty="0">
                <a:solidFill>
                  <a:schemeClr val="bg1"/>
                </a:solidFill>
              </a:rPr>
              <a:t>occurs</a:t>
            </a:r>
            <a:r>
              <a:rPr lang="en-US" dirty="0"/>
              <a:t> when attempting to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 the form</a:t>
            </a:r>
          </a:p>
          <a:p>
            <a:r>
              <a:rPr lang="en-US" dirty="0"/>
              <a:t>Inputs which are </a:t>
            </a: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 will not trigger validation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583900-4267-4F6D-A6B0-605B0375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7921FC-5199-4024-8D79-CF90DE91DE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E80F194-3841-462D-999D-BEC1A7BBA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12" y="2726103"/>
            <a:ext cx="4363863" cy="95385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b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rrow: Right 1">
            <a:extLst>
              <a:ext uri="{FF2B5EF4-FFF2-40B4-BE49-F238E27FC236}">
                <a16:creationId xmlns:a16="http://schemas.microsoft.com/office/drawing/2014/main" id="{86F0ADB0-4B57-43E2-AF01-7BD31ACDE9FF}"/>
              </a:ext>
            </a:extLst>
          </p:cNvPr>
          <p:cNvSpPr/>
          <p:nvPr/>
        </p:nvSpPr>
        <p:spPr bwMode="auto">
          <a:xfrm>
            <a:off x="5443294" y="3045572"/>
            <a:ext cx="674824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2" descr="Form Validation Part 1: Constraint Validation in HTML | CSS-Tricks">
            <a:extLst>
              <a:ext uri="{FF2B5EF4-FFF2-40B4-BE49-F238E27FC236}">
                <a16:creationId xmlns:a16="http://schemas.microsoft.com/office/drawing/2014/main" id="{FB7D980E-3B89-4FD1-B397-908B576E0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884" y="2032310"/>
            <a:ext cx="4742015" cy="2341444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80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Email – simple validation for emails</a:t>
            </a:r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URL – validation for URL addresses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Telephone – validation for phone numbers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Fields – Examples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3242" y="1895620"/>
            <a:ext cx="7719721" cy="52308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3242" y="3381836"/>
            <a:ext cx="7719721" cy="52308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799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url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3242" y="4885138"/>
            <a:ext cx="7719721" cy="52308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799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tel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45702" y="1693046"/>
            <a:ext cx="3208798" cy="928232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45702" y="3114083"/>
            <a:ext cx="3208798" cy="1048715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736022" y="4893892"/>
            <a:ext cx="2668253" cy="514592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260FCFE8-FEC4-482A-B768-C7EB612E83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679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308" y="1269001"/>
            <a:ext cx="11700000" cy="53865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- specifies the initial value for an input field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- specifies the name of the input element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placeholder</a:t>
            </a:r>
            <a:r>
              <a:rPr lang="en-US" dirty="0"/>
              <a:t> - specifies a hint that describes the expected value of the input field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- the field must be filled out before submitting the form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autofocus</a:t>
            </a:r>
            <a:r>
              <a:rPr lang="en-US" dirty="0"/>
              <a:t> - the input should automatically get focus when the page load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 - specifies that the input field is disabled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min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max</a:t>
            </a:r>
            <a:r>
              <a:rPr lang="en-US" dirty="0"/>
              <a:t> - specify the minimum and maximum values</a:t>
            </a:r>
          </a:p>
          <a:p>
            <a:pPr lvl="2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Input Attributes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7BC9C8-C89E-46C3-8771-66EB41603E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014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– Examples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802" y="1457187"/>
            <a:ext cx="10970396" cy="147694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Email Address: </a:t>
            </a: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 </a:t>
            </a:r>
            <a:r>
              <a:rPr lang="en-US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999" b="1" noProof="1">
                <a:solidFill>
                  <a:srgbClr val="0070C0"/>
                </a:solidFill>
                <a:latin typeface="Consolas" panose="020B0609020204030204" pitchFamily="49" charset="0"/>
              </a:rPr>
              <a:t>"email"</a:t>
            </a: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size="48" </a:t>
            </a:r>
            <a:b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999" b="1" noProof="1">
                <a:solidFill>
                  <a:srgbClr val="0070C0"/>
                </a:solidFill>
                <a:latin typeface="Consolas" panose="020B0609020204030204" pitchFamily="49" charset="0"/>
              </a:rPr>
              <a:t>"email"</a:t>
            </a: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9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999" b="1" dirty="0">
                <a:solidFill>
                  <a:srgbClr val="0000FF"/>
                </a:solidFill>
                <a:latin typeface="Consolas" panose="020B0609020204030204" pitchFamily="49" charset="0"/>
              </a:rPr>
              <a:t>"true" </a:t>
            </a:r>
            <a:r>
              <a:rPr lang="en-US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autofocus</a:t>
            </a:r>
            <a:b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US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999" b="1" noProof="1">
                <a:solidFill>
                  <a:srgbClr val="0070C0"/>
                </a:solidFill>
                <a:latin typeface="Consolas" panose="020B0609020204030204" pitchFamily="49" charset="0"/>
              </a:rPr>
              <a:t>"Enter a valid email address"</a:t>
            </a:r>
            <a:r>
              <a:rPr lang="en-US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&gt;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98724" y="4792541"/>
            <a:ext cx="7809556" cy="1390482"/>
            <a:chOff x="1679154" y="4784486"/>
            <a:chExt cx="7811590" cy="139084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9154" y="4784486"/>
              <a:ext cx="7811590" cy="139084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5472" y="5874890"/>
              <a:ext cx="1777022" cy="300440"/>
            </a:xfrm>
            <a:prstGeom prst="rect">
              <a:avLst/>
            </a:prstGeom>
          </p:spPr>
        </p:pic>
      </p:grpSp>
      <p:sp>
        <p:nvSpPr>
          <p:cNvPr id="12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4792300" y="5920884"/>
            <a:ext cx="1481444" cy="439145"/>
          </a:xfrm>
          <a:prstGeom prst="wedgeRoundRectCallout">
            <a:avLst>
              <a:gd name="adj1" fmla="val -72237"/>
              <a:gd name="adj2" fmla="val -275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required</a:t>
            </a:r>
            <a:endParaRPr lang="en-US" sz="2399" b="1" dirty="0">
              <a:solidFill>
                <a:schemeClr val="bg2"/>
              </a:solidFill>
            </a:endParaRPr>
          </a:p>
        </p:txBody>
      </p:sp>
      <p:sp>
        <p:nvSpPr>
          <p:cNvPr id="13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7220707" y="4950346"/>
            <a:ext cx="1589586" cy="439145"/>
          </a:xfrm>
          <a:prstGeom prst="wedgeRoundRectCallout">
            <a:avLst>
              <a:gd name="adj1" fmla="val -83762"/>
              <a:gd name="adj2" fmla="val 75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autofocus</a:t>
            </a:r>
            <a:endParaRPr lang="en-US" sz="2399" b="1" dirty="0">
              <a:solidFill>
                <a:schemeClr val="bg2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090" y="3429000"/>
            <a:ext cx="7800032" cy="1228576"/>
          </a:xfrm>
          <a:prstGeom prst="rect">
            <a:avLst/>
          </a:prstGeom>
        </p:spPr>
      </p:pic>
      <p:sp>
        <p:nvSpPr>
          <p:cNvPr id="17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6860801" y="3622846"/>
            <a:ext cx="1949492" cy="514462"/>
          </a:xfrm>
          <a:prstGeom prst="wedgeRoundRectCallout">
            <a:avLst>
              <a:gd name="adj1" fmla="val -74147"/>
              <a:gd name="adj2" fmla="val 57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placeholder</a:t>
            </a:r>
            <a:endParaRPr lang="en-US" sz="2399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7935DFC-B4FA-4BAF-9188-D939A23DE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533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Label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&lt;label&gt;</a:t>
            </a:r>
            <a:r>
              <a:rPr lang="en-US" sz="3400" dirty="0"/>
              <a:t> - defines a label for the others forms elements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400" dirty="0"/>
              <a:t> attribute should be equal to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3400" dirty="0"/>
              <a:t> attribute of the related element to bind them together</a:t>
            </a:r>
          </a:p>
          <a:p>
            <a:pPr>
              <a:buClr>
                <a:schemeClr val="tx1"/>
              </a:buClr>
            </a:pPr>
            <a:endParaRPr lang="bg-BG" sz="3200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4F7D61F-E397-493D-BA8E-BEAE7CF63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4DA1B06F-FB74-44CB-BDDC-1A5FFBFAD22F}"/>
              </a:ext>
            </a:extLst>
          </p:cNvPr>
          <p:cNvSpPr txBox="1"/>
          <p:nvPr/>
        </p:nvSpPr>
        <p:spPr>
          <a:xfrm>
            <a:off x="472466" y="3375327"/>
            <a:ext cx="6253371" cy="206417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</a:p>
          <a:p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How Make Registration Form In PHP Using MySQL Database Connection">
            <a:extLst>
              <a:ext uri="{FF2B5EF4-FFF2-40B4-BE49-F238E27FC236}">
                <a16:creationId xmlns:a16="http://schemas.microsoft.com/office/drawing/2014/main" id="{D7984440-2E83-416D-B8FE-8132519EB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822" y="3089884"/>
            <a:ext cx="4678781" cy="235534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B5F0A62C-514A-4406-AF02-FA29DED35CBE}"/>
              </a:ext>
            </a:extLst>
          </p:cNvPr>
          <p:cNvSpPr/>
          <p:nvPr/>
        </p:nvSpPr>
        <p:spPr bwMode="auto">
          <a:xfrm>
            <a:off x="9605088" y="3240362"/>
            <a:ext cx="1124707" cy="454298"/>
          </a:xfrm>
          <a:prstGeom prst="wedgeRoundRectCallout">
            <a:avLst>
              <a:gd name="adj1" fmla="val -90169"/>
              <a:gd name="adj2" fmla="val 83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label</a:t>
            </a:r>
            <a:endParaRPr lang="en-US" sz="2399" b="1" dirty="0">
              <a:solidFill>
                <a:schemeClr val="bg2"/>
              </a:solidFill>
            </a:endParaRPr>
          </a:p>
        </p:txBody>
      </p:sp>
      <p:sp>
        <p:nvSpPr>
          <p:cNvPr id="12" name="Rounded Rectangle 1">
            <a:extLst>
              <a:ext uri="{FF2B5EF4-FFF2-40B4-BE49-F238E27FC236}">
                <a16:creationId xmlns:a16="http://schemas.microsoft.com/office/drawing/2014/main" id="{6A70F346-598F-413E-96A7-304214CB1641}"/>
              </a:ext>
            </a:extLst>
          </p:cNvPr>
          <p:cNvSpPr/>
          <p:nvPr/>
        </p:nvSpPr>
        <p:spPr bwMode="auto">
          <a:xfrm>
            <a:off x="8697673" y="3913757"/>
            <a:ext cx="629836" cy="314918"/>
          </a:xfrm>
          <a:prstGeom prst="round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291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E80289-7A1C-4778-9C0E-8C1389CA9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63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Fieldset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used to group related data in a form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&lt;legend&gt;</a:t>
            </a:r>
            <a:r>
              <a:rPr lang="en-US" dirty="0"/>
              <a:t> - defines a caption for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element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89D9EF2-2460-4A27-BF29-D6DA86D54C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8380717A-A7EA-4ECA-9928-683E6A0E29F9}"/>
              </a:ext>
            </a:extLst>
          </p:cNvPr>
          <p:cNvSpPr txBox="1"/>
          <p:nvPr/>
        </p:nvSpPr>
        <p:spPr>
          <a:xfrm>
            <a:off x="562443" y="2574224"/>
            <a:ext cx="6928195" cy="39104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&lt;fieldset&gt;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&lt;legend&gt;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Customer Details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&lt;/legend&gt;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"fName"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"lName"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&lt;/fieldset&gt;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&lt;fieldset&gt;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&lt;legend&gt;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Order Details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&lt;/legend&gt;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"quantity"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&lt;textarea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"remarks"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&gt;&lt;/textarea&gt;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&lt;/fieldset&gt;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D80CAD12-6CB4-42D4-BEC3-CD3FCA0537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43" y="2771975"/>
            <a:ext cx="3875596" cy="340131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206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Range Fields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0443" y="1343859"/>
            <a:ext cx="11311114" cy="448211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&lt;fieldset&gt;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&lt;label for="field_age"&gt;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</a:p>
          <a:p>
            <a:pPr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&lt;input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"number"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name="age" id="field_age"</a:t>
            </a:r>
            <a:b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"18"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"99"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"21"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1200"/>
              </a:spcBef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&lt;label for="field_sat"&gt;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Satisfaction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</a:p>
          <a:p>
            <a:pPr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&lt;input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"range"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name="satisfaction"</a:t>
            </a:r>
            <a:b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"1"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"5"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"3"</a:t>
            </a:r>
            <a:b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id="field_sat"&gt; (1-5)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&lt;/fieldset&gt;</a:t>
            </a:r>
            <a:endParaRPr lang="en-US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48" y="4418743"/>
            <a:ext cx="5107634" cy="2254264"/>
          </a:xfrm>
          <a:prstGeom prst="rect">
            <a:avLst/>
          </a:prstGeom>
        </p:spPr>
      </p:pic>
      <p:sp>
        <p:nvSpPr>
          <p:cNvPr id="7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4976714" y="5251222"/>
            <a:ext cx="1235714" cy="568453"/>
          </a:xfrm>
          <a:prstGeom prst="wedgeRoundRectCallout">
            <a:avLst>
              <a:gd name="adj1" fmla="val 89388"/>
              <a:gd name="adj2" fmla="val -37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value</a:t>
            </a:r>
            <a:endParaRPr lang="en-US" sz="2399" b="1" dirty="0">
              <a:solidFill>
                <a:schemeClr val="bg2"/>
              </a:solidFill>
            </a:endParaRPr>
          </a:p>
        </p:txBody>
      </p:sp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295E85EF-0BDF-4888-B4BD-370C34F71F57}"/>
              </a:ext>
            </a:extLst>
          </p:cNvPr>
          <p:cNvSpPr/>
          <p:nvPr/>
        </p:nvSpPr>
        <p:spPr bwMode="auto">
          <a:xfrm>
            <a:off x="8514671" y="4558556"/>
            <a:ext cx="1754543" cy="882347"/>
          </a:xfrm>
          <a:prstGeom prst="wedgeRoundRectCallout">
            <a:avLst>
              <a:gd name="adj1" fmla="val -91561"/>
              <a:gd name="adj2" fmla="val 38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min="18" max="99" </a:t>
            </a:r>
            <a:endParaRPr lang="en-US" sz="2399" b="1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5340766-BA17-4235-9A20-B3A0BDB357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101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Select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&lt;select&gt;</a:t>
            </a:r>
            <a:r>
              <a:rPr lang="en-US" sz="3400" dirty="0"/>
              <a:t> - defines a drop-down list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&lt;option&gt;</a:t>
            </a:r>
            <a:r>
              <a:rPr lang="en-US" sz="3400" dirty="0"/>
              <a:t> - defines an option that can be selected</a:t>
            </a:r>
            <a:endParaRPr lang="bg-BG" sz="3400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2E79E6F-065C-4C47-8A53-A51DB2B11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BB633BEB-9A12-4B95-93CA-8E44D44B1A9A}"/>
              </a:ext>
            </a:extLst>
          </p:cNvPr>
          <p:cNvSpPr txBox="1"/>
          <p:nvPr/>
        </p:nvSpPr>
        <p:spPr>
          <a:xfrm>
            <a:off x="624078" y="2767132"/>
            <a:ext cx="8291640" cy="354111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"size"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Size: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&lt;select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"size"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"size"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"39"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39 EU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"40"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40 EU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"41.5"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41.5 EU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</a:p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    …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&lt;/select&gt;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4EFD2371-D20F-44A6-84F8-0BD16F06B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" r="1788" b="200"/>
          <a:stretch/>
        </p:blipFill>
        <p:spPr>
          <a:xfrm>
            <a:off x="9740051" y="1312878"/>
            <a:ext cx="1446406" cy="526675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588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textarea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defines a multi-line input field</a:t>
            </a:r>
          </a:p>
          <a:p>
            <a:pPr>
              <a:buClr>
                <a:schemeClr val="tx1"/>
              </a:buClr>
            </a:pPr>
            <a:r>
              <a:rPr lang="en-US" dirty="0"/>
              <a:t>Attributes: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rows</a:t>
            </a:r>
            <a:r>
              <a:rPr lang="en-US" dirty="0"/>
              <a:t> - specifies the visible </a:t>
            </a:r>
            <a:r>
              <a:rPr lang="en-US" b="1" dirty="0">
                <a:solidFill>
                  <a:schemeClr val="bg1"/>
                </a:solidFill>
              </a:rPr>
              <a:t>number of lines</a:t>
            </a:r>
            <a:r>
              <a:rPr lang="en-US" dirty="0"/>
              <a:t> in a text area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cols</a:t>
            </a:r>
            <a:r>
              <a:rPr lang="en-US" dirty="0"/>
              <a:t> - specifies the </a:t>
            </a:r>
            <a:r>
              <a:rPr lang="en-US" b="1" dirty="0">
                <a:solidFill>
                  <a:schemeClr val="bg1"/>
                </a:solidFill>
              </a:rPr>
              <a:t>visible width </a:t>
            </a:r>
            <a:r>
              <a:rPr lang="en-US" dirty="0"/>
              <a:t>of a text area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Elements – Textarea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AA105C5-85CE-4C39-9BFF-9D80F49480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054746D3-EC20-4910-AC16-229A618C7634}"/>
              </a:ext>
            </a:extLst>
          </p:cNvPr>
          <p:cNvSpPr txBox="1"/>
          <p:nvPr/>
        </p:nvSpPr>
        <p:spPr>
          <a:xfrm>
            <a:off x="592637" y="3966196"/>
            <a:ext cx="6313152" cy="237187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&lt;textarea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 rows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noProof="1">
                <a:solidFill>
                  <a:srgbClr val="0000FF"/>
                </a:solidFill>
                <a:latin typeface="Consolas" panose="020B0609020204030204" pitchFamily="49" charset="0"/>
              </a:rPr>
              <a:t>"10"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 cols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799" b="1" noProof="1">
                <a:solidFill>
                  <a:srgbClr val="0000FF"/>
                </a:solidFill>
                <a:latin typeface="Consolas" panose="020B0609020204030204" pitchFamily="49" charset="0"/>
              </a:rPr>
              <a:t>"30"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Text area is multi-line.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This is the second line.</a:t>
            </a:r>
          </a:p>
          <a:p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Third line.</a:t>
            </a:r>
          </a:p>
          <a:p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&lt;/textarea&gt;</a:t>
            </a:r>
            <a:endParaRPr lang="en-GB" sz="27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A95EA4F3-F223-43E5-9C66-639774730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487" y="3966194"/>
            <a:ext cx="3902534" cy="235904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0BF8D17B-4470-4314-BB57-08964C11519D}"/>
              </a:ext>
            </a:extLst>
          </p:cNvPr>
          <p:cNvSpPr/>
          <p:nvPr/>
        </p:nvSpPr>
        <p:spPr bwMode="auto">
          <a:xfrm>
            <a:off x="10144946" y="3878884"/>
            <a:ext cx="1484613" cy="565905"/>
          </a:xfrm>
          <a:prstGeom prst="wedgeRoundRectCallout">
            <a:avLst>
              <a:gd name="adj1" fmla="val -72942"/>
              <a:gd name="adj2" fmla="val 647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textarea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31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Submit</a:t>
            </a:r>
            <a:r>
              <a:rPr lang="en-US" dirty="0"/>
              <a:t> button – sends the form data to the server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1799"/>
              </a:spcBef>
              <a:spcAft>
                <a:spcPts val="300"/>
              </a:spcAft>
            </a:pPr>
            <a:r>
              <a:rPr lang="en-US" b="1" dirty="0"/>
              <a:t>Reset</a:t>
            </a:r>
            <a:r>
              <a:rPr lang="en-US" dirty="0"/>
              <a:t> button – resets all form fields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>
              <a:spcBef>
                <a:spcPts val="1799"/>
              </a:spcBef>
              <a:spcAft>
                <a:spcPts val="3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&lt;button&gt;</a:t>
            </a:r>
            <a:r>
              <a:rPr lang="en-US" dirty="0"/>
              <a:t> tag defines a clickable button</a:t>
            </a:r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– Buttons</a:t>
            </a:r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642155" y="3346281"/>
            <a:ext cx="7298362" cy="461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"reset" 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42156" y="1976011"/>
            <a:ext cx="7298365" cy="461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"Apply Now"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3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84347" y="3297181"/>
            <a:ext cx="1185775" cy="581702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1318" y="1946350"/>
            <a:ext cx="1613690" cy="537896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5DCA95A5-BF19-4C75-8D08-7C71486A0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55" y="4806332"/>
            <a:ext cx="7298363" cy="4615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399" b="1" dirty="0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49AA8-6947-4419-9F75-F2394A4B38B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11282" y="4778648"/>
            <a:ext cx="1593727" cy="567766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46AFD067-365A-4678-9309-857A453D4B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85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44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23BA6C-1B8A-4DF6-8F1D-BABD0D91D2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5525170" cy="5527326"/>
          </a:xfrm>
        </p:spPr>
        <p:txBody>
          <a:bodyPr/>
          <a:lstStyle/>
          <a:p>
            <a:r>
              <a:rPr lang="en-US" dirty="0"/>
              <a:t>Example of HTML form + CSS styles</a:t>
            </a:r>
          </a:p>
          <a:p>
            <a:pPr lvl="1"/>
            <a:r>
              <a:rPr lang="en-US" dirty="0">
                <a:hlinkClick r:id="rId2"/>
              </a:rPr>
              <a:t>https://codepen.io/snakov/pen/oNYQvpB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Complete HTML </a:t>
            </a:r>
            <a:r>
              <a:rPr lang="en-US" dirty="0"/>
              <a:t>Form – Example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625F7-480A-40DC-B935-A44E9B77A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025" y="1494505"/>
            <a:ext cx="5750111" cy="4987947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3DE234F-6A51-4210-A3B4-C911BBFB2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386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401FBD2-AF2A-4ECE-938F-0C55382D7C6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Arrange Data into Rows and Columns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2F184E-FCAE-4D51-866E-45058FDF7B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Tables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921DFC1-27FF-4294-854F-6AC95B21B20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pic>
        <p:nvPicPr>
          <p:cNvPr id="5" name="Картина 4" descr="data-table.png">
            <a:extLst>
              <a:ext uri="{FF2B5EF4-FFF2-40B4-BE49-F238E27FC236}">
                <a16:creationId xmlns:a16="http://schemas.microsoft.com/office/drawing/2014/main" id="{42930BC9-61C3-437B-B743-FD84138CBC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953299" y="1494505"/>
            <a:ext cx="2285405" cy="228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5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HTML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is defined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&lt;table&gt;</a:t>
            </a:r>
            <a:r>
              <a:rPr lang="en-US" dirty="0"/>
              <a:t> tag</a:t>
            </a:r>
          </a:p>
          <a:p>
            <a:r>
              <a:rPr lang="en-US" noProof="1"/>
              <a:t>Each table </a:t>
            </a:r>
            <a:r>
              <a:rPr lang="en-US" b="1" noProof="1">
                <a:solidFill>
                  <a:schemeClr val="bg1"/>
                </a:solidFill>
              </a:rPr>
              <a:t>row</a:t>
            </a:r>
            <a:r>
              <a:rPr lang="en-US" noProof="1"/>
              <a:t> is defined with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b="1" noProof="1"/>
              <a:t> </a:t>
            </a:r>
            <a:r>
              <a:rPr lang="en-US" noProof="1"/>
              <a:t>tag</a:t>
            </a:r>
          </a:p>
          <a:p>
            <a:r>
              <a:rPr lang="en-US" noProof="1"/>
              <a:t>A table </a:t>
            </a:r>
            <a:r>
              <a:rPr lang="en-US" b="1" noProof="1">
                <a:solidFill>
                  <a:schemeClr val="bg1"/>
                </a:solidFill>
              </a:rPr>
              <a:t>cell</a:t>
            </a:r>
            <a:r>
              <a:rPr lang="en-US" noProof="1"/>
              <a:t> is defined with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noProof="1"/>
              <a:t> tag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HTML Tables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52F7663-5681-4F3F-8BF0-D526A9A2E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8B89597-E823-4D5A-8305-2A14E5F678CA}"/>
              </a:ext>
            </a:extLst>
          </p:cNvPr>
          <p:cNvSpPr txBox="1">
            <a:spLocks/>
          </p:cNvSpPr>
          <p:nvPr/>
        </p:nvSpPr>
        <p:spPr>
          <a:xfrm>
            <a:off x="611030" y="3339023"/>
            <a:ext cx="6114806" cy="3171938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399" dirty="0">
                <a:solidFill>
                  <a:srgbClr val="800000"/>
                </a:solidFill>
                <a:effectLst/>
              </a:rPr>
              <a:t>&lt;table border="1"&gt;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&lt;tr&gt;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  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A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B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C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&lt;/tr&gt;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&lt;tr&gt;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  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D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E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&lt;/td&gt;&lt;td&gt;</a:t>
            </a:r>
            <a:r>
              <a:rPr lang="en-GB" sz="2399" dirty="0">
                <a:solidFill>
                  <a:schemeClr val="accent6">
                    <a:lumMod val="10000"/>
                  </a:schemeClr>
                </a:solidFill>
                <a:effectLst/>
              </a:rPr>
              <a:t>F</a:t>
            </a:r>
            <a:r>
              <a:rPr lang="en-GB" sz="2399" dirty="0">
                <a:solidFill>
                  <a:srgbClr val="800000"/>
                </a:solidFill>
                <a:effectLst/>
              </a:rPr>
              <a:t>&lt;/td&gt;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  &lt;/tr&gt;</a:t>
            </a:r>
          </a:p>
          <a:p>
            <a:r>
              <a:rPr lang="en-GB" sz="2399" dirty="0">
                <a:solidFill>
                  <a:srgbClr val="800000"/>
                </a:solidFill>
                <a:effectLst/>
              </a:rPr>
              <a:t>&lt;/table&gt;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68D6E8-FA67-40EC-A8F0-9EDC5340A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709" y="4013847"/>
            <a:ext cx="1942215" cy="18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9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89" y="1195389"/>
            <a:ext cx="11814175" cy="5202237"/>
          </a:xfrm>
        </p:spPr>
        <p:txBody>
          <a:bodyPr/>
          <a:lstStyle/>
          <a:p>
            <a:r>
              <a:rPr lang="en-US" dirty="0"/>
              <a:t>There are three specific parts</a:t>
            </a:r>
            <a:br>
              <a:rPr lang="en-US" dirty="0"/>
            </a:br>
            <a:r>
              <a:rPr lang="en-US" dirty="0"/>
              <a:t>in every table: 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header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footer</a:t>
            </a:r>
          </a:p>
          <a:p>
            <a:r>
              <a:rPr lang="en-US" dirty="0"/>
              <a:t>Each table part holds rows </a:t>
            </a:r>
            <a:r>
              <a:rPr lang="en-US" sz="2800" dirty="0"/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sz="2800" dirty="0"/>
              <a:t>)</a:t>
            </a:r>
            <a:endParaRPr lang="en-US" sz="3200" dirty="0"/>
          </a:p>
          <a:p>
            <a:pPr lvl="1"/>
            <a:r>
              <a:rPr lang="en-US" dirty="0"/>
              <a:t>Rows hold cells </a:t>
            </a:r>
            <a:r>
              <a:rPr lang="en-US" sz="3200" dirty="0">
                <a:latin typeface="+mj-lt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/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&lt;th&gt;</a:t>
            </a:r>
            <a:r>
              <a:rPr lang="en-US" sz="3200" dirty="0">
                <a:latin typeface="+mj-lt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Complete HTML Tables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51000" y="1473286"/>
            <a:ext cx="4745400" cy="3911428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rgbClr val="800000"/>
                </a:solidFill>
                <a:effectLst/>
              </a:rPr>
              <a:t>&lt;table&gt;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thead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…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thead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tbody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Mark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5,75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tbody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tfoot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…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tfoot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800000"/>
                </a:solidFill>
                <a:effectLst/>
              </a:rPr>
              <a:t>&lt;/table&gt;</a:t>
            </a:r>
            <a:endParaRPr lang="en-GB" sz="240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42B472E-CE61-4172-9A90-1E368FE38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5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Complete HTML Tables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46" y="2347743"/>
            <a:ext cx="3474689" cy="2326401"/>
          </a:xfrm>
          <a:prstGeom prst="rect">
            <a:avLst/>
          </a:prstGeom>
        </p:spPr>
      </p:pic>
      <p:sp>
        <p:nvSpPr>
          <p:cNvPr id="19" name="Text Placeholder 5"/>
          <p:cNvSpPr txBox="1">
            <a:spLocks/>
          </p:cNvSpPr>
          <p:nvPr/>
        </p:nvSpPr>
        <p:spPr>
          <a:xfrm>
            <a:off x="5691105" y="954645"/>
            <a:ext cx="5443582" cy="5724757"/>
          </a:xfrm>
          <a:prstGeom prst="roundRect">
            <a:avLst>
              <a:gd name="adj" fmla="val 596"/>
            </a:avLst>
          </a:prstGeom>
          <a:solidFill>
            <a:srgbClr val="FFFFFF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16" tIns="109699" rIns="91416" bIns="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&lt;table border="1"&gt;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&lt;tbody&gt;</a:t>
            </a:r>
          </a:p>
          <a:p>
            <a:pPr>
              <a:lnSpc>
                <a:spcPct val="70000"/>
              </a:lnSpc>
            </a:pPr>
            <a:endParaRPr lang="en-US" sz="1200" dirty="0">
              <a:solidFill>
                <a:srgbClr val="800000"/>
              </a:solidFill>
              <a:effectLst/>
            </a:endParaRP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&lt;thead&gt;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&lt;tr&gt;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  &lt;th&gt;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Original URL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&lt;/th&gt;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  &lt;th&gt;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Visits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&lt;/th&gt;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&lt;/tr&gt;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&lt;/thead&gt;</a:t>
            </a:r>
          </a:p>
          <a:p>
            <a:pPr>
              <a:lnSpc>
                <a:spcPct val="70000"/>
              </a:lnSpc>
            </a:pPr>
            <a:endParaRPr lang="en-US" sz="1200" dirty="0">
              <a:solidFill>
                <a:srgbClr val="000000"/>
              </a:solidFill>
              <a:effectLst/>
            </a:endParaRP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&lt;tr&gt;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&lt;td&gt;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https://nakov.com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&lt;/td&gt;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&lt;td&gt;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160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&lt;/td&gt;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&lt;/tr&gt;</a:t>
            </a:r>
          </a:p>
          <a:p>
            <a:pPr>
              <a:lnSpc>
                <a:spcPct val="70000"/>
              </a:lnSpc>
            </a:pPr>
            <a:endParaRPr lang="en-US" sz="1200" dirty="0">
              <a:solidFill>
                <a:srgbClr val="800000"/>
              </a:solidFill>
              <a:effectLst/>
            </a:endParaRP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&lt;/tbody&gt;</a:t>
            </a:r>
          </a:p>
          <a:p>
            <a:pPr>
              <a:lnSpc>
                <a:spcPct val="70000"/>
              </a:lnSpc>
            </a:pPr>
            <a:endParaRPr lang="en-US" sz="1200" dirty="0">
              <a:solidFill>
                <a:schemeClr val="bg1"/>
              </a:solidFill>
              <a:effectLst/>
            </a:endParaRP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&lt;tfoot&gt;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&lt;tr&gt;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  &lt;td&gt;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Total visits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&lt;/td&gt;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  &lt;td&gt;</a:t>
            </a:r>
            <a:r>
              <a:rPr lang="en-US" sz="2299" dirty="0">
                <a:solidFill>
                  <a:schemeClr val="accent6">
                    <a:lumMod val="10000"/>
                  </a:schemeClr>
                </a:solidFill>
                <a:effectLst/>
              </a:rPr>
              <a:t>289</a:t>
            </a:r>
            <a:r>
              <a:rPr lang="en-US" sz="2299" dirty="0">
                <a:solidFill>
                  <a:srgbClr val="800000"/>
                </a:solidFill>
                <a:effectLst/>
              </a:rPr>
              <a:t>&lt;/td&gt;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  &lt;/tr&gt;</a:t>
            </a: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  &lt;/tfoot&gt;</a:t>
            </a:r>
          </a:p>
          <a:p>
            <a:pPr>
              <a:lnSpc>
                <a:spcPct val="70000"/>
              </a:lnSpc>
            </a:pPr>
            <a:endParaRPr lang="en-US" sz="1200" dirty="0">
              <a:solidFill>
                <a:srgbClr val="800000"/>
              </a:solidFill>
              <a:effectLst/>
            </a:endParaRPr>
          </a:p>
          <a:p>
            <a:pPr>
              <a:lnSpc>
                <a:spcPct val="70000"/>
              </a:lnSpc>
            </a:pPr>
            <a:r>
              <a:rPr lang="en-US" sz="2299" dirty="0">
                <a:solidFill>
                  <a:srgbClr val="800000"/>
                </a:solidFill>
                <a:effectLst/>
              </a:rPr>
              <a:t>&lt;/table&gt;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051762" y="2347743"/>
            <a:ext cx="1856142" cy="271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0" idx="1"/>
          </p:cNvCxnSpPr>
          <p:nvPr/>
        </p:nvCxnSpPr>
        <p:spPr>
          <a:xfrm flipH="1" flipV="1">
            <a:off x="4033729" y="3077128"/>
            <a:ext cx="1874174" cy="689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1" idx="1"/>
          </p:cNvCxnSpPr>
          <p:nvPr/>
        </p:nvCxnSpPr>
        <p:spPr>
          <a:xfrm flipH="1" flipV="1">
            <a:off x="4051762" y="4508720"/>
            <a:ext cx="1856142" cy="1000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 bwMode="auto">
          <a:xfrm>
            <a:off x="5907904" y="1624617"/>
            <a:ext cx="4993699" cy="1579443"/>
          </a:xfrm>
          <a:prstGeom prst="roundRect">
            <a:avLst>
              <a:gd name="adj" fmla="val 2649"/>
            </a:avLst>
          </a:prstGeom>
          <a:noFill/>
          <a:ln w="28575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5907903" y="3248640"/>
            <a:ext cx="4975666" cy="1035139"/>
          </a:xfrm>
          <a:prstGeom prst="roundRect">
            <a:avLst>
              <a:gd name="adj" fmla="val 2649"/>
            </a:avLst>
          </a:prstGeom>
          <a:noFill/>
          <a:ln w="28575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5907904" y="4710606"/>
            <a:ext cx="4993699" cy="1597644"/>
          </a:xfrm>
          <a:prstGeom prst="roundRect">
            <a:avLst>
              <a:gd name="adj" fmla="val 2649"/>
            </a:avLst>
          </a:prstGeom>
          <a:noFill/>
          <a:ln w="28575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8825F94-FD2D-4A4E-B9A7-3E51568BB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099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en-US" dirty="0"/>
              <a:t>Semantic HTML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5F0441-E6E3-4575-B135-08C1AE9F0F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629000"/>
            <a:ext cx="2123095" cy="2123095"/>
          </a:xfrm>
          <a:prstGeom prst="rect">
            <a:avLst/>
          </a:prstGeom>
        </p:spPr>
      </p:pic>
      <p:sp>
        <p:nvSpPr>
          <p:cNvPr id="4" name="Текстов контейнер 2">
            <a:extLst>
              <a:ext uri="{FF2B5EF4-FFF2-40B4-BE49-F238E27FC236}">
                <a16:creationId xmlns:a16="http://schemas.microsoft.com/office/drawing/2014/main" id="{4FD3A7A3-C104-4895-BD83-84E70E108C6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en-US" sz="4000" dirty="0"/>
              <a:t>HTML Markup to Reinforce the Semantics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9405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23BA6C-1B8A-4DF6-8F1D-BABD0D91D2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of HTML table + CSS styles</a:t>
            </a:r>
          </a:p>
          <a:p>
            <a:pPr lvl="1"/>
            <a:r>
              <a:rPr lang="en-US" dirty="0">
                <a:hlinkClick r:id="rId2"/>
              </a:rPr>
              <a:t>https://codepen.io/snakov/pen/XWNyreJ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Complete HTML </a:t>
            </a:r>
            <a:r>
              <a:rPr lang="en-US" dirty="0"/>
              <a:t>Table – Example</a:t>
            </a:r>
            <a:endParaRPr lang="bg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407038-C153-4F6F-B952-2FDE708F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65" y="3578990"/>
            <a:ext cx="11247070" cy="2414343"/>
          </a:xfrm>
          <a:prstGeom prst="rect">
            <a:avLst/>
          </a:prstGeom>
        </p:spPr>
      </p:pic>
      <p:sp>
        <p:nvSpPr>
          <p:cNvPr id="5" name="Rounded Rectangular Callout 1">
            <a:extLst>
              <a:ext uri="{FF2B5EF4-FFF2-40B4-BE49-F238E27FC236}">
                <a16:creationId xmlns:a16="http://schemas.microsoft.com/office/drawing/2014/main" id="{8A75BCCA-CE6F-40A2-9651-7C94D1640EDF}"/>
              </a:ext>
            </a:extLst>
          </p:cNvPr>
          <p:cNvSpPr/>
          <p:nvPr/>
        </p:nvSpPr>
        <p:spPr bwMode="auto">
          <a:xfrm>
            <a:off x="1096863" y="2836952"/>
            <a:ext cx="1301107" cy="617560"/>
          </a:xfrm>
          <a:prstGeom prst="wedgeRoundRectCallout">
            <a:avLst>
              <a:gd name="adj1" fmla="val 32169"/>
              <a:gd name="adj2" fmla="val 979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&lt;table&gt;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ounded Rectangular Callout 1">
            <a:extLst>
              <a:ext uri="{FF2B5EF4-FFF2-40B4-BE49-F238E27FC236}">
                <a16:creationId xmlns:a16="http://schemas.microsoft.com/office/drawing/2014/main" id="{38D6D81D-BBC7-41D7-8991-A0A6CD009FF3}"/>
              </a:ext>
            </a:extLst>
          </p:cNvPr>
          <p:cNvSpPr/>
          <p:nvPr/>
        </p:nvSpPr>
        <p:spPr bwMode="auto">
          <a:xfrm>
            <a:off x="2811855" y="6117811"/>
            <a:ext cx="899766" cy="539859"/>
          </a:xfrm>
          <a:prstGeom prst="wedgeRoundRectCallout">
            <a:avLst>
              <a:gd name="adj1" fmla="val -47107"/>
              <a:gd name="adj2" fmla="val -1031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&lt;tr&gt;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ounded Rectangular Callout 1">
            <a:extLst>
              <a:ext uri="{FF2B5EF4-FFF2-40B4-BE49-F238E27FC236}">
                <a16:creationId xmlns:a16="http://schemas.microsoft.com/office/drawing/2014/main" id="{8719619B-0820-4E5A-AA7D-031BB03749B3}"/>
              </a:ext>
            </a:extLst>
          </p:cNvPr>
          <p:cNvSpPr/>
          <p:nvPr/>
        </p:nvSpPr>
        <p:spPr bwMode="auto">
          <a:xfrm>
            <a:off x="7473242" y="6038322"/>
            <a:ext cx="899766" cy="539859"/>
          </a:xfrm>
          <a:prstGeom prst="wedgeRoundRectCallout">
            <a:avLst>
              <a:gd name="adj1" fmla="val 100267"/>
              <a:gd name="adj2" fmla="val -97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&lt;td&gt;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23CF91C6-23E4-4C7C-9C82-1E0BBD92BDCA}"/>
              </a:ext>
            </a:extLst>
          </p:cNvPr>
          <p:cNvSpPr/>
          <p:nvPr/>
        </p:nvSpPr>
        <p:spPr bwMode="auto">
          <a:xfrm>
            <a:off x="9335158" y="3009083"/>
            <a:ext cx="1452419" cy="539859"/>
          </a:xfrm>
          <a:prstGeom prst="wedgeRoundRectCallout">
            <a:avLst>
              <a:gd name="adj1" fmla="val -74973"/>
              <a:gd name="adj2" fmla="val 68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thead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2E5DD8-2DD7-4148-9377-AF6814D41032}"/>
              </a:ext>
            </a:extLst>
          </p:cNvPr>
          <p:cNvSpPr/>
          <p:nvPr/>
        </p:nvSpPr>
        <p:spPr bwMode="auto">
          <a:xfrm>
            <a:off x="505458" y="5328520"/>
            <a:ext cx="11193471" cy="639001"/>
          </a:xfrm>
          <a:prstGeom prst="roundRect">
            <a:avLst>
              <a:gd name="adj" fmla="val 6031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341B13-66B7-46FB-A902-48DC44D68731}"/>
              </a:ext>
            </a:extLst>
          </p:cNvPr>
          <p:cNvSpPr/>
          <p:nvPr/>
        </p:nvSpPr>
        <p:spPr bwMode="auto">
          <a:xfrm>
            <a:off x="7923127" y="5416133"/>
            <a:ext cx="2671703" cy="452064"/>
          </a:xfrm>
          <a:prstGeom prst="roundRect">
            <a:avLst>
              <a:gd name="adj" fmla="val 6031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795532-3EE6-4F54-8A19-944A549BA1EF}"/>
              </a:ext>
            </a:extLst>
          </p:cNvPr>
          <p:cNvSpPr/>
          <p:nvPr/>
        </p:nvSpPr>
        <p:spPr bwMode="auto">
          <a:xfrm>
            <a:off x="505458" y="3588820"/>
            <a:ext cx="11193471" cy="759035"/>
          </a:xfrm>
          <a:prstGeom prst="roundRect">
            <a:avLst>
              <a:gd name="adj" fmla="val 6031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91481D-C7B0-456A-9757-E71A5E59320F}"/>
              </a:ext>
            </a:extLst>
          </p:cNvPr>
          <p:cNvSpPr/>
          <p:nvPr/>
        </p:nvSpPr>
        <p:spPr bwMode="auto">
          <a:xfrm>
            <a:off x="3231602" y="3698930"/>
            <a:ext cx="4565476" cy="531218"/>
          </a:xfrm>
          <a:prstGeom prst="roundRect">
            <a:avLst>
              <a:gd name="adj" fmla="val 6031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0AD4C806-7A93-40FC-AF5C-0DC0349B88C1}"/>
              </a:ext>
            </a:extLst>
          </p:cNvPr>
          <p:cNvSpPr/>
          <p:nvPr/>
        </p:nvSpPr>
        <p:spPr bwMode="auto">
          <a:xfrm>
            <a:off x="5416680" y="2942628"/>
            <a:ext cx="899766" cy="539859"/>
          </a:xfrm>
          <a:prstGeom prst="wedgeRoundRectCallout">
            <a:avLst>
              <a:gd name="adj1" fmla="val -109776"/>
              <a:gd name="adj2" fmla="val 1075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2399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th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6824A3F-05F1-459D-A7AD-310AB0115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976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2" grpId="0" animBg="1"/>
      <p:bldP spid="12" grpId="0" animBg="1"/>
      <p:bldP spid="13" grpId="0" animBg="1"/>
      <p:bldP spid="14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600" b="1" dirty="0"/>
              <a:t>Semantic HTML</a:t>
            </a:r>
          </a:p>
          <a:p>
            <a:r>
              <a:rPr lang="en-US" sz="3600" b="1" dirty="0"/>
              <a:t>Tags</a:t>
            </a:r>
          </a:p>
          <a:p>
            <a:r>
              <a:rPr lang="en-US" sz="3600" b="1" dirty="0"/>
              <a:t>Forms</a:t>
            </a:r>
          </a:p>
          <a:p>
            <a:r>
              <a:rPr lang="en-US" sz="3600" b="1" dirty="0"/>
              <a:t>Tables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69AF42C-DF21-41D7-85A9-E7FE15823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3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787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3F47705-0183-42D5-83A0-BEA06A098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828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935C029-F96C-4FFB-A7F8-9F4A0A7188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5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Semantic element clearly describes its meaning to both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developer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This is both semantic and presentational</a:t>
            </a:r>
            <a:endParaRPr lang="bg-BG" dirty="0"/>
          </a:p>
          <a:p>
            <a:pPr lvl="1"/>
            <a:r>
              <a:rPr lang="en-US" dirty="0"/>
              <a:t>People know what paragraphs are and browsers know how to display them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Semantic HTML?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66000" y="2618999"/>
            <a:ext cx="480238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Some random text...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D69C6F-3701-4277-BA1B-A7A7D3D2FA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ounded Rectangular Callout 1">
            <a:extLst>
              <a:ext uri="{FF2B5EF4-FFF2-40B4-BE49-F238E27FC236}">
                <a16:creationId xmlns:a16="http://schemas.microsoft.com/office/drawing/2014/main" id="{1D380CCC-B69B-4CA2-8FE0-BE2C8553ABA0}"/>
              </a:ext>
            </a:extLst>
          </p:cNvPr>
          <p:cNvSpPr/>
          <p:nvPr/>
        </p:nvSpPr>
        <p:spPr bwMode="auto">
          <a:xfrm>
            <a:off x="8497369" y="2215400"/>
            <a:ext cx="2850216" cy="1394637"/>
          </a:xfrm>
          <a:prstGeom prst="wedgeRoundRectCallout">
            <a:avLst>
              <a:gd name="adj1" fmla="val -83322"/>
              <a:gd name="adj2" fmla="val 1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Indicates that the enclosed text is a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paragraph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Текстово поле 10">
            <a:extLst>
              <a:ext uri="{FF2B5EF4-FFF2-40B4-BE49-F238E27FC236}">
                <a16:creationId xmlns:a16="http://schemas.microsoft.com/office/drawing/2014/main" id="{8831A6D8-6868-4C8D-8E80-3079EE45B8E8}"/>
              </a:ext>
            </a:extLst>
          </p:cNvPr>
          <p:cNvSpPr txBox="1"/>
          <p:nvPr/>
        </p:nvSpPr>
        <p:spPr>
          <a:xfrm>
            <a:off x="2766890" y="5762624"/>
            <a:ext cx="6263252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&lt;footer&gt;</a:t>
            </a:r>
            <a:r>
              <a:rPr lang="en-GB" sz="2799" b="1" dirty="0">
                <a:solidFill>
                  <a:srgbClr val="000000"/>
                </a:solidFill>
                <a:latin typeface="Consolas" panose="020B0609020204030204" pitchFamily="49" charset="0"/>
              </a:rPr>
              <a:t>© 2021 by ABC</a:t>
            </a:r>
            <a:r>
              <a:rPr lang="en-GB" sz="2799" b="1" dirty="0">
                <a:solidFill>
                  <a:srgbClr val="800000"/>
                </a:solidFill>
                <a:latin typeface="Consolas" panose="020B0609020204030204" pitchFamily="49" charset="0"/>
              </a:rPr>
              <a:t>&lt;/footer&gt;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ounded Rectangular Callout 1">
            <a:extLst>
              <a:ext uri="{FF2B5EF4-FFF2-40B4-BE49-F238E27FC236}">
                <a16:creationId xmlns:a16="http://schemas.microsoft.com/office/drawing/2014/main" id="{4C691D11-451D-468B-861E-A5042B5CC7C3}"/>
              </a:ext>
            </a:extLst>
          </p:cNvPr>
          <p:cNvSpPr/>
          <p:nvPr/>
        </p:nvSpPr>
        <p:spPr bwMode="auto">
          <a:xfrm>
            <a:off x="9617444" y="5284362"/>
            <a:ext cx="1709555" cy="904990"/>
          </a:xfrm>
          <a:prstGeom prst="wedgeRoundRectCallout">
            <a:avLst>
              <a:gd name="adj1" fmla="val -83240"/>
              <a:gd name="adj2" fmla="val 354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2"/>
                </a:solidFill>
              </a:rPr>
              <a:t>This holds a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footer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US" dirty="0"/>
              <a:t>Provides an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about that document, which </a:t>
            </a:r>
            <a:r>
              <a:rPr lang="en-US" b="1" dirty="0">
                <a:solidFill>
                  <a:schemeClr val="bg1"/>
                </a:solidFill>
              </a:rPr>
              <a:t>aids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</a:p>
          <a:p>
            <a:r>
              <a:rPr lang="en-US" dirty="0"/>
              <a:t>Semantic tags make it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what the </a:t>
            </a:r>
            <a:r>
              <a:rPr lang="en-US" b="1" dirty="0">
                <a:solidFill>
                  <a:schemeClr val="bg1"/>
                </a:solidFill>
              </a:rPr>
              <a:t>meaning</a:t>
            </a:r>
            <a:r>
              <a:rPr lang="en-US" dirty="0"/>
              <a:t> of a page and its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is</a:t>
            </a:r>
          </a:p>
          <a:p>
            <a:pPr lvl="1"/>
            <a:r>
              <a:rPr lang="en-US" dirty="0"/>
              <a:t>This clarity is also </a:t>
            </a:r>
            <a:r>
              <a:rPr lang="en-US" b="1" dirty="0">
                <a:solidFill>
                  <a:schemeClr val="bg1"/>
                </a:solidFill>
              </a:rPr>
              <a:t>communicated</a:t>
            </a:r>
            <a:r>
              <a:rPr lang="en-US" dirty="0"/>
              <a:t> with search engines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The Importance of Semantic HTML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254D0C-35E4-45D6-8DE9-CD78651969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4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7722D4-4BF5-4A44-BC30-E36502D888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635" y="1179000"/>
            <a:ext cx="2866729" cy="286672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83C75D0-53B7-4A4C-A66D-A85D6BE690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HTML Semantic Tags</a:t>
            </a:r>
          </a:p>
        </p:txBody>
      </p:sp>
    </p:spTree>
    <p:extLst>
      <p:ext uri="{BB962C8B-B14F-4D97-AF65-F5344CB8AC3E}">
        <p14:creationId xmlns:p14="http://schemas.microsoft.com/office/powerpoint/2010/main" val="367709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Represents </a:t>
            </a:r>
            <a:r>
              <a:rPr lang="en-US" b="1" dirty="0">
                <a:solidFill>
                  <a:schemeClr val="bg1"/>
                </a:solidFill>
              </a:rPr>
              <a:t>introductory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may contain:</a:t>
            </a:r>
          </a:p>
          <a:p>
            <a:pPr lvl="1"/>
            <a:r>
              <a:rPr lang="en-US" dirty="0"/>
              <a:t>headings</a:t>
            </a:r>
          </a:p>
          <a:p>
            <a:pPr lvl="1"/>
            <a:r>
              <a:rPr lang="en-US" dirty="0"/>
              <a:t>logo</a:t>
            </a:r>
          </a:p>
          <a:p>
            <a:pPr lvl="1"/>
            <a:r>
              <a:rPr lang="en-US" dirty="0"/>
              <a:t>search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&lt;Header&gt;&lt;/header&gt;</a:t>
            </a:r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6FD569BA-B095-4383-ABB7-302EE7CE8920}"/>
              </a:ext>
            </a:extLst>
          </p:cNvPr>
          <p:cNvSpPr txBox="1"/>
          <p:nvPr/>
        </p:nvSpPr>
        <p:spPr>
          <a:xfrm>
            <a:off x="561000" y="1854000"/>
            <a:ext cx="39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Welcome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534B0B7-CB61-4DC1-9EB4-EC3EC18CED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30E72A1-01C1-4F1A-9FDD-1FAE0BA55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500" y="2439258"/>
            <a:ext cx="6724059" cy="3998090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9" name="Rounded Rectangular Callout 1">
            <a:extLst>
              <a:ext uri="{FF2B5EF4-FFF2-40B4-BE49-F238E27FC236}">
                <a16:creationId xmlns:a16="http://schemas.microsoft.com/office/drawing/2014/main" id="{1C8F5351-9BF8-4BF2-B668-7C35A32FD061}"/>
              </a:ext>
            </a:extLst>
          </p:cNvPr>
          <p:cNvSpPr/>
          <p:nvPr/>
        </p:nvSpPr>
        <p:spPr bwMode="auto">
          <a:xfrm>
            <a:off x="7805556" y="2051389"/>
            <a:ext cx="1714849" cy="617560"/>
          </a:xfrm>
          <a:prstGeom prst="wedgeRoundRectCallout">
            <a:avLst>
              <a:gd name="adj1" fmla="val -80030"/>
              <a:gd name="adj2" fmla="val 614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&lt;header&gt;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2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Defines a set of </a:t>
            </a:r>
            <a:r>
              <a:rPr lang="en-GB" b="1" dirty="0">
                <a:solidFill>
                  <a:schemeClr val="bg1"/>
                </a:solidFill>
              </a:rPr>
              <a:t>navigation links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&lt;Nav&gt;&lt;/nav&gt;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53413F7-4CAD-4DF4-B9DD-70FE73C8BA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86E0650-1E51-4EAB-BA09-8A82380A1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77" y="2029100"/>
            <a:ext cx="9074666" cy="304619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&lt;nav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"leftmenu"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"/home"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</a:rPr>
              <a:t>Home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"/tasks"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800000"/>
                </a:solidFill>
              </a:rPr>
              <a:t>Task Board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"/create"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</a:rPr>
              <a:t>Create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399" b="1" noProof="1">
                <a:solidFill>
                  <a:srgbClr val="0000FF"/>
                </a:solidFill>
                <a:latin typeface="Consolas" panose="020B0609020204030204" pitchFamily="49" charset="0"/>
              </a:rPr>
              <a:t>"/search"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399" b="1" noProof="1">
                <a:solidFill>
                  <a:srgbClr val="000000"/>
                </a:solidFill>
              </a:rPr>
              <a:t>Search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&lt;/nav&gt;</a:t>
            </a:r>
            <a:endParaRPr lang="en-US" sz="2399" b="1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B446206C-0F87-41F2-BD11-B5582FF79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953"/>
          <a:stretch/>
        </p:blipFill>
        <p:spPr>
          <a:xfrm>
            <a:off x="7715580" y="2336327"/>
            <a:ext cx="4062383" cy="4090784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11" name="Rounded Rectangular Callout 1">
            <a:extLst>
              <a:ext uri="{FF2B5EF4-FFF2-40B4-BE49-F238E27FC236}">
                <a16:creationId xmlns:a16="http://schemas.microsoft.com/office/drawing/2014/main" id="{8DF8765A-9C73-40C6-A443-E23A28069DF7}"/>
              </a:ext>
            </a:extLst>
          </p:cNvPr>
          <p:cNvSpPr/>
          <p:nvPr/>
        </p:nvSpPr>
        <p:spPr bwMode="auto">
          <a:xfrm>
            <a:off x="6135694" y="4418743"/>
            <a:ext cx="1264966" cy="617560"/>
          </a:xfrm>
          <a:prstGeom prst="wedgeRoundRectCallout">
            <a:avLst>
              <a:gd name="adj1" fmla="val 86533"/>
              <a:gd name="adj2" fmla="val -79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&lt;nav&gt;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4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3813</TotalTime>
  <Words>2673</Words>
  <Application>Microsoft Office PowerPoint</Application>
  <PresentationFormat>Широк екран</PresentationFormat>
  <Paragraphs>451</Paragraphs>
  <Slides>46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</vt:lpstr>
      <vt:lpstr>HTML STRUCTURE</vt:lpstr>
      <vt:lpstr>Table of Contents</vt:lpstr>
      <vt:lpstr>Have a Question?</vt:lpstr>
      <vt:lpstr>Semantic HTML</vt:lpstr>
      <vt:lpstr>What is Semantic HTML?</vt:lpstr>
      <vt:lpstr>The Importance of Semantic HTML</vt:lpstr>
      <vt:lpstr>HTML Semantic Tags</vt:lpstr>
      <vt:lpstr>&lt;Header&gt;&lt;/header&gt;</vt:lpstr>
      <vt:lpstr>&lt;Nav&gt;&lt;/nav&gt;</vt:lpstr>
      <vt:lpstr>&lt;Main&gt;&lt;/main&gt;</vt:lpstr>
      <vt:lpstr>&lt;Aside&gt;&lt;/aside&gt;</vt:lpstr>
      <vt:lpstr>&lt;Footer&gt;&lt;/footer&gt;</vt:lpstr>
      <vt:lpstr>&lt;Section&gt;&lt;/section&gt;</vt:lpstr>
      <vt:lpstr>&lt;Article&gt;&lt;/article&gt;</vt:lpstr>
      <vt:lpstr>Sections and Articles – Example</vt:lpstr>
      <vt:lpstr>&lt;Figure&gt;&lt;/figure&gt;</vt:lpstr>
      <vt:lpstr>&lt;Details&gt; + &lt;Summary&gt;</vt:lpstr>
      <vt:lpstr>&lt;Time&gt; + &lt;Address&gt;</vt:lpstr>
      <vt:lpstr>Forms</vt:lpstr>
      <vt:lpstr>Form</vt:lpstr>
      <vt:lpstr>Form Attributes</vt:lpstr>
      <vt:lpstr>Form Elements – Input</vt:lpstr>
      <vt:lpstr>Form Elements – Input</vt:lpstr>
      <vt:lpstr>Radio Buttons – Example</vt:lpstr>
      <vt:lpstr>Input Validation</vt:lpstr>
      <vt:lpstr>Input Fields – Examples</vt:lpstr>
      <vt:lpstr>Form Elements – Input Attributes</vt:lpstr>
      <vt:lpstr>Form Elements – Examples</vt:lpstr>
      <vt:lpstr>Form Elements – Label</vt:lpstr>
      <vt:lpstr>Form Elements – Fieldset</vt:lpstr>
      <vt:lpstr>Number and Range Fields</vt:lpstr>
      <vt:lpstr>Form Elements – Select</vt:lpstr>
      <vt:lpstr>Form Elements – Textarea</vt:lpstr>
      <vt:lpstr>Form Elements – Buttons</vt:lpstr>
      <vt:lpstr>Complete HTML Form – Example</vt:lpstr>
      <vt:lpstr>Tables</vt:lpstr>
      <vt:lpstr>Simple HTML Tables</vt:lpstr>
      <vt:lpstr>Complete HTML Tables</vt:lpstr>
      <vt:lpstr>Complete HTML Tables</vt:lpstr>
      <vt:lpstr>Complete HTML Table – Example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Structure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31</cp:revision>
  <dcterms:created xsi:type="dcterms:W3CDTF">2018-05-23T13:08:44Z</dcterms:created>
  <dcterms:modified xsi:type="dcterms:W3CDTF">2021-12-20T10:22:05Z</dcterms:modified>
  <cp:category>computer programming;programming;software development;software engineering</cp:category>
</cp:coreProperties>
</file>