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403" r:id="rId2"/>
    <p:sldId id="404" r:id="rId3"/>
    <p:sldId id="405" r:id="rId4"/>
    <p:sldId id="447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628" r:id="rId43"/>
    <p:sldId id="608" r:id="rId44"/>
    <p:sldId id="445" r:id="rId45"/>
    <p:sldId id="44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03"/>
            <p14:sldId id="404"/>
            <p14:sldId id="405"/>
          </p14:sldIdLst>
        </p14:section>
        <p14:section name="Change Detection Strategy" id="{DFED243F-3327-4F32-8018-6635D2F7391D}">
          <p14:sldIdLst>
            <p14:sldId id="447"/>
            <p14:sldId id="406"/>
            <p14:sldId id="407"/>
            <p14:sldId id="408"/>
          </p14:sldIdLst>
        </p14:section>
        <p14:section name="SOLID Principles" id="{04BC4C79-65B8-4ED8-9514-59802E473D94}">
          <p14:sldIdLst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Services" id="{D5191C47-D755-42B9-8056-15290A12C8C7}">
          <p14:sldIdLst>
            <p14:sldId id="421"/>
            <p14:sldId id="422"/>
            <p14:sldId id="423"/>
            <p14:sldId id="424"/>
            <p14:sldId id="425"/>
          </p14:sldIdLst>
        </p14:section>
        <p14:section name="RxJS and Observables" id="{9D351D8D-468F-4EE2-942B-B4D3F46933ED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HTTP Client" id="{5E99C74A-3D37-4977-A620-1257D6819BFD}">
          <p14:sldIdLst>
            <p14:sldId id="435"/>
            <p14:sldId id="436"/>
            <p14:sldId id="437"/>
            <p14:sldId id="438"/>
            <p14:sldId id="439"/>
            <p14:sldId id="440"/>
          </p14:sldIdLst>
        </p14:section>
        <p14:section name="Conclusion" id="{1E12E5DB-1376-4EE8-A188-10EA5583702C}">
          <p14:sldIdLst>
            <p14:sldId id="441"/>
            <p14:sldId id="442"/>
            <p14:sldId id="628"/>
            <p14:sldId id="608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108" d="100"/>
          <a:sy n="108" d="100"/>
        </p:scale>
        <p:origin x="77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07ACD1-4CB5-4A50-9BB0-12D67F8F3B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555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190EAD-6578-4295-945F-0504BB6FBB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782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FB3BEB-0BD4-45F7-8A5B-FC920EE2B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77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9978A1-8EA3-4D08-99AA-3CB732FA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61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92B4B6-6405-40CF-A1BA-5EC36C5203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61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36718-1144-417F-B746-DB536F305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dependency-injection-patter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x.io/rxjs/class/es6/Observable.js~Observable.html" TargetMode="External"/><Relationship Id="rId2" Type="http://schemas.openxmlformats.org/officeDocument/2006/relationships/hyperlink" Target="https://blog.angular-university.io/functional-reactive-programming-for-angular-2-developers-rxjs-and-observables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7613" y="645506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SOLID Principles. RxJS.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05443" y="5167728"/>
            <a:ext cx="2669016" cy="54708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Technical Trainers</a:t>
            </a:r>
          </a:p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382001" y="6248400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17303" y="4873397"/>
            <a:ext cx="2503377" cy="58866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pPr algn="ctr"/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AFBA7531-719F-40A1-B569-F4A9D5877E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2"/>
          <a:stretch/>
        </p:blipFill>
        <p:spPr>
          <a:xfrm>
            <a:off x="-204000" y="3494173"/>
            <a:ext cx="4815000" cy="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r>
              <a:rPr lang="en-US" dirty="0"/>
              <a:t>Software entities like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extension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closed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                          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extension</a:t>
            </a:r>
          </a:p>
          <a:p>
            <a:pPr lvl="1"/>
            <a:r>
              <a:rPr lang="en-US" dirty="0"/>
              <a:t>Adding new behavior </a:t>
            </a:r>
            <a:r>
              <a:rPr lang="en-US" b="1" dirty="0">
                <a:solidFill>
                  <a:schemeClr val="bg1"/>
                </a:solidFill>
              </a:rPr>
              <a:t>doesn't require </a:t>
            </a: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over existing source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modification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source code is </a:t>
            </a:r>
            <a:r>
              <a:rPr lang="en-US" b="1" dirty="0">
                <a:solidFill>
                  <a:schemeClr val="bg1"/>
                </a:solidFill>
              </a:rPr>
              <a:t>not allowed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CCECA0-EBB7-41A1-B4D2-CF6685DB0B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257411"/>
            <a:ext cx="10129234" cy="5546589"/>
          </a:xfrm>
        </p:spPr>
        <p:txBody>
          <a:bodyPr/>
          <a:lstStyle/>
          <a:p>
            <a:r>
              <a:rPr lang="en-US" dirty="0"/>
              <a:t>Derived types must be completely </a:t>
            </a:r>
            <a:r>
              <a:rPr lang="en-US" b="1" dirty="0">
                <a:solidFill>
                  <a:schemeClr val="bg1"/>
                </a:solidFill>
              </a:rPr>
              <a:t>substitutable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their base types</a:t>
            </a:r>
          </a:p>
          <a:p>
            <a:r>
              <a:rPr lang="en-US" dirty="0"/>
              <a:t>Derived classes</a:t>
            </a:r>
          </a:p>
          <a:p>
            <a:pPr lvl="1"/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functionalities of the base class</a:t>
            </a:r>
          </a:p>
          <a:p>
            <a:pPr lvl="1"/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remove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Liskov Substitution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D3E46F3-712F-4AA4-93A3-42A27D2D2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30548"/>
            <a:ext cx="10129234" cy="5546589"/>
          </a:xfrm>
        </p:spPr>
        <p:txBody>
          <a:bodyPr/>
          <a:lstStyle/>
          <a:p>
            <a:r>
              <a:rPr lang="en-US" dirty="0"/>
              <a:t>Classes that implement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,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                      </a:t>
            </a:r>
            <a:r>
              <a:rPr lang="en-US" b="1" dirty="0">
                <a:solidFill>
                  <a:schemeClr val="bg1"/>
                </a:solidFill>
              </a:rPr>
              <a:t>forced</a:t>
            </a:r>
            <a:r>
              <a:rPr lang="en-US" dirty="0"/>
              <a:t> to implement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they </a:t>
            </a:r>
            <a:r>
              <a:rPr lang="en-US" b="1" dirty="0">
                <a:solidFill>
                  <a:schemeClr val="bg1"/>
                </a:solidFill>
              </a:rPr>
              <a:t>do not use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Fat</a:t>
            </a:r>
            <a:r>
              <a:rPr lang="en-US" dirty="0"/>
              <a:t>" interfaces need to be divided into "</a:t>
            </a:r>
            <a:r>
              <a:rPr lang="en-US" b="1" dirty="0">
                <a:solidFill>
                  <a:schemeClr val="bg1"/>
                </a:solidFill>
              </a:rPr>
              <a:t>role</a:t>
            </a:r>
            <a:r>
              <a:rPr lang="en-US" dirty="0"/>
              <a:t>"                      interfaces (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)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/>
              <a:t> to have many 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 interfaces, than                    fewer, </a:t>
            </a:r>
            <a:r>
              <a:rPr lang="en-US" b="1" dirty="0">
                <a:solidFill>
                  <a:schemeClr val="bg1"/>
                </a:solidFill>
              </a:rPr>
              <a:t>fatter</a:t>
            </a:r>
            <a:r>
              <a:rPr lang="en-US" dirty="0"/>
              <a:t>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8360E-6669-43C8-B32B-330227A5AA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105F6-1414-403A-BA9F-DF5E81A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18D0-8295-4E7E-B602-6B863F9EE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modules. Both should depend on abstractions</a:t>
            </a:r>
          </a:p>
          <a:p>
            <a:r>
              <a:rPr lang="en-US" dirty="0"/>
              <a:t>Abstractions should not depend on details. Details should depend on abstractions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1E1CCF-D921-4F11-B356-B1F86769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pic>
        <p:nvPicPr>
          <p:cNvPr id="6" name="Picture 5" descr="A picture containing plate, clock&#10;&#10;Description automatically generated">
            <a:extLst>
              <a:ext uri="{FF2B5EF4-FFF2-40B4-BE49-F238E27FC236}">
                <a16:creationId xmlns:a16="http://schemas.microsoft.com/office/drawing/2014/main" id="{D4F40AD8-E465-46CC-A618-15599AF6A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699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63FFD-719A-401E-8643-53A4BAA3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ABAD-E3B1-4ADC-BB91-CC2E2F9FB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46589"/>
          </a:xfrm>
        </p:spPr>
        <p:txBody>
          <a:bodyPr/>
          <a:lstStyle/>
          <a:p>
            <a:r>
              <a:rPr lang="en-US" dirty="0"/>
              <a:t>The design principle does not just change the direction of the dependency</a:t>
            </a:r>
          </a:p>
          <a:p>
            <a:r>
              <a:rPr lang="en-US" dirty="0"/>
              <a:t>Splits the dependency between the high-level and low-level</a:t>
            </a:r>
          </a:p>
          <a:p>
            <a:pPr lvl="1"/>
            <a:r>
              <a:rPr lang="en-US" dirty="0"/>
              <a:t>The high-level module depends on the abstraction</a:t>
            </a:r>
          </a:p>
          <a:p>
            <a:pPr lvl="1"/>
            <a:r>
              <a:rPr lang="en-US" dirty="0"/>
              <a:t>The low-level depends on the same abstraction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07260C-DCCE-47D8-BE88-760C203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96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r>
              <a:rPr lang="en-US" dirty="0"/>
              <a:t>Dependency is another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that your class 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 lvl="1"/>
            <a:r>
              <a:rPr lang="en-US" dirty="0"/>
              <a:t>Examples 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)</a:t>
            </a:r>
          </a:p>
          <a:p>
            <a:r>
              <a:rPr lang="en-US" dirty="0"/>
              <a:t>Classes that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/>
              <a:t> on each other are called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coupled</a:t>
            </a:r>
          </a:p>
          <a:p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bad</a:t>
            </a:r>
            <a:r>
              <a:rPr lang="en-US" dirty="0"/>
              <a:t> because they </a:t>
            </a:r>
            <a:r>
              <a:rPr lang="en-US" b="1" dirty="0">
                <a:solidFill>
                  <a:schemeClr val="bg1"/>
                </a:solidFill>
              </a:rPr>
              <a:t>decrease</a:t>
            </a:r>
            <a:r>
              <a:rPr lang="en-US" dirty="0"/>
              <a:t>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6000" y="4878914"/>
            <a:ext cx="8827634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CustomerService('Service');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91000" y="5777103"/>
            <a:ext cx="4148993" cy="815827"/>
          </a:xfrm>
          <a:prstGeom prst="wedgeRoundRectCallout">
            <a:avLst>
              <a:gd name="adj1" fmla="val -48286"/>
              <a:gd name="adj2" fmla="val -1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Customer class is dependent on </a:t>
            </a:r>
            <a:r>
              <a:rPr lang="en-US" sz="2400" b="1" noProof="1">
                <a:solidFill>
                  <a:schemeClr val="bg1"/>
                </a:solidFill>
              </a:rPr>
              <a:t>concrete service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ABA764-2B50-420E-A3E5-24B2381653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8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is a popular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Inversion of Control (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Dependencies are </a:t>
            </a:r>
            <a:r>
              <a:rPr lang="en-US" b="1" dirty="0">
                <a:solidFill>
                  <a:schemeClr val="bg1"/>
                </a:solidFill>
              </a:rPr>
              <a:t>pushed</a:t>
            </a:r>
            <a:r>
              <a:rPr lang="en-US" dirty="0"/>
              <a:t> in the class from the </a:t>
            </a:r>
            <a:r>
              <a:rPr lang="en-US" b="1" dirty="0">
                <a:solidFill>
                  <a:schemeClr val="bg1"/>
                </a:solidFill>
              </a:rPr>
              <a:t>outside</a:t>
            </a:r>
          </a:p>
          <a:p>
            <a:pPr lvl="1"/>
            <a:r>
              <a:rPr lang="en-US" dirty="0"/>
              <a:t>The class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000" y="3954748"/>
            <a:ext cx="91440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Customer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private customerService;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cService: CustomerService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this.customerService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cService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5693270"/>
            <a:ext cx="4584411" cy="609716"/>
          </a:xfrm>
          <a:prstGeom prst="wedgeRoundRectCallout">
            <a:avLst>
              <a:gd name="adj1" fmla="val -22531"/>
              <a:gd name="adj2" fmla="val -72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service comes from </a:t>
            </a:r>
            <a:r>
              <a:rPr lang="en-US" sz="2400" b="1" noProof="1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2314CF-77B3-4EB1-BA77-79FBBA0DD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methods/properties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Violations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619000"/>
            <a:ext cx="9525000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public class Laptop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battery: Battery;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public videoCard: VideoCard;</a:t>
            </a:r>
          </a:p>
          <a:p>
            <a:pPr>
              <a:lnSpc>
                <a:spcPct val="105000"/>
              </a:lnSpc>
            </a:pP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this.battery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Battery('Acer battery');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this.videoCard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VideoCard('Nvidia 960 GTX');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231000" y="3451338"/>
            <a:ext cx="3806550" cy="1018339"/>
          </a:xfrm>
          <a:prstGeom prst="wedgeRoundRectCallout">
            <a:avLst>
              <a:gd name="adj1" fmla="val -46903"/>
              <a:gd name="adj2" fmla="val 11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class is </a:t>
            </a:r>
            <a:r>
              <a:rPr lang="en-US" sz="2400" b="1" noProof="1">
                <a:solidFill>
                  <a:schemeClr val="bg1"/>
                </a:solidFill>
              </a:rPr>
              <a:t>brittle</a:t>
            </a:r>
            <a:r>
              <a:rPr lang="en-US" sz="2400" b="1" noProof="1">
                <a:solidFill>
                  <a:srgbClr val="FFFFFF"/>
                </a:solidFill>
              </a:rPr>
              <a:t>, </a:t>
            </a:r>
            <a:r>
              <a:rPr lang="en-US" sz="2400" b="1" noProof="1">
                <a:solidFill>
                  <a:schemeClr val="bg1"/>
                </a:solidFill>
              </a:rPr>
              <a:t>inflexible</a:t>
            </a:r>
            <a:r>
              <a:rPr lang="en-US" sz="2400" b="1" noProof="1">
                <a:solidFill>
                  <a:srgbClr val="FFFFFF"/>
                </a:solidFill>
              </a:rPr>
              <a:t> and </a:t>
            </a:r>
            <a:r>
              <a:rPr lang="en-US" sz="2400" b="1" noProof="1">
                <a:solidFill>
                  <a:schemeClr val="bg1"/>
                </a:solidFill>
              </a:rPr>
              <a:t>hard</a:t>
            </a:r>
            <a:r>
              <a:rPr lang="en-US" sz="2400" b="1" noProof="1">
                <a:solidFill>
                  <a:srgbClr val="FFFFFF"/>
                </a:solidFill>
              </a:rPr>
              <a:t> to test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844586-982F-4C92-AAF3-C17253672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Add the dependencies </a:t>
            </a:r>
            <a:r>
              <a:rPr lang="en-US" b="1" dirty="0">
                <a:solidFill>
                  <a:schemeClr val="bg1"/>
                </a:solidFill>
              </a:rPr>
              <a:t>through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>
              <a:spcAft>
                <a:spcPts val="10000"/>
              </a:spcAft>
            </a:pPr>
            <a:r>
              <a:rPr lang="en-US" dirty="0"/>
              <a:t>Create whatever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you like</a:t>
            </a:r>
          </a:p>
          <a:p>
            <a:pPr>
              <a:spcAft>
                <a:spcPts val="10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1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constructor(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videoCard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VideoCard,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Battery)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904" y="3791232"/>
            <a:ext cx="8845868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firstLaptop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'Nvidia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940m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'Acer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5904" y="5389225"/>
            <a:ext cx="8839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let secondLaptop = new Laptop(</a:t>
            </a:r>
            <a:b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VideoCard(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'Radeon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280x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new Battery(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'Toshiba</a:t>
            </a:r>
            <a:r>
              <a:rPr lang="en-US" sz="24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Battery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EA4665-0425-4A78-8D9F-15684C192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receive</a:t>
            </a:r>
            <a:r>
              <a:rPr lang="en-US" dirty="0"/>
              <a:t> its dependencies from </a:t>
            </a:r>
            <a:r>
              <a:rPr lang="en-US" b="1" dirty="0">
                <a:solidFill>
                  <a:schemeClr val="bg1"/>
                </a:solidFill>
              </a:rPr>
              <a:t>external</a:t>
            </a:r>
            <a:r>
              <a:rPr lang="en-US" dirty="0"/>
              <a:t> sources rather than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them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 </a:t>
            </a:r>
            <a:r>
              <a:rPr lang="en-US" dirty="0"/>
              <a:t>dependencies through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Your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to test</a:t>
            </a:r>
          </a:p>
          <a:p>
            <a:r>
              <a:rPr lang="en-US" dirty="0"/>
              <a:t>Additional information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/>
              </a:rPr>
              <a:t>https://angular.io/guide/dependency-injection-pattern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Requirements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BD68CB-80D8-49B7-BFBC-1F055693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1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17256"/>
            <a:ext cx="9049234" cy="4946744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Change Detection Strategy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SOLID Principles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Observables and RxJS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HTTP Client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941226-A877-4275-9BE7-A911CE0506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A4300F-5878-4CFD-B6FB-CA73DF3C25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Constructor Injection, Providers, Injectable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pic>
        <p:nvPicPr>
          <p:cNvPr id="5" name="Picture 4" descr="A picture containing drawing, light, plate&#10;&#10;Description automatically generated">
            <a:extLst>
              <a:ext uri="{FF2B5EF4-FFF2-40B4-BE49-F238E27FC236}">
                <a16:creationId xmlns:a16="http://schemas.microsoft.com/office/drawing/2014/main" id="{FB9F8E97-DEFD-45C5-8CCF-DB289DCC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87" y="1385091"/>
            <a:ext cx="2445825" cy="24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fetch or save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directly</a:t>
            </a:r>
          </a:p>
          <a:p>
            <a:r>
              <a:rPr lang="en-US" dirty="0"/>
              <a:t>They should focus on </a:t>
            </a:r>
            <a:r>
              <a:rPr lang="en-US" b="1" dirty="0">
                <a:solidFill>
                  <a:schemeClr val="bg1"/>
                </a:solidFill>
              </a:rPr>
              <a:t>presenting data </a:t>
            </a:r>
            <a:r>
              <a:rPr lang="en-US" dirty="0"/>
              <a:t>and delegate</a:t>
            </a:r>
            <a:br>
              <a:rPr lang="en-US" dirty="0"/>
            </a:br>
            <a:r>
              <a:rPr lang="en-US" dirty="0"/>
              <a:t>data access to a service</a:t>
            </a:r>
          </a:p>
          <a:p>
            <a:r>
              <a:rPr lang="en-US" dirty="0"/>
              <a:t>Services are a great way to</a:t>
            </a:r>
          </a:p>
          <a:p>
            <a:pPr lvl="1"/>
            <a:r>
              <a:rPr lang="en-US" dirty="0"/>
              <a:t>Share information among classes that </a:t>
            </a:r>
            <a:r>
              <a:rPr lang="en-US" b="1" dirty="0">
                <a:solidFill>
                  <a:schemeClr val="bg1"/>
                </a:solidFill>
              </a:rPr>
              <a:t>don't know</a:t>
            </a:r>
            <a:br>
              <a:rPr lang="en-US" dirty="0"/>
            </a:br>
            <a:r>
              <a:rPr lang="en-US" dirty="0"/>
              <a:t>about each other</a:t>
            </a:r>
          </a:p>
          <a:p>
            <a:pPr lvl="1"/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code duplication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Services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A5F6D56-8D07-42DE-AC86-E397EFFD94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6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in Angular are just normal </a:t>
            </a:r>
            <a:r>
              <a:rPr lang="en-US" b="1" dirty="0">
                <a:solidFill>
                  <a:schemeClr val="bg1"/>
                </a:solidFill>
              </a:rPr>
              <a:t>TypeScript classes </a:t>
            </a:r>
            <a:r>
              <a:rPr lang="en-US" dirty="0"/>
              <a:t>that </a:t>
            </a:r>
            <a:br>
              <a:rPr lang="en-US" dirty="0"/>
            </a:br>
            <a:r>
              <a:rPr lang="en-US" dirty="0"/>
              <a:t>handle data manipulation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Service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518" y="2514601"/>
            <a:ext cx="5999482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addBook(b: Book)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this.booksData.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push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(b);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B3875F-0D8D-4452-890A-70C3B00A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6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Services are injected into components via </a:t>
            </a:r>
            <a:r>
              <a:rPr lang="en-US" b="1" dirty="0">
                <a:solidFill>
                  <a:schemeClr val="bg1"/>
                </a:solidFill>
              </a:rPr>
              <a:t>constructor injection</a:t>
            </a:r>
          </a:p>
          <a:p>
            <a:r>
              <a:rPr lang="en-US" dirty="0"/>
              <a:t>Before that they should be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from inside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into Components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709000"/>
            <a:ext cx="8254422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BooksService 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BookListComponent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 booksService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BooksService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43715" y="3009900"/>
            <a:ext cx="4891147" cy="838200"/>
          </a:xfrm>
          <a:prstGeom prst="wedgeRoundRectCallout">
            <a:avLst>
              <a:gd name="adj1" fmla="val -48507"/>
              <a:gd name="adj2" fmla="val -157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same instance </a:t>
            </a:r>
            <a:r>
              <a:rPr lang="en-US" sz="2400" b="1" noProof="1">
                <a:solidFill>
                  <a:srgbClr val="FFFFFF"/>
                </a:solidFill>
              </a:rPr>
              <a:t>will be provided for </a:t>
            </a:r>
            <a:r>
              <a:rPr lang="en-US" sz="2400" b="1" noProof="1">
                <a:solidFill>
                  <a:schemeClr val="bg1"/>
                </a:solidFill>
              </a:rPr>
              <a:t>child components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8BD0E1-B7C2-470D-A0EC-A536183AD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8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inject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service </a:t>
            </a:r>
            <a:r>
              <a:rPr lang="en-US" b="1" dirty="0">
                <a:solidFill>
                  <a:schemeClr val="bg1"/>
                </a:solidFill>
              </a:rPr>
              <a:t>into another </a:t>
            </a:r>
            <a:r>
              <a:rPr lang="en-US" dirty="0"/>
              <a:t>use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@Injectable</a:t>
            </a:r>
            <a:r>
              <a:rPr lang="en-US" dirty="0"/>
              <a:t> decorator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Injectable Decorator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6518" y="2438400"/>
            <a:ext cx="9699082" cy="3810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export class BooksService 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booksData: Book[];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constructor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private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loggingService: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LoggingService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) { }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0800" y="2514600"/>
            <a:ext cx="4035200" cy="13526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@Injectable({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providedIn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'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b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11578" y="4073656"/>
            <a:ext cx="3810000" cy="539488"/>
          </a:xfrm>
          <a:prstGeom prst="wedgeRoundRectCallout">
            <a:avLst>
              <a:gd name="adj1" fmla="val -24894"/>
              <a:gd name="adj2" fmla="val -75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Provided in '</a:t>
            </a:r>
            <a:r>
              <a:rPr lang="en-US" sz="2400" b="1" noProof="1">
                <a:solidFill>
                  <a:schemeClr val="bg1"/>
                </a:solidFill>
              </a:rPr>
              <a:t>app.module.ts</a:t>
            </a:r>
            <a:r>
              <a:rPr lang="en-US" sz="2400" b="1" noProof="1">
                <a:solidFill>
                  <a:srgbClr val="FFFFFF"/>
                </a:solidFill>
              </a:rPr>
              <a:t>'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EF3014-22C1-4230-9650-6F694E5F2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39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0A1B36-7F70-4F59-93B5-6D4D416C6F5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 to FRP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RxJS and Observables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00" y="1371843"/>
            <a:ext cx="2576400" cy="25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 is used a lot in JavaScript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manipulation using (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, etc.)</a:t>
            </a:r>
          </a:p>
          <a:p>
            <a:r>
              <a:rPr lang="en-US" dirty="0"/>
              <a:t>Front-end programming is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</a:p>
          <a:p>
            <a:r>
              <a:rPr lang="en-US" dirty="0"/>
              <a:t>Using a </a:t>
            </a:r>
            <a:r>
              <a:rPr lang="en-US" b="1" dirty="0">
                <a:solidFill>
                  <a:schemeClr val="bg1"/>
                </a:solidFill>
              </a:rPr>
              <a:t>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188472"/>
            <a:ext cx="32766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343400" y="4114800"/>
            <a:ext cx="4759050" cy="609716"/>
          </a:xfrm>
          <a:prstGeom prst="wedgeRoundRectCallout">
            <a:avLst>
              <a:gd name="adj1" fmla="val -54489"/>
              <a:gd name="adj2" fmla="val -113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 stream of numeric values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30E6447-5E5A-4CA4-AD8C-DEF79FD08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4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Angular we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using </a:t>
            </a:r>
            <a:r>
              <a:rPr lang="en-US" b="1" dirty="0">
                <a:solidFill>
                  <a:schemeClr val="bg1"/>
                </a:solidFill>
              </a:rPr>
              <a:t>Observables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Streams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new values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streams to build new ones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4780936"/>
            <a:ext cx="33528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0, 1, 2, 3, 4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926000" y="4632597"/>
            <a:ext cx="42750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Handle a </a:t>
            </a:r>
            <a:r>
              <a:rPr lang="en-US" sz="2400" b="1" noProof="1">
                <a:solidFill>
                  <a:schemeClr val="bg1"/>
                </a:solidFill>
              </a:rPr>
              <a:t>stream</a:t>
            </a:r>
            <a:r>
              <a:rPr lang="en-US" sz="2400" b="1" noProof="1">
                <a:solidFill>
                  <a:srgbClr val="FFFFFF"/>
                </a:solidFill>
              </a:rPr>
              <a:t> as an </a:t>
            </a:r>
            <a:r>
              <a:rPr lang="en-US" sz="2400" b="1" noProof="1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05B438-2DA4-4252-8D69-25100321F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7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FRP is a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software development</a:t>
            </a:r>
          </a:p>
          <a:p>
            <a:pPr lvl="1"/>
            <a:r>
              <a:rPr lang="en-US" dirty="0"/>
              <a:t>Entire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build </a:t>
            </a:r>
            <a:r>
              <a:rPr lang="en-US" b="1" dirty="0">
                <a:solidFill>
                  <a:schemeClr val="bg1"/>
                </a:solidFill>
              </a:rPr>
              <a:t>uniquely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around the notion of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</a:p>
          <a:p>
            <a:pPr lvl="1"/>
            <a:r>
              <a:rPr lang="en-US" dirty="0"/>
              <a:t>Create, combine and subscribe to streams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FRP</a:t>
            </a:r>
          </a:p>
          <a:p>
            <a:pPr lvl="1"/>
            <a:r>
              <a:rPr lang="en-US" dirty="0"/>
              <a:t>Build programs in a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way</a:t>
            </a:r>
          </a:p>
          <a:p>
            <a:pPr lvl="1"/>
            <a:r>
              <a:rPr lang="en-US" dirty="0"/>
              <a:t>Lack of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variables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Reactive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71000" y="4464000"/>
            <a:ext cx="1594200" cy="179815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A6E9ED7-D850-4F55-8556-BEC1F368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1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Stands for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eactive E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tensions for 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Install Library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Use with CommonJS</a:t>
            </a:r>
          </a:p>
          <a:p>
            <a:pPr lvl="1">
              <a:spcBef>
                <a:spcPts val="4000"/>
              </a:spcBef>
              <a:spcAft>
                <a:spcPts val="6000"/>
              </a:spcAft>
            </a:pPr>
            <a:r>
              <a:rPr lang="en-US" dirty="0"/>
              <a:t>Use with import/export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RxJS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590801"/>
            <a:ext cx="9220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npm install rxjs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3918269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range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 { map, filter } = require('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5678456"/>
            <a:ext cx="922020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{ range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map, filter } from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rxjs/operators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39F4F4-754B-45C8-83A2-272B4E249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2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6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1255B7-F15B-443C-945C-FB799AD8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82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9000"/>
              </a:spcAft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tap </a:t>
            </a:r>
            <a:r>
              <a:rPr lang="en-US" dirty="0"/>
              <a:t>operator</a:t>
            </a:r>
          </a:p>
          <a:p>
            <a:pPr>
              <a:spcBef>
                <a:spcPts val="5000"/>
              </a:spcBef>
            </a:pPr>
            <a:r>
              <a:rPr lang="en-US" dirty="0"/>
              <a:t>Observables are either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Cold observables</a:t>
            </a:r>
            <a:r>
              <a:rPr lang="en-US" dirty="0"/>
              <a:t> are observables where the data producer is created by the observable itself.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Hot observables</a:t>
            </a:r>
            <a:r>
              <a:rPr lang="en-US" dirty="0"/>
              <a:t> have their data producer outside the observable itself.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 (Hot vs Cold)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20010"/>
            <a:ext cx="96012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console.log(`Hello: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}`))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BD0DB29-B193-4988-B58A-207164412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851650" y="485140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</a:rPr>
              <a:t>of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from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range</a:t>
            </a:r>
            <a:r>
              <a:rPr lang="en-US" sz="2400" b="1" dirty="0">
                <a:solidFill>
                  <a:schemeClr val="bg2"/>
                </a:solidFill>
              </a:rPr>
              <a:t>, </a:t>
            </a:r>
            <a:r>
              <a:rPr lang="en-US" sz="2400" b="1" dirty="0">
                <a:solidFill>
                  <a:schemeClr val="bg1"/>
                </a:solidFill>
              </a:rPr>
              <a:t>interval</a:t>
            </a:r>
            <a:r>
              <a:rPr lang="en-US" sz="2400" b="1" dirty="0">
                <a:solidFill>
                  <a:schemeClr val="bg2"/>
                </a:solidFill>
              </a:rPr>
              <a:t> and </a:t>
            </a:r>
            <a:r>
              <a:rPr lang="en-US" sz="2400" b="1" dirty="0">
                <a:solidFill>
                  <a:schemeClr val="bg1"/>
                </a:solidFill>
              </a:rPr>
              <a:t>timer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851650" y="5962650"/>
            <a:ext cx="4711700" cy="628064"/>
          </a:xfrm>
          <a:prstGeom prst="wedgeRoundRectCallout">
            <a:avLst>
              <a:gd name="adj1" fmla="val -49341"/>
              <a:gd name="adj2" fmla="val -1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bg1"/>
                </a:solidFill>
              </a:rPr>
              <a:t>fromEvent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Observables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</a:p>
          <a:p>
            <a:pPr lvl="1">
              <a:spcAft>
                <a:spcPts val="10000"/>
              </a:spcAft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subscriber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sets up a whole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separate processing 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things to </a:t>
            </a:r>
            <a:r>
              <a:rPr lang="en-US" b="1" dirty="0">
                <a:solidFill>
                  <a:schemeClr val="bg1"/>
                </a:solidFill>
              </a:rPr>
              <a:t>keep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mind: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cold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observable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?</a:t>
            </a:r>
          </a:p>
          <a:p>
            <a:pPr lvl="1"/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Side Effect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000" y="3110339"/>
            <a:ext cx="8857315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obs.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subscribe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 =&gt; console.log(`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second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 ${i}`));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EA73D2D-C84B-492B-B682-6C991ED06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42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</a:p>
          <a:p>
            <a:pPr>
              <a:spcAft>
                <a:spcPts val="80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RxJS Operators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00" y="1995646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** 2));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900" y="3680318"/>
            <a:ext cx="96471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% 2 === 0));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900" y="5139000"/>
            <a:ext cx="96471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obs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range(1, 10).pipe(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nn-NO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((prevVal, val) =&gt; prevVal + val, 0)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45E5FC-11C1-44C1-80D3-6934F71F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5"/>
            <a:ext cx="11804822" cy="5570355"/>
          </a:xfrm>
        </p:spPr>
        <p:txBody>
          <a:bodyPr/>
          <a:lstStyle/>
          <a:p>
            <a:r>
              <a:rPr lang="en-US" dirty="0"/>
              <a:t>RxJS and FRP are powerful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concepts</a:t>
            </a:r>
          </a:p>
          <a:p>
            <a:r>
              <a:rPr lang="en-US" dirty="0"/>
              <a:t>Multiple choice to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Go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reactive (extensive use of RxJS)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(Forms or Http)</a:t>
            </a:r>
          </a:p>
          <a:p>
            <a:r>
              <a:rPr lang="en-US" dirty="0"/>
              <a:t>More on observables here: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Click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More RxJS operators here: </a:t>
            </a:r>
            <a:r>
              <a:rPr lang="en-US" dirty="0">
                <a:hlinkClick r:id="rId3"/>
              </a:rPr>
              <a:t>Click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RxJS and FRP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C67001-F4C5-444D-9A4B-556F062C7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7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E02B078-84E6-4E38-8A5A-B8FDE7E35B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Fetching Data from a Remote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Client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114D43-8B69-4487-9AD6-8DCABAA7AD36}"/>
              </a:ext>
            </a:extLst>
          </p:cNvPr>
          <p:cNvGrpSpPr/>
          <p:nvPr/>
        </p:nvGrpSpPr>
        <p:grpSpPr>
          <a:xfrm>
            <a:off x="4747052" y="1494000"/>
            <a:ext cx="2697896" cy="2158316"/>
            <a:chOff x="4747052" y="1494000"/>
            <a:chExt cx="2697896" cy="2158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052" y="1494000"/>
              <a:ext cx="2697896" cy="21583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41059C-358F-422C-A554-EECFC5110325}"/>
                </a:ext>
              </a:extLst>
            </p:cNvPr>
            <p:cNvSpPr/>
            <p:nvPr/>
          </p:nvSpPr>
          <p:spPr>
            <a:xfrm>
              <a:off x="5395061" y="1937450"/>
              <a:ext cx="140187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REST</a:t>
              </a:r>
              <a:b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API</a:t>
              </a:r>
              <a:endPara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Before using the </a:t>
            </a: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data, import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HttpClientModule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"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"</a:t>
            </a:r>
          </a:p>
          <a:p>
            <a:pPr>
              <a:spcAft>
                <a:spcPts val="6000"/>
              </a:spcAft>
            </a:pPr>
            <a:r>
              <a:rPr lang="en-US" dirty="0"/>
              <a:t>Add the module in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HTTP Client Module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484000"/>
            <a:ext cx="9448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@angular/common/http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784" y="3904884"/>
            <a:ext cx="826166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@NgModule({</a:t>
            </a:r>
          </a:p>
          <a:p>
            <a:r>
              <a:rPr lang="en-US" b="1" dirty="0">
                <a:latin typeface="Consolas" panose="020B0609020204030204" pitchFamily="49" charset="0"/>
              </a:rPr>
              <a:t>declarations:[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App Components</a:t>
            </a:r>
            <a:r>
              <a:rPr lang="en-US" b="1" dirty="0">
                <a:latin typeface="Consolas" panose="020B0609020204030204" pitchFamily="49" charset="0"/>
              </a:rPr>
              <a:t> ],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latin typeface="Consolas" panose="020B0609020204030204" pitchFamily="49" charset="0"/>
              </a:rPr>
              <a:t>:[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BrowserModule, </a:t>
            </a:r>
          </a:p>
          <a:p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HttpClientModule</a:t>
            </a:r>
          </a:p>
          <a:p>
            <a:r>
              <a:rPr lang="en-US" b="1" dirty="0">
                <a:latin typeface="Consolas" panose="020B0609020204030204" pitchFamily="49" charset="0"/>
              </a:rPr>
              <a:t>],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071000" y="4644000"/>
            <a:ext cx="4456200" cy="842730"/>
          </a:xfrm>
          <a:prstGeom prst="wedgeRoundRectCallout">
            <a:avLst>
              <a:gd name="adj1" fmla="val -49889"/>
              <a:gd name="adj2" fmla="val -169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From now on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can be </a:t>
            </a:r>
            <a:r>
              <a:rPr lang="en-US" sz="2400" b="1" noProof="1">
                <a:solidFill>
                  <a:schemeClr val="bg1"/>
                </a:solidFill>
              </a:rPr>
              <a:t>injected</a:t>
            </a:r>
            <a:r>
              <a:rPr lang="en-US" sz="2400" b="1" noProof="1">
                <a:solidFill>
                  <a:srgbClr val="FFFFFF"/>
                </a:solidFill>
              </a:rPr>
              <a:t> in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3F9125D-6804-4D5A-A12E-19CE5E375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3" y="108420"/>
            <a:ext cx="9577597" cy="1110780"/>
          </a:xfrm>
        </p:spPr>
        <p:txBody>
          <a:bodyPr/>
          <a:lstStyle/>
          <a:p>
            <a:r>
              <a:rPr lang="en-US" dirty="0"/>
              <a:t>Using the HTTP Client in 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8306" y="1638669"/>
            <a:ext cx="1095538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HttpClient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871000" y="2665183"/>
            <a:ext cx="4267200" cy="914400"/>
          </a:xfrm>
          <a:prstGeom prst="wedgeRoundRectCallout">
            <a:avLst>
              <a:gd name="adj1" fmla="val -53425"/>
              <a:gd name="adj2" fmla="val -1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Inject the </a:t>
            </a:r>
            <a:r>
              <a:rPr lang="en-US" sz="2400" b="1" noProof="1">
                <a:solidFill>
                  <a:schemeClr val="bg1"/>
                </a:solidFill>
              </a:rPr>
              <a:t>HttpClient</a:t>
            </a:r>
            <a:r>
              <a:rPr lang="en-US" sz="2400" b="1" noProof="1">
                <a:solidFill>
                  <a:srgbClr val="FFFFFF"/>
                </a:solidFill>
              </a:rPr>
              <a:t> and use it as a </a:t>
            </a:r>
            <a:r>
              <a:rPr lang="en-US" sz="2400" b="1" noProof="1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0" y="5520496"/>
            <a:ext cx="4876800" cy="651704"/>
          </a:xfrm>
          <a:prstGeom prst="wedgeRoundRectCallout">
            <a:avLst>
              <a:gd name="adj1" fmla="val -21029"/>
              <a:gd name="adj2" fmla="val -6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Client</a:t>
            </a:r>
            <a:r>
              <a:rPr lang="en-US" sz="2400" b="1" noProof="1">
                <a:solidFill>
                  <a:srgbClr val="FFFFFF"/>
                </a:solidFill>
              </a:rPr>
              <a:t> works with </a:t>
            </a:r>
            <a:r>
              <a:rPr lang="en-US" sz="2400" b="1" noProof="1">
                <a:solidFill>
                  <a:schemeClr val="bg1"/>
                </a:solidFill>
              </a:rPr>
              <a:t>generic</a:t>
            </a:r>
            <a:r>
              <a:rPr lang="en-US" sz="2400" b="1" noProof="1">
                <a:solidFill>
                  <a:srgbClr val="FFFFFF"/>
                </a:solidFill>
              </a:rPr>
              <a:t> types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B7CDD14-18AE-4B02-A441-9F40E239E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4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service and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observables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the Observable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803" y="1858027"/>
            <a:ext cx="8226447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OnInit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posts: Posts[];</a:t>
            </a:r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postsService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PostsService</a:t>
            </a:r>
            <a:endParaRPr lang="en-US" sz="2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) { }</a:t>
            </a:r>
          </a:p>
          <a:p>
            <a:b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(data =&gt; {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US" sz="23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901000" y="5544000"/>
            <a:ext cx="4365000" cy="600006"/>
          </a:xfrm>
          <a:prstGeom prst="wedgeRoundRectCallout">
            <a:avLst>
              <a:gd name="adj1" fmla="val -25340"/>
              <a:gd name="adj2" fmla="val -64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Always </a:t>
            </a:r>
            <a:r>
              <a:rPr lang="en-US" sz="2400" b="1" noProof="1">
                <a:solidFill>
                  <a:schemeClr val="bg1"/>
                </a:solidFill>
              </a:rPr>
              <a:t>subscribe</a:t>
            </a:r>
            <a:r>
              <a:rPr lang="en-US" sz="2400" b="1" noProof="1">
                <a:solidFill>
                  <a:srgbClr val="FFFFFF"/>
                </a:solidFill>
              </a:rPr>
              <a:t> to observables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3210647-90A8-400D-AD48-E1007106B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/>
              <a:t>It is recommended to </a:t>
            </a: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the response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the Response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6056" y="1840876"/>
            <a:ext cx="107267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Observable&lt;</a:t>
            </a:r>
            <a:r>
              <a:rPr lang="en-US" sz="2400" b="1" dirty="0"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'https://jsonplaceholder.typicode.com/posts';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this.http.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&gt;(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008384" y="3501724"/>
            <a:ext cx="3167616" cy="490865"/>
          </a:xfrm>
          <a:prstGeom prst="wedgeRoundRectCallout">
            <a:avLst>
              <a:gd name="adj1" fmla="val -21789"/>
              <a:gd name="adj2" fmla="val -708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an </a:t>
            </a:r>
            <a:r>
              <a:rPr lang="en-US" sz="2400" b="1" noProof="1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9708" y="4111440"/>
            <a:ext cx="336509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Post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id: number;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title: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body: string;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D4DB7AD-2BE7-4EE1-AB3C-D8EF6386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07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handle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 an error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2034000"/>
            <a:ext cx="7560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ngOnInit(): void {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.subscribe(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data =&gt;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Attach data to prop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console.log(`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(err)}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`)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82DB81-BB14-49F0-8BA2-D31E39C92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9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5E95515-4F4B-4777-A33E-3B6DF729125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3E891D4-6E6A-4350-9FE8-88AD0665C0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</a:p>
        </p:txBody>
      </p:sp>
      <p:pic>
        <p:nvPicPr>
          <p:cNvPr id="1026" name="Picture 2" descr="Detection - Free communications icons">
            <a:extLst>
              <a:ext uri="{FF2B5EF4-FFF2-40B4-BE49-F238E27FC236}">
                <a16:creationId xmlns:a16="http://schemas.microsoft.com/office/drawing/2014/main" id="{410C7567-181A-46C7-9AFE-4381D851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50" y="1269000"/>
            <a:ext cx="2681700" cy="26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225650" y="1244746"/>
            <a:ext cx="8632995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80965" y="144187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DI is a popular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pattern</a:t>
            </a:r>
          </a:p>
          <a:p>
            <a:pPr>
              <a:lnSpc>
                <a:spcPct val="100000"/>
              </a:lnSpc>
              <a:spcAft>
                <a:spcPts val="120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Using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services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in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recommended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RxJS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and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FRP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concepts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the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HttpClient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fetch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data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from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</a:t>
            </a:r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API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9326" y="2794072"/>
            <a:ext cx="5788192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@Component({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providers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[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UsersService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  <a:endParaRPr lang="en-US" sz="24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30" y="5499000"/>
            <a:ext cx="7813335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this.http.get(url).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retry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pipe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1021" y="3581401"/>
            <a:ext cx="3011011" cy="325867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A7308A2-3903-4FE7-B38B-23ACEA2B9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99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54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83BAD2-E729-49EC-8ADF-F9A67EF1D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4881A3-F693-4040-A32C-FA7FA4422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76058-901F-4CAD-A86B-BDE1CCB04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4977-EB8F-44A3-8EAE-158232A1D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Angular performs change detection on all components (from top to bottom) every time something changes</a:t>
            </a:r>
          </a:p>
          <a:p>
            <a:r>
              <a:rPr lang="en-US" dirty="0"/>
              <a:t>Change detection is very performant, but as an app gets more complex and the amount of components grows, change detection will have to perform more and more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955BC-BD45-40F5-98D9-0829A79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D9814A-99B6-43ED-9AC2-04539D993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89" y="4383905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90015-45FA-41B0-9192-DB7A13622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001C0-65D0-4A5A-9DD1-B153B481B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strategy that the default change detector uses to detect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set, takes effect the next time change detection is triggered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534ED-2BE2-4101-8F6F-833D99AE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1D94B-F579-4465-A2B7-AF6B7F08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484000"/>
            <a:ext cx="544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enum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ChangeDetectionStrategy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OnPush: 0,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Default: 1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7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98381-C4A2-4ADD-AED4-9645A55B5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F33B-6822-450F-828C-FB07F3EC8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OnPush: 0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CheckOne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change detection is deactivated until reactivated by setting the strategy to Default</a:t>
            </a:r>
          </a:p>
          <a:p>
            <a:pPr lvl="1"/>
            <a:r>
              <a:rPr lang="en-US" dirty="0"/>
              <a:t>This strategy applies to all child directives and cannot be overridden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Default: 1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 the default CheckAlways strategy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Change detection is automatic until explicitly deactivated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9AB11B-2A64-4B56-BC4A-6BA946D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Strategy -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241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4178985" y="778137"/>
            <a:ext cx="3834032" cy="385331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D99DE-0556-4A8A-9A7A-35F8E60B6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581400" y="1219200"/>
            <a:ext cx="4800600" cy="3184530"/>
            <a:chOff x="3227294" y="2105457"/>
            <a:chExt cx="4849906" cy="3184530"/>
          </a:xfrm>
        </p:grpSpPr>
        <p:sp>
          <p:nvSpPr>
            <p:cNvPr id="6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7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4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8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9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0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1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2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3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4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15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4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4458" y="1121149"/>
            <a:ext cx="10049240" cy="52760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  <a:r>
              <a:rPr lang="en-US" dirty="0"/>
              <a:t> can be defined as a </a:t>
            </a:r>
            <a:r>
              <a:rPr lang="en-US" b="1" dirty="0">
                <a:solidFill>
                  <a:schemeClr val="bg1"/>
                </a:solidFill>
              </a:rPr>
              <a:t>reason to change</a:t>
            </a:r>
          </a:p>
          <a:p>
            <a:pPr>
              <a:buClr>
                <a:schemeClr val="tx1"/>
              </a:buClr>
            </a:pPr>
            <a:r>
              <a:rPr lang="en-US" dirty="0"/>
              <a:t>Every class should have </a:t>
            </a:r>
            <a:r>
              <a:rPr lang="en-US" b="1" dirty="0">
                <a:solidFill>
                  <a:schemeClr val="bg1"/>
                </a:solidFill>
              </a:rPr>
              <a:t>only one </a:t>
            </a:r>
            <a:r>
              <a:rPr lang="en-US" dirty="0"/>
              <a:t>responsibility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responsibility should be entirely 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This principle leads 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Stronger cohesion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looser coupling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9CFE0B-EB23-48D4-9A92-4CCD0868CF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2110</Words>
  <Application>Microsoft Office PowerPoint</Application>
  <PresentationFormat>Широк екран</PresentationFormat>
  <Paragraphs>379</Paragraphs>
  <Slides>45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SOLID Principles. RxJS. Services</vt:lpstr>
      <vt:lpstr>Table of Contents</vt:lpstr>
      <vt:lpstr>Have a Question?</vt:lpstr>
      <vt:lpstr>Change Detection Strategy</vt:lpstr>
      <vt:lpstr>Change Detection Strategy</vt:lpstr>
      <vt:lpstr>Change Detection Strategy</vt:lpstr>
      <vt:lpstr>Change Detection Strategy - Members</vt:lpstr>
      <vt:lpstr>SOLID Principles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</vt:lpstr>
      <vt:lpstr>Dependency Inversion Principle</vt:lpstr>
      <vt:lpstr>Dependency Injection</vt:lpstr>
      <vt:lpstr>Dependency Injection</vt:lpstr>
      <vt:lpstr>Classic Violations</vt:lpstr>
      <vt:lpstr>How to Fix?</vt:lpstr>
      <vt:lpstr>General Requirements</vt:lpstr>
      <vt:lpstr>Services</vt:lpstr>
      <vt:lpstr>Why We Need Services ?</vt:lpstr>
      <vt:lpstr>Create a Service</vt:lpstr>
      <vt:lpstr>Injecting into Components</vt:lpstr>
      <vt:lpstr>Injectable Decorator</vt:lpstr>
      <vt:lpstr>RxJS and Observables</vt:lpstr>
      <vt:lpstr>Functional Programming</vt:lpstr>
      <vt:lpstr>The Observable</vt:lpstr>
      <vt:lpstr>Function Reactive Programming</vt:lpstr>
      <vt:lpstr>Introducing RxJS</vt:lpstr>
      <vt:lpstr>Observables Side Effect (Hot vs Cold)</vt:lpstr>
      <vt:lpstr>Observables Side Effect</vt:lpstr>
      <vt:lpstr>Commonly Used RxJS Operators</vt:lpstr>
      <vt:lpstr>RxJS and FRP Overview</vt:lpstr>
      <vt:lpstr>HTTP Client</vt:lpstr>
      <vt:lpstr>The HTTP Client Module</vt:lpstr>
      <vt:lpstr>Using the HTTP Client in Services</vt:lpstr>
      <vt:lpstr>Subscribe to the Observable</vt:lpstr>
      <vt:lpstr>Type Checking the Response</vt:lpstr>
      <vt:lpstr>Handling Errors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32</cp:revision>
  <dcterms:created xsi:type="dcterms:W3CDTF">2018-05-23T13:08:44Z</dcterms:created>
  <dcterms:modified xsi:type="dcterms:W3CDTF">2022-10-04T13:12:08Z</dcterms:modified>
  <cp:category>computer programming;programming;software development;software engineering</cp:category>
</cp:coreProperties>
</file>